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326" r:id="rId2"/>
    <p:sldId id="3965" r:id="rId3"/>
    <p:sldId id="669" r:id="rId4"/>
    <p:sldId id="685" r:id="rId5"/>
    <p:sldId id="677" r:id="rId6"/>
    <p:sldId id="686" r:id="rId7"/>
    <p:sldId id="3960" r:id="rId8"/>
    <p:sldId id="3959" r:id="rId9"/>
    <p:sldId id="3947" r:id="rId10"/>
    <p:sldId id="3915" r:id="rId11"/>
    <p:sldId id="3916" r:id="rId12"/>
    <p:sldId id="3963" r:id="rId13"/>
    <p:sldId id="3961" r:id="rId14"/>
    <p:sldId id="3964" r:id="rId15"/>
    <p:sldId id="729" r:id="rId16"/>
    <p:sldId id="728" r:id="rId17"/>
    <p:sldId id="726" r:id="rId18"/>
    <p:sldId id="718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B7FD64-4F5F-05EF-ADA0-DE52E730273E}" name="Mullings, Shantel" initials="MS" userId="S::Shantel.Mullings@bankofengland.co.uk::fa5ee6fc-198d-4950-92ba-046ce3e41374" providerId="AD"/>
  <p188:author id="{0CC7A382-4D2F-F037-0A86-FCD8C73312A9}" name="Mutton, Tom" initials="MT" userId="S::Tom.Mutton@bankofengland.co.uk::4f15a6e8-af8b-48f2-b782-73af0c3c8629" providerId="AD"/>
  <p188:author id="{9B7AD6A7-4058-5967-E566-F470B725B806}" name="Haffner, Stephanie" initials="HS" userId="S::Stephanie.Haffner@bankofengland.co.uk::bf035f08-379d-4a33-b68f-4815e68ee292" providerId="AD"/>
  <p188:author id="{B04409C3-D241-8428-B628-CDF64A57548D}" name="Jiang, Amy" initials="JA" userId="S::Amy.Jiang@bankofengland.co.uk::321eba16-75d6-4fee-ad93-b4762ca9cc0d" providerId="AD"/>
  <p188:author id="{1C5721DB-EE03-BFD1-C30A-AE3CBF945179}" name="Russell, Danny" initials="RD" userId="S::Danny.Russell@bankofengland.co.uk::e7b31e72-e17e-48a4-aa76-6806c2a9e757" providerId="AD"/>
  <p188:author id="{CB64E9DB-6800-B6A2-D2E6-2A8FC9C1551E}" name="Rabadia, Heena" initials="RH" userId="S::Heena.Rabadia@bankofengland.co.uk::e6413a9d-432a-4086-aff8-0053b7183c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73F"/>
    <a:srgbClr val="C4C9CF"/>
    <a:srgbClr val="E7E9EC"/>
    <a:srgbClr val="77E3E4"/>
    <a:srgbClr val="FE015B"/>
    <a:srgbClr val="3CD7D9"/>
    <a:srgbClr val="FF7300"/>
    <a:srgbClr val="9E71FE"/>
    <a:srgbClr val="D4AF37"/>
    <a:srgbClr val="A5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67936" autoAdjust="0"/>
  </p:normalViewPr>
  <p:slideViewPr>
    <p:cSldViewPr snapToGrid="0" showGuides="1">
      <p:cViewPr varScale="1">
        <p:scale>
          <a:sx n="70" d="100"/>
          <a:sy n="70" d="100"/>
        </p:scale>
        <p:origin x="95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9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9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1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18FAD-CBC4-4B12-ACE8-1C823697F3B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5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02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5FFB11-555E-4CFF-8DE8-996DEDBBEB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8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3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0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089D-5D8D-471B-88E2-87162ED79E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87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A089D-5D8D-471B-88E2-87162ED79E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8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ct val="0"/>
              </a:spcBef>
              <a:buFontTx/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20.10.2023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44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3B0-EFB7-4B0E-B012-E676534541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8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(Arial 24pt)</a:t>
            </a:r>
          </a:p>
          <a:p>
            <a:pPr lvl="4"/>
            <a:r>
              <a:rPr lang="en-US" dirty="0"/>
              <a:t>Bulleted source</a:t>
            </a:r>
            <a:br>
              <a:rPr lang="en-US" dirty="0"/>
            </a:br>
            <a:r>
              <a:rPr lang="en-US" dirty="0"/>
              <a:t>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rt and title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296" y="0"/>
            <a:ext cx="11278800" cy="28956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0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628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306" y="1752600"/>
            <a:ext cx="562279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51175" y="1752600"/>
            <a:ext cx="6096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49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ullet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752600"/>
            <a:ext cx="9144000" cy="46291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8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4696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6266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741613"/>
            <a:ext cx="5638096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46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4381500"/>
            <a:ext cx="1127760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9264"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739" y="836615"/>
            <a:ext cx="10636007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9403" y="1916832"/>
            <a:ext cx="10657184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70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80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108000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32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/>
              <a:t>Bulleted subtitle (Arial 24pt)</a:t>
            </a:r>
          </a:p>
          <a:p>
            <a:pPr lvl="1"/>
            <a:r>
              <a:rPr lang="en-US"/>
              <a:t>Subtitle (Arial 20pt)</a:t>
            </a:r>
          </a:p>
          <a:p>
            <a:pPr lvl="2"/>
            <a:r>
              <a:rPr lang="en-US"/>
              <a:t>Bulleted slide body text (Arial 16pt)</a:t>
            </a:r>
          </a:p>
          <a:p>
            <a:pPr lvl="3"/>
            <a:r>
              <a:rPr lang="en-US"/>
              <a:t>Body text (Arial 24pt)</a:t>
            </a:r>
          </a:p>
          <a:p>
            <a:pPr lvl="4"/>
            <a:r>
              <a:rPr lang="en-US"/>
              <a:t>Bulleted source (Arial 20pt)</a:t>
            </a:r>
          </a:p>
          <a:p>
            <a:pPr lvl="5"/>
            <a:r>
              <a:rPr lang="en-US"/>
              <a:t>Source (Arial 16pt)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4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96357DD-21B0-4378-AB98-79230F3EDD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26394-CACF-4BBE-9C44-3B62E577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05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ark Blue Cover">
    <p:bg>
      <p:bgPr>
        <a:solidFill>
          <a:srgbClr val="122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Name Surname</a:t>
            </a:r>
          </a:p>
          <a:p>
            <a:pPr lvl="1"/>
            <a:r>
              <a:rPr lang="en-US" dirty="0"/>
              <a:t>Title/Date</a:t>
            </a:r>
            <a:endParaRPr lang="en-GB" dirty="0"/>
          </a:p>
        </p:txBody>
      </p:sp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rgbClr val="E7E6E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(Century Gothic 40pt)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(Century Gothic 24pt)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34" y="456300"/>
            <a:ext cx="2894054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/>
              <a:t>Insert document classification (edit via 'Header &amp; Footer')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US" dirty="0"/>
              <a:t>Bulleted subtitle (Arial 24pt)</a:t>
            </a:r>
          </a:p>
          <a:p>
            <a:pPr lvl="1"/>
            <a:r>
              <a:rPr lang="en-US" dirty="0"/>
              <a:t>Subtitle (Arial 20pt)</a:t>
            </a:r>
          </a:p>
          <a:p>
            <a:pPr lvl="2"/>
            <a:r>
              <a:rPr lang="en-US" dirty="0"/>
              <a:t>Bulleted slide body text (Arial 16pt)</a:t>
            </a:r>
          </a:p>
          <a:p>
            <a:pPr lvl="3"/>
            <a:r>
              <a:rPr lang="en-US" dirty="0"/>
              <a:t>Body text (Arial 24pt)</a:t>
            </a:r>
          </a:p>
          <a:p>
            <a:pPr lvl="4"/>
            <a:r>
              <a:rPr lang="en-US" dirty="0"/>
              <a:t>Bulleted source (Arial 20pt)</a:t>
            </a:r>
          </a:p>
          <a:p>
            <a:pPr lvl="5"/>
            <a:r>
              <a:rPr lang="en-US" dirty="0"/>
              <a:t>Source (Arial 16pt)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document classification (edit via 'Header &amp; Footer')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0" r:id="rId3"/>
    <p:sldLayoutId id="2147483743" r:id="rId4"/>
    <p:sldLayoutId id="2147483741" r:id="rId5"/>
    <p:sldLayoutId id="2147483710" r:id="rId6"/>
    <p:sldLayoutId id="2147483745" r:id="rId7"/>
    <p:sldLayoutId id="2147483746" r:id="rId8"/>
    <p:sldLayoutId id="2147483716" r:id="rId9"/>
    <p:sldLayoutId id="2147483732" r:id="rId10"/>
    <p:sldLayoutId id="2147483717" r:id="rId11"/>
    <p:sldLayoutId id="2147483718" r:id="rId12"/>
    <p:sldLayoutId id="2147483719" r:id="rId13"/>
    <p:sldLayoutId id="2147483720" r:id="rId14"/>
    <p:sldLayoutId id="2147483734" r:id="rId15"/>
    <p:sldLayoutId id="2147483721" r:id="rId16"/>
    <p:sldLayoutId id="2147483722" r:id="rId17"/>
    <p:sldLayoutId id="2147483723" r:id="rId18"/>
    <p:sldLayoutId id="2147483733" r:id="rId19"/>
    <p:sldLayoutId id="2147483725" r:id="rId20"/>
    <p:sldLayoutId id="2147483726" r:id="rId21"/>
    <p:sldLayoutId id="2147483727" r:id="rId22"/>
    <p:sldLayoutId id="2147483728" r:id="rId23"/>
    <p:sldLayoutId id="2147483747" r:id="rId24"/>
    <p:sldLayoutId id="2147483731" r:id="rId25"/>
    <p:sldLayoutId id="2147483739" r:id="rId26"/>
    <p:sldLayoutId id="2147483748" r:id="rId27"/>
    <p:sldLayoutId id="2147483749" r:id="rId28"/>
    <p:sldLayoutId id="2147483750" r:id="rId29"/>
    <p:sldLayoutId id="2147483751" r:id="rId30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2F37DD-EF29-DD49-B54D-B94BC2083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18 September 2023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CBDC Engagement Forum</a:t>
            </a:r>
          </a:p>
        </p:txBody>
      </p:sp>
    </p:spTree>
    <p:extLst>
      <p:ext uri="{BB962C8B-B14F-4D97-AF65-F5344CB8AC3E}">
        <p14:creationId xmlns:p14="http://schemas.microsoft.com/office/powerpoint/2010/main" val="355652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1ACDDEE-FD7C-464E-A471-4A96EB1A0056}"/>
              </a:ext>
            </a:extLst>
          </p:cNvPr>
          <p:cNvSpPr/>
          <p:nvPr/>
        </p:nvSpPr>
        <p:spPr bwMode="auto">
          <a:xfrm>
            <a:off x="463550" y="1407256"/>
            <a:ext cx="258353" cy="49118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sq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77054" y="538881"/>
            <a:ext cx="11437892" cy="466725"/>
          </a:xfrm>
        </p:spPr>
        <p:txBody>
          <a:bodyPr lIns="91440" tIns="45720" rIns="91440" bIns="45720" anchor="t"/>
          <a:lstStyle/>
          <a:p>
            <a:r>
              <a:rPr lang="en-GB" dirty="0">
                <a:latin typeface="Century Gothic" panose="020B0502020202020204" pitchFamily="34" charset="0"/>
                <a:ea typeface="+mj-ea"/>
                <a:cs typeface="+mj-cs"/>
              </a:rPr>
              <a:t>Project Rosalind is…</a:t>
            </a:r>
            <a:endParaRPr lang="en-GB" b="1" dirty="0">
              <a:solidFill>
                <a:srgbClr val="AA322F"/>
              </a:solidFill>
              <a:ea typeface="Open Sans"/>
              <a:cs typeface="Open San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DDAEAE-E1DB-43B4-B44A-3D50240F2DD6}"/>
              </a:ext>
            </a:extLst>
          </p:cNvPr>
          <p:cNvSpPr txBox="1"/>
          <p:nvPr/>
        </p:nvSpPr>
        <p:spPr>
          <a:xfrm>
            <a:off x="6981825" y="1005606"/>
            <a:ext cx="4883025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 "/>
                <a:cs typeface="Segoe UI" panose="020B0502040204020203" pitchFamily="34" charset="0"/>
              </a:rPr>
              <a:t>Build API prototypes to explore how an application-agnostic API layer could enable retail payments while support innovation.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 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"/>
                <a:cs typeface="Segoe UI" panose="020B0502040204020203" pitchFamily="34" charset="0"/>
              </a:rPr>
              <a:t>Support the exploration of the platform model. 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 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 "/>
                <a:cs typeface="Segoe UI" panose="020B0502040204020203" pitchFamily="34" charset="0"/>
              </a:rPr>
              <a:t>Public-private collaboration. Public sector to provide basic infrastructure – API layer. Private sector service providers to provide user-facing applications.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520742-A0DB-55FA-9417-F529F0679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32" y="1407256"/>
            <a:ext cx="6039693" cy="49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67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871E3A5-0FBB-6BAC-BE78-DE139F949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17" y="1023912"/>
            <a:ext cx="8169577" cy="5469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6AD82-3438-205D-B044-00BDF6C3BF0D}"/>
              </a:ext>
            </a:extLst>
          </p:cNvPr>
          <p:cNvSpPr txBox="1"/>
          <p:nvPr/>
        </p:nvSpPr>
        <p:spPr>
          <a:xfrm>
            <a:off x="368874" y="500692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12273F"/>
                </a:solidFill>
                <a:latin typeface="Century Gothic" panose="020B0502020202020204" pitchFamily="34" charset="0"/>
                <a:ea typeface="+mj-ea"/>
                <a:cs typeface="+mj-cs"/>
              </a:rPr>
              <a:t>The project delivered…</a:t>
            </a:r>
          </a:p>
        </p:txBody>
      </p:sp>
      <p:pic>
        <p:nvPicPr>
          <p:cNvPr id="8" name="Graphic 7" descr="Packing Box Open with solid fill">
            <a:extLst>
              <a:ext uri="{FF2B5EF4-FFF2-40B4-BE49-F238E27FC236}">
                <a16:creationId xmlns:a16="http://schemas.microsoft.com/office/drawing/2014/main" id="{72734564-EBE2-DCC3-0C1C-323398F98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689" y="2551153"/>
            <a:ext cx="613411" cy="613411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E7972DF7-DFD0-14F9-F4C0-AA353CE93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290" y="4339089"/>
            <a:ext cx="628414" cy="628414"/>
          </a:xfrm>
          <a:prstGeom prst="rect">
            <a:avLst/>
          </a:prstGeom>
        </p:spPr>
      </p:pic>
      <p:pic>
        <p:nvPicPr>
          <p:cNvPr id="17" name="Graphic 16" descr="Internet Banking with solid fill">
            <a:extLst>
              <a:ext uri="{FF2B5EF4-FFF2-40B4-BE49-F238E27FC236}">
                <a16:creationId xmlns:a16="http://schemas.microsoft.com/office/drawing/2014/main" id="{9046FBFF-11E5-4DD6-359E-E5210E154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511" y="3400704"/>
            <a:ext cx="701766" cy="701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F585C7-EE8B-F7C3-1A6E-333E2A36E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9" y="1851193"/>
            <a:ext cx="462634" cy="408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659421-590C-3E94-5103-A60F49B53331}"/>
              </a:ext>
            </a:extLst>
          </p:cNvPr>
          <p:cNvSpPr/>
          <p:nvPr/>
        </p:nvSpPr>
        <p:spPr>
          <a:xfrm>
            <a:off x="1146100" y="1859289"/>
            <a:ext cx="2235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Rosalind APIs </a:t>
            </a:r>
            <a:endParaRPr lang="en-GB" sz="2400" dirty="0">
              <a:solidFill>
                <a:srgbClr val="000000"/>
              </a:solidFill>
              <a:cs typeface="Segoe U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3D862-AAA4-3BC6-8B7F-892D9B0D3401}"/>
              </a:ext>
            </a:extLst>
          </p:cNvPr>
          <p:cNvSpPr/>
          <p:nvPr/>
        </p:nvSpPr>
        <p:spPr>
          <a:xfrm>
            <a:off x="1149587" y="2643606"/>
            <a:ext cx="273892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Rosalind Sandbox </a:t>
            </a:r>
            <a:endParaRPr lang="en-GB" sz="2400" dirty="0">
              <a:solidFill>
                <a:srgbClr val="000000"/>
              </a:solidFill>
              <a:cs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74025A-4102-9E1D-2DD3-1E8E806874F8}"/>
              </a:ext>
            </a:extLst>
          </p:cNvPr>
          <p:cNvSpPr/>
          <p:nvPr/>
        </p:nvSpPr>
        <p:spPr>
          <a:xfrm>
            <a:off x="1173860" y="3501700"/>
            <a:ext cx="284907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30+ use cases</a:t>
            </a:r>
            <a:endParaRPr lang="en-GB" sz="2400" dirty="0">
              <a:solidFill>
                <a:srgbClr val="000000"/>
              </a:solidFill>
              <a:cs typeface="Segoe U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04D3C4-6918-8241-6E0F-B196470B8097}"/>
              </a:ext>
            </a:extLst>
          </p:cNvPr>
          <p:cNvSpPr/>
          <p:nvPr/>
        </p:nvSpPr>
        <p:spPr>
          <a:xfrm>
            <a:off x="1158922" y="4417372"/>
            <a:ext cx="275519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Project report</a:t>
            </a:r>
            <a:endParaRPr lang="en-GB" sz="2400" dirty="0">
              <a:solidFill>
                <a:srgbClr val="000000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30090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Pound outline">
            <a:extLst>
              <a:ext uri="{FF2B5EF4-FFF2-40B4-BE49-F238E27FC236}">
                <a16:creationId xmlns:a16="http://schemas.microsoft.com/office/drawing/2014/main" id="{260A534B-F4E0-7286-5963-7A3A8D65E40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7913" y="1270715"/>
            <a:ext cx="964800" cy="9648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502BF1-AE0C-6CCA-6C41-B72A6371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private sector developed a broad range of innovative use cases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AA15D8-A429-9137-5C5C-2D0D10F7D9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8313" y="2248328"/>
            <a:ext cx="3384000" cy="4133423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Payments</a:t>
            </a:r>
          </a:p>
          <a:p>
            <a:pPr algn="l"/>
            <a:r>
              <a:rPr lang="en-GB" dirty="0" err="1"/>
              <a:t>PoS</a:t>
            </a:r>
            <a:endParaRPr lang="en-GB" dirty="0"/>
          </a:p>
          <a:p>
            <a:pPr algn="l"/>
            <a:r>
              <a:rPr lang="en-GB" dirty="0"/>
              <a:t>QR</a:t>
            </a:r>
          </a:p>
          <a:p>
            <a:pPr algn="l"/>
            <a:r>
              <a:rPr lang="en-GB" dirty="0"/>
              <a:t>Smart Cards</a:t>
            </a:r>
          </a:p>
          <a:p>
            <a:pPr algn="l"/>
            <a:r>
              <a:rPr lang="en-GB" dirty="0"/>
              <a:t>Offline Payments</a:t>
            </a:r>
          </a:p>
          <a:p>
            <a:pPr algn="l"/>
            <a:r>
              <a:rPr lang="en-GB" dirty="0"/>
              <a:t>e-Sim Payments</a:t>
            </a:r>
          </a:p>
          <a:p>
            <a:pPr algn="l"/>
            <a:r>
              <a:rPr lang="en-GB" dirty="0"/>
              <a:t>E-commerce</a:t>
            </a:r>
          </a:p>
          <a:p>
            <a:pPr algn="l"/>
            <a:r>
              <a:rPr lang="en-GB" dirty="0"/>
              <a:t>One-click checkouts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2F24D6-7B38-9B4B-14E0-51EDD09EA4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4600" y="2248328"/>
            <a:ext cx="3384000" cy="4133423"/>
          </a:xfrm>
          <a:solidFill>
            <a:srgbClr val="0066B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08000" tIns="0" rIns="0" bIns="0" rtlCol="0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latin typeface="+mn-lt"/>
                <a:cs typeface="+mn-cs"/>
              </a:rPr>
              <a:t>Conditional Payments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Cash on delivery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ocket money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Gig economy workers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Trade Finance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Electronic receipts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+mn-lt"/>
                <a:cs typeface="+mn-cs"/>
              </a:rPr>
              <a:t>Micropayments</a:t>
            </a:r>
          </a:p>
          <a:p>
            <a:pPr algn="l"/>
            <a:r>
              <a:rPr lang="en-GB" dirty="0"/>
              <a:t>Split payments</a:t>
            </a:r>
          </a:p>
          <a:p>
            <a:pPr algn="l"/>
            <a:endParaRPr lang="en-GB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CA6C28-DF87-81AB-1E54-9DF6D9E031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60888" y="2248328"/>
            <a:ext cx="3384000" cy="4133423"/>
          </a:xfrm>
          <a:solidFill>
            <a:srgbClr val="3CD7D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000"/>
          <a:lstStyle/>
          <a:p>
            <a:pPr marL="0" indent="0">
              <a:buNone/>
            </a:pPr>
            <a:r>
              <a:rPr lang="en-GB" b="1" dirty="0"/>
              <a:t>Integrations</a:t>
            </a:r>
          </a:p>
          <a:p>
            <a:pPr algn="l"/>
            <a:r>
              <a:rPr lang="en-GB" dirty="0"/>
              <a:t>Smart assistants</a:t>
            </a:r>
          </a:p>
          <a:p>
            <a:pPr algn="l"/>
            <a:r>
              <a:rPr lang="en-GB" dirty="0"/>
              <a:t>Web-3</a:t>
            </a:r>
          </a:p>
          <a:p>
            <a:pPr algn="l"/>
            <a:r>
              <a:rPr lang="en-GB" dirty="0"/>
              <a:t>NFTs</a:t>
            </a:r>
          </a:p>
          <a:p>
            <a:pPr algn="l"/>
            <a:r>
              <a:rPr lang="en-GB" dirty="0"/>
              <a:t>Card schemes</a:t>
            </a:r>
          </a:p>
          <a:p>
            <a:pPr algn="l"/>
            <a:r>
              <a:rPr lang="en-GB" dirty="0"/>
              <a:t>Decentralised ID</a:t>
            </a:r>
          </a:p>
        </p:txBody>
      </p:sp>
      <p:pic>
        <p:nvPicPr>
          <p:cNvPr id="47" name="Picture Placeholder 45" descr="Server outline">
            <a:extLst>
              <a:ext uri="{FF2B5EF4-FFF2-40B4-BE49-F238E27FC236}">
                <a16:creationId xmlns:a16="http://schemas.microsoft.com/office/drawing/2014/main" id="{3ADAAB3B-8CE8-E5CE-2FB7-58783D51F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2" r="82"/>
          <a:stretch/>
        </p:blipFill>
        <p:spPr>
          <a:xfrm>
            <a:off x="5614194" y="1276364"/>
            <a:ext cx="963612" cy="965200"/>
          </a:xfrm>
          <a:prstGeom prst="rect">
            <a:avLst/>
          </a:prstGeom>
        </p:spPr>
      </p:pic>
      <p:pic>
        <p:nvPicPr>
          <p:cNvPr id="51" name="Graphic 50" descr="Ethernet outline">
            <a:extLst>
              <a:ext uri="{FF2B5EF4-FFF2-40B4-BE49-F238E27FC236}">
                <a16:creationId xmlns:a16="http://schemas.microsoft.com/office/drawing/2014/main" id="{A8CC716C-9845-9069-3A12-F291C008E2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9287" y="1270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4559A-A3BB-E6CF-5E52-6F1D2215A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957" y="1561307"/>
            <a:ext cx="11268643" cy="4629150"/>
          </a:xfrm>
        </p:spPr>
        <p:txBody>
          <a:bodyPr/>
          <a:lstStyle/>
          <a:p>
            <a:r>
              <a:rPr lang="en-GB" dirty="0"/>
              <a:t>Reusing the APIs for existing and future experiments during the design phase.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8FD3A0-BC09-586F-BF68-10DB2354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87981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MT logo - Blake Penfold">
            <a:extLst>
              <a:ext uri="{FF2B5EF4-FFF2-40B4-BE49-F238E27FC236}">
                <a16:creationId xmlns:a16="http://schemas.microsoft.com/office/drawing/2014/main" id="{704AC8A0-787F-2792-7C50-3984048A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2" y="229319"/>
            <a:ext cx="2219591" cy="12468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199" y="1752600"/>
            <a:ext cx="7165975" cy="3746157"/>
          </a:xfrm>
        </p:spPr>
        <p:txBody>
          <a:bodyPr>
            <a:normAutofit/>
          </a:bodyPr>
          <a:lstStyle/>
          <a:p>
            <a:r>
              <a:rPr lang="en-GB" b="1" dirty="0"/>
              <a:t>Item 5: Digital Pound: </a:t>
            </a:r>
          </a:p>
          <a:p>
            <a:r>
              <a:rPr lang="en-GB" b="1" dirty="0"/>
              <a:t>Design Phase objectives</a:t>
            </a:r>
          </a:p>
        </p:txBody>
      </p:sp>
    </p:spTree>
    <p:extLst>
      <p:ext uri="{BB962C8B-B14F-4D97-AF65-F5344CB8AC3E}">
        <p14:creationId xmlns:p14="http://schemas.microsoft.com/office/powerpoint/2010/main" val="16579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440F1-65B2-5C99-D63F-BC77FF8E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820"/>
            <a:ext cx="11277600" cy="912814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Digital Pound Design Phase: where we are now?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840334-CF15-EB7D-F23B-7C41450697B5}"/>
              </a:ext>
            </a:extLst>
          </p:cNvPr>
          <p:cNvSpPr/>
          <p:nvPr/>
        </p:nvSpPr>
        <p:spPr>
          <a:xfrm>
            <a:off x="239512" y="1332634"/>
            <a:ext cx="3428598" cy="951071"/>
          </a:xfrm>
          <a:custGeom>
            <a:avLst/>
            <a:gdLst>
              <a:gd name="connsiteX0" fmla="*/ 0 w 1984783"/>
              <a:gd name="connsiteY0" fmla="*/ 70753 h 707532"/>
              <a:gd name="connsiteX1" fmla="*/ 70753 w 1984783"/>
              <a:gd name="connsiteY1" fmla="*/ 0 h 707532"/>
              <a:gd name="connsiteX2" fmla="*/ 1914030 w 1984783"/>
              <a:gd name="connsiteY2" fmla="*/ 0 h 707532"/>
              <a:gd name="connsiteX3" fmla="*/ 1984783 w 1984783"/>
              <a:gd name="connsiteY3" fmla="*/ 70753 h 707532"/>
              <a:gd name="connsiteX4" fmla="*/ 1984783 w 1984783"/>
              <a:gd name="connsiteY4" fmla="*/ 636779 h 707532"/>
              <a:gd name="connsiteX5" fmla="*/ 1914030 w 1984783"/>
              <a:gd name="connsiteY5" fmla="*/ 707532 h 707532"/>
              <a:gd name="connsiteX6" fmla="*/ 70753 w 1984783"/>
              <a:gd name="connsiteY6" fmla="*/ 707532 h 707532"/>
              <a:gd name="connsiteX7" fmla="*/ 0 w 1984783"/>
              <a:gd name="connsiteY7" fmla="*/ 636779 h 707532"/>
              <a:gd name="connsiteX8" fmla="*/ 0 w 1984783"/>
              <a:gd name="connsiteY8" fmla="*/ 70753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707532">
                <a:moveTo>
                  <a:pt x="0" y="70753"/>
                </a:moveTo>
                <a:cubicBezTo>
                  <a:pt x="0" y="31677"/>
                  <a:pt x="31677" y="0"/>
                  <a:pt x="70753" y="0"/>
                </a:cubicBezTo>
                <a:lnTo>
                  <a:pt x="1914030" y="0"/>
                </a:lnTo>
                <a:cubicBezTo>
                  <a:pt x="1953106" y="0"/>
                  <a:pt x="1984783" y="31677"/>
                  <a:pt x="1984783" y="70753"/>
                </a:cubicBezTo>
                <a:lnTo>
                  <a:pt x="1984783" y="636779"/>
                </a:lnTo>
                <a:cubicBezTo>
                  <a:pt x="1984783" y="675855"/>
                  <a:pt x="1953106" y="707532"/>
                  <a:pt x="1914030" y="707532"/>
                </a:cubicBezTo>
                <a:lnTo>
                  <a:pt x="70753" y="707532"/>
                </a:lnTo>
                <a:cubicBezTo>
                  <a:pt x="31677" y="707532"/>
                  <a:pt x="0" y="675855"/>
                  <a:pt x="0" y="636779"/>
                </a:cubicBezTo>
                <a:lnTo>
                  <a:pt x="0" y="7075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281564" numCol="1" spcCol="1270" anchor="t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e</a:t>
            </a:r>
            <a:r>
              <a:rPr lang="en-GB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xplore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18-2022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A76E58-B8CC-8346-5838-90414CE20671}"/>
              </a:ext>
            </a:extLst>
          </p:cNvPr>
          <p:cNvSpPr/>
          <p:nvPr/>
        </p:nvSpPr>
        <p:spPr>
          <a:xfrm>
            <a:off x="4454516" y="1295054"/>
            <a:ext cx="3524705" cy="951071"/>
          </a:xfrm>
          <a:custGeom>
            <a:avLst/>
            <a:gdLst>
              <a:gd name="connsiteX0" fmla="*/ 0 w 1984783"/>
              <a:gd name="connsiteY0" fmla="*/ 70753 h 707532"/>
              <a:gd name="connsiteX1" fmla="*/ 70753 w 1984783"/>
              <a:gd name="connsiteY1" fmla="*/ 0 h 707532"/>
              <a:gd name="connsiteX2" fmla="*/ 1914030 w 1984783"/>
              <a:gd name="connsiteY2" fmla="*/ 0 h 707532"/>
              <a:gd name="connsiteX3" fmla="*/ 1984783 w 1984783"/>
              <a:gd name="connsiteY3" fmla="*/ 70753 h 707532"/>
              <a:gd name="connsiteX4" fmla="*/ 1984783 w 1984783"/>
              <a:gd name="connsiteY4" fmla="*/ 636779 h 707532"/>
              <a:gd name="connsiteX5" fmla="*/ 1914030 w 1984783"/>
              <a:gd name="connsiteY5" fmla="*/ 707532 h 707532"/>
              <a:gd name="connsiteX6" fmla="*/ 70753 w 1984783"/>
              <a:gd name="connsiteY6" fmla="*/ 707532 h 707532"/>
              <a:gd name="connsiteX7" fmla="*/ 0 w 1984783"/>
              <a:gd name="connsiteY7" fmla="*/ 636779 h 707532"/>
              <a:gd name="connsiteX8" fmla="*/ 0 w 1984783"/>
              <a:gd name="connsiteY8" fmla="*/ 70753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707532">
                <a:moveTo>
                  <a:pt x="0" y="70753"/>
                </a:moveTo>
                <a:cubicBezTo>
                  <a:pt x="0" y="31677"/>
                  <a:pt x="31677" y="0"/>
                  <a:pt x="70753" y="0"/>
                </a:cubicBezTo>
                <a:lnTo>
                  <a:pt x="1914030" y="0"/>
                </a:lnTo>
                <a:cubicBezTo>
                  <a:pt x="1953106" y="0"/>
                  <a:pt x="1984783" y="31677"/>
                  <a:pt x="1984783" y="70753"/>
                </a:cubicBezTo>
                <a:lnTo>
                  <a:pt x="1984783" y="636779"/>
                </a:lnTo>
                <a:cubicBezTo>
                  <a:pt x="1984783" y="675855"/>
                  <a:pt x="1953106" y="707532"/>
                  <a:pt x="1914030" y="707532"/>
                </a:cubicBezTo>
                <a:lnTo>
                  <a:pt x="70753" y="707532"/>
                </a:lnTo>
                <a:cubicBezTo>
                  <a:pt x="31677" y="707532"/>
                  <a:pt x="0" y="675855"/>
                  <a:pt x="0" y="636779"/>
                </a:cubicBezTo>
                <a:lnTo>
                  <a:pt x="0" y="7075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4560035"/>
              <a:satOff val="-3138"/>
              <a:lumOff val="-190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281564" numCol="1" spcCol="1270" anchor="t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 dirty="0">
                <a:latin typeface="Arial" panose="020B0604020202020204" pitchFamily="34" charset="0"/>
                <a:cs typeface="Arial" panose="020B0604020202020204" pitchFamily="34" charset="0"/>
              </a:rPr>
              <a:t>Phase 2: Design 2023 – 2025/26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5FCB2A-7EA7-0D56-AD1A-3FA4C8656BFB}"/>
              </a:ext>
            </a:extLst>
          </p:cNvPr>
          <p:cNvSpPr/>
          <p:nvPr/>
        </p:nvSpPr>
        <p:spPr>
          <a:xfrm>
            <a:off x="4454516" y="2370506"/>
            <a:ext cx="3521051" cy="1390642"/>
          </a:xfrm>
          <a:custGeom>
            <a:avLst/>
            <a:gdLst>
              <a:gd name="connsiteX0" fmla="*/ 0 w 1984783"/>
              <a:gd name="connsiteY0" fmla="*/ 181440 h 1814400"/>
              <a:gd name="connsiteX1" fmla="*/ 181440 w 1984783"/>
              <a:gd name="connsiteY1" fmla="*/ 0 h 1814400"/>
              <a:gd name="connsiteX2" fmla="*/ 1803343 w 1984783"/>
              <a:gd name="connsiteY2" fmla="*/ 0 h 1814400"/>
              <a:gd name="connsiteX3" fmla="*/ 1984783 w 1984783"/>
              <a:gd name="connsiteY3" fmla="*/ 181440 h 1814400"/>
              <a:gd name="connsiteX4" fmla="*/ 1984783 w 1984783"/>
              <a:gd name="connsiteY4" fmla="*/ 1632960 h 1814400"/>
              <a:gd name="connsiteX5" fmla="*/ 1803343 w 1984783"/>
              <a:gd name="connsiteY5" fmla="*/ 1814400 h 1814400"/>
              <a:gd name="connsiteX6" fmla="*/ 181440 w 1984783"/>
              <a:gd name="connsiteY6" fmla="*/ 1814400 h 1814400"/>
              <a:gd name="connsiteX7" fmla="*/ 0 w 1984783"/>
              <a:gd name="connsiteY7" fmla="*/ 1632960 h 1814400"/>
              <a:gd name="connsiteX8" fmla="*/ 0 w 1984783"/>
              <a:gd name="connsiteY8" fmla="*/ 181440 h 18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1814400">
                <a:moveTo>
                  <a:pt x="0" y="181440"/>
                </a:moveTo>
                <a:cubicBezTo>
                  <a:pt x="0" y="81233"/>
                  <a:pt x="81233" y="0"/>
                  <a:pt x="181440" y="0"/>
                </a:cubicBezTo>
                <a:lnTo>
                  <a:pt x="1803343" y="0"/>
                </a:lnTo>
                <a:cubicBezTo>
                  <a:pt x="1903550" y="0"/>
                  <a:pt x="1984783" y="81233"/>
                  <a:pt x="1984783" y="181440"/>
                </a:cubicBezTo>
                <a:lnTo>
                  <a:pt x="1984783" y="1632960"/>
                </a:lnTo>
                <a:cubicBezTo>
                  <a:pt x="1984783" y="1733167"/>
                  <a:pt x="1903550" y="1814400"/>
                  <a:pt x="1803343" y="1814400"/>
                </a:cubicBezTo>
                <a:lnTo>
                  <a:pt x="181440" y="1814400"/>
                </a:lnTo>
                <a:cubicBezTo>
                  <a:pt x="81233" y="1814400"/>
                  <a:pt x="0" y="1733167"/>
                  <a:pt x="0" y="1632960"/>
                </a:cubicBezTo>
                <a:lnTo>
                  <a:pt x="0" y="181440"/>
                </a:ln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486" tIns="138486" rIns="138486" bIns="138486" numCol="1" spcCol="1270" anchor="t" anchorCtr="0">
            <a:noAutofit/>
          </a:bodyPr>
          <a:lstStyle/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>
                <a:latin typeface="Arial" panose="020B0604020202020204" pitchFamily="34" charset="0"/>
                <a:cs typeface="Arial" panose="020B0604020202020204" pitchFamily="34" charset="0"/>
              </a:rPr>
              <a:t>Technical development work and proof of concepts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Developing architecture and digital pound platform technical design</a:t>
            </a: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>
                <a:latin typeface="Arial" panose="020B0604020202020204" pitchFamily="34" charset="0"/>
                <a:cs typeface="Arial" panose="020B0604020202020204" pitchFamily="34" charset="0"/>
              </a:rPr>
              <a:t>Decision on whether to proceed</a:t>
            </a:r>
            <a:endParaRPr lang="en-US" sz="16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D426EB-F77B-84E0-8276-C74C7F8AE563}"/>
              </a:ext>
            </a:extLst>
          </p:cNvPr>
          <p:cNvSpPr/>
          <p:nvPr/>
        </p:nvSpPr>
        <p:spPr>
          <a:xfrm>
            <a:off x="8523894" y="1295054"/>
            <a:ext cx="3428594" cy="951071"/>
          </a:xfrm>
          <a:custGeom>
            <a:avLst/>
            <a:gdLst>
              <a:gd name="connsiteX0" fmla="*/ 0 w 1984783"/>
              <a:gd name="connsiteY0" fmla="*/ 70753 h 707532"/>
              <a:gd name="connsiteX1" fmla="*/ 70753 w 1984783"/>
              <a:gd name="connsiteY1" fmla="*/ 0 h 707532"/>
              <a:gd name="connsiteX2" fmla="*/ 1914030 w 1984783"/>
              <a:gd name="connsiteY2" fmla="*/ 0 h 707532"/>
              <a:gd name="connsiteX3" fmla="*/ 1984783 w 1984783"/>
              <a:gd name="connsiteY3" fmla="*/ 70753 h 707532"/>
              <a:gd name="connsiteX4" fmla="*/ 1984783 w 1984783"/>
              <a:gd name="connsiteY4" fmla="*/ 636779 h 707532"/>
              <a:gd name="connsiteX5" fmla="*/ 1914030 w 1984783"/>
              <a:gd name="connsiteY5" fmla="*/ 707532 h 707532"/>
              <a:gd name="connsiteX6" fmla="*/ 70753 w 1984783"/>
              <a:gd name="connsiteY6" fmla="*/ 707532 h 707532"/>
              <a:gd name="connsiteX7" fmla="*/ 0 w 1984783"/>
              <a:gd name="connsiteY7" fmla="*/ 636779 h 707532"/>
              <a:gd name="connsiteX8" fmla="*/ 0 w 1984783"/>
              <a:gd name="connsiteY8" fmla="*/ 70753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707532">
                <a:moveTo>
                  <a:pt x="0" y="70753"/>
                </a:moveTo>
                <a:cubicBezTo>
                  <a:pt x="0" y="31677"/>
                  <a:pt x="31677" y="0"/>
                  <a:pt x="70753" y="0"/>
                </a:cubicBezTo>
                <a:lnTo>
                  <a:pt x="1914030" y="0"/>
                </a:lnTo>
                <a:cubicBezTo>
                  <a:pt x="1953106" y="0"/>
                  <a:pt x="1984783" y="31677"/>
                  <a:pt x="1984783" y="70753"/>
                </a:cubicBezTo>
                <a:lnTo>
                  <a:pt x="1984783" y="636779"/>
                </a:lnTo>
                <a:cubicBezTo>
                  <a:pt x="1984783" y="675855"/>
                  <a:pt x="1953106" y="707532"/>
                  <a:pt x="1914030" y="707532"/>
                </a:cubicBezTo>
                <a:lnTo>
                  <a:pt x="70753" y="707532"/>
                </a:lnTo>
                <a:cubicBezTo>
                  <a:pt x="31677" y="707532"/>
                  <a:pt x="0" y="675855"/>
                  <a:pt x="0" y="636779"/>
                </a:cubicBezTo>
                <a:lnTo>
                  <a:pt x="0" y="7075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9120070"/>
              <a:satOff val="-6276"/>
              <a:lumOff val="-380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281564" numCol="1" spcCol="1270" anchor="t" anchorCtr="0">
            <a:noAutofit/>
          </a:bodyPr>
          <a:lstStyle/>
          <a:p>
            <a:pPr marL="0" lvl="0" indent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i="1" kern="1200" dirty="0">
                <a:latin typeface="Arial" panose="020B0604020202020204" pitchFamily="34" charset="0"/>
                <a:cs typeface="Arial" panose="020B0604020202020204" pitchFamily="34" charset="0"/>
              </a:rPr>
              <a:t>Phase 3: Build &amp; Test: only if a decision is taken to proceed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8E1D614-6F18-ECF9-C48A-B5D18AAF30C4}"/>
              </a:ext>
            </a:extLst>
          </p:cNvPr>
          <p:cNvSpPr/>
          <p:nvPr/>
        </p:nvSpPr>
        <p:spPr>
          <a:xfrm>
            <a:off x="8523892" y="2327056"/>
            <a:ext cx="3485006" cy="1220576"/>
          </a:xfrm>
          <a:custGeom>
            <a:avLst/>
            <a:gdLst>
              <a:gd name="connsiteX0" fmla="*/ 0 w 1984783"/>
              <a:gd name="connsiteY0" fmla="*/ 181440 h 1814400"/>
              <a:gd name="connsiteX1" fmla="*/ 181440 w 1984783"/>
              <a:gd name="connsiteY1" fmla="*/ 0 h 1814400"/>
              <a:gd name="connsiteX2" fmla="*/ 1803343 w 1984783"/>
              <a:gd name="connsiteY2" fmla="*/ 0 h 1814400"/>
              <a:gd name="connsiteX3" fmla="*/ 1984783 w 1984783"/>
              <a:gd name="connsiteY3" fmla="*/ 181440 h 1814400"/>
              <a:gd name="connsiteX4" fmla="*/ 1984783 w 1984783"/>
              <a:gd name="connsiteY4" fmla="*/ 1632960 h 1814400"/>
              <a:gd name="connsiteX5" fmla="*/ 1803343 w 1984783"/>
              <a:gd name="connsiteY5" fmla="*/ 1814400 h 1814400"/>
              <a:gd name="connsiteX6" fmla="*/ 181440 w 1984783"/>
              <a:gd name="connsiteY6" fmla="*/ 1814400 h 1814400"/>
              <a:gd name="connsiteX7" fmla="*/ 0 w 1984783"/>
              <a:gd name="connsiteY7" fmla="*/ 1632960 h 1814400"/>
              <a:gd name="connsiteX8" fmla="*/ 0 w 1984783"/>
              <a:gd name="connsiteY8" fmla="*/ 181440 h 18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1814400">
                <a:moveTo>
                  <a:pt x="0" y="181440"/>
                </a:moveTo>
                <a:cubicBezTo>
                  <a:pt x="0" y="81233"/>
                  <a:pt x="81233" y="0"/>
                  <a:pt x="181440" y="0"/>
                </a:cubicBezTo>
                <a:lnTo>
                  <a:pt x="1803343" y="0"/>
                </a:lnTo>
                <a:cubicBezTo>
                  <a:pt x="1903550" y="0"/>
                  <a:pt x="1984783" y="81233"/>
                  <a:pt x="1984783" y="181440"/>
                </a:cubicBezTo>
                <a:lnTo>
                  <a:pt x="1984783" y="1632960"/>
                </a:lnTo>
                <a:cubicBezTo>
                  <a:pt x="1984783" y="1733167"/>
                  <a:pt x="1903550" y="1814400"/>
                  <a:pt x="1803343" y="1814400"/>
                </a:cubicBezTo>
                <a:lnTo>
                  <a:pt x="181440" y="1814400"/>
                </a:lnTo>
                <a:cubicBezTo>
                  <a:pt x="81233" y="1814400"/>
                  <a:pt x="0" y="1733167"/>
                  <a:pt x="0" y="1632960"/>
                </a:cubicBezTo>
                <a:lnTo>
                  <a:pt x="0" y="181440"/>
                </a:ln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486" tIns="138486" rIns="138486" bIns="138486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i="1" kern="1200">
                <a:latin typeface="Arial" panose="020B0604020202020204" pitchFamily="34" charset="0"/>
                <a:cs typeface="Arial" panose="020B0604020202020204" pitchFamily="34" charset="0"/>
              </a:rPr>
              <a:t>Dependent on decision to proceed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>
                <a:latin typeface="Arial" panose="020B0604020202020204" pitchFamily="34" charset="0"/>
                <a:cs typeface="Arial" panose="020B0604020202020204" pitchFamily="34" charset="0"/>
              </a:rPr>
              <a:t>Large scale prototypes &amp; live pilots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350498-AB49-3E9E-58B0-1778A7A0DD48}"/>
              </a:ext>
            </a:extLst>
          </p:cNvPr>
          <p:cNvSpPr/>
          <p:nvPr/>
        </p:nvSpPr>
        <p:spPr>
          <a:xfrm>
            <a:off x="239512" y="2363452"/>
            <a:ext cx="3428598" cy="1227630"/>
          </a:xfrm>
          <a:custGeom>
            <a:avLst/>
            <a:gdLst>
              <a:gd name="connsiteX0" fmla="*/ 0 w 1984783"/>
              <a:gd name="connsiteY0" fmla="*/ 181440 h 1814400"/>
              <a:gd name="connsiteX1" fmla="*/ 181440 w 1984783"/>
              <a:gd name="connsiteY1" fmla="*/ 0 h 1814400"/>
              <a:gd name="connsiteX2" fmla="*/ 1803343 w 1984783"/>
              <a:gd name="connsiteY2" fmla="*/ 0 h 1814400"/>
              <a:gd name="connsiteX3" fmla="*/ 1984783 w 1984783"/>
              <a:gd name="connsiteY3" fmla="*/ 181440 h 1814400"/>
              <a:gd name="connsiteX4" fmla="*/ 1984783 w 1984783"/>
              <a:gd name="connsiteY4" fmla="*/ 1632960 h 1814400"/>
              <a:gd name="connsiteX5" fmla="*/ 1803343 w 1984783"/>
              <a:gd name="connsiteY5" fmla="*/ 1814400 h 1814400"/>
              <a:gd name="connsiteX6" fmla="*/ 181440 w 1984783"/>
              <a:gd name="connsiteY6" fmla="*/ 1814400 h 1814400"/>
              <a:gd name="connsiteX7" fmla="*/ 0 w 1984783"/>
              <a:gd name="connsiteY7" fmla="*/ 1632960 h 1814400"/>
              <a:gd name="connsiteX8" fmla="*/ 0 w 1984783"/>
              <a:gd name="connsiteY8" fmla="*/ 181440 h 18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4783" h="1814400">
                <a:moveTo>
                  <a:pt x="0" y="181440"/>
                </a:moveTo>
                <a:cubicBezTo>
                  <a:pt x="0" y="81233"/>
                  <a:pt x="81233" y="0"/>
                  <a:pt x="181440" y="0"/>
                </a:cubicBezTo>
                <a:lnTo>
                  <a:pt x="1803343" y="0"/>
                </a:lnTo>
                <a:cubicBezTo>
                  <a:pt x="1903550" y="0"/>
                  <a:pt x="1984783" y="81233"/>
                  <a:pt x="1984783" y="181440"/>
                </a:cubicBezTo>
                <a:lnTo>
                  <a:pt x="1984783" y="1632960"/>
                </a:lnTo>
                <a:cubicBezTo>
                  <a:pt x="1984783" y="1733167"/>
                  <a:pt x="1903550" y="1814400"/>
                  <a:pt x="1803343" y="1814400"/>
                </a:cubicBezTo>
                <a:lnTo>
                  <a:pt x="181440" y="1814400"/>
                </a:lnTo>
                <a:cubicBezTo>
                  <a:pt x="81233" y="1814400"/>
                  <a:pt x="0" y="1733167"/>
                  <a:pt x="0" y="1632960"/>
                </a:cubicBezTo>
                <a:lnTo>
                  <a:pt x="0" y="181440"/>
                </a:ln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486" tIns="138486" rIns="138486" bIns="138486" numCol="1" spcCol="1270" anchor="t" anchorCtr="0">
            <a:noAutofit/>
          </a:bodyPr>
          <a:lstStyle/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Research and exploration of digital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en-GB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the model set out in the 2023 Consultation</a:t>
            </a:r>
            <a:endParaRPr lang="en-GB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GB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533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689AF79-6193-145A-8C3C-1E129ACB99F9}"/>
              </a:ext>
            </a:extLst>
          </p:cNvPr>
          <p:cNvSpPr/>
          <p:nvPr/>
        </p:nvSpPr>
        <p:spPr bwMode="auto">
          <a:xfrm>
            <a:off x="4190494" y="4255612"/>
            <a:ext cx="4052748" cy="1907064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/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/>
              <a:buNone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B4C5F6F-E764-FB0E-983D-4C29522EAFC5}"/>
              </a:ext>
            </a:extLst>
          </p:cNvPr>
          <p:cNvSpPr/>
          <p:nvPr/>
        </p:nvSpPr>
        <p:spPr bwMode="auto">
          <a:xfrm>
            <a:off x="5062611" y="4007714"/>
            <a:ext cx="2066777" cy="2353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/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/>
              <a:buNone/>
            </a:pPr>
            <a:r>
              <a:rPr lang="en-GB" b="1" dirty="0">
                <a:solidFill>
                  <a:srgbClr val="7E0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02051D-1E10-42CE-37AE-5515649197C9}"/>
              </a:ext>
            </a:extLst>
          </p:cNvPr>
          <p:cNvSpPr txBox="1"/>
          <p:nvPr/>
        </p:nvSpPr>
        <p:spPr>
          <a:xfrm>
            <a:off x="5117170" y="4791421"/>
            <a:ext cx="275935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50k+ responses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3839BB-335F-07C8-1A7F-ADFF34BCDBD4}"/>
              </a:ext>
            </a:extLst>
          </p:cNvPr>
          <p:cNvSpPr txBox="1"/>
          <p:nvPr/>
        </p:nvSpPr>
        <p:spPr>
          <a:xfrm>
            <a:off x="5117170" y="5744616"/>
            <a:ext cx="285839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further over design phase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9CBF55-F9B8-7F7D-77D7-207F7A5B04CE}"/>
              </a:ext>
            </a:extLst>
          </p:cNvPr>
          <p:cNvSpPr txBox="1"/>
          <p:nvPr/>
        </p:nvSpPr>
        <p:spPr>
          <a:xfrm>
            <a:off x="5117170" y="5276008"/>
            <a:ext cx="279363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formally later this year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36DC87-4424-C763-7CE2-8AD47A955718}"/>
              </a:ext>
            </a:extLst>
          </p:cNvPr>
          <p:cNvSpPr txBox="1"/>
          <p:nvPr/>
        </p:nvSpPr>
        <p:spPr>
          <a:xfrm>
            <a:off x="4756522" y="4287972"/>
            <a:ext cx="2858397" cy="306467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After close of consultation on 30 June:</a:t>
            </a:r>
          </a:p>
        </p:txBody>
      </p:sp>
      <p:pic>
        <p:nvPicPr>
          <p:cNvPr id="72" name="Graphic 71" descr="Books with solid fill">
            <a:extLst>
              <a:ext uri="{FF2B5EF4-FFF2-40B4-BE49-F238E27FC236}">
                <a16:creationId xmlns:a16="http://schemas.microsoft.com/office/drawing/2014/main" id="{EAA0D8FA-199D-BBAA-D127-5889B9B73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915" y="4661313"/>
            <a:ext cx="447044" cy="447044"/>
          </a:xfrm>
          <a:prstGeom prst="rect">
            <a:avLst/>
          </a:prstGeom>
        </p:spPr>
      </p:pic>
      <p:pic>
        <p:nvPicPr>
          <p:cNvPr id="73" name="Graphic 72" descr="Chat outline">
            <a:extLst>
              <a:ext uri="{FF2B5EF4-FFF2-40B4-BE49-F238E27FC236}">
                <a16:creationId xmlns:a16="http://schemas.microsoft.com/office/drawing/2014/main" id="{9251723F-C0F2-9AB7-4394-62A5FB213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4516" y="5162426"/>
            <a:ext cx="505786" cy="505786"/>
          </a:xfrm>
          <a:prstGeom prst="rect">
            <a:avLst/>
          </a:prstGeom>
        </p:spPr>
      </p:pic>
      <p:pic>
        <p:nvPicPr>
          <p:cNvPr id="74" name="Graphic 73" descr="Signature with solid fill">
            <a:extLst>
              <a:ext uri="{FF2B5EF4-FFF2-40B4-BE49-F238E27FC236}">
                <a16:creationId xmlns:a16="http://schemas.microsoft.com/office/drawing/2014/main" id="{01A1447E-391E-5918-6D16-9C5D0DF5C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1845" y="5639381"/>
            <a:ext cx="348457" cy="3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CCC0F7-381A-00B5-F791-C0035122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Seven aims for the design phase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38D19D-21BB-A799-4890-C80C3DDC4959}"/>
              </a:ext>
            </a:extLst>
          </p:cNvPr>
          <p:cNvSpPr/>
          <p:nvPr/>
        </p:nvSpPr>
        <p:spPr>
          <a:xfrm>
            <a:off x="1919293" y="1426896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 lead-times on development; gain knowledge and capabilities; stand ready to move into a ‘build’ phase, subject to decision. 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Scientific Thought outline">
            <a:extLst>
              <a:ext uri="{FF2B5EF4-FFF2-40B4-BE49-F238E27FC236}">
                <a16:creationId xmlns:a16="http://schemas.microsoft.com/office/drawing/2014/main" id="{83885D12-A6E0-2AEA-39B6-25A097C94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126" y="1196144"/>
            <a:ext cx="648788" cy="6487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D11828-5096-CD8C-64E9-F2F8D98A8CA8}"/>
              </a:ext>
            </a:extLst>
          </p:cNvPr>
          <p:cNvSpPr/>
          <p:nvPr/>
        </p:nvSpPr>
        <p:spPr>
          <a:xfrm>
            <a:off x="1919293" y="2034040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the technological feasibility and investment needed to build a digital pound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8" name="Graphic 7" descr="Money with solid fill">
            <a:extLst>
              <a:ext uri="{FF2B5EF4-FFF2-40B4-BE49-F238E27FC236}">
                <a16:creationId xmlns:a16="http://schemas.microsoft.com/office/drawing/2014/main" id="{C8A2DA46-FDFB-0B4B-5BDD-6090ACAC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126" y="1844932"/>
            <a:ext cx="539165" cy="53916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E89C5C-9AB8-02C2-1C0F-07D96F552ECE}"/>
              </a:ext>
            </a:extLst>
          </p:cNvPr>
          <p:cNvSpPr/>
          <p:nvPr/>
        </p:nvSpPr>
        <p:spPr>
          <a:xfrm>
            <a:off x="1919293" y="2603941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Articulate, in detail, what the technology and operational architecture for a digital pound would look like. 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786D99-A74A-5F7B-D1EE-AAB562B37240}"/>
              </a:ext>
            </a:extLst>
          </p:cNvPr>
          <p:cNvSpPr/>
          <p:nvPr/>
        </p:nvSpPr>
        <p:spPr>
          <a:xfrm>
            <a:off x="1919293" y="3183108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 and evaluate benefits and costs of the digital pound architecture.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11B82-F84F-984B-B2C1-CEFEC95CBE9D}"/>
              </a:ext>
            </a:extLst>
          </p:cNvPr>
          <p:cNvSpPr/>
          <p:nvPr/>
        </p:nvSpPr>
        <p:spPr>
          <a:xfrm>
            <a:off x="1919293" y="3773485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Deepen the Bank’s knowledge of CBDC technology and private sector understanding of our technology approach</a:t>
            </a:r>
            <a:r>
              <a:rPr lang="en-GB" sz="1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01C859-7265-63E9-41C9-8FE2E58AB925}"/>
              </a:ext>
            </a:extLst>
          </p:cNvPr>
          <p:cNvSpPr/>
          <p:nvPr/>
        </p:nvSpPr>
        <p:spPr>
          <a:xfrm>
            <a:off x="1919293" y="4348942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the development of the broader UK digital currency technology industry through experimentation and proofs of concept. 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DD692F-C13F-DD51-8611-A9BBF16E8DA7}"/>
              </a:ext>
            </a:extLst>
          </p:cNvPr>
          <p:cNvSpPr/>
          <p:nvPr/>
        </p:nvSpPr>
        <p:spPr>
          <a:xfrm>
            <a:off x="1919293" y="4939319"/>
            <a:ext cx="9192210" cy="20431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en-GB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the basis for a future decision on whether to introduce a digital pound and move to a ‘build’ phase. </a:t>
            </a:r>
          </a:p>
        </p:txBody>
      </p:sp>
      <p:pic>
        <p:nvPicPr>
          <p:cNvPr id="15" name="Graphic 14" descr="Blueprint outline">
            <a:extLst>
              <a:ext uri="{FF2B5EF4-FFF2-40B4-BE49-F238E27FC236}">
                <a16:creationId xmlns:a16="http://schemas.microsoft.com/office/drawing/2014/main" id="{D1B49224-80E1-F351-608B-CE10FD8AC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126" y="2435876"/>
            <a:ext cx="539165" cy="539165"/>
          </a:xfrm>
          <a:prstGeom prst="rect">
            <a:avLst/>
          </a:prstGeom>
        </p:spPr>
      </p:pic>
      <p:pic>
        <p:nvPicPr>
          <p:cNvPr id="16" name="Graphic 15" descr="Abacus with solid fill">
            <a:extLst>
              <a:ext uri="{FF2B5EF4-FFF2-40B4-BE49-F238E27FC236}">
                <a16:creationId xmlns:a16="http://schemas.microsoft.com/office/drawing/2014/main" id="{C33EC7A0-20E3-C699-867F-D7C9662329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635" y="3074437"/>
            <a:ext cx="494146" cy="494146"/>
          </a:xfrm>
          <a:prstGeom prst="rect">
            <a:avLst/>
          </a:prstGeom>
        </p:spPr>
      </p:pic>
      <p:pic>
        <p:nvPicPr>
          <p:cNvPr id="17" name="Graphic 16" descr="Handshake with solid fill">
            <a:extLst>
              <a:ext uri="{FF2B5EF4-FFF2-40B4-BE49-F238E27FC236}">
                <a16:creationId xmlns:a16="http://schemas.microsoft.com/office/drawing/2014/main" id="{D40D3444-C140-C98A-8DC9-AD7C1850FF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2145" y="3657034"/>
            <a:ext cx="494146" cy="494146"/>
          </a:xfrm>
          <a:prstGeom prst="rect">
            <a:avLst/>
          </a:prstGeom>
        </p:spPr>
      </p:pic>
      <p:pic>
        <p:nvPicPr>
          <p:cNvPr id="18" name="Graphic 17" descr="Fork In Road with solid fill">
            <a:extLst>
              <a:ext uri="{FF2B5EF4-FFF2-40B4-BE49-F238E27FC236}">
                <a16:creationId xmlns:a16="http://schemas.microsoft.com/office/drawing/2014/main" id="{FF1F8F57-2806-282D-03C3-394407D345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7126" y="4696815"/>
            <a:ext cx="539165" cy="539165"/>
          </a:xfrm>
          <a:prstGeom prst="rect">
            <a:avLst/>
          </a:prstGeom>
        </p:spPr>
      </p:pic>
      <p:pic>
        <p:nvPicPr>
          <p:cNvPr id="19" name="Graphic 18" descr="Wallet with solid fill">
            <a:extLst>
              <a:ext uri="{FF2B5EF4-FFF2-40B4-BE49-F238E27FC236}">
                <a16:creationId xmlns:a16="http://schemas.microsoft.com/office/drawing/2014/main" id="{01F175AC-F9E7-7ADD-CB5C-4B41950538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4616" y="4130571"/>
            <a:ext cx="539165" cy="53916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C3D3302-6884-2C4E-A253-F6F263BC49CD}"/>
              </a:ext>
            </a:extLst>
          </p:cNvPr>
          <p:cNvSpPr/>
          <p:nvPr/>
        </p:nvSpPr>
        <p:spPr>
          <a:xfrm>
            <a:off x="2639247" y="5299694"/>
            <a:ext cx="6906799" cy="11237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the end of the design phase, we will have:</a:t>
            </a:r>
          </a:p>
          <a:p>
            <a:pPr marL="171450" indent="-171450">
              <a:buFont typeface="Wingdings" panose="020B0604020202020204" pitchFamily="34" charset="0"/>
              <a:buChar char="Ø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Evaluated the technological feasibility of the digital pound</a:t>
            </a:r>
          </a:p>
          <a:p>
            <a:pPr marL="171450" indent="-171450">
              <a:buFont typeface="Wingdings" panose="020B0604020202020204" pitchFamily="34" charset="0"/>
              <a:buChar char="Ø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Determined the optimal design and technology architecture</a:t>
            </a:r>
          </a:p>
          <a:p>
            <a:pPr marL="171450" indent="-171450">
              <a:buFont typeface="Wingdings" panose="020B0604020202020204" pitchFamily="34" charset="0"/>
              <a:buChar char="Ø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Supported business model innovation through knowledge sharing and private-public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30064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35E60-C6AA-174D-81F8-B1EDF95B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Phase: building our work on four pillars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8237927D-391A-8F53-DB59-A937FAF2E154}"/>
              </a:ext>
            </a:extLst>
          </p:cNvPr>
          <p:cNvSpPr txBox="1"/>
          <p:nvPr/>
        </p:nvSpPr>
        <p:spPr>
          <a:xfrm>
            <a:off x="103481" y="2866726"/>
            <a:ext cx="3527777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Experiments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96C3A1A5-D7D5-9C45-5AB2-F413D05380F3}"/>
              </a:ext>
            </a:extLst>
          </p:cNvPr>
          <p:cNvSpPr txBox="1"/>
          <p:nvPr/>
        </p:nvSpPr>
        <p:spPr>
          <a:xfrm>
            <a:off x="8551423" y="2866726"/>
            <a:ext cx="3527777" cy="3693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Conversation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917445FF-19A1-9648-5CE1-1D3FE3D2BB3C}"/>
              </a:ext>
            </a:extLst>
          </p:cNvPr>
          <p:cNvSpPr txBox="1"/>
          <p:nvPr/>
        </p:nvSpPr>
        <p:spPr>
          <a:xfrm>
            <a:off x="112801" y="3366314"/>
            <a:ext cx="3527777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GB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different technology solutions and experiments 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/>
              <a:buChar char="•"/>
            </a:pPr>
            <a:r>
              <a:rPr lang="en-GB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 use cases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/>
              <a:buChar char="•"/>
            </a:pPr>
            <a:r>
              <a:rPr lang="en-GB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industry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D3AF19-70E1-DB42-A7C4-7B51D47F556C}"/>
              </a:ext>
            </a:extLst>
          </p:cNvPr>
          <p:cNvSpPr txBox="1"/>
          <p:nvPr/>
        </p:nvSpPr>
        <p:spPr>
          <a:xfrm>
            <a:off x="8551423" y="3366314"/>
            <a:ext cx="352045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“Open, national conversation” about the future of our money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Explain and build trust in our work on digital pound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1" name="Group 720">
            <a:extLst>
              <a:ext uri="{FF2B5EF4-FFF2-40B4-BE49-F238E27FC236}">
                <a16:creationId xmlns:a16="http://schemas.microsoft.com/office/drawing/2014/main" id="{247CAE3F-8FCD-CE10-97DF-B67C5587FDB6}"/>
              </a:ext>
            </a:extLst>
          </p:cNvPr>
          <p:cNvGrpSpPr/>
          <p:nvPr/>
        </p:nvGrpSpPr>
        <p:grpSpPr>
          <a:xfrm>
            <a:off x="4439300" y="4473859"/>
            <a:ext cx="3527777" cy="1590911"/>
            <a:chOff x="4420485" y="4511489"/>
            <a:chExt cx="3527777" cy="1590911"/>
          </a:xfrm>
        </p:grpSpPr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20D784EE-3DDB-48DD-E8FF-910426D6F588}"/>
                </a:ext>
              </a:extLst>
            </p:cNvPr>
            <p:cNvSpPr txBox="1"/>
            <p:nvPr/>
          </p:nvSpPr>
          <p:spPr>
            <a:xfrm>
              <a:off x="4420485" y="4511489"/>
              <a:ext cx="3527777" cy="3693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Pound Blueprint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4DCDD6F-B43F-A1A1-4FD5-9BAB51310A84}"/>
                </a:ext>
              </a:extLst>
            </p:cNvPr>
            <p:cNvSpPr txBox="1"/>
            <p:nvPr/>
          </p:nvSpPr>
          <p:spPr>
            <a:xfrm>
              <a:off x="4425189" y="5025182"/>
              <a:ext cx="3518370" cy="10772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lvl="1" indent="-285750">
                <a:buFont typeface="Arial"/>
                <a:buChar char="•"/>
              </a:pPr>
              <a:r>
                <a:rPr lang="en-GB" sz="16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what the digital pound will look like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GB" sz="16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out product proposition 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GB" sz="16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build requirements </a:t>
              </a:r>
            </a:p>
          </p:txBody>
        </p:sp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1F117DDE-E785-699B-20ED-66FE49AB2BBF}"/>
              </a:ext>
            </a:extLst>
          </p:cNvPr>
          <p:cNvGrpSpPr/>
          <p:nvPr/>
        </p:nvGrpSpPr>
        <p:grpSpPr>
          <a:xfrm>
            <a:off x="4329171" y="1394328"/>
            <a:ext cx="3533658" cy="1581599"/>
            <a:chOff x="4331115" y="1345259"/>
            <a:chExt cx="3533658" cy="1581599"/>
          </a:xfrm>
        </p:grpSpPr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64E6BD26-F202-6DE8-6FA1-B140A07B6CFE}"/>
                </a:ext>
              </a:extLst>
            </p:cNvPr>
            <p:cNvSpPr txBox="1"/>
            <p:nvPr/>
          </p:nvSpPr>
          <p:spPr>
            <a:xfrm>
              <a:off x="4336996" y="1345259"/>
              <a:ext cx="3527777" cy="3693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447781-7A30-A305-77F8-DD61A2C89A12}"/>
                </a:ext>
              </a:extLst>
            </p:cNvPr>
            <p:cNvSpPr txBox="1"/>
            <p:nvPr/>
          </p:nvSpPr>
          <p:spPr>
            <a:xfrm>
              <a:off x="4331115" y="1849640"/>
              <a:ext cx="3527777" cy="1077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lvl="1" indent="-285750">
                <a:buFont typeface="Arial"/>
                <a:buChar char="•"/>
              </a:pPr>
              <a:r>
                <a:rPr lang="en-GB" sz="16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evaluation framework for assessment of proposition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GB" sz="16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feasibility and viability of digital pound proposition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2E7D0054-4925-C71E-6991-83676802FEAE}"/>
              </a:ext>
            </a:extLst>
          </p:cNvPr>
          <p:cNvGrpSpPr/>
          <p:nvPr/>
        </p:nvGrpSpPr>
        <p:grpSpPr>
          <a:xfrm>
            <a:off x="5928943" y="3174984"/>
            <a:ext cx="315299" cy="1063073"/>
            <a:chOff x="6013609" y="3118539"/>
            <a:chExt cx="315299" cy="1063073"/>
          </a:xfrm>
        </p:grpSpPr>
        <p:sp>
          <p:nvSpPr>
            <p:cNvPr id="712" name="Arrow: Up 711">
              <a:extLst>
                <a:ext uri="{FF2B5EF4-FFF2-40B4-BE49-F238E27FC236}">
                  <a16:creationId xmlns:a16="http://schemas.microsoft.com/office/drawing/2014/main" id="{8FAE28D4-C446-D9CF-F3B3-71C191FB3F9A}"/>
                </a:ext>
              </a:extLst>
            </p:cNvPr>
            <p:cNvSpPr/>
            <p:nvPr/>
          </p:nvSpPr>
          <p:spPr bwMode="auto">
            <a:xfrm rot="10800000">
              <a:off x="6182942" y="3118539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13" name="Arrow: Up 712">
              <a:extLst>
                <a:ext uri="{FF2B5EF4-FFF2-40B4-BE49-F238E27FC236}">
                  <a16:creationId xmlns:a16="http://schemas.microsoft.com/office/drawing/2014/main" id="{71857144-05FB-4537-0A18-E218F1049A02}"/>
                </a:ext>
              </a:extLst>
            </p:cNvPr>
            <p:cNvSpPr/>
            <p:nvPr/>
          </p:nvSpPr>
          <p:spPr bwMode="auto">
            <a:xfrm>
              <a:off x="6013609" y="3118539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25A0C58D-DA29-86B0-919B-53E6ED868744}"/>
              </a:ext>
            </a:extLst>
          </p:cNvPr>
          <p:cNvGrpSpPr/>
          <p:nvPr/>
        </p:nvGrpSpPr>
        <p:grpSpPr>
          <a:xfrm rot="-2700000">
            <a:off x="3294868" y="4614317"/>
            <a:ext cx="315299" cy="1063073"/>
            <a:chOff x="6154720" y="3259650"/>
            <a:chExt cx="315299" cy="1063073"/>
          </a:xfrm>
        </p:grpSpPr>
        <p:sp>
          <p:nvSpPr>
            <p:cNvPr id="714" name="Arrow: Up 713">
              <a:extLst>
                <a:ext uri="{FF2B5EF4-FFF2-40B4-BE49-F238E27FC236}">
                  <a16:creationId xmlns:a16="http://schemas.microsoft.com/office/drawing/2014/main" id="{E92E15A3-DD33-A118-6B07-352A93215134}"/>
                </a:ext>
              </a:extLst>
            </p:cNvPr>
            <p:cNvSpPr/>
            <p:nvPr/>
          </p:nvSpPr>
          <p:spPr bwMode="auto">
            <a:xfrm rot="10800000">
              <a:off x="6324053" y="3259650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15" name="Arrow: Up 714">
              <a:extLst>
                <a:ext uri="{FF2B5EF4-FFF2-40B4-BE49-F238E27FC236}">
                  <a16:creationId xmlns:a16="http://schemas.microsoft.com/office/drawing/2014/main" id="{FF9569C0-7B35-43C3-3F2D-74575B89850B}"/>
                </a:ext>
              </a:extLst>
            </p:cNvPr>
            <p:cNvSpPr/>
            <p:nvPr/>
          </p:nvSpPr>
          <p:spPr bwMode="auto">
            <a:xfrm>
              <a:off x="6154720" y="3259650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CA0ECF68-6CF5-AAE1-A1F9-8563E06F8CBC}"/>
              </a:ext>
            </a:extLst>
          </p:cNvPr>
          <p:cNvGrpSpPr/>
          <p:nvPr/>
        </p:nvGrpSpPr>
        <p:grpSpPr>
          <a:xfrm rot="2700000">
            <a:off x="8788794" y="4614317"/>
            <a:ext cx="315299" cy="1063073"/>
            <a:chOff x="6154720" y="3259650"/>
            <a:chExt cx="315299" cy="1063073"/>
          </a:xfrm>
        </p:grpSpPr>
        <p:sp>
          <p:nvSpPr>
            <p:cNvPr id="718" name="Arrow: Up 717">
              <a:extLst>
                <a:ext uri="{FF2B5EF4-FFF2-40B4-BE49-F238E27FC236}">
                  <a16:creationId xmlns:a16="http://schemas.microsoft.com/office/drawing/2014/main" id="{23F7BE50-0CDA-ACC6-CB56-0647548DF96B}"/>
                </a:ext>
              </a:extLst>
            </p:cNvPr>
            <p:cNvSpPr/>
            <p:nvPr/>
          </p:nvSpPr>
          <p:spPr bwMode="auto">
            <a:xfrm rot="10800000">
              <a:off x="6324053" y="3259650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19" name="Arrow: Up 718">
              <a:extLst>
                <a:ext uri="{FF2B5EF4-FFF2-40B4-BE49-F238E27FC236}">
                  <a16:creationId xmlns:a16="http://schemas.microsoft.com/office/drawing/2014/main" id="{472A8182-C7E0-B3CE-13C4-5C9AE9CB9780}"/>
                </a:ext>
              </a:extLst>
            </p:cNvPr>
            <p:cNvSpPr/>
            <p:nvPr/>
          </p:nvSpPr>
          <p:spPr bwMode="auto">
            <a:xfrm>
              <a:off x="6154720" y="3259650"/>
              <a:ext cx="145966" cy="1063073"/>
            </a:xfrm>
            <a:prstGeom prst="upArrow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85000"/>
                <a:buFont typeface="Arial" charset="0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2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A4EE7-9401-C5AA-6E5B-09B961EF8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604" y="1277898"/>
            <a:ext cx="11268643" cy="4629150"/>
          </a:xfrm>
        </p:spPr>
        <p:txBody>
          <a:bodyPr/>
          <a:lstStyle/>
          <a:p>
            <a:pPr marL="287655" indent="-287655"/>
            <a:endParaRPr lang="en-GB" b="1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287655" indent="-287655"/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The design </a:t>
            </a:r>
            <a:r>
              <a:rPr lang="en-GB" sz="18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phase will require </a:t>
            </a:r>
            <a:r>
              <a:rPr lang="en-GB" sz="18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deeper expert input and problem-solving</a:t>
            </a:r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. The</a:t>
            </a:r>
            <a:r>
              <a:rPr lang="en-GB" sz="18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Forum </a:t>
            </a:r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refresh and</a:t>
            </a:r>
            <a:r>
              <a:rPr lang="en-GB" sz="18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the launch of </a:t>
            </a:r>
            <a:r>
              <a:rPr lang="en-GB" sz="18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working groups </a:t>
            </a:r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reflect</a:t>
            </a:r>
            <a:r>
              <a:rPr lang="en-GB" sz="18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this,</a:t>
            </a:r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 alongside: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83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/>
                <a:ea typeface="Calibri" panose="020F0502020204030204" pitchFamily="34" charset="0"/>
                <a:cs typeface="Times New Roman"/>
              </a:rPr>
              <a:t>Refreshed Technology</a:t>
            </a:r>
            <a:r>
              <a:rPr lang="en-GB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Forum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383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Arial"/>
                <a:ea typeface="Calibri" panose="020F0502020204030204" pitchFamily="34" charset="0"/>
                <a:cs typeface="Times New Roman"/>
              </a:rPr>
              <a:t>New Academic Advisory Group</a:t>
            </a:r>
            <a:br>
              <a:rPr lang="en-GB" dirty="0">
                <a:latin typeface="Arial"/>
                <a:ea typeface="Calibri" panose="020F0502020204030204" pitchFamily="34" charset="0"/>
                <a:cs typeface="Times New Roman"/>
              </a:rPr>
            </a:br>
            <a:endParaRPr lang="en-GB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287655" indent="-287655"/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The Forum will support work across the design phase:</a:t>
            </a:r>
            <a:endParaRPr lang="en-GB" sz="1800" dirty="0"/>
          </a:p>
          <a:p>
            <a:pPr marL="1254760" lvl="1" indent="-457200">
              <a:buAutoNum type="arabicParenR"/>
            </a:pP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Strategic advice and input on </a:t>
            </a:r>
            <a:r>
              <a:rPr lang="en-GB" sz="1600" dirty="0">
                <a:latin typeface="Arial"/>
                <a:ea typeface="Calibri" panose="020F0502020204030204" pitchFamily="34" charset="0"/>
                <a:cs typeface="Arial"/>
              </a:rPr>
              <a:t>digital pound 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work and wider industry and society context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4760" lvl="1" indent="-457200">
              <a:buAutoNum type="arabicParenR"/>
            </a:pPr>
            <a:endParaRPr lang="en-GB" sz="16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1254760" lvl="1" indent="-457200">
              <a:buAutoNum type="arabicParenR"/>
            </a:pP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Forum and working groups to support development of the 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Blueprint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4760" lvl="1" indent="-457200">
              <a:buFont typeface="+mj-lt"/>
              <a:buAutoNum type="arabicParenR"/>
            </a:pPr>
            <a:endParaRPr lang="en-GB" sz="16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1254760" lvl="1" indent="-457200">
              <a:buAutoNum type="arabicParenR"/>
            </a:pP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Forum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members 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to shape development of 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N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ational 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C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onversation 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as work progresses</a:t>
            </a:r>
            <a:endParaRPr lang="en-GB" sz="1600" b="1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797560" lvl="1" indent="0"/>
            <a:endParaRPr lang="en-GB" dirty="0">
              <a:latin typeface="Arial"/>
              <a:cs typeface="Times New Roman"/>
            </a:endParaRPr>
          </a:p>
          <a:p>
            <a:pPr marL="0" indent="0"/>
            <a:endParaRPr lang="en-GB" dirty="0">
              <a:cs typeface="Times New Roman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A6DA8A-033C-E95D-F521-EEC7DFB3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Engagement Forum in the Design Phase 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D740F6-A00D-FE2E-811F-02C61DC0BCF5}"/>
              </a:ext>
            </a:extLst>
          </p:cNvPr>
          <p:cNvSpPr/>
          <p:nvPr/>
        </p:nvSpPr>
        <p:spPr>
          <a:xfrm>
            <a:off x="2190095" y="5413296"/>
            <a:ext cx="8223835" cy="987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Forum will be pivotal in ensuring the design phase is taken forward with input from private sector and civil society.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Humnst777 Lt BT" panose="020B04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7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1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DFE7-8261-A0AD-0160-1A05732C7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920" y="1539240"/>
            <a:ext cx="10624173" cy="4324718"/>
          </a:xfrm>
        </p:spPr>
        <p:txBody>
          <a:bodyPr/>
          <a:lstStyle/>
          <a:p>
            <a:r>
              <a:rPr lang="en-GB" dirty="0"/>
              <a:t>Economic Secretary to the Treasury Remarks and Roundtable Discussion</a:t>
            </a:r>
          </a:p>
          <a:p>
            <a:r>
              <a:rPr lang="en-GB" dirty="0"/>
              <a:t>Engagement Forum refresh and working groups</a:t>
            </a:r>
          </a:p>
          <a:p>
            <a:r>
              <a:rPr lang="en-GB" dirty="0"/>
              <a:t>Project Rosalind</a:t>
            </a:r>
          </a:p>
          <a:p>
            <a:r>
              <a:rPr lang="en-GB" dirty="0"/>
              <a:t>CBDC Design Phase Objectives</a:t>
            </a:r>
          </a:p>
          <a:p>
            <a:r>
              <a:rPr lang="en-GB" dirty="0"/>
              <a:t>Next Steps and AOB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77DFB-117F-2C46-AF5C-EB90934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21994"/>
            <a:ext cx="10974693" cy="912814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603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3" y="3609830"/>
            <a:ext cx="11279504" cy="1119333"/>
          </a:xfrm>
        </p:spPr>
        <p:txBody>
          <a:bodyPr/>
          <a:lstStyle/>
          <a:p>
            <a:pPr algn="ctr"/>
            <a:r>
              <a:rPr lang="en-GB" b="1" dirty="0"/>
              <a:t>Item 3: Engagement Forum refresh and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8101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A23FE6-E72C-5291-56F2-1DCC5A61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225"/>
            <a:ext cx="11277600" cy="912814"/>
          </a:xfrm>
        </p:spPr>
        <p:txBody>
          <a:bodyPr/>
          <a:lstStyle/>
          <a:p>
            <a:r>
              <a:rPr lang="en-GB" dirty="0"/>
              <a:t>Current Engagement Forum membership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70C24-1FC5-E781-0495-5363565D2B73}"/>
              </a:ext>
            </a:extLst>
          </p:cNvPr>
          <p:cNvSpPr txBox="1"/>
          <p:nvPr/>
        </p:nvSpPr>
        <p:spPr>
          <a:xfrm>
            <a:off x="6882367" y="3195118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Natasha de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Terán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Financial Services Consumer Panel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DC727-4708-B06C-A553-F7FF101116B7}"/>
              </a:ext>
            </a:extLst>
          </p:cNvPr>
          <p:cNvSpPr txBox="1"/>
          <p:nvPr/>
        </p:nvSpPr>
        <p:spPr>
          <a:xfrm>
            <a:off x="2479909" y="4038849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Layfield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0B334-1B6B-2B66-EFC6-4974AA1FDFBA}"/>
              </a:ext>
            </a:extLst>
          </p:cNvPr>
          <p:cNvSpPr txBox="1"/>
          <p:nvPr/>
        </p:nvSpPr>
        <p:spPr>
          <a:xfrm>
            <a:off x="4757281" y="2519003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Newman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Swift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6F8-3025-30ED-829A-A66C7DFA8E53}"/>
              </a:ext>
            </a:extLst>
          </p:cNvPr>
          <p:cNvSpPr txBox="1"/>
          <p:nvPr/>
        </p:nvSpPr>
        <p:spPr>
          <a:xfrm>
            <a:off x="27677" y="3927991"/>
            <a:ext cx="2597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Arvin Abraham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Goodwin Procter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03C4A-71FB-6540-1BBF-EC26BDE074DD}"/>
              </a:ext>
            </a:extLst>
          </p:cNvPr>
          <p:cNvSpPr txBox="1"/>
          <p:nvPr/>
        </p:nvSpPr>
        <p:spPr>
          <a:xfrm>
            <a:off x="186613" y="5563863"/>
            <a:ext cx="210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Bryan Zhang</a:t>
            </a:r>
          </a:p>
          <a:p>
            <a:pPr algn="ctr"/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Cambridge Centre for Alternative Finance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874C2-4825-4D04-CC0B-0B566B7C2AC0}"/>
              </a:ext>
            </a:extLst>
          </p:cNvPr>
          <p:cNvSpPr txBox="1"/>
          <p:nvPr/>
        </p:nvSpPr>
        <p:spPr>
          <a:xfrm>
            <a:off x="4700042" y="4674564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Frankish</a:t>
            </a:r>
          </a:p>
          <a:p>
            <a:pPr algn="ctr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PayUK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375DF-F76A-5763-5E9B-03CF05D7E398}"/>
              </a:ext>
            </a:extLst>
          </p:cNvPr>
          <p:cNvSpPr txBox="1"/>
          <p:nvPr/>
        </p:nvSpPr>
        <p:spPr>
          <a:xfrm>
            <a:off x="6861502" y="1566529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Mick McAteer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Inclusion Centre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7B72F-A1DB-CE1B-F15B-9B870B10083B}"/>
              </a:ext>
            </a:extLst>
          </p:cNvPr>
          <p:cNvSpPr txBox="1"/>
          <p:nvPr/>
        </p:nvSpPr>
        <p:spPr>
          <a:xfrm>
            <a:off x="2440404" y="1632162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Hogg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Visa Europe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FBCDD-4DF4-F8BD-AFC2-2388A1C96B12}"/>
              </a:ext>
            </a:extLst>
          </p:cNvPr>
          <p:cNvSpPr txBox="1"/>
          <p:nvPr/>
        </p:nvSpPr>
        <p:spPr>
          <a:xfrm>
            <a:off x="4650953" y="1538818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Regan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Retail Consortium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4ACC5-93A6-A059-FE8E-022927E40AB4}"/>
              </a:ext>
            </a:extLst>
          </p:cNvPr>
          <p:cNvSpPr txBox="1"/>
          <p:nvPr/>
        </p:nvSpPr>
        <p:spPr>
          <a:xfrm>
            <a:off x="92183" y="2439076"/>
            <a:ext cx="2597040" cy="6155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Murphy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John Lewis Partnership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7E352-2B2F-28AE-0C1E-8C360AF0A7C0}"/>
              </a:ext>
            </a:extLst>
          </p:cNvPr>
          <p:cNvSpPr txBox="1"/>
          <p:nvPr/>
        </p:nvSpPr>
        <p:spPr>
          <a:xfrm>
            <a:off x="186613" y="4616755"/>
            <a:ext cx="2104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Arunan Tharmarajah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B30F3-54D4-BFC8-378C-CA93FDDBDDB5}"/>
              </a:ext>
            </a:extLst>
          </p:cNvPr>
          <p:cNvSpPr txBox="1"/>
          <p:nvPr/>
        </p:nvSpPr>
        <p:spPr>
          <a:xfrm>
            <a:off x="4735357" y="3904560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 Lambert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Mastercard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39208-8624-4A05-3C39-55DC04DAB32D}"/>
              </a:ext>
            </a:extLst>
          </p:cNvPr>
          <p:cNvSpPr txBox="1"/>
          <p:nvPr/>
        </p:nvSpPr>
        <p:spPr>
          <a:xfrm>
            <a:off x="4778145" y="5438732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McTague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Federation of Small Businesses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9E6B20-A4BA-7662-DAED-A269EDA52D5C}"/>
              </a:ext>
            </a:extLst>
          </p:cNvPr>
          <p:cNvSpPr txBox="1"/>
          <p:nvPr/>
        </p:nvSpPr>
        <p:spPr>
          <a:xfrm>
            <a:off x="2458994" y="3372344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Colin Bell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CEAD8-D6E5-EEEE-8D8C-39C3A1B206AD}"/>
              </a:ext>
            </a:extLst>
          </p:cNvPr>
          <p:cNvSpPr txBox="1"/>
          <p:nvPr/>
        </p:nvSpPr>
        <p:spPr>
          <a:xfrm>
            <a:off x="2514785" y="5410340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Etay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Katz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Ashurst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9639CF-5EBC-77FA-FD8A-8AA9147983A7}"/>
              </a:ext>
            </a:extLst>
          </p:cNvPr>
          <p:cNvSpPr txBox="1"/>
          <p:nvPr/>
        </p:nvSpPr>
        <p:spPr>
          <a:xfrm>
            <a:off x="-11654" y="3183274"/>
            <a:ext cx="25970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Boden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Starling Bank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D65CC-4B41-4E83-9ACC-3D3ECF8E48F9}"/>
              </a:ext>
            </a:extLst>
          </p:cNvPr>
          <p:cNvSpPr txBox="1"/>
          <p:nvPr/>
        </p:nvSpPr>
        <p:spPr>
          <a:xfrm>
            <a:off x="211699" y="1622817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Jackson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Innovate Finance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EAC82E-5634-9835-E90A-25ED351EB7A7}"/>
              </a:ext>
            </a:extLst>
          </p:cNvPr>
          <p:cNvSpPr txBox="1"/>
          <p:nvPr/>
        </p:nvSpPr>
        <p:spPr>
          <a:xfrm>
            <a:off x="4757281" y="3201121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Mackintosh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UK Finance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B4209-99E2-73AF-A2F7-D8B9A9EB237E}"/>
              </a:ext>
            </a:extLst>
          </p:cNvPr>
          <p:cNvSpPr txBox="1"/>
          <p:nvPr/>
        </p:nvSpPr>
        <p:spPr>
          <a:xfrm>
            <a:off x="9330815" y="2386148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Coles</a:t>
            </a:r>
          </a:p>
          <a:p>
            <a:pPr algn="ctr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PayPoint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FA6C4E-ED9B-7126-B266-22C4EF900CD3}"/>
              </a:ext>
            </a:extLst>
          </p:cNvPr>
          <p:cNvSpPr txBox="1"/>
          <p:nvPr/>
        </p:nvSpPr>
        <p:spPr>
          <a:xfrm>
            <a:off x="9330815" y="1570171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Wandhöfer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PSR Panel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511809-5CDD-46D8-D8C9-050F03AD9194}"/>
              </a:ext>
            </a:extLst>
          </p:cNvPr>
          <p:cNvSpPr txBox="1"/>
          <p:nvPr/>
        </p:nvSpPr>
        <p:spPr>
          <a:xfrm>
            <a:off x="7001711" y="5853971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Reema Patel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Ipsos UK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9C57F-38D6-FA1F-E27F-5F07549E44CD}"/>
              </a:ext>
            </a:extLst>
          </p:cNvPr>
          <p:cNvSpPr txBox="1"/>
          <p:nvPr/>
        </p:nvSpPr>
        <p:spPr>
          <a:xfrm>
            <a:off x="6960470" y="5063031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PayPal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801EDF-724C-E9AE-2990-C66323ED619B}"/>
              </a:ext>
            </a:extLst>
          </p:cNvPr>
          <p:cNvSpPr txBox="1"/>
          <p:nvPr/>
        </p:nvSpPr>
        <p:spPr>
          <a:xfrm>
            <a:off x="9451143" y="3996883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Gayford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Frontier Economics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E9C419-14B3-A266-D8F2-9CD16099CA31}"/>
              </a:ext>
            </a:extLst>
          </p:cNvPr>
          <p:cNvSpPr txBox="1"/>
          <p:nvPr/>
        </p:nvSpPr>
        <p:spPr>
          <a:xfrm>
            <a:off x="9330815" y="3292526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Gleeson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Clifford Chance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7631E-DA0A-6113-32CE-17D2C249F3F8}"/>
              </a:ext>
            </a:extLst>
          </p:cNvPr>
          <p:cNvSpPr txBox="1"/>
          <p:nvPr/>
        </p:nvSpPr>
        <p:spPr>
          <a:xfrm>
            <a:off x="9451143" y="4716427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McDermott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Standard Chartered Bank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E32D25-29FC-5E0D-9EF6-D61AE1D7AFB0}"/>
              </a:ext>
            </a:extLst>
          </p:cNvPr>
          <p:cNvSpPr txBox="1"/>
          <p:nvPr/>
        </p:nvSpPr>
        <p:spPr>
          <a:xfrm>
            <a:off x="9451143" y="5638559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Chalmers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Lloyds Banking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E76A8-FE8F-A808-85F6-E48BA2083C08}"/>
              </a:ext>
            </a:extLst>
          </p:cNvPr>
          <p:cNvSpPr txBox="1"/>
          <p:nvPr/>
        </p:nvSpPr>
        <p:spPr>
          <a:xfrm>
            <a:off x="2528076" y="4735934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Grunwald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NatWest Group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7F7DC5-CD8C-88B9-5513-6CA6B9758C73}"/>
              </a:ext>
            </a:extLst>
          </p:cNvPr>
          <p:cNvSpPr txBox="1"/>
          <p:nvPr/>
        </p:nvSpPr>
        <p:spPr>
          <a:xfrm>
            <a:off x="2499764" y="2466554"/>
            <a:ext cx="210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Rhodes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Nationwide Building Society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CFBDB0-5DFF-DFAB-583F-E86A0541F2AA}"/>
              </a:ext>
            </a:extLst>
          </p:cNvPr>
          <p:cNvSpPr txBox="1"/>
          <p:nvPr/>
        </p:nvSpPr>
        <p:spPr>
          <a:xfrm>
            <a:off x="6955490" y="4208154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Neha Narula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EA64DE-085C-E9D0-F584-969F3658D6CA}"/>
              </a:ext>
            </a:extLst>
          </p:cNvPr>
          <p:cNvSpPr txBox="1"/>
          <p:nvPr/>
        </p:nvSpPr>
        <p:spPr>
          <a:xfrm>
            <a:off x="6841922" y="2466554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Nabil Manji</a:t>
            </a: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Worldpay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F774B-37E9-7CB4-377F-E0AF081B7403}"/>
              </a:ext>
            </a:extLst>
          </p:cNvPr>
          <p:cNvSpPr txBox="1"/>
          <p:nvPr/>
        </p:nvSpPr>
        <p:spPr>
          <a:xfrm>
            <a:off x="2542051" y="6050670"/>
            <a:ext cx="2104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 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Boait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rgbClr val="122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Money</a:t>
            </a:r>
          </a:p>
        </p:txBody>
      </p:sp>
    </p:spTree>
    <p:extLst>
      <p:ext uri="{BB962C8B-B14F-4D97-AF65-F5344CB8AC3E}">
        <p14:creationId xmlns:p14="http://schemas.microsoft.com/office/powerpoint/2010/main" val="345640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625B4-163C-4076-AB5B-DA2FD735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1965"/>
            <a:ext cx="5419818" cy="843310"/>
          </a:xfrm>
        </p:spPr>
        <p:txBody>
          <a:bodyPr/>
          <a:lstStyle/>
          <a:p>
            <a:r>
              <a:rPr lang="en-GB" sz="2400" dirty="0"/>
              <a:t>Working group 1: offline payments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DC81-6389-4FAD-9CF5-83D17278EDA5}"/>
              </a:ext>
            </a:extLst>
          </p:cNvPr>
          <p:cNvSpPr txBox="1"/>
          <p:nvPr/>
        </p:nvSpPr>
        <p:spPr>
          <a:xfrm>
            <a:off x="457200" y="1593278"/>
            <a:ext cx="5038293" cy="25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Considerations for the working group: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use cases for offline payments and how would that influence design of the digital pound?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constitutes an offline payment and is it feasible to implement offline payments in CBDC?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DACE4-5B70-EC17-1772-D6AD9840AD1B}"/>
              </a:ext>
            </a:extLst>
          </p:cNvPr>
          <p:cNvSpPr txBox="1"/>
          <p:nvPr/>
        </p:nvSpPr>
        <p:spPr>
          <a:xfrm>
            <a:off x="6694800" y="1593278"/>
            <a:ext cx="5040000" cy="25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Consideration for the working group: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would merchants need from a digital pound design?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range of factors that would influence whether merchants accept digital pound payments alongside other payment methods?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268888F-5036-8389-3113-E9C65AB3BF7F}"/>
              </a:ext>
            </a:extLst>
          </p:cNvPr>
          <p:cNvSpPr txBox="1">
            <a:spLocks/>
          </p:cNvSpPr>
          <p:nvPr/>
        </p:nvSpPr>
        <p:spPr>
          <a:xfrm>
            <a:off x="6694800" y="511965"/>
            <a:ext cx="4957439" cy="843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kern="1200" baseline="0" noProof="0" dirty="0">
                <a:solidFill>
                  <a:srgbClr val="12273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Working group 2: retailer needs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58E99-BBF3-4ADE-516E-763E4E13B20C}"/>
              </a:ext>
            </a:extLst>
          </p:cNvPr>
          <p:cNvSpPr txBox="1"/>
          <p:nvPr/>
        </p:nvSpPr>
        <p:spPr>
          <a:xfrm>
            <a:off x="492710" y="4394378"/>
            <a:ext cx="1076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working groups will present their findings to the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Engagement Forum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199" y="1752600"/>
            <a:ext cx="7165975" cy="3746157"/>
          </a:xfrm>
        </p:spPr>
        <p:txBody>
          <a:bodyPr>
            <a:normAutofit/>
          </a:bodyPr>
          <a:lstStyle/>
          <a:p>
            <a:r>
              <a:rPr lang="en-GB" b="1" dirty="0"/>
              <a:t>Item 4: Project Rosalind</a:t>
            </a:r>
          </a:p>
          <a:p>
            <a:r>
              <a:rPr lang="en-GB" sz="2000" b="1" dirty="0"/>
              <a:t>An API Prototype for retail CBDC ecosystem innovation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2FB15-58D5-9FB2-EB72-D8BF34A7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229"/>
            <a:ext cx="7622379" cy="1755455"/>
          </a:xfrm>
          <a:prstGeom prst="rect">
            <a:avLst/>
          </a:prstGeom>
          <a:effectLst>
            <a:outerShdw blurRad="38100" dist="50800" dir="5400000" algn="ctr" rotWithShape="0">
              <a:srgbClr val="000000">
                <a:alpha val="0"/>
              </a:srgbClr>
            </a:outerShdw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E0E47-39C7-FA8B-53EF-931E7CADD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141" y="465178"/>
            <a:ext cx="2661718" cy="6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DFE7-8261-A0AD-0160-1A05732C7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450" y="1234808"/>
            <a:ext cx="11268643" cy="4629150"/>
          </a:xfrm>
        </p:spPr>
        <p:txBody>
          <a:bodyPr/>
          <a:lstStyle/>
          <a:p>
            <a:r>
              <a:rPr lang="en-GB" b="1" dirty="0"/>
              <a:t>Innovation platform </a:t>
            </a:r>
            <a:r>
              <a:rPr lang="en-GB" dirty="0"/>
              <a:t>- using public infrastructure to support private innovation.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b="1" dirty="0"/>
              <a:t>Harness the creativity of innovators and entrepreneurs </a:t>
            </a:r>
            <a:r>
              <a:rPr lang="en-GB" dirty="0"/>
              <a:t>- encouraging the private sector to experiment and create use cases.</a:t>
            </a:r>
          </a:p>
          <a:p>
            <a:endParaRPr lang="en-GB" b="1" dirty="0"/>
          </a:p>
          <a:p>
            <a:r>
              <a:rPr lang="en-GB" b="1" dirty="0"/>
              <a:t>Reusable resource – </a:t>
            </a:r>
            <a:r>
              <a:rPr lang="en-GB" dirty="0"/>
              <a:t>creating a reusable and adaptable technology asset which can be reused for further experimentation, and to generate further innovation.</a:t>
            </a:r>
          </a:p>
          <a:p>
            <a:endParaRPr lang="en-GB" b="1" dirty="0"/>
          </a:p>
          <a:p>
            <a:r>
              <a:rPr lang="en-GB" b="1" dirty="0"/>
              <a:t>Distinctive project</a:t>
            </a:r>
            <a:r>
              <a:rPr lang="en-GB" dirty="0"/>
              <a:t>– deliberately different to other central bank experiments by focusing on the API layer, and producing a resource that is agnostic to specific payments use cases. </a:t>
            </a:r>
            <a:endParaRPr lang="en-GB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77DFB-117F-2C46-AF5C-EB90934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93" y="321994"/>
            <a:ext cx="11277600" cy="912814"/>
          </a:xfrm>
        </p:spPr>
        <p:txBody>
          <a:bodyPr/>
          <a:lstStyle/>
          <a:p>
            <a:r>
              <a:rPr lang="en-GB" dirty="0"/>
              <a:t>We had clear aims for Project Rosalind</a:t>
            </a:r>
          </a:p>
        </p:txBody>
      </p:sp>
    </p:spTree>
    <p:extLst>
      <p:ext uri="{BB962C8B-B14F-4D97-AF65-F5344CB8AC3E}">
        <p14:creationId xmlns:p14="http://schemas.microsoft.com/office/powerpoint/2010/main" val="312090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108C0-6293-8B03-A12C-3AFD9858B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983" y="1296194"/>
            <a:ext cx="11268643" cy="5085557"/>
          </a:xfrm>
        </p:spPr>
        <p:txBody>
          <a:bodyPr/>
          <a:lstStyle/>
          <a:p>
            <a:r>
              <a:rPr lang="en-GB" sz="2000" dirty="0"/>
              <a:t>Gain applied understanding of technologies relevant to the design of the digital pound; and assess through practical work their suitability for deployment in a digital pound blueprint.</a:t>
            </a:r>
          </a:p>
          <a:p>
            <a:endParaRPr lang="en-GB" sz="2000" dirty="0"/>
          </a:p>
          <a:p>
            <a:r>
              <a:rPr lang="en-GB" sz="2000" dirty="0"/>
              <a:t>Gather evidence to support the decision on whether or not to build a digital pound, specifically with regard to technology feasibility, suitability, risk and cost.</a:t>
            </a:r>
          </a:p>
          <a:p>
            <a:endParaRPr lang="en-GB" sz="2000" dirty="0"/>
          </a:p>
          <a:p>
            <a:r>
              <a:rPr lang="en-GB" sz="2000" dirty="0"/>
              <a:t>Enrich policy and design work with insights and real world perspectives.</a:t>
            </a:r>
          </a:p>
          <a:p>
            <a:endParaRPr lang="en-GB" sz="2000" dirty="0"/>
          </a:p>
          <a:p>
            <a:r>
              <a:rPr lang="en-GB" sz="2000" dirty="0"/>
              <a:t>Enhance the Bank’s capabilities and skills across a range of cutting edge digital currency technologies, that might be suitable in varied deployments (e.g. CBDC, tokenised deposits, real time payments etc). </a:t>
            </a:r>
          </a:p>
          <a:p>
            <a:endParaRPr lang="en-GB" sz="2000" dirty="0"/>
          </a:p>
          <a:p>
            <a:r>
              <a:rPr lang="en-GB" sz="2000" dirty="0"/>
              <a:t>Support capacity building and generate spill-over benefits across the UK digital currency technology community through knowledge sharing and collaboration.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A65F5-EB37-E04B-4674-FA7CD0D4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0" y="248050"/>
            <a:ext cx="11277600" cy="912814"/>
          </a:xfrm>
        </p:spPr>
        <p:txBody>
          <a:bodyPr/>
          <a:lstStyle/>
          <a:p>
            <a:r>
              <a:rPr lang="en-GB" dirty="0"/>
              <a:t>Why we experiment</a:t>
            </a:r>
          </a:p>
        </p:txBody>
      </p:sp>
    </p:spTree>
    <p:extLst>
      <p:ext uri="{BB962C8B-B14F-4D97-AF65-F5344CB8AC3E}">
        <p14:creationId xmlns:p14="http://schemas.microsoft.com/office/powerpoint/2010/main" val="89145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4F460-0DE1-626D-D497-274F337E65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1" y="1505077"/>
            <a:ext cx="11277599" cy="2572820"/>
          </a:xfrm>
        </p:spPr>
        <p:txBody>
          <a:bodyPr/>
          <a:lstStyle/>
          <a:p>
            <a:r>
              <a:rPr lang="en-GB" dirty="0"/>
              <a:t>APIs allow applications and systems to communicate with each other.  </a:t>
            </a:r>
          </a:p>
          <a:p>
            <a:r>
              <a:rPr lang="en-GB" dirty="0"/>
              <a:t>They enable interoperability between different systems and provide access to functionality. </a:t>
            </a:r>
          </a:p>
          <a:p>
            <a:r>
              <a:rPr lang="en-GB" dirty="0"/>
              <a:t>They allow developers to develop the use cases that we employ in our everyday lives. </a:t>
            </a:r>
          </a:p>
          <a:p>
            <a:r>
              <a:rPr lang="en-GB" dirty="0"/>
              <a:t>Common examples include TfL journey planner.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C9D5-79FD-69AC-3DC5-B8980329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GB" dirty="0"/>
              <a:t>APIs are fundamental to how the digital world works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9195196-67B2-C956-91A9-F90F48966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06" y="4254791"/>
            <a:ext cx="5536586" cy="21372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8B973D-3DD4-6801-9406-AC3F41BFDC66}"/>
              </a:ext>
            </a:extLst>
          </p:cNvPr>
          <p:cNvSpPr/>
          <p:nvPr/>
        </p:nvSpPr>
        <p:spPr>
          <a:xfrm>
            <a:off x="4777482" y="5743254"/>
            <a:ext cx="3924729" cy="503434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23362"/>
      </p:ext>
    </p:extLst>
  </p:cSld>
  <p:clrMapOvr>
    <a:masterClrMapping/>
  </p:clrMapOvr>
</p:sld>
</file>

<file path=ppt/theme/theme1.xml><?xml version="1.0" encoding="utf-8"?>
<a:theme xmlns:a="http://schemas.openxmlformats.org/drawingml/2006/main" name="Bank LINKS Template">
  <a:themeElements>
    <a:clrScheme name="Custom 36">
      <a:dk1>
        <a:srgbClr val="000000"/>
      </a:dk1>
      <a:lt1>
        <a:srgbClr val="FFFFFF"/>
      </a:lt1>
      <a:dk2>
        <a:srgbClr val="12273F"/>
      </a:dk2>
      <a:lt2>
        <a:srgbClr val="C4C9C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12273F"/>
      </a:hlink>
      <a:folHlink>
        <a:srgbClr val="1227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E-Official Template A.pptx" id="{6C723B9E-9DD5-46FA-B786-10E886AA26E0}" vid="{1198EFE4-F1FD-4746-924A-D88A0C6C7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 Template A</Template>
  <TotalTime>1465</TotalTime>
  <Words>1187</Words>
  <Application>Microsoft Office PowerPoint</Application>
  <PresentationFormat>Widescreen</PresentationFormat>
  <Paragraphs>217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</vt:lpstr>
      <vt:lpstr>Calibri</vt:lpstr>
      <vt:lpstr>Calibri Light</vt:lpstr>
      <vt:lpstr>Century Gothic</vt:lpstr>
      <vt:lpstr>Humnst777 Lt BT</vt:lpstr>
      <vt:lpstr>Segoe UI</vt:lpstr>
      <vt:lpstr>Wingdings</vt:lpstr>
      <vt:lpstr>Bank LINKS Template</vt:lpstr>
      <vt:lpstr>PowerPoint Presentation</vt:lpstr>
      <vt:lpstr>Agenda</vt:lpstr>
      <vt:lpstr>Item 3: Engagement Forum refresh and working groups</vt:lpstr>
      <vt:lpstr>Current Engagement Forum membership</vt:lpstr>
      <vt:lpstr>Working group 1: offline payments</vt:lpstr>
      <vt:lpstr>PowerPoint Presentation</vt:lpstr>
      <vt:lpstr>We had clear aims for Project Rosalind</vt:lpstr>
      <vt:lpstr>Why we experiment</vt:lpstr>
      <vt:lpstr>APIs are fundamental to how the digital world works</vt:lpstr>
      <vt:lpstr>Project Rosalind is…</vt:lpstr>
      <vt:lpstr>PowerPoint Presentation</vt:lpstr>
      <vt:lpstr>The private sector developed a broad range of innovative use cases </vt:lpstr>
      <vt:lpstr>What’s next?</vt:lpstr>
      <vt:lpstr>PowerPoint Presentation</vt:lpstr>
      <vt:lpstr>Digital Pound Design Phase: where we are now?</vt:lpstr>
      <vt:lpstr>Seven aims for the design phase</vt:lpstr>
      <vt:lpstr>Design Phase: building our work on four pillars</vt:lpstr>
      <vt:lpstr>Role of the Engagement Forum in the Design Phase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Boss, Joe</dc:creator>
  <cp:lastModifiedBy>Dyos-Hunter, Charlie</cp:lastModifiedBy>
  <cp:revision>73</cp:revision>
  <dcterms:created xsi:type="dcterms:W3CDTF">2023-07-20T15:44:56Z</dcterms:created>
  <dcterms:modified xsi:type="dcterms:W3CDTF">2023-10-20T09:46:59Z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2016276471</vt:i4>
  </property>
  <property fmtid="{D5CDD505-2E9C-101B-9397-08002B2CF9AE}" pid="3" name="_NewReviewCycle">
    <vt:lpwstr/>
  </property>
  <property fmtid="{D5CDD505-2E9C-101B-9397-08002B2CF9AE}" pid="4" name="_EmailSubject">
    <vt:lpwstr>digital pound web changes</vt:lpwstr>
  </property>
  <property fmtid="{D5CDD505-2E9C-101B-9397-08002B2CF9AE}" pid="5" name="_AuthorEmail">
    <vt:lpwstr>Charlie.Dyos-Hunter@bankofengland.co.uk</vt:lpwstr>
  </property>
  <property fmtid="{D5CDD505-2E9C-101B-9397-08002B2CF9AE}" pid="6" name="_AuthorEmailDisplayName">
    <vt:lpwstr>Dyos-Hunter, Charlie</vt:lpwstr>
  </property>
  <property fmtid="{D5CDD505-2E9C-101B-9397-08002B2CF9AE}" pid="7" name="_PreviousAdHocReviewCycleID">
    <vt:i4>-570384852</vt:i4>
  </property>
</Properties>
</file>