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slides/slide48.xml" ContentType="application/vnd.openxmlformats-officedocument.presentationml.slide+xml"/>
  <Override PartName="/ppt/presentation.xml" ContentType="application/vnd.openxmlformats-officedocument.presentationml.presentation.main+xml"/>
  <Override PartName="/ppt/slides/slide47.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24.xml" ContentType="application/vnd.openxmlformats-officedocument.presentationml.slide+xml"/>
  <Override PartName="/ppt/slides/slide2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Masters/slideMaster4.xml" ContentType="application/vnd.openxmlformats-officedocument.presentationml.slideMaster+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6.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35.xml" ContentType="application/vnd.openxmlformats-officedocument.presentationml.notes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6.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20.xml" ContentType="application/vnd.openxmlformats-officedocument.presentationml.notesSlid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24.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Masters/slideMaster3.xml" ContentType="application/vnd.openxmlformats-officedocument.presentationml.slideMaster+xml"/>
  <Override PartName="/ppt/slideLayouts/slideLayout43.xml" ContentType="application/vnd.openxmlformats-officedocument.presentationml.slideLayout+xml"/>
  <Override PartName="/ppt/slideLayouts/slideLayout45.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6.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Masters/slideMaster2.xml" ContentType="application/vnd.openxmlformats-officedocument.presentationml.slideMaster+xml"/>
  <Override PartName="/ppt/slideLayouts/slideLayout44.xml" ContentType="application/vnd.openxmlformats-officedocument.presentationml.slideLayout+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35.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0.xml" ContentType="application/vnd.openxmlformats-officedocument.presentationml.tags+xml"/>
  <Override PartName="/ppt/tags/tag16.xml" ContentType="application/vnd.openxmlformats-officedocument.presentationml.tags+xml"/>
  <Override PartName="/ppt/tags/tag6.xml" ContentType="application/vnd.openxmlformats-officedocument.presentationml.tags+xml"/>
  <Override PartName="/ppt/tags/tag1.xml" ContentType="application/vnd.openxmlformats-officedocument.presentationml.tags+xml"/>
  <Override PartName="/docProps/custom.xml" ContentType="application/vnd.openxmlformats-officedocument.custom-properties+xml"/>
  <Override PartName="/docProps/app.xml" ContentType="application/vnd.openxmlformats-officedocument.extended-properties+xml"/>
  <Override PartName="/ppt/tags/tag2.xml" ContentType="application/vnd.openxmlformats-officedocument.presentationml.tags+xml"/>
  <Override PartName="/docProps/core.xml" ContentType="application/vnd.openxmlformats-package.core-propertie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7.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26.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7.xml" ContentType="application/vnd.openxmlformats-officedocument.presentationml.tags+xml"/>
  <Override PartName="/ppt/tags/tag34.xml" ContentType="application/vnd.openxmlformats-officedocument.presentationml.tags+xml"/>
  <Override PartName="/ppt/tags/tag33.xml" ContentType="application/vnd.openxmlformats-officedocument.presentationml.tags+xml"/>
  <Override PartName="/ppt/tags/tag32.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25.xml" ContentType="application/vnd.openxmlformats-officedocument.presentationml.tags+xml"/>
  <Override PartName="/ppt/tags/tag46.xml" ContentType="application/vnd.openxmlformats-officedocument.presentationml.tags+xml"/>
  <Override PartName="/ppt/tags/tag21.xml" ContentType="application/vnd.openxmlformats-officedocument.presentationml.tags+xml"/>
  <Override PartName="/ppt/tags/tag47.xml" ContentType="application/vnd.openxmlformats-officedocument.presentationml.tags+xml"/>
  <Override PartName="/ppt/tags/tag20.xml" ContentType="application/vnd.openxmlformats-officedocument.presentationml.tags+xml"/>
  <Override PartName="/ppt/tags/tag36.xml" ContentType="application/vnd.openxmlformats-officedocument.presentationml.tags+xml"/>
  <Override PartName="/ppt/tags/tag22.xml" ContentType="application/vnd.openxmlformats-officedocument.presentationml.tags+xml"/>
  <Override PartName="/ppt/tags/tag45.xml" ContentType="application/vnd.openxmlformats-officedocument.presentationml.tags+xml"/>
  <Override PartName="/ppt/tags/tag23.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24.xml" ContentType="application/vnd.openxmlformats-officedocument.presentationml.tags+xml"/>
  <Override PartName="/ppt/tags/tag44.xml" ContentType="application/vnd.openxmlformats-officedocument.presentationml.tags+xml"/>
  <Override PartName="/ppt/tags/tag17.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9" r:id="rId1"/>
    <p:sldMasterId id="2147483652" r:id="rId2"/>
    <p:sldMasterId id="2147483653" r:id="rId3"/>
    <p:sldMasterId id="2147483700" r:id="rId4"/>
  </p:sldMasterIdLst>
  <p:notesMasterIdLst>
    <p:notesMasterId r:id="rId53"/>
  </p:notesMasterIdLst>
  <p:handoutMasterIdLst>
    <p:handoutMasterId r:id="rId54"/>
  </p:handoutMasterIdLst>
  <p:sldIdLst>
    <p:sldId id="2218" r:id="rId5"/>
    <p:sldId id="2014" r:id="rId6"/>
    <p:sldId id="2219" r:id="rId7"/>
    <p:sldId id="2249" r:id="rId8"/>
    <p:sldId id="2250" r:id="rId9"/>
    <p:sldId id="2251" r:id="rId10"/>
    <p:sldId id="2220" r:id="rId11"/>
    <p:sldId id="2252" r:id="rId12"/>
    <p:sldId id="2253" r:id="rId13"/>
    <p:sldId id="2254" r:id="rId14"/>
    <p:sldId id="2255" r:id="rId15"/>
    <p:sldId id="2256" r:id="rId16"/>
    <p:sldId id="2257" r:id="rId17"/>
    <p:sldId id="2221" r:id="rId18"/>
    <p:sldId id="2222" r:id="rId19"/>
    <p:sldId id="2223" r:id="rId20"/>
    <p:sldId id="2224" r:id="rId21"/>
    <p:sldId id="2227" r:id="rId22"/>
    <p:sldId id="2243" r:id="rId23"/>
    <p:sldId id="2244" r:id="rId24"/>
    <p:sldId id="2259" r:id="rId25"/>
    <p:sldId id="2260" r:id="rId26"/>
    <p:sldId id="2261" r:id="rId27"/>
    <p:sldId id="2262" r:id="rId28"/>
    <p:sldId id="2233" r:id="rId29"/>
    <p:sldId id="2263" r:id="rId30"/>
    <p:sldId id="2264" r:id="rId31"/>
    <p:sldId id="2265" r:id="rId32"/>
    <p:sldId id="2266" r:id="rId33"/>
    <p:sldId id="2267" r:id="rId34"/>
    <p:sldId id="2238" r:id="rId35"/>
    <p:sldId id="2248" r:id="rId36"/>
    <p:sldId id="2268" r:id="rId37"/>
    <p:sldId id="2269" r:id="rId38"/>
    <p:sldId id="2270" r:id="rId39"/>
    <p:sldId id="2271" r:id="rId40"/>
    <p:sldId id="2272" r:id="rId41"/>
    <p:sldId id="2273" r:id="rId42"/>
    <p:sldId id="2274" r:id="rId43"/>
    <p:sldId id="2275" r:id="rId44"/>
    <p:sldId id="2276" r:id="rId45"/>
    <p:sldId id="2277" r:id="rId46"/>
    <p:sldId id="2278" r:id="rId47"/>
    <p:sldId id="2279" r:id="rId48"/>
    <p:sldId id="2280" r:id="rId49"/>
    <p:sldId id="2281" r:id="rId50"/>
    <p:sldId id="2282" r:id="rId51"/>
    <p:sldId id="2283" r:id="rId52"/>
  </p:sldIdLst>
  <p:sldSz cx="9144000" cy="6858000" type="letter"/>
  <p:notesSz cx="7023100" cy="9309100"/>
  <p:custDataLst>
    <p:tags r:id="rId55"/>
  </p:custDataLst>
  <p:defaultTextStyle>
    <a:defPPr>
      <a:defRPr lang="en-US"/>
    </a:defPPr>
    <a:lvl1pPr algn="ctr" rtl="0" fontAlgn="base">
      <a:spcBef>
        <a:spcPct val="0"/>
      </a:spcBef>
      <a:spcAft>
        <a:spcPct val="0"/>
      </a:spcAft>
      <a:defRPr sz="1400" b="1" kern="1200">
        <a:solidFill>
          <a:schemeClr val="tx1"/>
        </a:solidFill>
        <a:latin typeface="Arial" pitchFamily="34" charset="0"/>
        <a:ea typeface="+mn-ea"/>
        <a:cs typeface="+mn-cs"/>
      </a:defRPr>
    </a:lvl1pPr>
    <a:lvl2pPr marL="457200" algn="ctr" rtl="0" fontAlgn="base">
      <a:spcBef>
        <a:spcPct val="0"/>
      </a:spcBef>
      <a:spcAft>
        <a:spcPct val="0"/>
      </a:spcAft>
      <a:defRPr sz="1400" b="1" kern="1200">
        <a:solidFill>
          <a:schemeClr val="tx1"/>
        </a:solidFill>
        <a:latin typeface="Arial" pitchFamily="34" charset="0"/>
        <a:ea typeface="+mn-ea"/>
        <a:cs typeface="+mn-cs"/>
      </a:defRPr>
    </a:lvl2pPr>
    <a:lvl3pPr marL="914400" algn="ctr" rtl="0" fontAlgn="base">
      <a:spcBef>
        <a:spcPct val="0"/>
      </a:spcBef>
      <a:spcAft>
        <a:spcPct val="0"/>
      </a:spcAft>
      <a:defRPr sz="1400" b="1" kern="1200">
        <a:solidFill>
          <a:schemeClr val="tx1"/>
        </a:solidFill>
        <a:latin typeface="Arial" pitchFamily="34" charset="0"/>
        <a:ea typeface="+mn-ea"/>
        <a:cs typeface="+mn-cs"/>
      </a:defRPr>
    </a:lvl3pPr>
    <a:lvl4pPr marL="1371600" algn="ctr" rtl="0" fontAlgn="base">
      <a:spcBef>
        <a:spcPct val="0"/>
      </a:spcBef>
      <a:spcAft>
        <a:spcPct val="0"/>
      </a:spcAft>
      <a:defRPr sz="1400" b="1" kern="1200">
        <a:solidFill>
          <a:schemeClr val="tx1"/>
        </a:solidFill>
        <a:latin typeface="Arial" pitchFamily="34" charset="0"/>
        <a:ea typeface="+mn-ea"/>
        <a:cs typeface="+mn-cs"/>
      </a:defRPr>
    </a:lvl4pPr>
    <a:lvl5pPr marL="1828800" algn="ctr"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extLst>
    <p:ext uri="{521415D9-36F7-43E2-AB2F-B90AF26B5E84}">
      <p14:sectionLst xmlns:p14="http://schemas.microsoft.com/office/powerpoint/2010/main">
        <p14:section name="Default Section" id="{F81BD612-328F-45BB-BB0E-0A0B81321D36}">
          <p14:sldIdLst>
            <p14:sldId id="2218"/>
            <p14:sldId id="2014"/>
            <p14:sldId id="2219"/>
            <p14:sldId id="2249"/>
            <p14:sldId id="2250"/>
            <p14:sldId id="2251"/>
            <p14:sldId id="2220"/>
            <p14:sldId id="2252"/>
            <p14:sldId id="2253"/>
            <p14:sldId id="2254"/>
            <p14:sldId id="2255"/>
            <p14:sldId id="2256"/>
            <p14:sldId id="2257"/>
            <p14:sldId id="2221"/>
            <p14:sldId id="2222"/>
            <p14:sldId id="2223"/>
            <p14:sldId id="2224"/>
            <p14:sldId id="2227"/>
            <p14:sldId id="2243"/>
            <p14:sldId id="2244"/>
            <p14:sldId id="2259"/>
            <p14:sldId id="2260"/>
            <p14:sldId id="2261"/>
            <p14:sldId id="2262"/>
            <p14:sldId id="2233"/>
            <p14:sldId id="2263"/>
            <p14:sldId id="2264"/>
            <p14:sldId id="2265"/>
            <p14:sldId id="2266"/>
            <p14:sldId id="2267"/>
            <p14:sldId id="2238"/>
            <p14:sldId id="2248"/>
            <p14:sldId id="2268"/>
            <p14:sldId id="2269"/>
            <p14:sldId id="2270"/>
            <p14:sldId id="2271"/>
            <p14:sldId id="2272"/>
            <p14:sldId id="2273"/>
            <p14:sldId id="2274"/>
            <p14:sldId id="2275"/>
            <p14:sldId id="2276"/>
            <p14:sldId id="2277"/>
            <p14:sldId id="2278"/>
            <p14:sldId id="2279"/>
            <p14:sldId id="2280"/>
            <p14:sldId id="2281"/>
            <p14:sldId id="2282"/>
            <p14:sldId id="2283"/>
          </p14:sldIdLst>
        </p14:section>
      </p14:sectionLst>
    </p:ext>
    <p:ext uri="{EFAFB233-063F-42B5-8137-9DF3F51BA10A}">
      <p15:sldGuideLst xmlns:p15="http://schemas.microsoft.com/office/powerpoint/2012/main" xmlns="">
        <p15:guide id="1" orient="horz" pos="3890">
          <p15:clr>
            <a:srgbClr val="A4A3A4"/>
          </p15:clr>
        </p15:guide>
        <p15:guide id="2" orient="horz" pos="4040">
          <p15:clr>
            <a:srgbClr val="A4A3A4"/>
          </p15:clr>
        </p15:guide>
        <p15:guide id="3" orient="horz" pos="676">
          <p15:clr>
            <a:srgbClr val="A4A3A4"/>
          </p15:clr>
        </p15:guide>
        <p15:guide id="4" orient="horz" pos="826">
          <p15:clr>
            <a:srgbClr val="A4A3A4"/>
          </p15:clr>
        </p15:guide>
        <p15:guide id="5" orient="horz" pos="426">
          <p15:clr>
            <a:srgbClr val="A4A3A4"/>
          </p15:clr>
        </p15:guide>
        <p15:guide id="6" orient="horz" pos="2162">
          <p15:clr>
            <a:srgbClr val="A4A3A4"/>
          </p15:clr>
        </p15:guide>
        <p15:guide id="7" orient="horz" pos="288">
          <p15:clr>
            <a:srgbClr val="A4A3A4"/>
          </p15:clr>
        </p15:guide>
        <p15:guide id="8" pos="2880">
          <p15:clr>
            <a:srgbClr val="A4A3A4"/>
          </p15:clr>
        </p15:guide>
        <p15:guide id="9" pos="3006">
          <p15:clr>
            <a:srgbClr val="A4A3A4"/>
          </p15:clr>
        </p15:guide>
        <p15:guide id="10" pos="2754">
          <p15:clr>
            <a:srgbClr val="A4A3A4"/>
          </p15:clr>
        </p15:guide>
        <p15:guide id="11" pos="5661">
          <p15:clr>
            <a:srgbClr val="A4A3A4"/>
          </p15:clr>
        </p15:guide>
        <p15:guide id="12" pos="99">
          <p15:clr>
            <a:srgbClr val="A4A3A4"/>
          </p15:clr>
        </p15:guide>
        <p15:guide id="13" pos="3007">
          <p15:clr>
            <a:srgbClr val="A4A3A4"/>
          </p15:clr>
        </p15:guide>
        <p15:guide id="14" pos="2755">
          <p15:clr>
            <a:srgbClr val="A4A3A4"/>
          </p15:clr>
        </p15:guide>
      </p15:sldGuideLst>
    </p:ext>
    <p:ext uri="{2D200454-40CA-4A62-9FC3-DE9A4176ACB9}">
      <p15:notesGuideLst xmlns:p15="http://schemas.microsoft.com/office/powerpoint/2012/main" xmlns="">
        <p15:guide id="1" orient="horz" pos="3128">
          <p15:clr>
            <a:srgbClr val="A4A3A4"/>
          </p15:clr>
        </p15:guide>
        <p15:guide id="2" pos="2101">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s83506" initials="" lastIdx="0" clrIdx="0"/>
  <p:cmAuthor id="1" name="mb97770"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00BDF2"/>
    <a:srgbClr val="002D72"/>
    <a:srgbClr val="DAEEF3"/>
    <a:srgbClr val="99DFE3"/>
    <a:srgbClr val="CCF2FC"/>
    <a:srgbClr val="33CC33"/>
    <a:srgbClr val="53565A"/>
    <a:srgbClr val="99ABC7"/>
    <a:srgbClr val="00B0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9" autoAdjust="0"/>
    <p:restoredTop sz="97333" autoAdjust="0"/>
  </p:normalViewPr>
  <p:slideViewPr>
    <p:cSldViewPr>
      <p:cViewPr varScale="1">
        <p:scale>
          <a:sx n="104" d="100"/>
          <a:sy n="104" d="100"/>
        </p:scale>
        <p:origin x="-636" y="-78"/>
      </p:cViewPr>
      <p:guideLst>
        <p:guide orient="horz" pos="3890"/>
        <p:guide orient="horz" pos="4040"/>
        <p:guide orient="horz" pos="676"/>
        <p:guide orient="horz" pos="826"/>
        <p:guide orient="horz" pos="426"/>
        <p:guide orient="horz" pos="2162"/>
        <p:guide orient="horz" pos="288"/>
        <p:guide pos="2880"/>
        <p:guide pos="3006"/>
        <p:guide pos="2754"/>
        <p:guide pos="5661"/>
        <p:guide pos="99"/>
        <p:guide pos="3007"/>
        <p:guide pos="2755"/>
      </p:guideLst>
    </p:cSldViewPr>
  </p:slideViewPr>
  <p:outlineViewPr>
    <p:cViewPr>
      <p:scale>
        <a:sx n="33" d="100"/>
        <a:sy n="33" d="100"/>
      </p:scale>
      <p:origin x="0" y="3870"/>
    </p:cViewPr>
  </p:outlineViewPr>
  <p:notesTextViewPr>
    <p:cViewPr>
      <p:scale>
        <a:sx n="100" d="100"/>
        <a:sy n="100" d="100"/>
      </p:scale>
      <p:origin x="0" y="0"/>
    </p:cViewPr>
  </p:notesTextViewPr>
  <p:sorterViewPr>
    <p:cViewPr>
      <p:scale>
        <a:sx n="87" d="100"/>
        <a:sy n="87" d="100"/>
      </p:scale>
      <p:origin x="0" y="7032"/>
    </p:cViewPr>
  </p:sorterViewPr>
  <p:notesViewPr>
    <p:cSldViewPr>
      <p:cViewPr varScale="1">
        <p:scale>
          <a:sx n="88" d="100"/>
          <a:sy n="88" d="100"/>
        </p:scale>
        <p:origin x="-3804" y="-102"/>
      </p:cViewPr>
      <p:guideLst>
        <p:guide orient="horz" pos="3128"/>
        <p:guide orient="horz" pos="2932"/>
        <p:guide pos="2101"/>
        <p:guide pos="221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gs" Target="tags/tag1.xml"/><Relationship Id="rId6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customXml" Target="../customXml/item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handoutMaster" Target="handoutMasters/handoutMaster1.xml"/><Relationship Id="rId62"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8706" name="Rectangle 2"/>
          <p:cNvSpPr>
            <a:spLocks noGrp="1" noChangeArrowheads="1"/>
          </p:cNvSpPr>
          <p:nvPr>
            <p:ph type="hdr" sz="quarter"/>
          </p:nvPr>
        </p:nvSpPr>
        <p:spPr bwMode="auto">
          <a:xfrm>
            <a:off x="4" y="0"/>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8" tIns="45653" rIns="91308" bIns="45653" numCol="1" anchor="t" anchorCtr="0" compatLnSpc="1">
            <a:prstTxWarp prst="textNoShape">
              <a:avLst/>
            </a:prstTxWarp>
          </a:bodyPr>
          <a:lstStyle>
            <a:lvl1pPr algn="l">
              <a:defRPr sz="1300" b="0"/>
            </a:lvl1pPr>
          </a:lstStyle>
          <a:p>
            <a:endParaRPr lang="en-US"/>
          </a:p>
        </p:txBody>
      </p:sp>
      <p:sp>
        <p:nvSpPr>
          <p:cNvPr id="328707" name="Rectangle 3"/>
          <p:cNvSpPr>
            <a:spLocks noGrp="1" noChangeArrowheads="1"/>
          </p:cNvSpPr>
          <p:nvPr>
            <p:ph type="dt" sz="quarter" idx="1"/>
          </p:nvPr>
        </p:nvSpPr>
        <p:spPr bwMode="auto">
          <a:xfrm>
            <a:off x="3977865" y="0"/>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8" tIns="45653" rIns="91308" bIns="45653" numCol="1" anchor="t" anchorCtr="0" compatLnSpc="1">
            <a:prstTxWarp prst="textNoShape">
              <a:avLst/>
            </a:prstTxWarp>
          </a:bodyPr>
          <a:lstStyle>
            <a:lvl1pPr algn="r">
              <a:defRPr sz="1300" b="0"/>
            </a:lvl1pPr>
          </a:lstStyle>
          <a:p>
            <a:endParaRPr lang="en-US"/>
          </a:p>
        </p:txBody>
      </p:sp>
      <p:sp>
        <p:nvSpPr>
          <p:cNvPr id="328708" name="Rectangle 4"/>
          <p:cNvSpPr>
            <a:spLocks noGrp="1" noChangeArrowheads="1"/>
          </p:cNvSpPr>
          <p:nvPr>
            <p:ph type="ftr" sz="quarter" idx="2"/>
          </p:nvPr>
        </p:nvSpPr>
        <p:spPr bwMode="auto">
          <a:xfrm>
            <a:off x="4" y="8843275"/>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8" tIns="45653" rIns="91308" bIns="45653" numCol="1" anchor="b" anchorCtr="0" compatLnSpc="1">
            <a:prstTxWarp prst="textNoShape">
              <a:avLst/>
            </a:prstTxWarp>
          </a:bodyPr>
          <a:lstStyle>
            <a:lvl1pPr algn="l">
              <a:defRPr sz="1300" b="0"/>
            </a:lvl1pPr>
          </a:lstStyle>
          <a:p>
            <a:endParaRPr lang="en-US"/>
          </a:p>
        </p:txBody>
      </p:sp>
      <p:sp>
        <p:nvSpPr>
          <p:cNvPr id="328709" name="Rectangle 5"/>
          <p:cNvSpPr>
            <a:spLocks noGrp="1" noChangeArrowheads="1"/>
          </p:cNvSpPr>
          <p:nvPr>
            <p:ph type="sldNum" sz="quarter" idx="3"/>
          </p:nvPr>
        </p:nvSpPr>
        <p:spPr bwMode="auto">
          <a:xfrm>
            <a:off x="3977865" y="8843275"/>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8" tIns="45653" rIns="91308" bIns="45653" numCol="1" anchor="b" anchorCtr="0" compatLnSpc="1">
            <a:prstTxWarp prst="textNoShape">
              <a:avLst/>
            </a:prstTxWarp>
          </a:bodyPr>
          <a:lstStyle>
            <a:lvl1pPr algn="r">
              <a:defRPr sz="1300" b="0"/>
            </a:lvl1pPr>
          </a:lstStyle>
          <a:p>
            <a:fld id="{4E79CF74-CB4D-4065-AF1F-2E18C6FF413E}" type="slidenum">
              <a:rPr lang="en-US"/>
              <a:t>‹#›</a:t>
            </a:fld>
            <a:endParaRPr lang="en-US"/>
          </a:p>
        </p:txBody>
      </p:sp>
    </p:spTree>
    <p:extLst>
      <p:ext uri="{BB962C8B-B14F-4D97-AF65-F5344CB8AC3E}">
        <p14:creationId xmlns:p14="http://schemas.microsoft.com/office/powerpoint/2010/main" val="12152088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4" y="0"/>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83" tIns="47643" rIns="95283" bIns="47643" numCol="1" anchor="t" anchorCtr="0" compatLnSpc="1">
            <a:prstTxWarp prst="textNoShape">
              <a:avLst/>
            </a:prstTxWarp>
          </a:bodyPr>
          <a:lstStyle>
            <a:lvl1pPr algn="l" defTabSz="952692">
              <a:defRPr sz="1400" b="0"/>
            </a:lvl1pPr>
          </a:lstStyle>
          <a:p>
            <a:endParaRPr lang="en-US"/>
          </a:p>
        </p:txBody>
      </p:sp>
      <p:sp>
        <p:nvSpPr>
          <p:cNvPr id="27651" name="Rectangle 3"/>
          <p:cNvSpPr>
            <a:spLocks noGrp="1" noChangeArrowheads="1"/>
          </p:cNvSpPr>
          <p:nvPr>
            <p:ph type="dt" idx="1"/>
          </p:nvPr>
        </p:nvSpPr>
        <p:spPr bwMode="auto">
          <a:xfrm>
            <a:off x="3977865" y="0"/>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83" tIns="47643" rIns="95283" bIns="47643" numCol="1" anchor="t" anchorCtr="0" compatLnSpc="1">
            <a:prstTxWarp prst="textNoShape">
              <a:avLst/>
            </a:prstTxWarp>
          </a:bodyPr>
          <a:lstStyle>
            <a:lvl1pPr algn="r" defTabSz="952692">
              <a:defRPr sz="1400" b="0"/>
            </a:lvl1pPr>
          </a:lstStyle>
          <a:p>
            <a:endParaRPr lang="en-US"/>
          </a:p>
        </p:txBody>
      </p:sp>
      <p:sp>
        <p:nvSpPr>
          <p:cNvPr id="27652" name="Rectangle 4"/>
          <p:cNvSpPr>
            <a:spLocks noGrp="1" noRot="1" noChangeAspect="1" noChangeArrowheads="1" noTextEdit="1"/>
          </p:cNvSpPr>
          <p:nvPr>
            <p:ph type="sldImg" idx="2"/>
          </p:nvPr>
        </p:nvSpPr>
        <p:spPr bwMode="auto">
          <a:xfrm>
            <a:off x="1185863" y="698500"/>
            <a:ext cx="4651375" cy="3489325"/>
          </a:xfrm>
          <a:prstGeom prst="rect">
            <a:avLst/>
          </a:prstGeom>
          <a:no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980" y="4421637"/>
            <a:ext cx="5619149" cy="4187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83" tIns="47643" rIns="95283" bIns="4764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54" name="Rectangle 6"/>
          <p:cNvSpPr>
            <a:spLocks noGrp="1" noChangeArrowheads="1"/>
          </p:cNvSpPr>
          <p:nvPr>
            <p:ph type="ftr" sz="quarter" idx="4"/>
          </p:nvPr>
        </p:nvSpPr>
        <p:spPr bwMode="auto">
          <a:xfrm>
            <a:off x="4" y="8843275"/>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83" tIns="47643" rIns="95283" bIns="47643" numCol="1" anchor="b" anchorCtr="0" compatLnSpc="1">
            <a:prstTxWarp prst="textNoShape">
              <a:avLst/>
            </a:prstTxWarp>
          </a:bodyPr>
          <a:lstStyle>
            <a:lvl1pPr algn="l" defTabSz="952692">
              <a:defRPr sz="1400" b="0"/>
            </a:lvl1pPr>
          </a:lstStyle>
          <a:p>
            <a:endParaRPr lang="en-US"/>
          </a:p>
        </p:txBody>
      </p:sp>
      <p:sp>
        <p:nvSpPr>
          <p:cNvPr id="27655" name="Rectangle 7"/>
          <p:cNvSpPr>
            <a:spLocks noGrp="1" noChangeArrowheads="1"/>
          </p:cNvSpPr>
          <p:nvPr>
            <p:ph type="sldNum" sz="quarter" idx="5"/>
          </p:nvPr>
        </p:nvSpPr>
        <p:spPr bwMode="auto">
          <a:xfrm>
            <a:off x="3977865" y="8843275"/>
            <a:ext cx="3043567" cy="46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83" tIns="47643" rIns="95283" bIns="47643" numCol="1" anchor="b" anchorCtr="0" compatLnSpc="1">
            <a:prstTxWarp prst="textNoShape">
              <a:avLst/>
            </a:prstTxWarp>
          </a:bodyPr>
          <a:lstStyle>
            <a:lvl1pPr algn="r" defTabSz="952692">
              <a:defRPr sz="1400" b="0"/>
            </a:lvl1pPr>
          </a:lstStyle>
          <a:p>
            <a:fld id="{10908D65-AC16-4D09-8E69-0104B95D1278}" type="slidenum">
              <a:rPr lang="en-US"/>
              <a:t>‹#›</a:t>
            </a:fld>
            <a:endParaRPr lang="en-US"/>
          </a:p>
        </p:txBody>
      </p:sp>
    </p:spTree>
    <p:extLst>
      <p:ext uri="{BB962C8B-B14F-4D97-AF65-F5344CB8AC3E}">
        <p14:creationId xmlns:p14="http://schemas.microsoft.com/office/powerpoint/2010/main" val="37857530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l" rtl="0"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l" rtl="0"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l" rtl="0"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l" rtl="0"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57B53F34-A8BE-4EFB-9C03-F83740591E48}" type="slidenum">
              <a:rPr lang="en-US"/>
              <a:t>1</a:t>
            </a:fld>
            <a:endParaRPr lang="en-US"/>
          </a:p>
        </p:txBody>
      </p:sp>
      <p:sp>
        <p:nvSpPr>
          <p:cNvPr id="322562" name="Rectangle 2"/>
          <p:cNvSpPr>
            <a:spLocks noGrp="1" noRot="1" noChangeAspect="1" noChangeArrowheads="1" noTextEdit="1"/>
          </p:cNvSpPr>
          <p:nvPr>
            <p:ph type="sldImg"/>
          </p:nvPr>
        </p:nvSpPr>
        <p:spPr>
          <a:xfrm>
            <a:off x="1184275" y="698500"/>
            <a:ext cx="4654550" cy="3490913"/>
          </a:xfrm>
        </p:spPr>
      </p:sp>
      <p:sp>
        <p:nvSpPr>
          <p:cNvPr id="3225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10</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11</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12</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13</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14</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15</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16</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17</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18</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19</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20</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21</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22</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23</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24</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25</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26</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27</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28</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30</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31</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32</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33</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34</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35</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36</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37</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38</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39</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40</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4</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41</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42</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5</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6</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7</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8</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E96BA0AB-F458-4696-8247-2ECDAD48B156}" type="slidenum">
              <a:rPr lang="en-US"/>
              <a:t>9</a:t>
            </a:fld>
            <a:endParaRPr lang="en-US"/>
          </a:p>
        </p:txBody>
      </p:sp>
      <p:sp>
        <p:nvSpPr>
          <p:cNvPr id="245762" name="Rectangle 2"/>
          <p:cNvSpPr>
            <a:spLocks noGrp="1" noRot="1" noChangeAspect="1" noChangeArrowheads="1" noTextEdit="1"/>
          </p:cNvSpPr>
          <p:nvPr>
            <p:ph type="sldImg"/>
          </p:nvPr>
        </p:nvSpPr>
        <p:spPr>
          <a:xfrm>
            <a:off x="1185863" y="700088"/>
            <a:ext cx="4651375" cy="3489325"/>
          </a:xfrm>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36527" y="3008000"/>
            <a:ext cx="8850313" cy="49244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buClr>
                <a:schemeClr val="tx2"/>
              </a:buClr>
              <a:buFont typeface="Wingdings 2" pitchFamily="18" charset="2"/>
              <a:buNone/>
              <a:defRPr sz="3200">
                <a:solidFill>
                  <a:srgbClr val="002D72"/>
                </a:solidFill>
              </a:defRPr>
            </a:lvl1pPr>
          </a:lstStyle>
          <a:p>
            <a:pPr lvl="0"/>
            <a:r>
              <a:rPr lang="en-US" noProof="0"/>
              <a:t>Click to edit Master title style</a:t>
            </a:r>
          </a:p>
        </p:txBody>
      </p:sp>
      <p:sp>
        <p:nvSpPr>
          <p:cNvPr id="5171" name="Rectangle 51"/>
          <p:cNvSpPr>
            <a:spLocks noGrp="1" noChangeArrowheads="1"/>
          </p:cNvSpPr>
          <p:nvPr>
            <p:ph type="sldNum" sz="quarter" idx="4"/>
          </p:nvPr>
        </p:nvSpPr>
        <p:spPr/>
        <p:txBody>
          <a:bodyPr/>
          <a:lstStyle>
            <a:lvl1pPr>
              <a:defRPr/>
            </a:lvl1pPr>
          </a:lstStyle>
          <a:p>
            <a:fld id="{2EDD7889-ADE9-45CD-8D26-85E8A2E87132}" type="slidenum">
              <a:rPr lang="en-US"/>
              <a:t>‹#›</a:t>
            </a:fld>
            <a:endParaRPr lang="en-US"/>
          </a:p>
        </p:txBody>
      </p:sp>
      <p:pic>
        <p:nvPicPr>
          <p:cNvPr id="5172" name="Picture 52" descr="Blue_Citi_small"/>
          <p:cNvPicPr>
            <a:picLocks noChangeAspect="1" noChangeArrowheads="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bwMode="auto">
          <a:xfrm>
            <a:off x="8593139" y="6545263"/>
            <a:ext cx="48101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7A6D43E9-905D-45AC-BE95-8C981ECE2E4A}" type="slidenum">
              <a:rPr lang="en-US"/>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48334265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20683" y="63501"/>
            <a:ext cx="369332" cy="61102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6052" y="63501"/>
            <a:ext cx="6481763" cy="61102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9327D249-BB5D-419C-978A-301DD3CB5351}" type="slidenum">
              <a:rPr lang="en-US"/>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72577905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6051" y="63501"/>
            <a:ext cx="8810625" cy="369332"/>
          </a:xfrm>
        </p:spPr>
        <p:txBody>
          <a:bodyPr/>
          <a:lstStyle/>
          <a:p>
            <a:r>
              <a:rPr lang="en-US"/>
              <a:t>Click to edit Master title style</a:t>
            </a:r>
          </a:p>
        </p:txBody>
      </p:sp>
      <p:sp>
        <p:nvSpPr>
          <p:cNvPr id="3" name="Table Placeholder 2"/>
          <p:cNvSpPr>
            <a:spLocks noGrp="1"/>
          </p:cNvSpPr>
          <p:nvPr>
            <p:ph type="tbl" idx="1"/>
          </p:nvPr>
        </p:nvSpPr>
        <p:spPr>
          <a:xfrm>
            <a:off x="150813" y="1296988"/>
            <a:ext cx="8839200" cy="4876800"/>
          </a:xfrm>
        </p:spPr>
        <p:txBody>
          <a:bodyPr/>
          <a:lstStyle/>
          <a:p>
            <a:r>
              <a:rPr lang="en-US"/>
              <a:t>Click icon to add table</a:t>
            </a:r>
          </a:p>
        </p:txBody>
      </p:sp>
      <p:sp>
        <p:nvSpPr>
          <p:cNvPr id="4" name="Slide Number Placeholder 3"/>
          <p:cNvSpPr>
            <a:spLocks noGrp="1"/>
          </p:cNvSpPr>
          <p:nvPr>
            <p:ph type="sldNum" sz="quarter" idx="10"/>
          </p:nvPr>
        </p:nvSpPr>
        <p:spPr>
          <a:xfrm>
            <a:off x="153988" y="6688138"/>
            <a:ext cx="223837" cy="158750"/>
          </a:xfrm>
        </p:spPr>
        <p:txBody>
          <a:bodyPr/>
          <a:lstStyle>
            <a:lvl1pPr>
              <a:defRPr/>
            </a:lvl1pPr>
          </a:lstStyle>
          <a:p>
            <a:fld id="{E84F7AFD-9388-402B-B5F9-5F9AF9570CC3}" type="slidenum">
              <a:rPr lang="en-US"/>
              <a:t>‹#›</a:t>
            </a:fld>
            <a:endParaRPr lang="en-US"/>
          </a:p>
        </p:txBody>
      </p:sp>
      <p:sp>
        <p:nvSpPr>
          <p:cNvPr id="5" name="Footer Placeholder 4"/>
          <p:cNvSpPr>
            <a:spLocks noGrp="1"/>
          </p:cNvSpPr>
          <p:nvPr>
            <p:ph type="ftr" sz="quarter" idx="11"/>
          </p:nvPr>
        </p:nvSpPr>
        <p:spPr>
          <a:xfrm>
            <a:off x="501652" y="6686550"/>
            <a:ext cx="2063751" cy="171450"/>
          </a:xfrm>
        </p:spPr>
        <p:txBody>
          <a:bodyPr/>
          <a:lstStyle>
            <a:lvl1pPr>
              <a:defRPr/>
            </a:lvl1pPr>
          </a:lstStyle>
          <a:p>
            <a:endParaRPr lang="en-US"/>
          </a:p>
        </p:txBody>
      </p:sp>
    </p:spTree>
    <p:extLst>
      <p:ext uri="{BB962C8B-B14F-4D97-AF65-F5344CB8AC3E}">
        <p14:creationId xmlns:p14="http://schemas.microsoft.com/office/powerpoint/2010/main" val="33341713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6051" y="63501"/>
            <a:ext cx="8810625" cy="369332"/>
          </a:xfrm>
        </p:spPr>
        <p:txBody>
          <a:bodyPr/>
          <a:lstStyle/>
          <a:p>
            <a:r>
              <a:rPr lang="en-US"/>
              <a:t>Click to edit Master title style</a:t>
            </a:r>
          </a:p>
        </p:txBody>
      </p:sp>
      <p:sp>
        <p:nvSpPr>
          <p:cNvPr id="3" name="Text Placeholder 2"/>
          <p:cNvSpPr>
            <a:spLocks noGrp="1"/>
          </p:cNvSpPr>
          <p:nvPr>
            <p:ph type="body" sz="half" idx="1"/>
          </p:nvPr>
        </p:nvSpPr>
        <p:spPr>
          <a:xfrm>
            <a:off x="150813" y="1296988"/>
            <a:ext cx="4343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296988"/>
            <a:ext cx="4343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a:xfrm>
            <a:off x="153988" y="6688138"/>
            <a:ext cx="223837" cy="158750"/>
          </a:xfrm>
        </p:spPr>
        <p:txBody>
          <a:bodyPr/>
          <a:lstStyle>
            <a:lvl1pPr>
              <a:defRPr/>
            </a:lvl1pPr>
          </a:lstStyle>
          <a:p>
            <a:fld id="{B33D5D77-BF9C-43C6-9BB4-DBCF27C35AD4}" type="slidenum">
              <a:rPr lang="en-US"/>
              <a:t>‹#›</a:t>
            </a:fld>
            <a:endParaRPr lang="en-US"/>
          </a:p>
        </p:txBody>
      </p:sp>
      <p:sp>
        <p:nvSpPr>
          <p:cNvPr id="6" name="Footer Placeholder 5"/>
          <p:cNvSpPr>
            <a:spLocks noGrp="1"/>
          </p:cNvSpPr>
          <p:nvPr>
            <p:ph type="ftr" sz="quarter" idx="11"/>
          </p:nvPr>
        </p:nvSpPr>
        <p:spPr>
          <a:xfrm>
            <a:off x="501652" y="6686550"/>
            <a:ext cx="2063751" cy="171450"/>
          </a:xfrm>
        </p:spPr>
        <p:txBody>
          <a:bodyPr/>
          <a:lstStyle>
            <a:lvl1pPr>
              <a:defRPr/>
            </a:lvl1pPr>
          </a:lstStyle>
          <a:p>
            <a:endParaRPr lang="en-US"/>
          </a:p>
        </p:txBody>
      </p:sp>
    </p:spTree>
    <p:extLst>
      <p:ext uri="{BB962C8B-B14F-4D97-AF65-F5344CB8AC3E}">
        <p14:creationId xmlns:p14="http://schemas.microsoft.com/office/powerpoint/2010/main" val="190029391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0BEBE1CE-BFCF-4D08-B145-B3EC37377735}" type="slidenum">
              <a:rPr lang="en-US"/>
              <a:t>‹#›</a:t>
            </a:fld>
            <a:endParaRPr lang="en-US"/>
          </a:p>
        </p:txBody>
      </p:sp>
    </p:spTree>
    <p:extLst>
      <p:ext uri="{BB962C8B-B14F-4D97-AF65-F5344CB8AC3E}">
        <p14:creationId xmlns:p14="http://schemas.microsoft.com/office/powerpoint/2010/main" val="240603920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3"/>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02256E8D-B713-4C26-9929-D6E41997F503}" type="slidenum">
              <a:rPr lang="en-US"/>
              <a:t>‹#›</a:t>
            </a:fld>
            <a:endParaRPr lang="en-US"/>
          </a:p>
        </p:txBody>
      </p:sp>
    </p:spTree>
    <p:extLst>
      <p:ext uri="{BB962C8B-B14F-4D97-AF65-F5344CB8AC3E}">
        <p14:creationId xmlns:p14="http://schemas.microsoft.com/office/powerpoint/2010/main" val="69403435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CBFF4682-5BF0-46EF-BA9E-3C4A88A98C51}" type="slidenum">
              <a:rPr lang="en-US"/>
              <a:t>‹#›</a:t>
            </a:fld>
            <a:endParaRPr lang="en-US"/>
          </a:p>
        </p:txBody>
      </p:sp>
    </p:spTree>
    <p:extLst>
      <p:ext uri="{BB962C8B-B14F-4D97-AF65-F5344CB8AC3E}">
        <p14:creationId xmlns:p14="http://schemas.microsoft.com/office/powerpoint/2010/main" val="155493358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3"/>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3"/>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52358271-B23C-4017-9099-9EE8E647B942}" type="slidenum">
              <a:rPr lang="en-US"/>
              <a:t>‹#›</a:t>
            </a:fld>
            <a:endParaRPr lang="en-US"/>
          </a:p>
        </p:txBody>
      </p:sp>
    </p:spTree>
    <p:extLst>
      <p:ext uri="{BB962C8B-B14F-4D97-AF65-F5344CB8AC3E}">
        <p14:creationId xmlns:p14="http://schemas.microsoft.com/office/powerpoint/2010/main" val="330901660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06CE5E35-37E1-44C7-99AD-224C1518B5F2}" type="slidenum">
              <a:rPr lang="en-US"/>
              <a:t>‹#›</a:t>
            </a:fld>
            <a:endParaRPr lang="en-US"/>
          </a:p>
        </p:txBody>
      </p:sp>
    </p:spTree>
    <p:extLst>
      <p:ext uri="{BB962C8B-B14F-4D97-AF65-F5344CB8AC3E}">
        <p14:creationId xmlns:p14="http://schemas.microsoft.com/office/powerpoint/2010/main" val="240493230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88A5B1A0-BB2D-47A8-9742-2135FB13E9BD}" type="slidenum">
              <a:rPr lang="en-US"/>
              <a:t>‹#›</a:t>
            </a:fld>
            <a:endParaRPr lang="en-US"/>
          </a:p>
        </p:txBody>
      </p:sp>
    </p:spTree>
    <p:extLst>
      <p:ext uri="{BB962C8B-B14F-4D97-AF65-F5344CB8AC3E}">
        <p14:creationId xmlns:p14="http://schemas.microsoft.com/office/powerpoint/2010/main" val="1448499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A7F2147E-DABB-4D9D-AB5A-7AA97CE200CD}" type="slidenum">
              <a:rPr lang="en-US"/>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355964631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0F25C5E2-35D6-4A60-AEA9-400DAD9D41C7}" type="slidenum">
              <a:rPr lang="en-US"/>
              <a:t>‹#›</a:t>
            </a:fld>
            <a:endParaRPr lang="en-US"/>
          </a:p>
        </p:txBody>
      </p:sp>
    </p:spTree>
    <p:extLst>
      <p:ext uri="{BB962C8B-B14F-4D97-AF65-F5344CB8AC3E}">
        <p14:creationId xmlns:p14="http://schemas.microsoft.com/office/powerpoint/2010/main" val="304779479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3" y="273053"/>
            <a:ext cx="5111751"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3"/>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867EB2D-8157-4F95-8F29-BE2D7A9759C1}" type="slidenum">
              <a:rPr lang="en-US"/>
              <a:t>‹#›</a:t>
            </a:fld>
            <a:endParaRPr lang="en-US"/>
          </a:p>
        </p:txBody>
      </p:sp>
    </p:spTree>
    <p:extLst>
      <p:ext uri="{BB962C8B-B14F-4D97-AF65-F5344CB8AC3E}">
        <p14:creationId xmlns:p14="http://schemas.microsoft.com/office/powerpoint/2010/main" val="250124359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AFBC29B7-D52C-42EF-B899-56EAD815B8FC}" type="slidenum">
              <a:rPr lang="en-US"/>
              <a:t>‹#›</a:t>
            </a:fld>
            <a:endParaRPr lang="en-US"/>
          </a:p>
        </p:txBody>
      </p:sp>
    </p:spTree>
    <p:extLst>
      <p:ext uri="{BB962C8B-B14F-4D97-AF65-F5344CB8AC3E}">
        <p14:creationId xmlns:p14="http://schemas.microsoft.com/office/powerpoint/2010/main" val="203018118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3"/>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AD535A17-B3AE-4894-8777-E270AADB26A4}" type="slidenum">
              <a:rPr lang="en-US"/>
              <a:t>‹#›</a:t>
            </a:fld>
            <a:endParaRPr lang="en-US"/>
          </a:p>
        </p:txBody>
      </p:sp>
    </p:spTree>
    <p:extLst>
      <p:ext uri="{BB962C8B-B14F-4D97-AF65-F5344CB8AC3E}">
        <p14:creationId xmlns:p14="http://schemas.microsoft.com/office/powerpoint/2010/main" val="233280617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BBA611CB-CFA8-44BB-8ED0-83FFC2FF1BF7}" type="slidenum">
              <a:rPr lang="en-US"/>
              <a:t>‹#›</a:t>
            </a:fld>
            <a:endParaRPr lang="en-US"/>
          </a:p>
        </p:txBody>
      </p:sp>
    </p:spTree>
    <p:extLst>
      <p:ext uri="{BB962C8B-B14F-4D97-AF65-F5344CB8AC3E}">
        <p14:creationId xmlns:p14="http://schemas.microsoft.com/office/powerpoint/2010/main" val="87859135"/>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369332"/>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80C39AC4-9432-419B-92BD-D626C8E0338F}" type="slidenum">
              <a:rPr lang="ja-JP" altLang="en-US"/>
              <a:t>‹#›</a:t>
            </a:fld>
            <a:endParaRPr lang="en-US" altLang="ja-JP"/>
          </a:p>
        </p:txBody>
      </p:sp>
    </p:spTree>
    <p:extLst>
      <p:ext uri="{BB962C8B-B14F-4D97-AF65-F5344CB8AC3E}">
        <p14:creationId xmlns:p14="http://schemas.microsoft.com/office/powerpoint/2010/main" val="4076241605"/>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FB3E5D1B-082B-4C1D-A43B-69C76955D4D5}" type="slidenum">
              <a:rPr lang="ja-JP" altLang="en-US"/>
              <a:t>‹#›</a:t>
            </a:fld>
            <a:endParaRPr lang="en-US" altLang="ja-JP"/>
          </a:p>
        </p:txBody>
      </p:sp>
    </p:spTree>
    <p:extLst>
      <p:ext uri="{BB962C8B-B14F-4D97-AF65-F5344CB8AC3E}">
        <p14:creationId xmlns:p14="http://schemas.microsoft.com/office/powerpoint/2010/main" val="2340496943"/>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231106"/>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668BED95-0221-47E7-B57B-B9929654A9A3}" type="slidenum">
              <a:rPr lang="ja-JP" altLang="en-US"/>
              <a:t>‹#›</a:t>
            </a:fld>
            <a:endParaRPr lang="en-US" altLang="ja-JP"/>
          </a:p>
        </p:txBody>
      </p:sp>
    </p:spTree>
    <p:extLst>
      <p:ext uri="{BB962C8B-B14F-4D97-AF65-F5344CB8AC3E}">
        <p14:creationId xmlns:p14="http://schemas.microsoft.com/office/powerpoint/2010/main" val="41371353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08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DEBAA776-069D-4407-9A1E-1A44EF00B83D}" type="slidenum">
              <a:rPr lang="ja-JP" altLang="en-US"/>
              <a:t>‹#›</a:t>
            </a:fld>
            <a:endParaRPr lang="en-US" altLang="ja-JP"/>
          </a:p>
        </p:txBody>
      </p:sp>
    </p:spTree>
    <p:extLst>
      <p:ext uri="{BB962C8B-B14F-4D97-AF65-F5344CB8AC3E}">
        <p14:creationId xmlns:p14="http://schemas.microsoft.com/office/powerpoint/2010/main" val="3593563086"/>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933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A51E5C3C-3E72-431D-A35C-655F71629442}" type="slidenum">
              <a:rPr lang="ja-JP" altLang="en-US"/>
              <a:t>‹#›</a:t>
            </a:fld>
            <a:endParaRPr lang="en-US" altLang="ja-JP"/>
          </a:p>
        </p:txBody>
      </p:sp>
    </p:spTree>
    <p:extLst>
      <p:ext uri="{BB962C8B-B14F-4D97-AF65-F5344CB8AC3E}">
        <p14:creationId xmlns:p14="http://schemas.microsoft.com/office/powerpoint/2010/main" val="58652580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231106"/>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0893F6DF-F3C2-4A08-AEF0-967E517D983E}" type="slidenum">
              <a:rPr lang="en-US"/>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137411122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FD9132BD-19A7-4B30-B400-C43412711F4A}" type="slidenum">
              <a:rPr lang="ja-JP" altLang="en-US"/>
              <a:t>‹#›</a:t>
            </a:fld>
            <a:endParaRPr lang="en-US" altLang="ja-JP"/>
          </a:p>
        </p:txBody>
      </p:sp>
    </p:spTree>
    <p:extLst>
      <p:ext uri="{BB962C8B-B14F-4D97-AF65-F5344CB8AC3E}">
        <p14:creationId xmlns:p14="http://schemas.microsoft.com/office/powerpoint/2010/main" val="3567204520"/>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026A85B4-1ACF-4A61-A04B-5E9AFA7577AA}" type="slidenum">
              <a:rPr lang="ja-JP" altLang="en-US"/>
              <a:t>‹#›</a:t>
            </a:fld>
            <a:endParaRPr lang="en-US" altLang="ja-JP"/>
          </a:p>
        </p:txBody>
      </p:sp>
    </p:spTree>
    <p:extLst>
      <p:ext uri="{BB962C8B-B14F-4D97-AF65-F5344CB8AC3E}">
        <p14:creationId xmlns:p14="http://schemas.microsoft.com/office/powerpoint/2010/main" val="287933803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819550"/>
            <a:ext cx="3008313" cy="61555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88DDCD89-A1FF-4A3E-9D4A-1B3F3690EAF2}" type="slidenum">
              <a:rPr lang="ja-JP" altLang="en-US"/>
              <a:t>‹#›</a:t>
            </a:fld>
            <a:endParaRPr lang="en-US" altLang="ja-JP"/>
          </a:p>
        </p:txBody>
      </p:sp>
    </p:spTree>
    <p:extLst>
      <p:ext uri="{BB962C8B-B14F-4D97-AF65-F5344CB8AC3E}">
        <p14:creationId xmlns:p14="http://schemas.microsoft.com/office/powerpoint/2010/main" val="3021922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059564"/>
            <a:ext cx="5486400" cy="30777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96AD424-1335-4343-AC97-D58943FCD839}" type="slidenum">
              <a:rPr lang="ja-JP" altLang="en-US"/>
              <a:t>‹#›</a:t>
            </a:fld>
            <a:endParaRPr lang="en-US" altLang="ja-JP"/>
          </a:p>
        </p:txBody>
      </p:sp>
    </p:spTree>
    <p:extLst>
      <p:ext uri="{BB962C8B-B14F-4D97-AF65-F5344CB8AC3E}">
        <p14:creationId xmlns:p14="http://schemas.microsoft.com/office/powerpoint/2010/main" val="1407347184"/>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BD20A3D8-7D6D-4384-A43A-62EC7738C77B}" type="slidenum">
              <a:rPr lang="ja-JP" altLang="en-US"/>
              <a:t>‹#›</a:t>
            </a:fld>
            <a:endParaRPr lang="en-US" altLang="ja-JP"/>
          </a:p>
        </p:txBody>
      </p:sp>
    </p:spTree>
    <p:extLst>
      <p:ext uri="{BB962C8B-B14F-4D97-AF65-F5344CB8AC3E}">
        <p14:creationId xmlns:p14="http://schemas.microsoft.com/office/powerpoint/2010/main" val="4062092813"/>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20683" y="63501"/>
            <a:ext cx="369332" cy="61102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6052" y="63501"/>
            <a:ext cx="6481763" cy="61102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10EDC122-CA60-48F4-9D3A-A735B4B0F322}" type="slidenum">
              <a:rPr lang="ja-JP" altLang="en-US"/>
              <a:t>‹#›</a:t>
            </a:fld>
            <a:endParaRPr lang="en-US" altLang="ja-JP"/>
          </a:p>
        </p:txBody>
      </p:sp>
    </p:spTree>
    <p:extLst>
      <p:ext uri="{BB962C8B-B14F-4D97-AF65-F5344CB8AC3E}">
        <p14:creationId xmlns:p14="http://schemas.microsoft.com/office/powerpoint/2010/main" val="3534197349"/>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2D4009AB-FC90-4709-93C2-FB3EDAE90456}" type="slidenum">
              <a:rPr lang="en-US">
                <a:solidFill>
                  <a:srgbClr val="53565A"/>
                </a:solidFill>
              </a:rPr>
              <a:t>‹#›</a:t>
            </a:fld>
            <a:endParaRPr lang="en-US">
              <a:solidFill>
                <a:srgbClr val="53565A"/>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671524890"/>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F7AE4135-CFD3-42C2-9413-40F21F882212}" type="slidenum">
              <a:rPr lang="en-US">
                <a:solidFill>
                  <a:srgbClr val="53565A"/>
                </a:solidFill>
              </a:rPr>
              <a:t>‹#›</a:t>
            </a:fld>
            <a:endParaRPr lang="en-US">
              <a:solidFill>
                <a:srgbClr val="53565A"/>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3028915179"/>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5C5B1D7E-6583-4D51-A39E-5C8C40B05531}" type="slidenum">
              <a:rPr lang="en-US">
                <a:solidFill>
                  <a:srgbClr val="53565A"/>
                </a:solidFill>
              </a:rPr>
              <a:t>‹#›</a:t>
            </a:fld>
            <a:endParaRPr lang="en-US">
              <a:solidFill>
                <a:srgbClr val="53565A"/>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583010159"/>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08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8ED3126E-CA12-4583-84E4-F9FD375C3C32}" type="slidenum">
              <a:rPr lang="en-US">
                <a:solidFill>
                  <a:srgbClr val="53565A"/>
                </a:solidFill>
              </a:rPr>
              <a:t>‹#›</a:t>
            </a:fld>
            <a:endParaRPr lang="en-US">
              <a:solidFill>
                <a:srgbClr val="53565A"/>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31641702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08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296988"/>
            <a:ext cx="43434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700A0D92-FDA6-4919-8ECC-BC801EA0450A}" type="slidenum">
              <a:rPr lang="en-US"/>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3730689868"/>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47E1BB9F-426D-4367-B43E-B894FC8AD11B}" type="slidenum">
              <a:rPr lang="en-US">
                <a:solidFill>
                  <a:srgbClr val="53565A"/>
                </a:solidFill>
              </a:rPr>
              <a:t>‹#›</a:t>
            </a:fld>
            <a:endParaRPr lang="en-US">
              <a:solidFill>
                <a:srgbClr val="53565A"/>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1451944942"/>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3FBD7567-6100-4F7C-A9D9-66A4B9B0BECE}" type="slidenum">
              <a:rPr lang="en-US">
                <a:solidFill>
                  <a:srgbClr val="53565A"/>
                </a:solidFill>
              </a:rPr>
              <a:t>‹#›</a:t>
            </a:fld>
            <a:endParaRPr lang="en-US">
              <a:solidFill>
                <a:srgbClr val="53565A"/>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2377188490"/>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42AC44E-4211-4771-A11D-FF5DB4A943D5}" type="slidenum">
              <a:rPr lang="en-US">
                <a:solidFill>
                  <a:srgbClr val="53565A"/>
                </a:solidFill>
              </a:rPr>
              <a:t>‹#›</a:t>
            </a:fld>
            <a:endParaRPr lang="en-US">
              <a:solidFill>
                <a:srgbClr val="53565A"/>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979030806"/>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1E1B257E-0E35-487B-ABA5-3D792C74868C}" type="slidenum">
              <a:rPr lang="en-US">
                <a:solidFill>
                  <a:srgbClr val="53565A"/>
                </a:solidFill>
              </a:rPr>
              <a:t>‹#›</a:t>
            </a:fld>
            <a:endParaRPr lang="en-US">
              <a:solidFill>
                <a:srgbClr val="53565A"/>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2475033112"/>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EA361248-24B3-407A-AE25-59857578A355}" type="slidenum">
              <a:rPr lang="en-US">
                <a:solidFill>
                  <a:srgbClr val="53565A"/>
                </a:solidFill>
              </a:rPr>
              <a:t>‹#›</a:t>
            </a:fld>
            <a:endParaRPr lang="en-US">
              <a:solidFill>
                <a:srgbClr val="53565A"/>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962403328"/>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38ACA742-21AC-487C-94E6-670F6C855749}" type="slidenum">
              <a:rPr lang="en-US">
                <a:solidFill>
                  <a:srgbClr val="53565A"/>
                </a:solidFill>
              </a:rPr>
              <a:t>‹#›</a:t>
            </a:fld>
            <a:endParaRPr lang="en-US">
              <a:solidFill>
                <a:srgbClr val="53565A"/>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254066552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0213" y="63500"/>
            <a:ext cx="2209800" cy="61102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6050" y="63500"/>
            <a:ext cx="6481763" cy="61102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465CCA14-21E4-4946-9090-B0CB9F1D0636}" type="slidenum">
              <a:rPr lang="en-US">
                <a:solidFill>
                  <a:srgbClr val="53565A"/>
                </a:solidFill>
              </a:rPr>
              <a:t>‹#›</a:t>
            </a:fld>
            <a:endParaRPr lang="en-US">
              <a:solidFill>
                <a:srgbClr val="53565A"/>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53565A"/>
              </a:solidFill>
            </a:endParaRPr>
          </a:p>
        </p:txBody>
      </p:sp>
    </p:spTree>
    <p:extLst>
      <p:ext uri="{BB962C8B-B14F-4D97-AF65-F5344CB8AC3E}">
        <p14:creationId xmlns:p14="http://schemas.microsoft.com/office/powerpoint/2010/main" val="2218952152"/>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sldNum" sz="quarter" idx="10"/>
          </p:nvPr>
        </p:nvSpPr>
        <p:spPr/>
        <p:txBody>
          <a:bodyPr/>
          <a:lstStyle>
            <a:lvl1pPr>
              <a:defRPr/>
            </a:lvl1pPr>
          </a:lstStyle>
          <a:p>
            <a:pPr>
              <a:defRPr/>
            </a:pPr>
            <a:fld id="{F4545C0C-9062-430E-A0E4-0BC3A3CB48FA}" type="slidenum">
              <a:rPr lang="en-US">
                <a:solidFill>
                  <a:srgbClr val="53565A"/>
                </a:solidFill>
              </a:rPr>
              <a:pPr>
                <a:defRPr/>
              </a:pPr>
              <a:t>‹#›</a:t>
            </a:fld>
            <a:endParaRPr lang="en-US">
              <a:solidFill>
                <a:srgbClr val="53565A"/>
              </a:solidFill>
            </a:endParaRPr>
          </a:p>
        </p:txBody>
      </p:sp>
      <p:sp>
        <p:nvSpPr>
          <p:cNvPr id="5" name="Rectangle 92"/>
          <p:cNvSpPr>
            <a:spLocks noGrp="1" noChangeArrowheads="1"/>
          </p:cNvSpPr>
          <p:nvPr>
            <p:ph type="ftr" sz="quarter" idx="11"/>
          </p:nvPr>
        </p:nvSpPr>
        <p:spPr/>
        <p:txBody>
          <a:bodyPr/>
          <a:lstStyle>
            <a:lvl1pPr>
              <a:defRPr/>
            </a:lvl1pPr>
          </a:lstStyle>
          <a:p>
            <a:pPr>
              <a:defRPr/>
            </a:pPr>
            <a:endParaRPr lang="en-US">
              <a:solidFill>
                <a:srgbClr val="53565A"/>
              </a:solidFill>
            </a:endParaRPr>
          </a:p>
        </p:txBody>
      </p:sp>
    </p:spTree>
    <p:extLst>
      <p:ext uri="{BB962C8B-B14F-4D97-AF65-F5344CB8AC3E}">
        <p14:creationId xmlns:p14="http://schemas.microsoft.com/office/powerpoint/2010/main" val="276132774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17989" y="122238"/>
            <a:ext cx="8502162" cy="369332"/>
          </a:xfrm>
        </p:spPr>
        <p:txBody>
          <a:bodyPr/>
          <a:lstStyle/>
          <a:p>
            <a:r>
              <a:rPr lang="en-US"/>
              <a:t>Click to edit Master title style</a:t>
            </a:r>
            <a:endParaRPr lang="en-GB"/>
          </a:p>
        </p:txBody>
      </p:sp>
      <p:sp>
        <p:nvSpPr>
          <p:cNvPr id="3" name="Content Placeholder 2"/>
          <p:cNvSpPr>
            <a:spLocks noGrp="1"/>
          </p:cNvSpPr>
          <p:nvPr>
            <p:ph sz="quarter" idx="1"/>
          </p:nvPr>
        </p:nvSpPr>
        <p:spPr>
          <a:xfrm>
            <a:off x="317990" y="1557338"/>
            <a:ext cx="4183673" cy="2155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642339" y="1557338"/>
            <a:ext cx="4183674" cy="2155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317990" y="3865565"/>
            <a:ext cx="4183673" cy="2155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4642339" y="3865565"/>
            <a:ext cx="4183674" cy="2155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23"/>
          <p:cNvSpPr>
            <a:spLocks noGrp="1" noChangeArrowheads="1"/>
          </p:cNvSpPr>
          <p:nvPr>
            <p:ph type="sldNum" sz="quarter" idx="10"/>
          </p:nvPr>
        </p:nvSpPr>
        <p:spPr/>
        <p:txBody>
          <a:bodyPr/>
          <a:lstStyle>
            <a:lvl1pPr>
              <a:defRPr/>
            </a:lvl1pPr>
          </a:lstStyle>
          <a:p>
            <a:pPr>
              <a:defRPr/>
            </a:pPr>
            <a:fld id="{24AB2BC5-0393-4E15-A4A7-271FF13600EB}" type="slidenum">
              <a:rPr lang="en-GB">
                <a:solidFill>
                  <a:srgbClr val="53565A"/>
                </a:solidFill>
              </a:rPr>
              <a:pPr>
                <a:defRPr/>
              </a:pPr>
              <a:t>‹#›</a:t>
            </a:fld>
            <a:endParaRPr lang="en-GB">
              <a:solidFill>
                <a:srgbClr val="53565A"/>
              </a:solidFill>
            </a:endParaRPr>
          </a:p>
        </p:txBody>
      </p:sp>
    </p:spTree>
    <p:extLst>
      <p:ext uri="{BB962C8B-B14F-4D97-AF65-F5344CB8AC3E}">
        <p14:creationId xmlns:p14="http://schemas.microsoft.com/office/powerpoint/2010/main" val="16323098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933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3CBB39B8-8AE1-4AB6-ABA1-67BAD62813A6}" type="slidenum">
              <a:rPr lang="en-US"/>
              <a:t>‹#›</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419661671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A273EE1A-EFFF-4D8D-90D5-121508B6D121}" type="slidenum">
              <a:rPr lang="en-US"/>
              <a:t>‹#›</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33511626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E0456173-E64B-475F-88A4-5EDC00EE919E}" type="slidenum">
              <a:rPr lang="en-US"/>
              <a:t>‹#›</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8658944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819550"/>
            <a:ext cx="3008313" cy="61555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9F2B5D0C-5729-43C0-A9D7-6E947592CFC1}" type="slidenum">
              <a:rPr lang="en-US"/>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190705095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059564"/>
            <a:ext cx="5486400" cy="30777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4A527151-BF06-42E7-85B3-191EA48A0B20}" type="slidenum">
              <a:rPr lang="en-US"/>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79334183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ags" Target="../tags/tag4.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5.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6" Type="http://schemas.openxmlformats.org/officeDocument/2006/relationships/image" Target="../media/image1.png"/><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tags" Target="../tags/tag6.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3" name="shpkeyInMasterSlide" hidden="1"/>
          <p:cNvSpPr txBox="1"/>
          <p:nvPr/>
        </p:nvSpPr>
        <p:spPr>
          <a:xfrm>
            <a:off x="8902700" y="1"/>
            <a:ext cx="91440" cy="15389"/>
          </a:xfrm>
          <a:prstGeom prst="rect">
            <a:avLst/>
          </a:prstGeom>
          <a:noFill/>
        </p:spPr>
        <p:txBody>
          <a:bodyPr vert="horz" lIns="0" tIns="0" rIns="0" bIns="0" rtlCol="0">
            <a:spAutoFit/>
          </a:bodyPr>
          <a:lstStyle/>
          <a:p>
            <a:r>
              <a:rPr lang="en-US" sz="100"/>
              <a:t>E6XYB6412478</a:t>
            </a:r>
          </a:p>
        </p:txBody>
      </p:sp>
      <p:sp>
        <p:nvSpPr>
          <p:cNvPr id="4098" name="Rectangle 2"/>
          <p:cNvSpPr>
            <a:spLocks noGrp="1" noChangeArrowheads="1"/>
          </p:cNvSpPr>
          <p:nvPr>
            <p:ph type="body" idx="1"/>
          </p:nvPr>
        </p:nvSpPr>
        <p:spPr bwMode="auto">
          <a:xfrm>
            <a:off x="150813" y="1296988"/>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19" name="Rectangle 23"/>
          <p:cNvSpPr>
            <a:spLocks noGrp="1" noChangeArrowheads="1"/>
          </p:cNvSpPr>
          <p:nvPr>
            <p:ph type="sldNum" sz="quarter" idx="4"/>
          </p:nvPr>
        </p:nvSpPr>
        <p:spPr bwMode="auto">
          <a:xfrm>
            <a:off x="153988" y="6688138"/>
            <a:ext cx="223837"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a:defRPr sz="800" b="0"/>
            </a:lvl1pPr>
          </a:lstStyle>
          <a:p>
            <a:fld id="{BB55BEE1-E283-42F2-88B6-467360C66DE5}" type="slidenum">
              <a:rPr lang="en-US"/>
              <a:t>‹#›</a:t>
            </a:fld>
            <a:endParaRPr lang="en-US"/>
          </a:p>
        </p:txBody>
      </p:sp>
      <p:sp>
        <p:nvSpPr>
          <p:cNvPr id="1116" name="Rectangle 92"/>
          <p:cNvSpPr>
            <a:spLocks noGrp="1" noChangeArrowheads="1"/>
          </p:cNvSpPr>
          <p:nvPr>
            <p:ph type="ftr" sz="quarter" idx="3"/>
          </p:nvPr>
        </p:nvSpPr>
        <p:spPr bwMode="black">
          <a:xfrm>
            <a:off x="501652" y="6686550"/>
            <a:ext cx="2063751" cy="171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a:defRPr sz="800" b="0">
                <a:ea typeface="ヒラギノ角ゴ Pro W3" pitchFamily="124" charset="-128"/>
              </a:defRPr>
            </a:lvl1pPr>
          </a:lstStyle>
          <a:p>
            <a:endParaRPr lang="en-US"/>
          </a:p>
        </p:txBody>
      </p:sp>
      <p:pic>
        <p:nvPicPr>
          <p:cNvPr id="4127" name="Picture 31" descr="Blue_Citi_small"/>
          <p:cNvPicPr>
            <a:picLocks noChangeAspect="1" noChangeArrowheads="1"/>
          </p:cNvPicPr>
          <p:nvPr>
            <p:custDataLst>
              <p:tags r:id="rId15"/>
            </p:custDataLst>
          </p:nvPr>
        </p:nvPicPr>
        <p:blipFill>
          <a:blip r:embed="rId16" cstate="print">
            <a:extLst>
              <a:ext uri="{28A0092B-C50C-407E-A947-70E740481C1C}">
                <a14:useLocalDpi xmlns:a14="http://schemas.microsoft.com/office/drawing/2010/main" val="0"/>
              </a:ext>
            </a:extLst>
          </a:blip>
          <a:stretch>
            <a:fillRect/>
          </a:stretch>
        </p:blipFill>
        <p:spPr bwMode="auto">
          <a:xfrm>
            <a:off x="8593139" y="6545263"/>
            <a:ext cx="48101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31" name="Rectangle 35"/>
          <p:cNvSpPr>
            <a:spLocks noGrp="1" noChangeArrowheads="1"/>
          </p:cNvSpPr>
          <p:nvPr>
            <p:ph type="title"/>
          </p:nvPr>
        </p:nvSpPr>
        <p:spPr bwMode="auto">
          <a:xfrm>
            <a:off x="146051" y="63501"/>
            <a:ext cx="8810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t>Click to edit Master title style</a:t>
            </a:r>
          </a:p>
        </p:txBody>
      </p:sp>
      <p:sp>
        <p:nvSpPr>
          <p:cNvPr id="4132" name="Line 36"/>
          <p:cNvSpPr>
            <a:spLocks noChangeShapeType="1"/>
          </p:cNvSpPr>
          <p:nvPr/>
        </p:nvSpPr>
        <p:spPr bwMode="auto">
          <a:xfrm flipV="1">
            <a:off x="150813" y="447675"/>
            <a:ext cx="8839200" cy="0"/>
          </a:xfrm>
          <a:prstGeom prst="line">
            <a:avLst/>
          </a:prstGeom>
          <a:noFill/>
          <a:ln w="6350">
            <a:solidFill>
              <a:schemeClr val="bg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97" r:id="rId12"/>
    <p:sldLayoutId id="2147483698" r:id="rId13"/>
  </p:sldLayoutIdLst>
  <p:transition/>
  <p:hf hdr="0" ftr="0" dt="0"/>
  <p:txStyles>
    <p:titleStyle>
      <a:lvl1pPr algn="l" rtl="0" eaLnBrk="1" fontAlgn="base" hangingPunct="1">
        <a:spcBef>
          <a:spcPct val="0"/>
        </a:spcBef>
        <a:spcAft>
          <a:spcPct val="0"/>
        </a:spcAft>
        <a:defRPr sz="2400">
          <a:solidFill>
            <a:schemeClr val="tx2"/>
          </a:solidFill>
          <a:latin typeface="+mj-lt"/>
          <a:ea typeface="+mj-ea"/>
          <a:cs typeface="+mj-cs"/>
        </a:defRPr>
      </a:lvl1pPr>
      <a:lvl2pPr algn="l" rtl="0" eaLnBrk="1" fontAlgn="base" hangingPunct="1">
        <a:spcBef>
          <a:spcPct val="0"/>
        </a:spcBef>
        <a:spcAft>
          <a:spcPct val="0"/>
        </a:spcAft>
        <a:defRPr sz="2400">
          <a:solidFill>
            <a:schemeClr val="tx2"/>
          </a:solidFill>
          <a:latin typeface="Arial" pitchFamily="34" charset="0"/>
        </a:defRPr>
      </a:lvl2pPr>
      <a:lvl3pPr algn="l" rtl="0" eaLnBrk="1" fontAlgn="base" hangingPunct="1">
        <a:spcBef>
          <a:spcPct val="0"/>
        </a:spcBef>
        <a:spcAft>
          <a:spcPct val="0"/>
        </a:spcAft>
        <a:defRPr sz="2400">
          <a:solidFill>
            <a:schemeClr val="tx2"/>
          </a:solidFill>
          <a:latin typeface="Arial" pitchFamily="34" charset="0"/>
        </a:defRPr>
      </a:lvl3pPr>
      <a:lvl4pPr algn="l" rtl="0" eaLnBrk="1" fontAlgn="base" hangingPunct="1">
        <a:spcBef>
          <a:spcPct val="0"/>
        </a:spcBef>
        <a:spcAft>
          <a:spcPct val="0"/>
        </a:spcAft>
        <a:defRPr sz="2400">
          <a:solidFill>
            <a:schemeClr val="tx2"/>
          </a:solidFill>
          <a:latin typeface="Arial" pitchFamily="34" charset="0"/>
        </a:defRPr>
      </a:lvl4pPr>
      <a:lvl5pPr algn="l" rtl="0" eaLnBrk="1" fontAlgn="base" hangingPunct="1">
        <a:spcBef>
          <a:spcPct val="0"/>
        </a:spcBef>
        <a:spcAft>
          <a:spcPct val="0"/>
        </a:spcAft>
        <a:defRPr sz="2400">
          <a:solidFill>
            <a:schemeClr val="tx2"/>
          </a:solidFill>
          <a:latin typeface="Arial" pitchFamily="34" charset="0"/>
        </a:defRPr>
      </a:lvl5pPr>
      <a:lvl6pPr marL="457200" algn="l" rtl="0" eaLnBrk="1" fontAlgn="base" hangingPunct="1">
        <a:spcBef>
          <a:spcPct val="0"/>
        </a:spcBef>
        <a:spcAft>
          <a:spcPct val="0"/>
        </a:spcAft>
        <a:defRPr sz="2400">
          <a:solidFill>
            <a:schemeClr val="tx2"/>
          </a:solidFill>
          <a:latin typeface="Arial" pitchFamily="34" charset="0"/>
        </a:defRPr>
      </a:lvl6pPr>
      <a:lvl7pPr marL="914400" algn="l" rtl="0" eaLnBrk="1" fontAlgn="base" hangingPunct="1">
        <a:spcBef>
          <a:spcPct val="0"/>
        </a:spcBef>
        <a:spcAft>
          <a:spcPct val="0"/>
        </a:spcAft>
        <a:defRPr sz="2400">
          <a:solidFill>
            <a:schemeClr val="tx2"/>
          </a:solidFill>
          <a:latin typeface="Arial" pitchFamily="34" charset="0"/>
        </a:defRPr>
      </a:lvl7pPr>
      <a:lvl8pPr marL="1371600" algn="l" rtl="0" eaLnBrk="1" fontAlgn="base" hangingPunct="1">
        <a:spcBef>
          <a:spcPct val="0"/>
        </a:spcBef>
        <a:spcAft>
          <a:spcPct val="0"/>
        </a:spcAft>
        <a:defRPr sz="2400">
          <a:solidFill>
            <a:schemeClr val="tx2"/>
          </a:solidFill>
          <a:latin typeface="Arial" pitchFamily="34" charset="0"/>
        </a:defRPr>
      </a:lvl8pPr>
      <a:lvl9pPr marL="1828800" algn="l" rtl="0" eaLnBrk="1" fontAlgn="base" hangingPunct="1">
        <a:spcBef>
          <a:spcPct val="0"/>
        </a:spcBef>
        <a:spcAft>
          <a:spcPct val="0"/>
        </a:spcAft>
        <a:defRPr sz="2400">
          <a:solidFill>
            <a:schemeClr val="tx2"/>
          </a:solidFill>
          <a:latin typeface="Arial" pitchFamily="34" charset="0"/>
        </a:defRPr>
      </a:lvl9pPr>
    </p:titleStyle>
    <p:body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354307" name="Rectangle 3"/>
          <p:cNvSpPr>
            <a:spLocks noGrp="1" noChangeArrowheads="1"/>
          </p:cNvSpPr>
          <p:nvPr>
            <p:ph type="sldNum" sz="quarter" idx="4"/>
          </p:nvPr>
        </p:nvSpPr>
        <p:spPr bwMode="auto">
          <a:xfrm>
            <a:off x="153988" y="6688138"/>
            <a:ext cx="223837"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a:defRPr sz="800" b="0"/>
            </a:lvl1pPr>
          </a:lstStyle>
          <a:p>
            <a:fld id="{2BE9561C-01EB-4E8E-8F44-76A5946B46EE}" type="slidenum">
              <a:rPr lang="en-US"/>
              <a:t>‹#›</a:t>
            </a:fld>
            <a:endParaRPr lang="en-US"/>
          </a:p>
        </p:txBody>
      </p:sp>
      <p:pic>
        <p:nvPicPr>
          <p:cNvPr id="354310" name="Picture 6" descr="Blue_Citi_small"/>
          <p:cNvPicPr>
            <a:picLocks noChangeAspect="1" noChangeArrowheads="1"/>
          </p:cNvPicPr>
          <p:nvPr>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bwMode="auto">
          <a:xfrm>
            <a:off x="8593139" y="6545263"/>
            <a:ext cx="48101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hf hdr="0" ftr="0" dt="0"/>
  <p:txStyles>
    <p:titleStyle>
      <a:lvl1pPr algn="l" rtl="0" fontAlgn="base">
        <a:spcBef>
          <a:spcPct val="0"/>
        </a:spcBef>
        <a:spcAft>
          <a:spcPct val="0"/>
        </a:spcAft>
        <a:defRPr sz="2400">
          <a:solidFill>
            <a:schemeClr val="tx2"/>
          </a:solidFill>
          <a:latin typeface="+mj-lt"/>
          <a:ea typeface="+mj-ea"/>
          <a:cs typeface="+mj-cs"/>
        </a:defRPr>
      </a:lvl1pPr>
      <a:lvl2pPr algn="l" rtl="0" fontAlgn="base">
        <a:spcBef>
          <a:spcPct val="0"/>
        </a:spcBef>
        <a:spcAft>
          <a:spcPct val="0"/>
        </a:spcAft>
        <a:defRPr sz="2400">
          <a:solidFill>
            <a:schemeClr val="tx2"/>
          </a:solidFill>
          <a:latin typeface="Arial" pitchFamily="34" charset="0"/>
          <a:cs typeface="Arial" pitchFamily="34" charset="0"/>
        </a:defRPr>
      </a:lvl2pPr>
      <a:lvl3pPr algn="l" rtl="0" fontAlgn="base">
        <a:spcBef>
          <a:spcPct val="0"/>
        </a:spcBef>
        <a:spcAft>
          <a:spcPct val="0"/>
        </a:spcAft>
        <a:defRPr sz="2400">
          <a:solidFill>
            <a:schemeClr val="tx2"/>
          </a:solidFill>
          <a:latin typeface="Arial" pitchFamily="34" charset="0"/>
          <a:cs typeface="Arial" pitchFamily="34" charset="0"/>
        </a:defRPr>
      </a:lvl3pPr>
      <a:lvl4pPr algn="l" rtl="0" fontAlgn="base">
        <a:spcBef>
          <a:spcPct val="0"/>
        </a:spcBef>
        <a:spcAft>
          <a:spcPct val="0"/>
        </a:spcAft>
        <a:defRPr sz="2400">
          <a:solidFill>
            <a:schemeClr val="tx2"/>
          </a:solidFill>
          <a:latin typeface="Arial" pitchFamily="34" charset="0"/>
          <a:cs typeface="Arial" pitchFamily="34" charset="0"/>
        </a:defRPr>
      </a:lvl4pPr>
      <a:lvl5pPr algn="l" rtl="0" fontAlgn="base">
        <a:spcBef>
          <a:spcPct val="0"/>
        </a:spcBef>
        <a:spcAft>
          <a:spcPct val="0"/>
        </a:spcAft>
        <a:defRPr sz="2400">
          <a:solidFill>
            <a:schemeClr val="tx2"/>
          </a:solidFill>
          <a:latin typeface="Arial" pitchFamily="34" charset="0"/>
          <a:cs typeface="Arial" pitchFamily="34" charset="0"/>
        </a:defRPr>
      </a:lvl5pPr>
      <a:lvl6pPr marL="457200" algn="l" rtl="0" fontAlgn="base">
        <a:spcBef>
          <a:spcPct val="0"/>
        </a:spcBef>
        <a:spcAft>
          <a:spcPct val="0"/>
        </a:spcAft>
        <a:defRPr sz="2400">
          <a:solidFill>
            <a:schemeClr val="tx2"/>
          </a:solidFill>
          <a:latin typeface="Arial" pitchFamily="34" charset="0"/>
          <a:cs typeface="Arial" pitchFamily="34" charset="0"/>
        </a:defRPr>
      </a:lvl6pPr>
      <a:lvl7pPr marL="914400" algn="l" rtl="0" fontAlgn="base">
        <a:spcBef>
          <a:spcPct val="0"/>
        </a:spcBef>
        <a:spcAft>
          <a:spcPct val="0"/>
        </a:spcAft>
        <a:defRPr sz="2400">
          <a:solidFill>
            <a:schemeClr val="tx2"/>
          </a:solidFill>
          <a:latin typeface="Arial" pitchFamily="34" charset="0"/>
          <a:cs typeface="Arial" pitchFamily="34" charset="0"/>
        </a:defRPr>
      </a:lvl7pPr>
      <a:lvl8pPr marL="1371600" algn="l" rtl="0" fontAlgn="base">
        <a:spcBef>
          <a:spcPct val="0"/>
        </a:spcBef>
        <a:spcAft>
          <a:spcPct val="0"/>
        </a:spcAft>
        <a:defRPr sz="2400">
          <a:solidFill>
            <a:schemeClr val="tx2"/>
          </a:solidFill>
          <a:latin typeface="Arial" pitchFamily="34" charset="0"/>
          <a:cs typeface="Arial" pitchFamily="34" charset="0"/>
        </a:defRPr>
      </a:lvl8pPr>
      <a:lvl9pPr marL="1828800" algn="l" rtl="0" fontAlgn="base">
        <a:spcBef>
          <a:spcPct val="0"/>
        </a:spcBef>
        <a:spcAft>
          <a:spcPct val="0"/>
        </a:spcAft>
        <a:defRPr sz="2400">
          <a:solidFill>
            <a:schemeClr val="tx2"/>
          </a:solidFill>
          <a:latin typeface="Arial" pitchFamily="34" charset="0"/>
          <a:cs typeface="Arial" pitchFamily="34" charset="0"/>
        </a:defRPr>
      </a:lvl9pPr>
    </p:titleStyle>
    <p:bodyStyle>
      <a:lvl1pPr marL="177800" indent="-177800" algn="l" rtl="0" fontAlgn="base">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2pPr>
      <a:lvl3pPr marL="541338" indent="-184150"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3pPr>
      <a:lvl4pPr marL="709613" indent="-166688"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4pPr>
      <a:lvl5pPr marL="9048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5pPr>
      <a:lvl6pPr marL="13620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6pPr>
      <a:lvl7pPr marL="18192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7pPr>
      <a:lvl8pPr marL="22764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8pPr>
      <a:lvl9pPr marL="27336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360450" name="Rectangle 2"/>
          <p:cNvSpPr>
            <a:spLocks noGrp="1" noChangeArrowheads="1"/>
          </p:cNvSpPr>
          <p:nvPr>
            <p:ph type="body" idx="1"/>
          </p:nvPr>
        </p:nvSpPr>
        <p:spPr bwMode="auto">
          <a:xfrm>
            <a:off x="150813" y="1296988"/>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360451" name="Rectangle 3"/>
          <p:cNvSpPr>
            <a:spLocks noGrp="1" noChangeArrowheads="1"/>
          </p:cNvSpPr>
          <p:nvPr>
            <p:ph type="sldNum" sz="quarter" idx="4"/>
          </p:nvPr>
        </p:nvSpPr>
        <p:spPr bwMode="auto">
          <a:xfrm>
            <a:off x="153988" y="6688138"/>
            <a:ext cx="223837"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a:defRPr sz="800" b="0">
                <a:ea typeface="MS PGothic" pitchFamily="34" charset="-128"/>
              </a:defRPr>
            </a:lvl1pPr>
          </a:lstStyle>
          <a:p>
            <a:fld id="{2A835CEE-4029-4125-9702-D1B24AE7A36F}" type="slidenum">
              <a:rPr lang="ja-JP" altLang="en-US"/>
              <a:t>‹#›</a:t>
            </a:fld>
            <a:endParaRPr lang="en-US" altLang="ja-JP"/>
          </a:p>
        </p:txBody>
      </p:sp>
      <p:sp>
        <p:nvSpPr>
          <p:cNvPr id="360452" name="Line 4"/>
          <p:cNvSpPr>
            <a:spLocks noChangeShapeType="1"/>
          </p:cNvSpPr>
          <p:nvPr/>
        </p:nvSpPr>
        <p:spPr bwMode="auto">
          <a:xfrm flipV="1">
            <a:off x="150813" y="6400800"/>
            <a:ext cx="8839200" cy="0"/>
          </a:xfrm>
          <a:prstGeom prst="line">
            <a:avLst/>
          </a:prstGeom>
          <a:noFill/>
          <a:ln w="6350">
            <a:solidFill>
              <a:schemeClr val="bg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60453" name="Picture 5" descr="Blue_Citi_small"/>
          <p:cNvPicPr>
            <a:picLocks noChangeAspect="1" noChangeArrowheads="1"/>
          </p:cNvPicPr>
          <p:nvPr>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bwMode="auto">
          <a:xfrm>
            <a:off x="8593139" y="6545263"/>
            <a:ext cx="48101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0454" name="Rectangle 6"/>
          <p:cNvSpPr>
            <a:spLocks noGrp="1" noChangeArrowheads="1"/>
          </p:cNvSpPr>
          <p:nvPr>
            <p:ph type="title"/>
          </p:nvPr>
        </p:nvSpPr>
        <p:spPr bwMode="auto">
          <a:xfrm>
            <a:off x="146051" y="63501"/>
            <a:ext cx="8810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t>Click to edit Master title style</a:t>
            </a:r>
          </a:p>
        </p:txBody>
      </p:sp>
      <p:cxnSp>
        <p:nvCxnSpPr>
          <p:cNvPr id="360455" name="Straight Connector 3"/>
          <p:cNvCxnSpPr>
            <a:cxnSpLocks noChangeShapeType="1"/>
          </p:cNvCxnSpPr>
          <p:nvPr/>
        </p:nvCxnSpPr>
        <p:spPr bwMode="auto">
          <a:xfrm>
            <a:off x="150813" y="1065213"/>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p:hf hdr="0" ftr="0" dt="0"/>
  <p:txStyles>
    <p:titleStyle>
      <a:lvl1pPr algn="l" rtl="0" fontAlgn="base">
        <a:spcBef>
          <a:spcPct val="0"/>
        </a:spcBef>
        <a:spcAft>
          <a:spcPct val="0"/>
        </a:spcAft>
        <a:defRPr sz="2400">
          <a:solidFill>
            <a:schemeClr val="tx2"/>
          </a:solidFill>
          <a:latin typeface="+mj-lt"/>
          <a:ea typeface="+mj-ea"/>
          <a:cs typeface="+mj-cs"/>
        </a:defRPr>
      </a:lvl1pPr>
      <a:lvl2pPr algn="l" rtl="0" fontAlgn="base">
        <a:spcBef>
          <a:spcPct val="0"/>
        </a:spcBef>
        <a:spcAft>
          <a:spcPct val="0"/>
        </a:spcAft>
        <a:defRPr sz="2400">
          <a:solidFill>
            <a:schemeClr val="tx2"/>
          </a:solidFill>
          <a:latin typeface="Arial" pitchFamily="34" charset="0"/>
          <a:cs typeface="Arial" pitchFamily="34" charset="0"/>
        </a:defRPr>
      </a:lvl2pPr>
      <a:lvl3pPr algn="l" rtl="0" fontAlgn="base">
        <a:spcBef>
          <a:spcPct val="0"/>
        </a:spcBef>
        <a:spcAft>
          <a:spcPct val="0"/>
        </a:spcAft>
        <a:defRPr sz="2400">
          <a:solidFill>
            <a:schemeClr val="tx2"/>
          </a:solidFill>
          <a:latin typeface="Arial" pitchFamily="34" charset="0"/>
          <a:cs typeface="Arial" pitchFamily="34" charset="0"/>
        </a:defRPr>
      </a:lvl3pPr>
      <a:lvl4pPr algn="l" rtl="0" fontAlgn="base">
        <a:spcBef>
          <a:spcPct val="0"/>
        </a:spcBef>
        <a:spcAft>
          <a:spcPct val="0"/>
        </a:spcAft>
        <a:defRPr sz="2400">
          <a:solidFill>
            <a:schemeClr val="tx2"/>
          </a:solidFill>
          <a:latin typeface="Arial" pitchFamily="34" charset="0"/>
          <a:cs typeface="Arial" pitchFamily="34" charset="0"/>
        </a:defRPr>
      </a:lvl4pPr>
      <a:lvl5pPr algn="l" rtl="0" fontAlgn="base">
        <a:spcBef>
          <a:spcPct val="0"/>
        </a:spcBef>
        <a:spcAft>
          <a:spcPct val="0"/>
        </a:spcAft>
        <a:defRPr sz="2400">
          <a:solidFill>
            <a:schemeClr val="tx2"/>
          </a:solidFill>
          <a:latin typeface="Arial" pitchFamily="34" charset="0"/>
          <a:cs typeface="Arial" pitchFamily="34" charset="0"/>
        </a:defRPr>
      </a:lvl5pPr>
      <a:lvl6pPr marL="457200" algn="l" rtl="0" fontAlgn="base">
        <a:spcBef>
          <a:spcPct val="0"/>
        </a:spcBef>
        <a:spcAft>
          <a:spcPct val="0"/>
        </a:spcAft>
        <a:defRPr sz="2400">
          <a:solidFill>
            <a:schemeClr val="tx2"/>
          </a:solidFill>
          <a:latin typeface="Arial" pitchFamily="34" charset="0"/>
          <a:cs typeface="Arial" pitchFamily="34" charset="0"/>
        </a:defRPr>
      </a:lvl6pPr>
      <a:lvl7pPr marL="914400" algn="l" rtl="0" fontAlgn="base">
        <a:spcBef>
          <a:spcPct val="0"/>
        </a:spcBef>
        <a:spcAft>
          <a:spcPct val="0"/>
        </a:spcAft>
        <a:defRPr sz="2400">
          <a:solidFill>
            <a:schemeClr val="tx2"/>
          </a:solidFill>
          <a:latin typeface="Arial" pitchFamily="34" charset="0"/>
          <a:cs typeface="Arial" pitchFamily="34" charset="0"/>
        </a:defRPr>
      </a:lvl7pPr>
      <a:lvl8pPr marL="1371600" algn="l" rtl="0" fontAlgn="base">
        <a:spcBef>
          <a:spcPct val="0"/>
        </a:spcBef>
        <a:spcAft>
          <a:spcPct val="0"/>
        </a:spcAft>
        <a:defRPr sz="2400">
          <a:solidFill>
            <a:schemeClr val="tx2"/>
          </a:solidFill>
          <a:latin typeface="Arial" pitchFamily="34" charset="0"/>
          <a:cs typeface="Arial" pitchFamily="34" charset="0"/>
        </a:defRPr>
      </a:lvl8pPr>
      <a:lvl9pPr marL="1828800" algn="l" rtl="0" fontAlgn="base">
        <a:spcBef>
          <a:spcPct val="0"/>
        </a:spcBef>
        <a:spcAft>
          <a:spcPct val="0"/>
        </a:spcAft>
        <a:defRPr sz="2400">
          <a:solidFill>
            <a:schemeClr val="tx2"/>
          </a:solidFill>
          <a:latin typeface="Arial" pitchFamily="34" charset="0"/>
          <a:cs typeface="Arial" pitchFamily="34" charset="0"/>
        </a:defRPr>
      </a:lvl9pPr>
    </p:titleStyle>
    <p:bodyStyle>
      <a:lvl1pPr marL="177800" indent="-177800" algn="l" rtl="0" fontAlgn="base">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2pPr>
      <a:lvl3pPr marL="541338" indent="-184150"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3pPr>
      <a:lvl4pPr marL="709613" indent="-166688"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4pPr>
      <a:lvl5pPr marL="9048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5pPr>
      <a:lvl6pPr marL="13620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6pPr>
      <a:lvl7pPr marL="18192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7pPr>
      <a:lvl8pPr marL="22764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8pPr>
      <a:lvl9pPr marL="27336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344066" name="Rectangle 2"/>
          <p:cNvSpPr>
            <a:spLocks noGrp="1" noChangeArrowheads="1"/>
          </p:cNvSpPr>
          <p:nvPr>
            <p:ph type="body" idx="1"/>
          </p:nvPr>
        </p:nvSpPr>
        <p:spPr bwMode="auto">
          <a:xfrm>
            <a:off x="150813" y="1296988"/>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4067" name="Rectangle 3"/>
          <p:cNvSpPr>
            <a:spLocks noGrp="1" noChangeArrowheads="1"/>
          </p:cNvSpPr>
          <p:nvPr>
            <p:ph type="sldNum" sz="quarter" idx="4"/>
          </p:nvPr>
        </p:nvSpPr>
        <p:spPr bwMode="auto">
          <a:xfrm>
            <a:off x="153988" y="6688138"/>
            <a:ext cx="223837"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a:defRPr sz="800" b="0"/>
            </a:lvl1pPr>
          </a:lstStyle>
          <a:p>
            <a:fld id="{57944AB8-F9C0-4FE9-BE61-36E475FDFF2D}" type="slidenum">
              <a:rPr lang="en-US">
                <a:solidFill>
                  <a:srgbClr val="53565A"/>
                </a:solidFill>
              </a:rPr>
              <a:t>‹#›</a:t>
            </a:fld>
            <a:endParaRPr lang="en-US">
              <a:solidFill>
                <a:srgbClr val="53565A"/>
              </a:solidFill>
            </a:endParaRPr>
          </a:p>
        </p:txBody>
      </p:sp>
      <p:sp>
        <p:nvSpPr>
          <p:cNvPr id="344068" name="Line 4"/>
          <p:cNvSpPr>
            <a:spLocks noChangeShapeType="1"/>
          </p:cNvSpPr>
          <p:nvPr/>
        </p:nvSpPr>
        <p:spPr bwMode="auto">
          <a:xfrm flipV="1">
            <a:off x="150813" y="6400800"/>
            <a:ext cx="8839200" cy="0"/>
          </a:xfrm>
          <a:prstGeom prst="line">
            <a:avLst/>
          </a:prstGeom>
          <a:noFill/>
          <a:ln w="6350">
            <a:solidFill>
              <a:schemeClr val="bg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53565A"/>
              </a:solidFill>
            </a:endParaRPr>
          </a:p>
        </p:txBody>
      </p:sp>
      <p:sp>
        <p:nvSpPr>
          <p:cNvPr id="1116" name="Rectangle 92"/>
          <p:cNvSpPr>
            <a:spLocks noGrp="1" noChangeArrowheads="1"/>
          </p:cNvSpPr>
          <p:nvPr>
            <p:ph type="ftr" sz="quarter" idx="3"/>
          </p:nvPr>
        </p:nvSpPr>
        <p:spPr bwMode="black">
          <a:xfrm>
            <a:off x="501650" y="6686550"/>
            <a:ext cx="2063750" cy="171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a:defRPr sz="800" b="0">
                <a:ea typeface="ヒラギノ角ゴ Pro W3" pitchFamily="124" charset="-128"/>
              </a:defRPr>
            </a:lvl1pPr>
          </a:lstStyle>
          <a:p>
            <a:endParaRPr lang="en-US">
              <a:solidFill>
                <a:srgbClr val="53565A"/>
              </a:solidFill>
            </a:endParaRPr>
          </a:p>
        </p:txBody>
      </p:sp>
      <p:pic>
        <p:nvPicPr>
          <p:cNvPr id="344071" name="Picture 7" descr="Blue_Citi_small"/>
          <p:cNvPicPr>
            <a:picLocks noChangeAspect="1" noChangeArrowheads="1"/>
          </p:cNvPicPr>
          <p:nvPr>
            <p:custDataLst>
              <p:tags r:id="rId15"/>
            </p:custDataLst>
          </p:nvPr>
        </p:nvPicPr>
        <p:blipFill>
          <a:blip r:embed="rId16" cstate="print">
            <a:extLst>
              <a:ext uri="{28A0092B-C50C-407E-A947-70E740481C1C}">
                <a14:useLocalDpi xmlns:a14="http://schemas.microsoft.com/office/drawing/2010/main" val="0"/>
              </a:ext>
            </a:extLst>
          </a:blip>
          <a:stretch>
            <a:fillRect/>
          </a:stretch>
        </p:blipFill>
        <p:spPr bwMode="auto">
          <a:xfrm>
            <a:off x="8593138" y="6545263"/>
            <a:ext cx="48101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4072" name="Rectangle 8"/>
          <p:cNvSpPr>
            <a:spLocks noGrp="1" noChangeArrowheads="1"/>
          </p:cNvSpPr>
          <p:nvPr>
            <p:ph type="title"/>
          </p:nvPr>
        </p:nvSpPr>
        <p:spPr bwMode="auto">
          <a:xfrm>
            <a:off x="146050" y="63500"/>
            <a:ext cx="88106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t>Click to edit Master title style</a:t>
            </a:r>
          </a:p>
        </p:txBody>
      </p:sp>
      <p:sp>
        <p:nvSpPr>
          <p:cNvPr id="344073" name="Line 9"/>
          <p:cNvSpPr>
            <a:spLocks noChangeShapeType="1"/>
          </p:cNvSpPr>
          <p:nvPr/>
        </p:nvSpPr>
        <p:spPr bwMode="auto">
          <a:xfrm flipV="1">
            <a:off x="150813" y="447675"/>
            <a:ext cx="8839200" cy="0"/>
          </a:xfrm>
          <a:prstGeom prst="line">
            <a:avLst/>
          </a:prstGeom>
          <a:noFill/>
          <a:ln w="6350">
            <a:solidFill>
              <a:schemeClr val="bg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53565A"/>
              </a:solidFill>
            </a:endParaRPr>
          </a:p>
        </p:txBody>
      </p:sp>
    </p:spTree>
    <p:extLst>
      <p:ext uri="{BB962C8B-B14F-4D97-AF65-F5344CB8AC3E}">
        <p14:creationId xmlns:p14="http://schemas.microsoft.com/office/powerpoint/2010/main" val="102510612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Lst>
  <p:transition/>
  <p:hf hdr="0" ftr="0" dt="0"/>
  <p:txStyles>
    <p:titleStyle>
      <a:lvl1pPr algn="l" rtl="0" fontAlgn="base">
        <a:spcBef>
          <a:spcPct val="0"/>
        </a:spcBef>
        <a:spcAft>
          <a:spcPct val="0"/>
        </a:spcAft>
        <a:defRPr sz="2400">
          <a:solidFill>
            <a:schemeClr val="tx2"/>
          </a:solidFill>
          <a:latin typeface="+mj-lt"/>
          <a:ea typeface="+mj-ea"/>
          <a:cs typeface="+mj-cs"/>
        </a:defRPr>
      </a:lvl1pPr>
      <a:lvl2pPr algn="l" rtl="0" fontAlgn="base">
        <a:spcBef>
          <a:spcPct val="0"/>
        </a:spcBef>
        <a:spcAft>
          <a:spcPct val="0"/>
        </a:spcAft>
        <a:defRPr sz="2400">
          <a:solidFill>
            <a:schemeClr val="tx2"/>
          </a:solidFill>
          <a:latin typeface="Arial" pitchFamily="34" charset="0"/>
          <a:cs typeface="Arial" pitchFamily="34" charset="0"/>
        </a:defRPr>
      </a:lvl2pPr>
      <a:lvl3pPr algn="l" rtl="0" fontAlgn="base">
        <a:spcBef>
          <a:spcPct val="0"/>
        </a:spcBef>
        <a:spcAft>
          <a:spcPct val="0"/>
        </a:spcAft>
        <a:defRPr sz="2400">
          <a:solidFill>
            <a:schemeClr val="tx2"/>
          </a:solidFill>
          <a:latin typeface="Arial" pitchFamily="34" charset="0"/>
          <a:cs typeface="Arial" pitchFamily="34" charset="0"/>
        </a:defRPr>
      </a:lvl3pPr>
      <a:lvl4pPr algn="l" rtl="0" fontAlgn="base">
        <a:spcBef>
          <a:spcPct val="0"/>
        </a:spcBef>
        <a:spcAft>
          <a:spcPct val="0"/>
        </a:spcAft>
        <a:defRPr sz="2400">
          <a:solidFill>
            <a:schemeClr val="tx2"/>
          </a:solidFill>
          <a:latin typeface="Arial" pitchFamily="34" charset="0"/>
          <a:cs typeface="Arial" pitchFamily="34" charset="0"/>
        </a:defRPr>
      </a:lvl4pPr>
      <a:lvl5pPr algn="l" rtl="0" fontAlgn="base">
        <a:spcBef>
          <a:spcPct val="0"/>
        </a:spcBef>
        <a:spcAft>
          <a:spcPct val="0"/>
        </a:spcAft>
        <a:defRPr sz="2400">
          <a:solidFill>
            <a:schemeClr val="tx2"/>
          </a:solidFill>
          <a:latin typeface="Arial" pitchFamily="34" charset="0"/>
          <a:cs typeface="Arial" pitchFamily="34" charset="0"/>
        </a:defRPr>
      </a:lvl5pPr>
      <a:lvl6pPr marL="457200" algn="l" rtl="0" fontAlgn="base">
        <a:spcBef>
          <a:spcPct val="0"/>
        </a:spcBef>
        <a:spcAft>
          <a:spcPct val="0"/>
        </a:spcAft>
        <a:defRPr sz="2400">
          <a:solidFill>
            <a:schemeClr val="tx2"/>
          </a:solidFill>
          <a:latin typeface="Arial" pitchFamily="34" charset="0"/>
          <a:cs typeface="Arial" pitchFamily="34" charset="0"/>
        </a:defRPr>
      </a:lvl6pPr>
      <a:lvl7pPr marL="914400" algn="l" rtl="0" fontAlgn="base">
        <a:spcBef>
          <a:spcPct val="0"/>
        </a:spcBef>
        <a:spcAft>
          <a:spcPct val="0"/>
        </a:spcAft>
        <a:defRPr sz="2400">
          <a:solidFill>
            <a:schemeClr val="tx2"/>
          </a:solidFill>
          <a:latin typeface="Arial" pitchFamily="34" charset="0"/>
          <a:cs typeface="Arial" pitchFamily="34" charset="0"/>
        </a:defRPr>
      </a:lvl7pPr>
      <a:lvl8pPr marL="1371600" algn="l" rtl="0" fontAlgn="base">
        <a:spcBef>
          <a:spcPct val="0"/>
        </a:spcBef>
        <a:spcAft>
          <a:spcPct val="0"/>
        </a:spcAft>
        <a:defRPr sz="2400">
          <a:solidFill>
            <a:schemeClr val="tx2"/>
          </a:solidFill>
          <a:latin typeface="Arial" pitchFamily="34" charset="0"/>
          <a:cs typeface="Arial" pitchFamily="34" charset="0"/>
        </a:defRPr>
      </a:lvl8pPr>
      <a:lvl9pPr marL="1828800" algn="l" rtl="0" fontAlgn="base">
        <a:spcBef>
          <a:spcPct val="0"/>
        </a:spcBef>
        <a:spcAft>
          <a:spcPct val="0"/>
        </a:spcAft>
        <a:defRPr sz="2400">
          <a:solidFill>
            <a:schemeClr val="tx2"/>
          </a:solidFill>
          <a:latin typeface="Arial" pitchFamily="34" charset="0"/>
          <a:cs typeface="Arial" pitchFamily="34" charset="0"/>
        </a:defRPr>
      </a:lvl9pPr>
    </p:titleStyle>
    <p:bodyStyle>
      <a:lvl1pPr marL="177800" indent="-177800" algn="l" rtl="0" fontAlgn="base">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2pPr>
      <a:lvl3pPr marL="541338" indent="-184150"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3pPr>
      <a:lvl4pPr marL="709613" indent="-166688"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4pPr>
      <a:lvl5pPr marL="9048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5pPr>
      <a:lvl6pPr marL="13620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6pPr>
      <a:lvl7pPr marL="18192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7pPr>
      <a:lvl8pPr marL="22764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8pPr>
      <a:lvl9pPr marL="2733675" indent="-193675" algn="l" rtl="0" fontAlgn="base">
        <a:spcBef>
          <a:spcPct val="25000"/>
        </a:spcBef>
        <a:spcAft>
          <a:spcPct val="0"/>
        </a:spcAft>
        <a:buClr>
          <a:schemeClr val="accent1"/>
        </a:buClr>
        <a:buFont typeface="Arial" pitchFamily="34" charset="0"/>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2.png"/><Relationship Id="rId4" Type="http://schemas.openxmlformats.org/officeDocument/2006/relationships/hyperlink" Target="mailto:Willem.buiter@citi.com"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image" Target="../media/image9.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5.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image" Target="../media/image13.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6.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5.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6.xml"/><Relationship Id="rId5" Type="http://schemas.openxmlformats.org/officeDocument/2006/relationships/image" Target="../media/image19.emf"/><Relationship Id="rId4" Type="http://schemas.openxmlformats.org/officeDocument/2006/relationships/image" Target="../media/image18.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7.xml"/><Relationship Id="rId5" Type="http://schemas.openxmlformats.org/officeDocument/2006/relationships/image" Target="../media/image21.emf"/><Relationship Id="rId4" Type="http://schemas.openxmlformats.org/officeDocument/2006/relationships/image" Target="../media/image20.emf"/></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42.xml.rels><?xml version="1.0" encoding="UTF-8" standalone="yes"?>
<Relationships xmlns="http://schemas.openxmlformats.org/package/2006/relationships"><Relationship Id="rId8" Type="http://schemas.openxmlformats.org/officeDocument/2006/relationships/hyperlink" Target="http://willembuiter.com/sintra.pdf" TargetMode="External"/><Relationship Id="rId3" Type="http://schemas.openxmlformats.org/officeDocument/2006/relationships/notesSlide" Target="../notesSlides/notesSlide41.xml"/><Relationship Id="rId7" Type="http://schemas.openxmlformats.org/officeDocument/2006/relationships/hyperlink" Target="http://willembuiter.com/britishacademylecture.pdf" TargetMode="External"/><Relationship Id="rId2" Type="http://schemas.openxmlformats.org/officeDocument/2006/relationships/slideLayout" Target="../slideLayouts/slideLayout2.xml"/><Relationship Id="rId1" Type="http://schemas.openxmlformats.org/officeDocument/2006/relationships/tags" Target="../tags/tag47.xml"/><Relationship Id="rId6" Type="http://schemas.openxmlformats.org/officeDocument/2006/relationships/hyperlink" Target="http://www.britac.ac.uk/journal/index.cfm" TargetMode="External"/><Relationship Id="rId5" Type="http://schemas.openxmlformats.org/officeDocument/2006/relationships/hyperlink" Target="http://onlinelibrary.wiley.com/doi/10.1111/jcms.2012.50.issue-s2/issuetoc" TargetMode="External"/><Relationship Id="rId4" Type="http://schemas.openxmlformats.org/officeDocument/2006/relationships/hyperlink" Target="http://willembuiter.com/lolr.pdf" TargetMode="External"/></Relationships>
</file>

<file path=ppt/slides/_rels/slide4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pKey" hidden="1"/>
          <p:cNvSpPr txBox="1"/>
          <p:nvPr/>
        </p:nvSpPr>
        <p:spPr>
          <a:xfrm>
            <a:off x="182880" y="182881"/>
            <a:ext cx="91440" cy="15389"/>
          </a:xfrm>
          <a:prstGeom prst="rect">
            <a:avLst/>
          </a:prstGeom>
          <a:noFill/>
        </p:spPr>
        <p:txBody>
          <a:bodyPr wrap="square" lIns="0" tIns="0" rIns="0" bIns="0" rtlCol="0">
            <a:spAutoFit/>
          </a:bodyPr>
          <a:lstStyle/>
          <a:p>
            <a:r>
              <a:rPr lang="en-US" sz="100"/>
              <a:t>E6XYB6412478</a:t>
            </a:r>
          </a:p>
        </p:txBody>
      </p:sp>
      <p:sp>
        <p:nvSpPr>
          <p:cNvPr id="16" name="Rectangle 2"/>
          <p:cNvSpPr>
            <a:spLocks noGrp="1" noChangeArrowheads="1"/>
          </p:cNvSpPr>
          <p:nvPr>
            <p:ph type="ctrTitle"/>
          </p:nvPr>
        </p:nvSpPr>
        <p:spPr>
          <a:xfrm>
            <a:off x="251520" y="2348880"/>
            <a:ext cx="8850313" cy="918393"/>
          </a:xfrm>
          <a:noFill/>
        </p:spPr>
        <p:txBody>
          <a:bodyPr>
            <a:noAutofit/>
          </a:bodyPr>
          <a:lstStyle/>
          <a:p>
            <a:pPr algn="ctr"/>
            <a:r>
              <a:rPr lang="en-US" sz="5000"/>
              <a:t>Central Bank Independence:</a:t>
            </a:r>
            <a:br>
              <a:rPr lang="en-US" sz="5000"/>
            </a:br>
            <a:r>
              <a:rPr lang="en-US" sz="5000"/>
              <a:t>Mirage and Mythos</a:t>
            </a:r>
          </a:p>
        </p:txBody>
      </p:sp>
      <p:sp>
        <p:nvSpPr>
          <p:cNvPr id="9" name="TextBox 8"/>
          <p:cNvSpPr txBox="1"/>
          <p:nvPr/>
        </p:nvSpPr>
        <p:spPr>
          <a:xfrm>
            <a:off x="8382000" y="6488668"/>
            <a:ext cx="762000" cy="369332"/>
          </a:xfrm>
          <a:prstGeom prst="rect">
            <a:avLst/>
          </a:prstGeom>
          <a:solidFill>
            <a:schemeClr val="bg1"/>
          </a:solidFill>
        </p:spPr>
        <p:txBody>
          <a:bodyPr wrap="square" rtlCol="0">
            <a:spAutoFit/>
          </a:bodyPr>
          <a:lstStyle/>
          <a:p>
            <a:endParaRPr lang="en-US"/>
          </a:p>
        </p:txBody>
      </p:sp>
      <p:sp>
        <p:nvSpPr>
          <p:cNvPr id="7" name="Subtitle 2"/>
          <p:cNvSpPr txBox="1"/>
          <p:nvPr/>
        </p:nvSpPr>
        <p:spPr>
          <a:xfrm>
            <a:off x="533400" y="3810000"/>
            <a:ext cx="8001000" cy="2590800"/>
          </a:xfrm>
          <a:prstGeom prst="rect">
            <a:avLst/>
          </a:prstGeom>
        </p:spPr>
        <p:txBody>
          <a:bodyPr>
            <a:normAutofit/>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0" indent="0" algn="ctr">
              <a:buNone/>
            </a:pPr>
            <a:r>
              <a:rPr lang="en-US" sz="2400" b="0" kern="0" dirty="0">
                <a:solidFill>
                  <a:schemeClr val="tx2"/>
                </a:solidFill>
              </a:rPr>
              <a:t>Presentation given at the Bank of England Independence: </a:t>
            </a:r>
          </a:p>
          <a:p>
            <a:pPr marL="0" indent="0" algn="ctr">
              <a:buNone/>
            </a:pPr>
            <a:r>
              <a:rPr lang="en-US" sz="2400" b="0" kern="0" dirty="0">
                <a:solidFill>
                  <a:schemeClr val="tx2"/>
                </a:solidFill>
              </a:rPr>
              <a:t>20 Years’ On’ Conference</a:t>
            </a:r>
          </a:p>
          <a:p>
            <a:pPr marL="0" indent="0" algn="ctr">
              <a:buNone/>
            </a:pPr>
            <a:r>
              <a:rPr lang="en-US" sz="1800" b="0" kern="0" dirty="0">
                <a:solidFill>
                  <a:schemeClr val="tx2"/>
                </a:solidFill>
              </a:rPr>
              <a:t>29 September </a:t>
            </a:r>
            <a:r>
              <a:rPr lang="en-US" sz="1800" b="0" kern="0">
                <a:solidFill>
                  <a:schemeClr val="tx2"/>
                </a:solidFill>
              </a:rPr>
              <a:t>2017**</a:t>
            </a:r>
            <a:endParaRPr lang="en-US" sz="1800" b="0" kern="0" dirty="0">
              <a:solidFill>
                <a:schemeClr val="tx2"/>
              </a:solidFill>
            </a:endParaRPr>
          </a:p>
        </p:txBody>
      </p:sp>
      <p:sp>
        <p:nvSpPr>
          <p:cNvPr id="8" name="Rectangle 4"/>
          <p:cNvSpPr>
            <a:spLocks noChangeArrowheads="1"/>
          </p:cNvSpPr>
          <p:nvPr/>
        </p:nvSpPr>
        <p:spPr bwMode="auto">
          <a:xfrm>
            <a:off x="155575" y="5940425"/>
            <a:ext cx="8831263"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lvl1pPr algn="l" eaLnBrk="0" hangingPunct="0">
              <a:spcBef>
                <a:spcPct val="75000"/>
              </a:spcBef>
              <a:buClr>
                <a:schemeClr val="accent1"/>
              </a:buClr>
              <a:buFont typeface="Arial" pitchFamily="34" charset="0"/>
              <a:buChar char="●"/>
              <a:tabLst>
                <a:tab pos="4754563" algn="r"/>
              </a:tabLst>
              <a:defRPr sz="1400">
                <a:solidFill>
                  <a:schemeClr val="tx1"/>
                </a:solidFill>
                <a:latin typeface="Arial" pitchFamily="34" charset="0"/>
              </a:defRPr>
            </a:lvl1pPr>
            <a:lvl2pPr marL="355600" indent="-176213" algn="l" eaLnBrk="0" hangingPunct="0">
              <a:spcBef>
                <a:spcPct val="25000"/>
              </a:spcBef>
              <a:buClr>
                <a:schemeClr val="accent1"/>
              </a:buClr>
              <a:buFont typeface="Arial" pitchFamily="34" charset="0"/>
              <a:buChar char="–"/>
              <a:tabLst>
                <a:tab pos="4754563" algn="r"/>
              </a:tabLst>
              <a:defRPr sz="1400">
                <a:solidFill>
                  <a:schemeClr val="tx1"/>
                </a:solidFill>
                <a:latin typeface="Arial" pitchFamily="34" charset="0"/>
              </a:defRPr>
            </a:lvl2pPr>
            <a:lvl3pPr marL="541338" indent="-184150" algn="l" eaLnBrk="0" hangingPunct="0">
              <a:spcBef>
                <a:spcPct val="25000"/>
              </a:spcBef>
              <a:buClr>
                <a:schemeClr val="accent1"/>
              </a:buClr>
              <a:buFont typeface="Arial" pitchFamily="34" charset="0"/>
              <a:buChar char="•"/>
              <a:tabLst>
                <a:tab pos="4754563" algn="r"/>
              </a:tabLst>
              <a:defRPr sz="1400">
                <a:solidFill>
                  <a:schemeClr val="tx1"/>
                </a:solidFill>
                <a:latin typeface="Arial" pitchFamily="34" charset="0"/>
              </a:defRPr>
            </a:lvl3pPr>
            <a:lvl4pPr marL="709613" indent="-166688" algn="l" eaLnBrk="0" hangingPunct="0">
              <a:spcBef>
                <a:spcPct val="25000"/>
              </a:spcBef>
              <a:buClr>
                <a:schemeClr val="accent1"/>
              </a:buClr>
              <a:buFont typeface="Arial" pitchFamily="34" charset="0"/>
              <a:buChar char="–"/>
              <a:tabLst>
                <a:tab pos="4754563" algn="r"/>
              </a:tabLst>
              <a:defRPr sz="1400">
                <a:solidFill>
                  <a:schemeClr val="tx1"/>
                </a:solidFill>
                <a:latin typeface="Arial" pitchFamily="34" charset="0"/>
              </a:defRPr>
            </a:lvl4pPr>
            <a:lvl5pPr marL="904875" indent="-193675" algn="l" eaLnBrk="0" hangingPunct="0">
              <a:spcBef>
                <a:spcPct val="25000"/>
              </a:spcBef>
              <a:buClr>
                <a:schemeClr val="accent1"/>
              </a:buClr>
              <a:buFont typeface="Arial" pitchFamily="34" charset="0"/>
              <a:buChar char="•"/>
              <a:tabLst>
                <a:tab pos="4754563" algn="r"/>
              </a:tabLst>
              <a:defRPr sz="1400">
                <a:solidFill>
                  <a:schemeClr val="tx1"/>
                </a:solidFill>
                <a:latin typeface="Arial" pitchFamily="34" charset="0"/>
              </a:defRPr>
            </a:lvl5pPr>
            <a:lvl6pPr marL="1362075" indent="-193675" eaLnBrk="0" fontAlgn="base" hangingPunct="0">
              <a:spcBef>
                <a:spcPct val="25000"/>
              </a:spcBef>
              <a:spcAft>
                <a:spcPct val="0"/>
              </a:spcAft>
              <a:buClr>
                <a:schemeClr val="accent1"/>
              </a:buClr>
              <a:buFont typeface="Arial" pitchFamily="34" charset="0"/>
              <a:buChar char="•"/>
              <a:tabLst>
                <a:tab pos="4754563" algn="r"/>
              </a:tabLst>
              <a:defRPr sz="1400">
                <a:solidFill>
                  <a:schemeClr val="tx1"/>
                </a:solidFill>
                <a:latin typeface="Arial" pitchFamily="34" charset="0"/>
              </a:defRPr>
            </a:lvl6pPr>
            <a:lvl7pPr marL="1819275" indent="-193675" eaLnBrk="0" fontAlgn="base" hangingPunct="0">
              <a:spcBef>
                <a:spcPct val="25000"/>
              </a:spcBef>
              <a:spcAft>
                <a:spcPct val="0"/>
              </a:spcAft>
              <a:buClr>
                <a:schemeClr val="accent1"/>
              </a:buClr>
              <a:buFont typeface="Arial" pitchFamily="34" charset="0"/>
              <a:buChar char="•"/>
              <a:tabLst>
                <a:tab pos="4754563" algn="r"/>
              </a:tabLst>
              <a:defRPr sz="1400">
                <a:solidFill>
                  <a:schemeClr val="tx1"/>
                </a:solidFill>
                <a:latin typeface="Arial" pitchFamily="34" charset="0"/>
              </a:defRPr>
            </a:lvl7pPr>
            <a:lvl8pPr marL="2276475" indent="-193675" eaLnBrk="0" fontAlgn="base" hangingPunct="0">
              <a:spcBef>
                <a:spcPct val="25000"/>
              </a:spcBef>
              <a:spcAft>
                <a:spcPct val="0"/>
              </a:spcAft>
              <a:buClr>
                <a:schemeClr val="accent1"/>
              </a:buClr>
              <a:buFont typeface="Arial" pitchFamily="34" charset="0"/>
              <a:buChar char="•"/>
              <a:tabLst>
                <a:tab pos="4754563" algn="r"/>
              </a:tabLst>
              <a:defRPr sz="1400">
                <a:solidFill>
                  <a:schemeClr val="tx1"/>
                </a:solidFill>
                <a:latin typeface="Arial" pitchFamily="34" charset="0"/>
              </a:defRPr>
            </a:lvl8pPr>
            <a:lvl9pPr marL="2733675" indent="-193675" eaLnBrk="0" fontAlgn="base" hangingPunct="0">
              <a:spcBef>
                <a:spcPct val="25000"/>
              </a:spcBef>
              <a:spcAft>
                <a:spcPct val="0"/>
              </a:spcAft>
              <a:buClr>
                <a:schemeClr val="accent1"/>
              </a:buClr>
              <a:buFont typeface="Arial" pitchFamily="34" charset="0"/>
              <a:buChar char="•"/>
              <a:tabLst>
                <a:tab pos="4754563" algn="r"/>
              </a:tabLst>
              <a:defRPr sz="1400">
                <a:solidFill>
                  <a:schemeClr val="tx1"/>
                </a:solidFill>
                <a:latin typeface="Arial" pitchFamily="34" charset="0"/>
              </a:defRPr>
            </a:lvl9pPr>
          </a:lstStyle>
          <a:p>
            <a:pPr eaLnBrk="1" hangingPunct="1">
              <a:spcBef>
                <a:spcPct val="0"/>
              </a:spcBef>
              <a:buClrTx/>
              <a:buFontTx/>
              <a:buNone/>
            </a:pPr>
            <a:r>
              <a:rPr lang="en-US" altLang="en-US" sz="800"/>
              <a:t>See Appendix A-1 for Analyst Certification, Important Disclosures and non-US research analyst disclosures</a:t>
            </a:r>
          </a:p>
          <a:p>
            <a:pPr eaLnBrk="1" hangingPunct="1">
              <a:spcBef>
                <a:spcPct val="0"/>
              </a:spcBef>
              <a:buClrTx/>
              <a:buFont typeface="Arial" pitchFamily="34" charset="0"/>
              <a:buNone/>
            </a:pPr>
            <a:r>
              <a:rPr lang="en-US" altLang="en-US" sz="800" b="0"/>
              <a:t>Citi Research is a division of Citigroup Global Markets Inc. (the "Firm"), which does and seeks to do business with companies covered in its research reports. As a result, investors should be aware that the Firm may have a conflict of interest that could affect the objectivity of this report.. </a:t>
            </a:r>
            <a:r>
              <a:rPr lang="en-US" altLang="en-US" sz="800"/>
              <a:t>Investors should consider this report as only a single factor in making their investment decision. Certain products (not inconsistent with the author's published research) are available only on Citi's portals. </a:t>
            </a:r>
            <a:br>
              <a:rPr lang="en-US" altLang="en-US" sz="800"/>
            </a:br>
            <a:r>
              <a:rPr lang="en-US" altLang="en-US" sz="800"/>
              <a:t>This presentation was approved for distribution on September 25, 2017; the disclosures in Appendix A1 are current as of the same date.</a:t>
            </a:r>
          </a:p>
          <a:p>
            <a:pPr eaLnBrk="1" hangingPunct="1">
              <a:spcBef>
                <a:spcPct val="0"/>
              </a:spcBef>
              <a:buClrTx/>
              <a:buFont typeface="Arial" pitchFamily="34" charset="0"/>
              <a:buNone/>
            </a:pPr>
            <a:endParaRPr lang="en-US" altLang="en-US" sz="800"/>
          </a:p>
          <a:p>
            <a:pPr eaLnBrk="1" hangingPunct="1">
              <a:spcBef>
                <a:spcPct val="0"/>
              </a:spcBef>
              <a:buClrTx/>
              <a:buFontTx/>
              <a:buNone/>
            </a:pPr>
            <a:endParaRPr lang="en-US" altLang="en-US" sz="800" b="0"/>
          </a:p>
        </p:txBody>
      </p:sp>
      <p:sp>
        <p:nvSpPr>
          <p:cNvPr id="12" name="Text Box 12"/>
          <p:cNvSpPr txBox="1">
            <a:spLocks noChangeArrowheads="1"/>
          </p:cNvSpPr>
          <p:nvPr/>
        </p:nvSpPr>
        <p:spPr bwMode="auto">
          <a:xfrm>
            <a:off x="266725" y="4931618"/>
            <a:ext cx="250507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lstStyle/>
          <a:p>
            <a:pPr algn="l">
              <a:spcBef>
                <a:spcPct val="10000"/>
              </a:spcBef>
            </a:pPr>
            <a:r>
              <a:rPr lang="en-US" sz="1200">
                <a:solidFill>
                  <a:schemeClr val="tx2"/>
                </a:solidFill>
              </a:rPr>
              <a:t>Willem Buiter</a:t>
            </a:r>
            <a:r>
              <a:rPr lang="en-US" sz="1200" baseline="30000" err="1">
                <a:solidFill>
                  <a:schemeClr val="tx2"/>
                </a:solidFill>
              </a:rPr>
              <a:t>AC</a:t>
            </a:r>
          </a:p>
          <a:p>
            <a:pPr algn="l">
              <a:spcBef>
                <a:spcPct val="10000"/>
              </a:spcBef>
            </a:pPr>
            <a:r>
              <a:rPr lang="en-US" sz="1200" b="0"/>
              <a:t>Global Chief Economist</a:t>
            </a:r>
          </a:p>
          <a:p>
            <a:pPr algn="l">
              <a:spcBef>
                <a:spcPct val="10000"/>
              </a:spcBef>
            </a:pPr>
            <a:r>
              <a:rPr lang="en-US" sz="1200" b="0">
                <a:solidFill>
                  <a:schemeClr val="tx2">
                    <a:lumMod val="60000"/>
                    <a:lumOff val="40000"/>
                  </a:schemeClr>
                </a:solidFill>
                <a:hlinkClick r:id="rId4"/>
              </a:rPr>
              <a:t>willem.buiter@citi.com</a:t>
            </a:r>
            <a:endParaRPr lang="en-US" sz="1200" b="0">
              <a:solidFill>
                <a:schemeClr val="tx2">
                  <a:lumMod val="60000"/>
                  <a:lumOff val="40000"/>
                </a:schemeClr>
              </a:solidFill>
            </a:endParaRPr>
          </a:p>
          <a:p>
            <a:pPr algn="l">
              <a:spcBef>
                <a:spcPct val="10000"/>
              </a:spcBef>
            </a:pPr>
            <a:r>
              <a:rPr lang="en-US" sz="1200" b="0"/>
              <a:t>+1 212-816-2363</a:t>
            </a:r>
          </a:p>
          <a:p>
            <a:pPr algn="l">
              <a:spcBef>
                <a:spcPct val="10000"/>
              </a:spcBef>
            </a:pPr>
            <a:endParaRPr lang="en-US" sz="1200" b="0"/>
          </a:p>
          <a:p>
            <a:pPr algn="l">
              <a:spcBef>
                <a:spcPct val="10000"/>
              </a:spcBef>
            </a:pPr>
            <a:endParaRPr lang="en-US" sz="1200" b="0"/>
          </a:p>
        </p:txBody>
      </p:sp>
      <p:pic>
        <p:nvPicPr>
          <p:cNvPr id="1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 y="3"/>
            <a:ext cx="9150350" cy="101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1983363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spc="-10"/>
              <a:t>Growing scope and scale of central bank activities, powers and responsibilities</a:t>
            </a:r>
          </a:p>
        </p:txBody>
      </p:sp>
      <p:sp>
        <p:nvSpPr>
          <p:cNvPr id="12" name="Content Placeholder 2"/>
          <p:cNvSpPr txBox="1"/>
          <p:nvPr/>
        </p:nvSpPr>
        <p:spPr bwMode="auto">
          <a:xfrm>
            <a:off x="395536" y="1268760"/>
            <a:ext cx="8496944" cy="5544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lvl="1">
              <a:tabLst>
                <a:tab pos="240665" algn="l"/>
                <a:tab pos="241300" algn="l"/>
              </a:tabLst>
            </a:pPr>
            <a:r>
              <a:rPr lang="en-US" sz="1800" dirty="0"/>
              <a:t>Monetary policy ‘technical’ competence was mixed</a:t>
            </a:r>
          </a:p>
          <a:p>
            <a:pPr lvl="2">
              <a:tabLst>
                <a:tab pos="240665" algn="l"/>
                <a:tab pos="241300" algn="l"/>
              </a:tabLst>
            </a:pPr>
            <a:r>
              <a:rPr lang="en-US" sz="1600" dirty="0"/>
              <a:t>Central banks’ obsession with setting both price and quantity and either failing or creating inefficient rationing equilibria</a:t>
            </a:r>
          </a:p>
          <a:p>
            <a:pPr lvl="3">
              <a:tabLst>
                <a:tab pos="240665" algn="l"/>
                <a:tab pos="241300" algn="l"/>
              </a:tabLst>
            </a:pPr>
            <a:r>
              <a:rPr lang="en-US" sz="1600" dirty="0"/>
              <a:t>ECB attempting to set (1) the usual set of short-term rates; (2) a quantity (APP purchase volume) and (3) a floor on the rates of the assets they purchase …</a:t>
            </a:r>
          </a:p>
          <a:p>
            <a:pPr lvl="2">
              <a:tabLst>
                <a:tab pos="240665" algn="l"/>
                <a:tab pos="241300" algn="l"/>
              </a:tabLst>
            </a:pPr>
            <a:r>
              <a:rPr lang="en-US" sz="1600" dirty="0"/>
              <a:t>Fed setting interest rate floor (IOER) at the upper end of the Target Range for the federal funds rate and creating a ‘leaky double floor system’ instead of a ‘corridor system’.</a:t>
            </a:r>
          </a:p>
          <a:p>
            <a:pPr lvl="2">
              <a:tabLst>
                <a:tab pos="240665" algn="l"/>
                <a:tab pos="241300" algn="l"/>
              </a:tabLst>
            </a:pPr>
            <a:r>
              <a:rPr lang="en-US" sz="1600" dirty="0"/>
              <a:t>Occasional reappearance of “constructive ambiguity” – crossover from non-cooperative game theory that has no place in design and implementation of monetary policy</a:t>
            </a:r>
          </a:p>
          <a:p>
            <a:pPr lvl="2">
              <a:tabLst>
                <a:tab pos="240665" algn="l"/>
                <a:tab pos="241300" algn="l"/>
              </a:tabLst>
            </a:pPr>
            <a:r>
              <a:rPr lang="en-US" sz="1600" dirty="0"/>
              <a:t>Forward (</a:t>
            </a:r>
            <a:r>
              <a:rPr lang="en-US" sz="1600" dirty="0" err="1"/>
              <a:t>mis</a:t>
            </a:r>
            <a:r>
              <a:rPr lang="en-US" sz="1600" dirty="0"/>
              <a:t>)guidance &amp; ‘communication by committee’ mostly confused markets –Fed, ECB, BoE, </a:t>
            </a:r>
            <a:r>
              <a:rPr lang="en-US" sz="1600" dirty="0" err="1"/>
              <a:t>BoJ</a:t>
            </a:r>
            <a:r>
              <a:rPr lang="en-US" sz="1600" dirty="0"/>
              <a:t>, SNB etc.</a:t>
            </a:r>
          </a:p>
          <a:p>
            <a:pPr lvl="2">
              <a:tabLst>
                <a:tab pos="240665" algn="l"/>
                <a:tab pos="241300" algn="l"/>
              </a:tabLst>
            </a:pPr>
            <a:r>
              <a:rPr lang="en-US" sz="1600" dirty="0"/>
              <a:t>Excessive fear of surprising the markets &amp; excessive sensitivity to high-frequency asset price  movements (especially the Fed) </a:t>
            </a:r>
          </a:p>
          <a:p>
            <a:pPr marL="0" indent="0">
              <a:buNone/>
              <a:tabLst>
                <a:tab pos="240665" algn="l"/>
                <a:tab pos="241300" algn="l"/>
              </a:tabLst>
            </a:pPr>
            <a:endParaRPr lang="en-US" dirty="0"/>
          </a:p>
        </p:txBody>
      </p:sp>
      <p:cxnSp>
        <p:nvCxnSpPr>
          <p:cNvPr id="6"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smtClean="0">
                <a:solidFill>
                  <a:srgbClr val="53565A"/>
                </a:solidFill>
              </a:rPr>
              <a:pPr eaLnBrk="1" hangingPunct="1">
                <a:spcBef>
                  <a:spcPct val="0"/>
                </a:spcBef>
                <a:buClrTx/>
                <a:buFontTx/>
                <a:buNone/>
              </a:pPr>
              <a:t>10</a:t>
            </a:fld>
            <a:r>
              <a:rPr lang="en-US" altLang="zh-CN" sz="800">
                <a:solidFill>
                  <a:srgbClr val="53565A"/>
                </a:solidFill>
              </a:rPr>
              <a:t>`</a:t>
            </a:r>
          </a:p>
        </p:txBody>
      </p:sp>
      <p:sp>
        <p:nvSpPr>
          <p:cNvPr id="8"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22580668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spc="-10"/>
              <a:t>Growing scope and scale of central bank activities, powers and responsibilities</a:t>
            </a:r>
            <a:endParaRPr lang="en-US"/>
          </a:p>
        </p:txBody>
      </p:sp>
      <p:sp>
        <p:nvSpPr>
          <p:cNvPr id="12" name="Content Placeholder 2"/>
          <p:cNvSpPr txBox="1"/>
          <p:nvPr/>
        </p:nvSpPr>
        <p:spPr bwMode="auto">
          <a:xfrm>
            <a:off x="395536" y="945396"/>
            <a:ext cx="8496944" cy="586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342900" indent="-342900">
              <a:buFont typeface="+mj-lt"/>
              <a:buAutoNum type="arabicPeriod" startAt="2"/>
              <a:tabLst>
                <a:tab pos="240665" algn="l"/>
                <a:tab pos="241300" algn="l"/>
              </a:tabLst>
            </a:pPr>
            <a:r>
              <a:rPr lang="en-US" sz="1800"/>
              <a:t>Financial stability: </a:t>
            </a:r>
            <a:r>
              <a:rPr lang="en-US" sz="1600"/>
              <a:t>its rediscovery as the primary responsibility of central banks: (flexible) inflation targeting by an operationally independent central bank is not the only or even the main function of central banks.</a:t>
            </a:r>
          </a:p>
          <a:p>
            <a:pPr lvl="1">
              <a:tabLst>
                <a:tab pos="240665" algn="l"/>
                <a:tab pos="241300" algn="l"/>
              </a:tabLst>
            </a:pPr>
            <a:r>
              <a:rPr lang="en-US" sz="1600"/>
              <a:t>Bagehot’s revenge: the return of the lender of last resort and market maker of last resort</a:t>
            </a:r>
          </a:p>
          <a:p>
            <a:pPr lvl="1">
              <a:tabLst>
                <a:tab pos="240665" algn="l"/>
                <a:tab pos="241300" algn="l"/>
              </a:tabLst>
            </a:pPr>
            <a:r>
              <a:rPr lang="en-US" sz="1600"/>
              <a:t>Central banks and liquidity</a:t>
            </a:r>
          </a:p>
          <a:p>
            <a:pPr lvl="2">
              <a:tabLst>
                <a:tab pos="240665" algn="l"/>
                <a:tab pos="241300" algn="l"/>
              </a:tabLst>
            </a:pPr>
            <a:r>
              <a:rPr lang="en-US"/>
              <a:t>Funding liquidity (LLR)</a:t>
            </a:r>
          </a:p>
          <a:p>
            <a:pPr lvl="2">
              <a:tabLst>
                <a:tab pos="240665" algn="l"/>
                <a:tab pos="241300" algn="l"/>
              </a:tabLst>
            </a:pPr>
            <a:r>
              <a:rPr lang="en-US"/>
              <a:t>Market liquidity (MMLR)</a:t>
            </a:r>
          </a:p>
          <a:p>
            <a:pPr lvl="2">
              <a:tabLst>
                <a:tab pos="240665" algn="l"/>
                <a:tab pos="241300" algn="l"/>
              </a:tabLst>
            </a:pPr>
            <a:r>
              <a:rPr lang="en-US"/>
              <a:t>Directly through outright purchases</a:t>
            </a:r>
          </a:p>
          <a:p>
            <a:pPr lvl="2">
              <a:tabLst>
                <a:tab pos="240665" algn="l"/>
                <a:tab pos="241300" algn="l"/>
              </a:tabLst>
            </a:pPr>
            <a:r>
              <a:rPr lang="en-US"/>
              <a:t>Indirectly through enlargement of the set of (tradable) assets acceptable  as collateral</a:t>
            </a:r>
          </a:p>
          <a:p>
            <a:pPr lvl="1">
              <a:tabLst>
                <a:tab pos="240665" algn="l"/>
                <a:tab pos="241300" algn="l"/>
              </a:tabLst>
            </a:pPr>
            <a:r>
              <a:rPr lang="en-US" sz="1600"/>
              <a:t>Central banks and financial institutions’ solvency</a:t>
            </a:r>
          </a:p>
          <a:p>
            <a:pPr lvl="2">
              <a:tabLst>
                <a:tab pos="240665" algn="l"/>
                <a:tab pos="241300" algn="l"/>
              </a:tabLst>
            </a:pPr>
            <a:r>
              <a:rPr lang="en-US"/>
              <a:t>Quasi-fiscal transfers to counterparties through the price, terms and conditions on which LOLR and MMLR support was made available</a:t>
            </a:r>
          </a:p>
          <a:p>
            <a:pPr lvl="2">
              <a:tabLst>
                <a:tab pos="240665" algn="l"/>
                <a:tab pos="241300" algn="l"/>
              </a:tabLst>
            </a:pPr>
            <a:r>
              <a:rPr lang="en-US"/>
              <a:t>Utter lack of transparency</a:t>
            </a:r>
          </a:p>
          <a:p>
            <a:pPr lvl="3">
              <a:tabLst>
                <a:tab pos="240665" algn="l"/>
                <a:tab pos="241300" algn="l"/>
              </a:tabLst>
            </a:pPr>
            <a:r>
              <a:rPr lang="en-US" i="1"/>
              <a:t>Fed </a:t>
            </a:r>
            <a:r>
              <a:rPr lang="en-US"/>
              <a:t>had to be forced in 2010 by  Bloomberg (through the Freedom of Information Act) to provide information about its bailout of AIG in 2008</a:t>
            </a:r>
          </a:p>
          <a:p>
            <a:pPr lvl="3">
              <a:tabLst>
                <a:tab pos="240665" algn="l"/>
                <a:tab pos="241300" algn="l"/>
              </a:tabLst>
            </a:pPr>
            <a:r>
              <a:rPr lang="en-US" i="1"/>
              <a:t>ECB</a:t>
            </a:r>
            <a:r>
              <a:rPr lang="en-US"/>
              <a:t> has never provided information on the price  and other terms French and German banks (which held €65bn, respectively  €40bn of Greek sovereign debt end--2011) received from the Banque de France, respectively the Buba, for the sovereign debt they sold to these NCBs</a:t>
            </a:r>
            <a:r>
              <a:rPr lang="en-US" sz="1600"/>
              <a:t>.</a:t>
            </a:r>
          </a:p>
          <a:p>
            <a:pPr>
              <a:tabLst>
                <a:tab pos="240665" algn="l"/>
                <a:tab pos="241300" algn="l"/>
              </a:tabLst>
            </a:pPr>
            <a:endParaRPr lang="en-US" sz="1800" err="1"/>
          </a:p>
        </p:txBody>
      </p:sp>
      <p:cxnSp>
        <p:nvCxnSpPr>
          <p:cNvPr id="5"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11</a:t>
            </a:fld>
            <a:endParaRPr lang="en-US" altLang="zh-CN" sz="800">
              <a:solidFill>
                <a:srgbClr val="53565A"/>
              </a:solidFill>
            </a:endParaRPr>
          </a:p>
        </p:txBody>
      </p:sp>
      <p:sp>
        <p:nvSpPr>
          <p:cNvPr id="7"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190598656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spc="-10"/>
              <a:t>Growing scope and scale of central bank activities, powers and responsibilities</a:t>
            </a:r>
          </a:p>
        </p:txBody>
      </p:sp>
      <p:sp>
        <p:nvSpPr>
          <p:cNvPr id="12" name="Content Placeholder 2"/>
          <p:cNvSpPr txBox="1"/>
          <p:nvPr/>
        </p:nvSpPr>
        <p:spPr bwMode="auto">
          <a:xfrm>
            <a:off x="395536" y="1196752"/>
            <a:ext cx="8496944" cy="5544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lvl="1">
              <a:tabLst>
                <a:tab pos="240665" algn="l"/>
                <a:tab pos="241300" algn="l"/>
              </a:tabLst>
            </a:pPr>
            <a:r>
              <a:rPr lang="en-US" sz="1600" dirty="0"/>
              <a:t>Enhanced financial stability, supervisory and regulatory responsibilities of central banks</a:t>
            </a:r>
          </a:p>
          <a:p>
            <a:pPr lvl="2">
              <a:tabLst>
                <a:tab pos="240665" algn="l"/>
                <a:tab pos="241300" algn="l"/>
              </a:tabLst>
            </a:pPr>
            <a:r>
              <a:rPr lang="en-US" dirty="0"/>
              <a:t>“Did not see it coming” not a problem: failure to anticipate &amp; prevent not just a central bank issue</a:t>
            </a:r>
          </a:p>
          <a:p>
            <a:pPr lvl="2">
              <a:tabLst>
                <a:tab pos="240665" algn="l"/>
                <a:tab pos="241300" algn="l"/>
              </a:tabLst>
            </a:pPr>
            <a:r>
              <a:rPr lang="en-US" dirty="0"/>
              <a:t>Crisis fighting record mixed, but on balance quite good, except for transparency</a:t>
            </a:r>
          </a:p>
          <a:p>
            <a:pPr lvl="2">
              <a:tabLst>
                <a:tab pos="240665" algn="l"/>
                <a:tab pos="241300" algn="l"/>
              </a:tabLst>
            </a:pPr>
            <a:r>
              <a:rPr lang="en-US" dirty="0"/>
              <a:t>Explosion of regulatory and supervisory powers, especially in the UK </a:t>
            </a:r>
          </a:p>
          <a:p>
            <a:pPr lvl="3">
              <a:tabLst>
                <a:tab pos="240665" algn="l"/>
                <a:tab pos="241300" algn="l"/>
              </a:tabLst>
            </a:pPr>
            <a:r>
              <a:rPr lang="en-US" dirty="0"/>
              <a:t>Financial Policy Committee, </a:t>
            </a:r>
          </a:p>
          <a:p>
            <a:pPr lvl="3">
              <a:tabLst>
                <a:tab pos="240665" algn="l"/>
                <a:tab pos="241300" algn="l"/>
              </a:tabLst>
            </a:pPr>
            <a:r>
              <a:rPr lang="en-US" dirty="0"/>
              <a:t>Prudential Regulation Authority, </a:t>
            </a:r>
          </a:p>
          <a:p>
            <a:pPr lvl="3">
              <a:tabLst>
                <a:tab pos="240665" algn="l"/>
                <a:tab pos="241300" algn="l"/>
              </a:tabLst>
            </a:pPr>
            <a:r>
              <a:rPr lang="en-US" dirty="0"/>
              <a:t>Bank resolution authority, </a:t>
            </a:r>
          </a:p>
          <a:p>
            <a:pPr lvl="4">
              <a:tabLst>
                <a:tab pos="240665" algn="l"/>
                <a:tab pos="241300" algn="l"/>
              </a:tabLst>
            </a:pPr>
            <a:r>
              <a:rPr lang="en-US" dirty="0"/>
              <a:t>Financial Market Infrastructure Supervision</a:t>
            </a:r>
          </a:p>
          <a:p>
            <a:pPr lvl="5">
              <a:tabLst>
                <a:tab pos="240665" algn="l"/>
                <a:tab pos="241300" algn="l"/>
              </a:tabLst>
            </a:pPr>
            <a:r>
              <a:rPr lang="en-US" dirty="0" err="1"/>
              <a:t>Recognised</a:t>
            </a:r>
            <a:r>
              <a:rPr lang="en-US" dirty="0"/>
              <a:t> payment systems</a:t>
            </a:r>
          </a:p>
          <a:p>
            <a:pPr lvl="5">
              <a:tabLst>
                <a:tab pos="240665" algn="l"/>
                <a:tab pos="241300" algn="l"/>
              </a:tabLst>
            </a:pPr>
            <a:r>
              <a:rPr lang="en-US" dirty="0"/>
              <a:t>Securities settlement systems</a:t>
            </a:r>
          </a:p>
          <a:p>
            <a:pPr lvl="5">
              <a:tabLst>
                <a:tab pos="240665" algn="l"/>
                <a:tab pos="241300" algn="l"/>
              </a:tabLst>
            </a:pPr>
            <a:r>
              <a:rPr lang="en-US" dirty="0"/>
              <a:t>Central Counterparties (CCP)</a:t>
            </a:r>
          </a:p>
          <a:p>
            <a:pPr lvl="4">
              <a:tabLst>
                <a:tab pos="240665" algn="l"/>
                <a:tab pos="241300" algn="l"/>
              </a:tabLst>
            </a:pPr>
            <a:r>
              <a:rPr lang="en-US" dirty="0"/>
              <a:t>Financial Sector Continuity</a:t>
            </a:r>
          </a:p>
          <a:p>
            <a:pPr lvl="4">
              <a:tabLst>
                <a:tab pos="240665" algn="l"/>
                <a:tab pos="241300" algn="l"/>
              </a:tabLst>
            </a:pPr>
            <a:r>
              <a:rPr lang="en-US" dirty="0"/>
              <a:t>CBEST – cybersecurity</a:t>
            </a:r>
          </a:p>
          <a:p>
            <a:pPr lvl="3">
              <a:tabLst>
                <a:tab pos="240665" algn="l"/>
                <a:tab pos="241300" algn="l"/>
              </a:tabLst>
            </a:pPr>
            <a:r>
              <a:rPr lang="en-US" dirty="0"/>
              <a:t>Of key supervisory/regulatory entities only Financial Conduct Authority and Financial Services Compensation Scheme outside BoE.</a:t>
            </a:r>
          </a:p>
          <a:p>
            <a:pPr lvl="3">
              <a:tabLst>
                <a:tab pos="240665" algn="l"/>
                <a:tab pos="241300" algn="l"/>
              </a:tabLst>
            </a:pPr>
            <a:r>
              <a:rPr lang="en-US" dirty="0"/>
              <a:t>Many of these powers could be exercised by independent entities, if necessary with a credit line to the BoE, guaranteed by the Treasury.</a:t>
            </a:r>
          </a:p>
          <a:p>
            <a:pPr lvl="2">
              <a:tabLst>
                <a:tab pos="240665" algn="l"/>
                <a:tab pos="241300" algn="l"/>
              </a:tabLst>
            </a:pPr>
            <a:r>
              <a:rPr lang="en-US" dirty="0"/>
              <a:t>Central planning fallacy: when things are a mess, centralize …</a:t>
            </a:r>
          </a:p>
          <a:p>
            <a:pPr lvl="2">
              <a:tabLst>
                <a:tab pos="240665" algn="l"/>
                <a:tab pos="241300" algn="l"/>
              </a:tabLst>
            </a:pPr>
            <a:endParaRPr lang="en-US" dirty="0"/>
          </a:p>
          <a:p>
            <a:pPr lvl="2">
              <a:tabLst>
                <a:tab pos="240665" algn="l"/>
                <a:tab pos="241300" algn="l"/>
              </a:tabLst>
            </a:pPr>
            <a:endParaRPr lang="en-US" dirty="0"/>
          </a:p>
        </p:txBody>
      </p:sp>
      <p:cxnSp>
        <p:nvCxnSpPr>
          <p:cNvPr id="6"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12</a:t>
            </a:fld>
            <a:endParaRPr lang="en-US" altLang="zh-CN" sz="800">
              <a:solidFill>
                <a:srgbClr val="53565A"/>
              </a:solidFill>
            </a:endParaRPr>
          </a:p>
        </p:txBody>
      </p:sp>
      <p:sp>
        <p:nvSpPr>
          <p:cNvPr id="8"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1570018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spc="-10"/>
              <a:t>Growing scope and scale of central bank activities, powers and responsibilities</a:t>
            </a:r>
          </a:p>
        </p:txBody>
      </p:sp>
      <p:sp>
        <p:nvSpPr>
          <p:cNvPr id="12" name="Content Placeholder 2"/>
          <p:cNvSpPr txBox="1"/>
          <p:nvPr/>
        </p:nvSpPr>
        <p:spPr bwMode="auto">
          <a:xfrm>
            <a:off x="395536" y="1268760"/>
            <a:ext cx="8496944" cy="5544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lvl="1">
              <a:tabLst>
                <a:tab pos="240665" algn="l"/>
                <a:tab pos="241300" algn="l"/>
              </a:tabLst>
            </a:pPr>
            <a:r>
              <a:rPr lang="en-US" sz="1600"/>
              <a:t>Fiscal and Quasi-fiscal roles of central banks</a:t>
            </a:r>
          </a:p>
          <a:p>
            <a:pPr lvl="2">
              <a:tabLst>
                <a:tab pos="240665" algn="l"/>
                <a:tab pos="241300" algn="l"/>
              </a:tabLst>
            </a:pPr>
            <a:r>
              <a:rPr lang="en-US"/>
              <a:t>Treasury is beneficial owner of the central bank – not well understood</a:t>
            </a:r>
          </a:p>
          <a:p>
            <a:pPr lvl="2">
              <a:tabLst>
                <a:tab pos="240665" algn="l"/>
                <a:tab pos="241300" algn="l"/>
              </a:tabLst>
            </a:pPr>
            <a:r>
              <a:rPr lang="en-US"/>
              <a:t>Redistribution of wealth and income through implicit subsidies – opaque, non-transparent and often unaccountable </a:t>
            </a:r>
          </a:p>
          <a:p>
            <a:pPr lvl="2">
              <a:tabLst>
                <a:tab pos="240665" algn="l"/>
                <a:tab pos="241300" algn="l"/>
              </a:tabLst>
            </a:pPr>
            <a:endParaRPr lang="en-US"/>
          </a:p>
          <a:p>
            <a:pPr lvl="2">
              <a:tabLst>
                <a:tab pos="240665" algn="l"/>
                <a:tab pos="241300" algn="l"/>
              </a:tabLst>
            </a:pPr>
            <a:endParaRPr lang="en-US"/>
          </a:p>
        </p:txBody>
      </p:sp>
      <p:cxnSp>
        <p:nvCxnSpPr>
          <p:cNvPr id="6"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13</a:t>
            </a:fld>
            <a:endParaRPr lang="en-US" altLang="zh-CN" sz="800">
              <a:solidFill>
                <a:srgbClr val="53565A"/>
              </a:solidFill>
            </a:endParaRPr>
          </a:p>
        </p:txBody>
      </p:sp>
      <p:sp>
        <p:nvSpPr>
          <p:cNvPr id="8" name="Text Box 3"/>
          <p:cNvSpPr txBox="1">
            <a:spLocks noChangeArrowheads="1"/>
          </p:cNvSpPr>
          <p:nvPr/>
        </p:nvSpPr>
        <p:spPr bwMode="auto">
          <a:xfrm>
            <a:off x="539552"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52441694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a:t>The changing size of the balance sheet of the leading advanced-economy central banks</a:t>
            </a:r>
          </a:p>
        </p:txBody>
      </p:sp>
      <p:cxnSp>
        <p:nvCxnSpPr>
          <p:cNvPr id="13" name="Straight Connector 3"/>
          <p:cNvCxnSpPr>
            <a:cxnSpLocks noChangeShapeType="1"/>
          </p:cNvCxnSpPr>
          <p:nvPr/>
        </p:nvCxnSpPr>
        <p:spPr bwMode="auto">
          <a:xfrm>
            <a:off x="150813" y="908720"/>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cxnSp>
        <p:nvCxnSpPr>
          <p:cNvPr id="4" name="Straight Connector 3"/>
          <p:cNvCxnSpPr/>
          <p:nvPr/>
        </p:nvCxnSpPr>
        <p:spPr bwMode="auto">
          <a:xfrm flipH="1">
            <a:off x="35496" y="447843"/>
            <a:ext cx="144016" cy="0"/>
          </a:xfrm>
          <a:prstGeom prst="line">
            <a:avLst/>
          </a:prstGeom>
          <a:solidFill>
            <a:schemeClr val="accent1"/>
          </a:solidFill>
          <a:ln w="63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 Box 3"/>
          <p:cNvSpPr txBox="1">
            <a:spLocks noChangeArrowheads="1"/>
          </p:cNvSpPr>
          <p:nvPr/>
        </p:nvSpPr>
        <p:spPr bwMode="auto">
          <a:xfrm>
            <a:off x="539552" y="6237312"/>
            <a:ext cx="81369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Note: Figure shows total assets as a percentage of GDP, where GDP is measured as a four-quarter moving sum. </a:t>
            </a:r>
            <a:br>
              <a:rPr lang="en-US" sz="1000">
                <a:solidFill>
                  <a:srgbClr val="53565A"/>
                </a:solidFill>
              </a:rPr>
            </a:br>
            <a:r>
              <a:rPr lang="en-US" sz="1000">
                <a:solidFill>
                  <a:srgbClr val="53565A"/>
                </a:solidFill>
              </a:rPr>
              <a:t>Source: National Central Banks, National Statistical Offices and Citi Research</a:t>
            </a:r>
          </a:p>
        </p:txBody>
      </p:sp>
      <p:pic>
        <p:nvPicPr>
          <p:cNvPr id="16"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55576" y="1576537"/>
            <a:ext cx="7488832" cy="4706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14</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0942478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a:t>US Federal Reserve Assets</a:t>
            </a:r>
          </a:p>
        </p:txBody>
      </p:sp>
      <p:sp>
        <p:nvSpPr>
          <p:cNvPr id="12" name="Content Placeholder 2"/>
          <p:cNvSpPr txBox="1"/>
          <p:nvPr/>
        </p:nvSpPr>
        <p:spPr bwMode="auto">
          <a:xfrm>
            <a:off x="395536" y="1700808"/>
            <a:ext cx="4464496" cy="2027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0" indent="0">
              <a:buClr>
                <a:srgbClr val="CB6015"/>
              </a:buClr>
              <a:buSzTx/>
              <a:buNone/>
            </a:pPr>
            <a:endParaRPr lang="en-US" b="0" kern="0">
              <a:solidFill>
                <a:srgbClr val="53565A"/>
              </a:solidFill>
              <a:latin typeface="Arial"/>
            </a:endParaRPr>
          </a:p>
        </p:txBody>
      </p:sp>
      <p:sp>
        <p:nvSpPr>
          <p:cNvPr id="9"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Federal Reserve and Citi Research</a:t>
            </a: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07532" y="1196752"/>
            <a:ext cx="7092860"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15</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09424787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a:t>US Federal Reserve Liabilities</a:t>
            </a: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71600" y="1196752"/>
            <a:ext cx="7143262" cy="475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Federal Reserve and Citi Research</a:t>
            </a:r>
          </a:p>
        </p:txBody>
      </p:sp>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16</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09424787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69332"/>
          </a:xfrm>
          <a:noFill/>
        </p:spPr>
        <p:txBody>
          <a:bodyPr/>
          <a:lstStyle/>
          <a:p>
            <a:r>
              <a:rPr lang="en-US"/>
              <a:t>How excessive are the excess reserves?</a:t>
            </a:r>
          </a:p>
        </p:txBody>
      </p:sp>
      <p:sp>
        <p:nvSpPr>
          <p:cNvPr id="12" name="Content Placeholder 2"/>
          <p:cNvSpPr txBox="1"/>
          <p:nvPr/>
        </p:nvSpPr>
        <p:spPr bwMode="auto">
          <a:xfrm>
            <a:off x="395536" y="5301208"/>
            <a:ext cx="8748464"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a:t>Following Basel 3, banks are constrained by liquidity coverage ratio (LCR) and net stable funding ratio (NSFR) to hold high-grade liquid assets well in excess of traditional required reserves. </a:t>
            </a:r>
          </a:p>
          <a:p>
            <a:r>
              <a:rPr lang="en-US"/>
              <a:t>Paying 1.25% IOER is also likely to make it an attractive investment for banks (with Reverse Repo Target Rate at 1.00%).</a:t>
            </a: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l="1449" t="9508" r="5701" b="6698"/>
          <a:stretch>
            <a:fillRect/>
          </a:stretch>
        </p:blipFill>
        <p:spPr bwMode="auto">
          <a:xfrm>
            <a:off x="1115576" y="822511"/>
            <a:ext cx="6696784" cy="42295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17</a:t>
            </a:fld>
            <a:endParaRPr lang="en-US" altLang="zh-CN" sz="800">
              <a:solidFill>
                <a:srgbClr val="53565A"/>
              </a:solidFill>
            </a:endParaRPr>
          </a:p>
        </p:txBody>
      </p:sp>
      <p:sp>
        <p:nvSpPr>
          <p:cNvPr id="8"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14322317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a:t>UK BoE Assets and Liabilities</a:t>
            </a:r>
          </a:p>
        </p:txBody>
      </p:sp>
      <p:sp>
        <p:nvSpPr>
          <p:cNvPr id="8" name="Rectangle 7"/>
          <p:cNvSpPr/>
          <p:nvPr/>
        </p:nvSpPr>
        <p:spPr>
          <a:xfrm>
            <a:off x="-1488397" y="764704"/>
            <a:ext cx="3900157" cy="307777"/>
          </a:xfrm>
          <a:prstGeom prst="rect">
            <a:avLst/>
          </a:prstGeom>
        </p:spPr>
        <p:txBody>
          <a:bodyPr wrap="square">
            <a:spAutoFit/>
          </a:bodyPr>
          <a:lstStyle/>
          <a:p>
            <a:pPr eaLnBrk="1" hangingPunct="1">
              <a:spcBef>
                <a:spcPct val="50000"/>
              </a:spcBef>
              <a:buClrTx/>
              <a:buFontTx/>
              <a:buNone/>
            </a:pPr>
            <a:r>
              <a:rPr lang="en-US">
                <a:solidFill>
                  <a:srgbClr val="002060"/>
                </a:solidFill>
              </a:rPr>
              <a:t>Assets</a:t>
            </a:r>
          </a:p>
        </p:txBody>
      </p:sp>
      <p:sp>
        <p:nvSpPr>
          <p:cNvPr id="9" name="Rectangle 8"/>
          <p:cNvSpPr/>
          <p:nvPr/>
        </p:nvSpPr>
        <p:spPr>
          <a:xfrm>
            <a:off x="-1332656" y="3573016"/>
            <a:ext cx="3900157" cy="307777"/>
          </a:xfrm>
          <a:prstGeom prst="rect">
            <a:avLst/>
          </a:prstGeom>
        </p:spPr>
        <p:txBody>
          <a:bodyPr wrap="square">
            <a:spAutoFit/>
          </a:bodyPr>
          <a:lstStyle/>
          <a:p>
            <a:r>
              <a:rPr lang="en-US">
                <a:solidFill>
                  <a:srgbClr val="002060"/>
                </a:solidFill>
              </a:rPr>
              <a:t>Liabilities</a:t>
            </a:r>
            <a:endParaRPr lang="en-US">
              <a:solidFill>
                <a:schemeClr val="tx2"/>
              </a:solidFill>
            </a:endParaRP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55776" y="1057938"/>
            <a:ext cx="3924342" cy="2443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693510" y="3861048"/>
            <a:ext cx="3633787" cy="2262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Bank of England and Citi Research</a:t>
            </a:r>
          </a:p>
        </p:txBody>
      </p:sp>
      <p:sp>
        <p:nvSpPr>
          <p:cNvPr id="12"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18</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314322317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a:t>Eurosystem Assets and Liabilities</a:t>
            </a:r>
          </a:p>
        </p:txBody>
      </p:sp>
      <p:sp>
        <p:nvSpPr>
          <p:cNvPr id="8" name="Rectangle 7"/>
          <p:cNvSpPr/>
          <p:nvPr/>
        </p:nvSpPr>
        <p:spPr>
          <a:xfrm>
            <a:off x="-1488397" y="764704"/>
            <a:ext cx="3900157" cy="307777"/>
          </a:xfrm>
          <a:prstGeom prst="rect">
            <a:avLst/>
          </a:prstGeom>
        </p:spPr>
        <p:txBody>
          <a:bodyPr wrap="square">
            <a:spAutoFit/>
          </a:bodyPr>
          <a:lstStyle/>
          <a:p>
            <a:pPr eaLnBrk="1" hangingPunct="1">
              <a:spcBef>
                <a:spcPct val="50000"/>
              </a:spcBef>
              <a:buClrTx/>
              <a:buFontTx/>
              <a:buNone/>
            </a:pPr>
            <a:r>
              <a:rPr lang="en-US">
                <a:solidFill>
                  <a:srgbClr val="002060"/>
                </a:solidFill>
              </a:rPr>
              <a:t>Assets</a:t>
            </a:r>
          </a:p>
        </p:txBody>
      </p:sp>
      <p:sp>
        <p:nvSpPr>
          <p:cNvPr id="9" name="Rectangle 8"/>
          <p:cNvSpPr/>
          <p:nvPr/>
        </p:nvSpPr>
        <p:spPr>
          <a:xfrm>
            <a:off x="-1332656" y="3573016"/>
            <a:ext cx="3900157" cy="307777"/>
          </a:xfrm>
          <a:prstGeom prst="rect">
            <a:avLst/>
          </a:prstGeom>
        </p:spPr>
        <p:txBody>
          <a:bodyPr wrap="square">
            <a:spAutoFit/>
          </a:bodyPr>
          <a:lstStyle/>
          <a:p>
            <a:r>
              <a:rPr lang="en-US">
                <a:solidFill>
                  <a:srgbClr val="002060"/>
                </a:solidFill>
              </a:rPr>
              <a:t>Liabilities</a:t>
            </a:r>
            <a:endParaRPr lang="en-US">
              <a:solidFill>
                <a:schemeClr val="tx2"/>
              </a:solidFill>
            </a:endParaRPr>
          </a:p>
        </p:txBody>
      </p:sp>
      <p:sp>
        <p:nvSpPr>
          <p:cNvPr id="19"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European Central Bank and Citi Research</a:t>
            </a: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699792" y="980728"/>
            <a:ext cx="3657600" cy="229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699792" y="3645024"/>
            <a:ext cx="3657600" cy="233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19</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157585134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5"/>
              <a:t>Central Bank Independence</a:t>
            </a:r>
            <a:endParaRPr lang="en-US"/>
          </a:p>
        </p:txBody>
      </p:sp>
      <p:sp>
        <p:nvSpPr>
          <p:cNvPr id="12" name="Content Placeholder 2"/>
          <p:cNvSpPr txBox="1"/>
          <p:nvPr/>
        </p:nvSpPr>
        <p:spPr bwMode="auto">
          <a:xfrm>
            <a:off x="179512" y="548680"/>
            <a:ext cx="8784976" cy="582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571500" indent="-571500">
              <a:buFont typeface="+mj-lt"/>
              <a:buAutoNum type="arabicPeriod"/>
            </a:pPr>
            <a:r>
              <a:rPr lang="en-US"/>
              <a:t>Introduction</a:t>
            </a:r>
          </a:p>
          <a:p>
            <a:pPr marL="571500" indent="-571500">
              <a:buFont typeface="+mj-lt"/>
              <a:buAutoNum type="arabicPeriod"/>
            </a:pPr>
            <a:r>
              <a:rPr lang="en-US"/>
              <a:t>Brief history of central bank independence</a:t>
            </a:r>
          </a:p>
          <a:p>
            <a:pPr marL="571500" indent="-571500">
              <a:buFont typeface="+mj-lt"/>
              <a:buAutoNum type="arabicPeriod"/>
            </a:pPr>
            <a:r>
              <a:rPr lang="en-US"/>
              <a:t>Rationale(s) for central bank independence</a:t>
            </a:r>
          </a:p>
          <a:p>
            <a:pPr marL="571500" indent="-571500">
              <a:buFont typeface="+mj-lt"/>
              <a:buAutoNum type="arabicPeriod"/>
            </a:pPr>
            <a:r>
              <a:rPr lang="en-US"/>
              <a:t>Two frequent correlates of central bank independence</a:t>
            </a:r>
          </a:p>
          <a:p>
            <a:pPr marL="571500" indent="-571500">
              <a:buFont typeface="+mj-lt"/>
              <a:buAutoNum type="arabicPeriod"/>
            </a:pPr>
            <a:r>
              <a:rPr lang="en-US"/>
              <a:t>Since GFC: growing scope and scale of central bank activities, powers and responsibilities</a:t>
            </a:r>
          </a:p>
          <a:p>
            <a:pPr marL="685800" lvl="1" indent="-342900">
              <a:buFont typeface="+mj-lt"/>
              <a:buAutoNum type="arabicPeriod"/>
            </a:pPr>
            <a:r>
              <a:rPr lang="en-US" err="1"/>
              <a:t>Stabilisation </a:t>
            </a:r>
            <a:r>
              <a:rPr lang="en-US"/>
              <a:t>policy</a:t>
            </a:r>
          </a:p>
          <a:p>
            <a:pPr marL="685800" lvl="1" indent="-342900">
              <a:buFont typeface="+mj-lt"/>
              <a:buAutoNum type="arabicPeriod"/>
            </a:pPr>
            <a:r>
              <a:rPr lang="en-US"/>
              <a:t>Financial stability</a:t>
            </a:r>
          </a:p>
          <a:p>
            <a:pPr marL="1085850" lvl="2" indent="-514350">
              <a:buFont typeface="+mj-lt"/>
              <a:buAutoNum type="alphaLcPeriod"/>
            </a:pPr>
            <a:r>
              <a:rPr lang="en-US" sz="1300"/>
              <a:t>Bagehot’s revenge: central bank operational independence &amp; inflation targeting not the defining mission of central banks </a:t>
            </a:r>
          </a:p>
          <a:p>
            <a:pPr marL="1085850" lvl="2" indent="-514350">
              <a:buFont typeface="+mj-lt"/>
              <a:buAutoNum type="alphaLcPeriod"/>
            </a:pPr>
            <a:r>
              <a:rPr lang="en-US" sz="1300"/>
              <a:t>Central banks and liquidity</a:t>
            </a:r>
          </a:p>
          <a:p>
            <a:pPr marL="1085850" lvl="2" indent="-514350">
              <a:buFont typeface="+mj-lt"/>
              <a:buAutoNum type="alphaLcPeriod"/>
            </a:pPr>
            <a:r>
              <a:rPr lang="en-US" sz="1300"/>
              <a:t>Central banks and solvency</a:t>
            </a:r>
          </a:p>
          <a:p>
            <a:pPr marL="685800" lvl="1" indent="-342900">
              <a:buFont typeface="+mj-lt"/>
              <a:buAutoNum type="arabicPeriod"/>
            </a:pPr>
            <a:r>
              <a:rPr lang="en-US"/>
              <a:t>Enhanced financial stability, supervisory and regulatory responsibilities of central banks</a:t>
            </a:r>
          </a:p>
          <a:p>
            <a:pPr marL="685800" lvl="1" indent="-342900">
              <a:buFont typeface="+mj-lt"/>
              <a:buAutoNum type="arabicPeriod"/>
            </a:pPr>
            <a:r>
              <a:rPr lang="en-US"/>
              <a:t>The fiscal and quasi-fiscal roles of the central bank</a:t>
            </a:r>
          </a:p>
          <a:p>
            <a:pPr marL="685800" lvl="1" indent="-342900">
              <a:buFont typeface="+mj-lt"/>
              <a:buAutoNum type="arabicPeriod"/>
            </a:pPr>
            <a:r>
              <a:rPr lang="en-US"/>
              <a:t>Central banks not </a:t>
            </a:r>
            <a:r>
              <a:rPr lang="en-US" sz="1600"/>
              <a:t>‘sticking to their knitting’</a:t>
            </a:r>
          </a:p>
          <a:p>
            <a:pPr marL="571500" indent="-571500">
              <a:buFont typeface="+mj-lt"/>
              <a:buAutoNum type="arabicPeriod"/>
            </a:pPr>
            <a:r>
              <a:rPr lang="en-US" sz="1600"/>
              <a:t>Legitimacy and accountability of central bank power</a:t>
            </a:r>
          </a:p>
          <a:p>
            <a:pPr marL="685800" lvl="1" indent="-342900">
              <a:buFont typeface="+mj-lt"/>
              <a:buAutoNum type="arabicPeriod"/>
            </a:pPr>
            <a:r>
              <a:rPr lang="en-US"/>
              <a:t>Input  &amp; output legitimacy</a:t>
            </a:r>
          </a:p>
          <a:p>
            <a:pPr marL="685800" lvl="1" indent="-342900">
              <a:buFont typeface="+mj-lt"/>
              <a:buAutoNum type="arabicPeriod"/>
            </a:pPr>
            <a:r>
              <a:rPr lang="en-US"/>
              <a:t>Formal and substantive accountability</a:t>
            </a:r>
          </a:p>
          <a:p>
            <a:pPr marL="571500" indent="-571500">
              <a:buFont typeface="+mj-lt"/>
              <a:buAutoNum type="arabicPeriod"/>
            </a:pPr>
            <a:r>
              <a:rPr lang="en-US"/>
              <a:t>Recommendations and conclusion</a:t>
            </a:r>
          </a:p>
          <a:p>
            <a:pPr marL="685800" lvl="1" indent="-342900">
              <a:buFont typeface="+mj-lt"/>
              <a:buAutoNum type="arabicPeriod"/>
            </a:pPr>
            <a:r>
              <a:rPr lang="en-US"/>
              <a:t>The likely end of central bank independence, even where it makes sense</a:t>
            </a:r>
          </a:p>
          <a:p>
            <a:pPr marL="685800" lvl="1" indent="-342900">
              <a:buFont typeface="+mj-lt"/>
              <a:buAutoNum type="arabicPeriod"/>
            </a:pPr>
            <a:r>
              <a:rPr lang="en-US"/>
              <a:t>Ways to prevent the end of central bank independence</a:t>
            </a:r>
          </a:p>
          <a:p>
            <a:pPr marL="685800" lvl="1" indent="-342900">
              <a:buFont typeface="+mj-lt"/>
              <a:buAutoNum type="arabicPeriod"/>
            </a:pPr>
            <a:endParaRPr lang="en-US"/>
          </a:p>
          <a:p>
            <a:pPr marL="12700" indent="0">
              <a:spcBef>
                <a:spcPct val="0"/>
              </a:spcBef>
              <a:buNone/>
              <a:tabLst>
                <a:tab pos="583565" algn="l"/>
                <a:tab pos="584200" algn="l"/>
              </a:tabLst>
            </a:pPr>
            <a:endParaRPr lang="en-US" sz="1600">
              <a:latin typeface="Calibri"/>
              <a:cs typeface="Calibri"/>
            </a:endParaRPr>
          </a:p>
          <a:p>
            <a:pPr marL="0" indent="0">
              <a:buClr>
                <a:srgbClr val="CB6015"/>
              </a:buClr>
              <a:buSzTx/>
              <a:buNone/>
            </a:pPr>
            <a:endParaRPr lang="en-US" b="0" kern="0">
              <a:solidFill>
                <a:srgbClr val="53565A"/>
              </a:solidFill>
              <a:latin typeface="Arial"/>
            </a:endParaRPr>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67133666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a:t>Japan BoJ Assets and Liabilities</a:t>
            </a:r>
          </a:p>
        </p:txBody>
      </p:sp>
      <p:sp>
        <p:nvSpPr>
          <p:cNvPr id="8" name="Rectangle 7"/>
          <p:cNvSpPr/>
          <p:nvPr/>
        </p:nvSpPr>
        <p:spPr>
          <a:xfrm>
            <a:off x="-1488397" y="764704"/>
            <a:ext cx="3900157" cy="307777"/>
          </a:xfrm>
          <a:prstGeom prst="rect">
            <a:avLst/>
          </a:prstGeom>
        </p:spPr>
        <p:txBody>
          <a:bodyPr wrap="square">
            <a:spAutoFit/>
          </a:bodyPr>
          <a:lstStyle/>
          <a:p>
            <a:pPr eaLnBrk="1" hangingPunct="1">
              <a:spcBef>
                <a:spcPct val="50000"/>
              </a:spcBef>
              <a:buClrTx/>
              <a:buFontTx/>
              <a:buNone/>
            </a:pPr>
            <a:r>
              <a:rPr lang="en-US">
                <a:solidFill>
                  <a:srgbClr val="002060"/>
                </a:solidFill>
              </a:rPr>
              <a:t>Assets</a:t>
            </a:r>
          </a:p>
        </p:txBody>
      </p:sp>
      <p:sp>
        <p:nvSpPr>
          <p:cNvPr id="9" name="Rectangle 8"/>
          <p:cNvSpPr/>
          <p:nvPr/>
        </p:nvSpPr>
        <p:spPr>
          <a:xfrm>
            <a:off x="-1332656" y="3573016"/>
            <a:ext cx="3900157" cy="307777"/>
          </a:xfrm>
          <a:prstGeom prst="rect">
            <a:avLst/>
          </a:prstGeom>
        </p:spPr>
        <p:txBody>
          <a:bodyPr wrap="square">
            <a:spAutoFit/>
          </a:bodyPr>
          <a:lstStyle/>
          <a:p>
            <a:r>
              <a:rPr lang="en-US">
                <a:solidFill>
                  <a:srgbClr val="002060"/>
                </a:solidFill>
              </a:rPr>
              <a:t>Liabilities</a:t>
            </a:r>
            <a:endParaRPr lang="en-US">
              <a:solidFill>
                <a:schemeClr val="tx2"/>
              </a:solidFill>
            </a:endParaRPr>
          </a:p>
        </p:txBody>
      </p:sp>
      <p:sp>
        <p:nvSpPr>
          <p:cNvPr id="19"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Bank of Japan and Citi Research</a:t>
            </a: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30624" y="1124744"/>
            <a:ext cx="3621087"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30623" y="3861048"/>
            <a:ext cx="3621087"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20</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313978348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a:t>Time to stop de-facto subsidization of crime, by eliminating high-denomination notes and moving to central bank E-currency?</a:t>
            </a:r>
          </a:p>
        </p:txBody>
      </p:sp>
      <p:sp>
        <p:nvSpPr>
          <p:cNvPr id="12" name="Content Placeholder 2"/>
          <p:cNvSpPr txBox="1"/>
          <p:nvPr/>
        </p:nvSpPr>
        <p:spPr bwMode="auto">
          <a:xfrm>
            <a:off x="395536" y="5445224"/>
            <a:ext cx="8496944"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a:t>2016: 79% in $100 notes (by value). 2016 US population: 324 million.  Per capita currency holdings: $4,516.</a:t>
            </a:r>
          </a:p>
          <a:p>
            <a:r>
              <a:rPr lang="en-US"/>
              <a:t>Currency is probably the oldest fiat cryptocurrency – the bitcoin/etherium of the Tang and Song dynasties 7</a:t>
            </a:r>
            <a:r>
              <a:rPr lang="en-US" baseline="30000"/>
              <a:t>th</a:t>
            </a:r>
            <a:r>
              <a:rPr lang="en-US"/>
              <a:t> century.</a:t>
            </a: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t="25199"/>
          <a:stretch>
            <a:fillRect/>
          </a:stretch>
        </p:blipFill>
        <p:spPr bwMode="auto">
          <a:xfrm>
            <a:off x="1475656" y="1953324"/>
            <a:ext cx="6096000" cy="3419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7" name="Straight Connector 3"/>
          <p:cNvCxnSpPr>
            <a:cxnSpLocks noChangeShapeType="1"/>
          </p:cNvCxnSpPr>
          <p:nvPr/>
        </p:nvCxnSpPr>
        <p:spPr bwMode="auto">
          <a:xfrm>
            <a:off x="150813" y="908720"/>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9" name="Rectangle 8"/>
          <p:cNvSpPr/>
          <p:nvPr/>
        </p:nvSpPr>
        <p:spPr>
          <a:xfrm>
            <a:off x="2616059" y="1268760"/>
            <a:ext cx="3900157" cy="492443"/>
          </a:xfrm>
          <a:prstGeom prst="rect">
            <a:avLst/>
          </a:prstGeom>
        </p:spPr>
        <p:txBody>
          <a:bodyPr wrap="square">
            <a:spAutoFit/>
          </a:bodyPr>
          <a:lstStyle/>
          <a:p>
            <a:pPr eaLnBrk="1" hangingPunct="1">
              <a:spcBef>
                <a:spcPct val="50000"/>
              </a:spcBef>
              <a:buClrTx/>
              <a:buFontTx/>
              <a:buNone/>
            </a:pPr>
            <a:r>
              <a:rPr lang="en-US">
                <a:solidFill>
                  <a:srgbClr val="002060"/>
                </a:solidFill>
              </a:rPr>
              <a:t>US: Value of Currency in Circulation</a:t>
            </a:r>
            <a:br>
              <a:rPr lang="en-US">
                <a:solidFill>
                  <a:srgbClr val="002060"/>
                </a:solidFill>
              </a:rPr>
            </a:br>
            <a:r>
              <a:rPr lang="en-US" sz="1200">
                <a:solidFill>
                  <a:srgbClr val="002060"/>
                </a:solidFill>
              </a:rPr>
              <a:t>(Billions of dollars as of December 31 of each year)</a:t>
            </a:r>
            <a:endParaRPr lang="en-US">
              <a:solidFill>
                <a:srgbClr val="002060"/>
              </a:solidFill>
            </a:endParaRPr>
          </a:p>
        </p:txBody>
      </p:sp>
      <p:sp>
        <p:nvSpPr>
          <p:cNvPr id="10"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21</a:t>
            </a:fld>
            <a:endParaRPr lang="en-US" altLang="zh-CN" sz="800">
              <a:solidFill>
                <a:srgbClr val="53565A"/>
              </a:solidFill>
            </a:endParaRPr>
          </a:p>
        </p:txBody>
      </p:sp>
      <p:sp>
        <p:nvSpPr>
          <p:cNvPr id="11"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288916284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solidFill>
            <a:schemeClr val="bg1"/>
          </a:solidFill>
        </p:spPr>
        <p:txBody>
          <a:bodyPr/>
          <a:lstStyle/>
          <a:p>
            <a:pPr>
              <a:lnSpc>
                <a:spcPts val="3000"/>
              </a:lnSpc>
            </a:pPr>
            <a:r>
              <a:rPr lang="en-US"/>
              <a:t>Time to stop de-facto subsidization of crime, by eliminating high-denomination notes and moving to central bank E-currency?</a:t>
            </a:r>
          </a:p>
        </p:txBody>
      </p:sp>
      <p:sp>
        <p:nvSpPr>
          <p:cNvPr id="12" name="Content Placeholder 2"/>
          <p:cNvSpPr txBox="1"/>
          <p:nvPr/>
        </p:nvSpPr>
        <p:spPr bwMode="auto">
          <a:xfrm>
            <a:off x="395536" y="5445224"/>
            <a:ext cx="8496944"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a:t>Congress also raided the reserves (capital surplus accounts) of the Regional Federal Reserve Banks for an additional $19.3bn in 2015 to help fund federal infrastructure projects.</a:t>
            </a:r>
          </a:p>
        </p:txBody>
      </p:sp>
      <p:cxnSp>
        <p:nvCxnSpPr>
          <p:cNvPr id="7" name="Straight Connector 3"/>
          <p:cNvCxnSpPr>
            <a:cxnSpLocks noChangeShapeType="1"/>
          </p:cNvCxnSpPr>
          <p:nvPr/>
        </p:nvCxnSpPr>
        <p:spPr bwMode="auto">
          <a:xfrm>
            <a:off x="150813" y="908720"/>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9" name="Rectangle 8"/>
          <p:cNvSpPr/>
          <p:nvPr/>
        </p:nvSpPr>
        <p:spPr>
          <a:xfrm>
            <a:off x="2039995" y="1268760"/>
            <a:ext cx="5556341" cy="307777"/>
          </a:xfrm>
          <a:prstGeom prst="rect">
            <a:avLst/>
          </a:prstGeom>
        </p:spPr>
        <p:txBody>
          <a:bodyPr wrap="square">
            <a:spAutoFit/>
          </a:bodyPr>
          <a:lstStyle/>
          <a:p>
            <a:pPr eaLnBrk="1" hangingPunct="1">
              <a:spcBef>
                <a:spcPct val="50000"/>
              </a:spcBef>
              <a:buClrTx/>
              <a:buFontTx/>
              <a:buNone/>
            </a:pPr>
            <a:r>
              <a:rPr lang="en-US">
                <a:solidFill>
                  <a:srgbClr val="002060"/>
                </a:solidFill>
              </a:rPr>
              <a:t>Fed Remittances to US Treasury and Balance Sheet Size</a:t>
            </a: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l="3405" t="15320" r="6682" b="11721"/>
          <a:stretch>
            <a:fillRect/>
          </a:stretch>
        </p:blipFill>
        <p:spPr bwMode="auto">
          <a:xfrm>
            <a:off x="3146658" y="1576537"/>
            <a:ext cx="3441566" cy="3737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22</a:t>
            </a:fld>
            <a:endParaRPr lang="en-US" altLang="zh-CN" sz="800">
              <a:solidFill>
                <a:srgbClr val="53565A"/>
              </a:solidFill>
            </a:endParaRPr>
          </a:p>
        </p:txBody>
      </p:sp>
      <p:sp>
        <p:nvSpPr>
          <p:cNvPr id="13"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240287200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67408"/>
          </a:xfrm>
          <a:noFill/>
        </p:spPr>
        <p:txBody>
          <a:bodyPr/>
          <a:lstStyle/>
          <a:p>
            <a:pPr>
              <a:lnSpc>
                <a:spcPts val="3000"/>
              </a:lnSpc>
            </a:pPr>
            <a:r>
              <a:rPr lang="en-US" spc="-5">
                <a:cs typeface="Calibri"/>
              </a:rPr>
              <a:t>How deep are the pockets of the </a:t>
            </a:r>
            <a:r>
              <a:rPr lang="en-US" spc="-10">
                <a:cs typeface="Calibri"/>
              </a:rPr>
              <a:t>central</a:t>
            </a:r>
            <a:r>
              <a:rPr lang="en-US" spc="75">
                <a:cs typeface="Calibri"/>
              </a:rPr>
              <a:t> </a:t>
            </a:r>
            <a:r>
              <a:rPr lang="en-US" spc="-5">
                <a:cs typeface="Calibri"/>
              </a:rPr>
              <a:t>bank?</a:t>
            </a:r>
            <a:endParaRPr lang="en-US"/>
          </a:p>
        </p:txBody>
      </p:sp>
      <p:sp>
        <p:nvSpPr>
          <p:cNvPr id="244741" name="Rectangle 5"/>
          <p:cNvSpPr>
            <a:spLocks noChangeArrowheads="1"/>
          </p:cNvSpPr>
          <p:nvPr/>
        </p:nvSpPr>
        <p:spPr bwMode="auto">
          <a:xfrm>
            <a:off x="197296" y="476672"/>
            <a:ext cx="8839200"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l"/>
            <a:r>
              <a:rPr lang="en-US" altLang="en-US" b="0">
                <a:solidFill>
                  <a:schemeClr val="accent1"/>
                </a:solidFill>
              </a:rPr>
              <a:t>From conventional balance sheet to comprehensive balance sheet – the intertemporal budget constraints of the central bank and the Treasury</a:t>
            </a:r>
          </a:p>
        </p:txBody>
      </p:sp>
      <p:cxnSp>
        <p:nvCxnSpPr>
          <p:cNvPr id="13" name="Straight Connector 3"/>
          <p:cNvCxnSpPr>
            <a:cxnSpLocks noChangeShapeType="1"/>
          </p:cNvCxnSpPr>
          <p:nvPr/>
        </p:nvCxnSpPr>
        <p:spPr bwMode="auto">
          <a:xfrm>
            <a:off x="150813" y="1065213"/>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graphicFrame>
        <p:nvGraphicFramePr>
          <p:cNvPr id="8" name="object 3"/>
          <p:cNvGraphicFramePr>
            <a:graphicFrameLocks noGrp="1"/>
          </p:cNvGraphicFramePr>
          <p:nvPr>
            <p:extLst>
              <p:ext uri="{D42A27DB-BD31-4B8C-83A1-F6EECF244321}">
                <p14:modId xmlns:p14="http://schemas.microsoft.com/office/powerpoint/2010/main" val="2559485402"/>
              </p:ext>
            </p:extLst>
          </p:nvPr>
        </p:nvGraphicFramePr>
        <p:xfrm>
          <a:off x="1504441" y="2033270"/>
          <a:ext cx="6667958" cy="2418107"/>
        </p:xfrm>
        <a:graphic>
          <a:graphicData uri="http://schemas.openxmlformats.org/drawingml/2006/table">
            <a:tbl>
              <a:tblPr firstRow="1" bandRow="1">
                <a:tableStyleId>{2D5ABB26-0587-4C30-8999-92F81FD0307C}</a:tableStyleId>
              </a:tblPr>
              <a:tblGrid>
                <a:gridCol w="1238121">
                  <a:extLst>
                    <a:ext uri="{9D8B030D-6E8A-4147-A177-3AD203B41FA5}">
                      <a16:colId xmlns:a16="http://schemas.microsoft.com/office/drawing/2014/main" xmlns="" val="20000"/>
                    </a:ext>
                  </a:extLst>
                </a:gridCol>
                <a:gridCol w="2199612">
                  <a:extLst>
                    <a:ext uri="{9D8B030D-6E8A-4147-A177-3AD203B41FA5}">
                      <a16:colId xmlns:a16="http://schemas.microsoft.com/office/drawing/2014/main" xmlns="" val="20001"/>
                    </a:ext>
                  </a:extLst>
                </a:gridCol>
                <a:gridCol w="2130635">
                  <a:extLst>
                    <a:ext uri="{9D8B030D-6E8A-4147-A177-3AD203B41FA5}">
                      <a16:colId xmlns:a16="http://schemas.microsoft.com/office/drawing/2014/main" xmlns="" val="20002"/>
                    </a:ext>
                  </a:extLst>
                </a:gridCol>
                <a:gridCol w="1099590">
                  <a:extLst>
                    <a:ext uri="{9D8B030D-6E8A-4147-A177-3AD203B41FA5}">
                      <a16:colId xmlns:a16="http://schemas.microsoft.com/office/drawing/2014/main" xmlns="" val="20003"/>
                    </a:ext>
                  </a:extLst>
                </a:gridCol>
              </a:tblGrid>
              <a:tr h="281631">
                <a:tc gridSpan="2">
                  <a:txBody>
                    <a:bodyPr/>
                    <a:lstStyle/>
                    <a:p>
                      <a:pPr marL="635" algn="ctr">
                        <a:lnSpc>
                          <a:spcPts val="1275"/>
                        </a:lnSpc>
                      </a:pPr>
                      <a:r>
                        <a:rPr sz="1600" b="1" spc="-5">
                          <a:latin typeface="Calibri"/>
                          <a:cs typeface="Calibri"/>
                        </a:rPr>
                        <a:t>Assets</a:t>
                      </a:r>
                      <a:endParaRPr sz="1600">
                        <a:latin typeface="Calibri"/>
                        <a:cs typeface="Calibri"/>
                      </a:endParaRPr>
                    </a:p>
                  </a:txBody>
                  <a:tcPr marL="0" marR="0" marT="0" marB="0">
                    <a:lnL w="19050">
                      <a:solidFill>
                        <a:srgbClr val="000000"/>
                      </a:solidFill>
                      <a:prstDash val="solid"/>
                    </a:lnL>
                    <a:lnR w="19050" cap="flat" cmpd="sng" algn="ctr">
                      <a:solidFill>
                        <a:srgbClr val="000000"/>
                      </a:solidFill>
                      <a:prstDash val="solid"/>
                      <a:round/>
                      <a:headEnd type="none" w="med" len="med"/>
                      <a:tailEnd type="none" w="med" len="med"/>
                    </a:lnR>
                    <a:lnT w="19050">
                      <a:solidFill>
                        <a:srgbClr val="000000"/>
                      </a:solidFill>
                      <a:prstDash val="solid"/>
                    </a:lnT>
                    <a:lnB w="19050">
                      <a:solidFill>
                        <a:srgbClr val="000000"/>
                      </a:solidFill>
                      <a:prstDash val="solid"/>
                    </a:lnB>
                  </a:tcPr>
                </a:tc>
                <a:tc hMerge="1">
                  <a:txBody>
                    <a:bodyPr/>
                    <a:lstStyle/>
                    <a:p>
                      <a:endParaRPr/>
                    </a:p>
                  </a:txBody>
                  <a:tcPr marL="0" marR="0" marT="0" marB="0"/>
                </a:tc>
                <a:tc gridSpan="2">
                  <a:txBody>
                    <a:bodyPr/>
                    <a:lstStyle/>
                    <a:p>
                      <a:pPr marL="1270" algn="ctr">
                        <a:lnSpc>
                          <a:spcPts val="1275"/>
                        </a:lnSpc>
                      </a:pPr>
                      <a:r>
                        <a:rPr sz="1600" b="1" spc="-5">
                          <a:latin typeface="Calibri"/>
                          <a:cs typeface="Calibri"/>
                        </a:rPr>
                        <a:t>Liabilities</a:t>
                      </a:r>
                      <a:endParaRPr sz="1600">
                        <a:latin typeface="Calibri"/>
                        <a:cs typeface="Calibri"/>
                      </a:endParaRPr>
                    </a:p>
                  </a:txBody>
                  <a:tcPr marL="0" marR="0" marT="0" marB="0">
                    <a:lnL w="19050" cap="flat" cmpd="sng" algn="ctr">
                      <a:solidFill>
                        <a:srgbClr val="000000"/>
                      </a:solidFill>
                      <a:prstDash val="solid"/>
                      <a:round/>
                      <a:headEnd type="none" w="med" len="med"/>
                      <a:tailEnd type="none" w="med" len="med"/>
                    </a:lnL>
                    <a:lnR w="19050">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xmlns="" val="10001"/>
                  </a:ext>
                </a:extLst>
              </a:tr>
              <a:tr h="553466">
                <a:tc>
                  <a:txBody>
                    <a:bodyPr/>
                    <a:lstStyle/>
                    <a:p>
                      <a:pPr algn="ctr">
                        <a:lnSpc>
                          <a:spcPts val="1365"/>
                        </a:lnSpc>
                      </a:pPr>
                      <a:endParaRPr lang="en-US" sz="1800" i="1">
                        <a:latin typeface="Times New Roman"/>
                        <a:cs typeface="Times New Roman"/>
                      </a:endParaRPr>
                    </a:p>
                    <a:p>
                      <a:pPr algn="ctr">
                        <a:lnSpc>
                          <a:spcPts val="1365"/>
                        </a:lnSpc>
                      </a:pPr>
                      <a:r>
                        <a:rPr sz="1800" i="1">
                          <a:latin typeface="Times New Roman"/>
                          <a:cs typeface="Times New Roman"/>
                        </a:rPr>
                        <a:t>R</a:t>
                      </a:r>
                      <a:endParaRPr sz="18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3500" algn="ctr">
                        <a:lnSpc>
                          <a:spcPts val="1260"/>
                        </a:lnSpc>
                      </a:pPr>
                      <a:endParaRPr lang="en-US" sz="1600">
                        <a:latin typeface="Calibri"/>
                        <a:cs typeface="Calibri"/>
                      </a:endParaRPr>
                    </a:p>
                    <a:p>
                      <a:pPr marL="63500" algn="ctr">
                        <a:lnSpc>
                          <a:spcPts val="1260"/>
                        </a:lnSpc>
                      </a:pPr>
                      <a:r>
                        <a:rPr sz="1600">
                          <a:latin typeface="Calibri"/>
                          <a:cs typeface="Calibri"/>
                        </a:rPr>
                        <a:t>Gold and </a:t>
                      </a:r>
                      <a:r>
                        <a:rPr sz="1600" spc="-5">
                          <a:latin typeface="Calibri"/>
                          <a:cs typeface="Calibri"/>
                        </a:rPr>
                        <a:t>foreign</a:t>
                      </a:r>
                      <a:r>
                        <a:rPr sz="1600" spc="-65">
                          <a:latin typeface="Calibri"/>
                          <a:cs typeface="Calibri"/>
                        </a:rPr>
                        <a:t> </a:t>
                      </a:r>
                      <a:r>
                        <a:rPr sz="1600" spc="-5">
                          <a:latin typeface="Calibri"/>
                          <a:cs typeface="Calibri"/>
                        </a:rPr>
                        <a:t>exchange</a:t>
                      </a:r>
                      <a:r>
                        <a:rPr lang="en-US" sz="1600" spc="0" baseline="0">
                          <a:latin typeface="Calibri"/>
                          <a:cs typeface="Calibri"/>
                        </a:rPr>
                        <a:t> </a:t>
                      </a:r>
                      <a:r>
                        <a:rPr sz="1600" spc="-5">
                          <a:latin typeface="Calibri"/>
                          <a:cs typeface="Calibri"/>
                        </a:rPr>
                        <a:t>holdings</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5405" algn="ctr">
                        <a:lnSpc>
                          <a:spcPts val="1295"/>
                        </a:lnSpc>
                      </a:pPr>
                      <a:endParaRPr lang="en-US" sz="1600">
                        <a:latin typeface="Calibri"/>
                        <a:cs typeface="Calibri"/>
                      </a:endParaRPr>
                    </a:p>
                    <a:p>
                      <a:pPr marL="65405" algn="ctr">
                        <a:lnSpc>
                          <a:spcPts val="1295"/>
                        </a:lnSpc>
                      </a:pPr>
                      <a:r>
                        <a:rPr sz="1600">
                          <a:latin typeface="Calibri"/>
                          <a:cs typeface="Calibri"/>
                        </a:rPr>
                        <a:t>Base</a:t>
                      </a:r>
                      <a:r>
                        <a:rPr sz="1600" spc="-85">
                          <a:latin typeface="Calibri"/>
                          <a:cs typeface="Calibri"/>
                        </a:rPr>
                        <a:t> </a:t>
                      </a:r>
                      <a:r>
                        <a:rPr sz="1600" spc="-5">
                          <a:latin typeface="Calibri"/>
                          <a:cs typeface="Calibri"/>
                        </a:rPr>
                        <a:t>money</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90805" algn="ctr">
                        <a:lnSpc>
                          <a:spcPct val="100000"/>
                        </a:lnSpc>
                        <a:spcBef>
                          <a:spcPts val="525"/>
                        </a:spcBef>
                      </a:pPr>
                      <a:r>
                        <a:rPr sz="1800" i="1">
                          <a:latin typeface="Times New Roman"/>
                          <a:cs typeface="Times New Roman"/>
                        </a:rPr>
                        <a:t>M</a:t>
                      </a:r>
                      <a:endParaRPr sz="1800">
                        <a:latin typeface="Times New Roman"/>
                        <a:cs typeface="Times New Roman"/>
                      </a:endParaRPr>
                    </a:p>
                  </a:txBody>
                  <a:tcPr marL="0" marR="0" marT="6667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2"/>
                  </a:ext>
                </a:extLst>
              </a:tr>
              <a:tr h="553466">
                <a:tc>
                  <a:txBody>
                    <a:bodyPr/>
                    <a:lstStyle/>
                    <a:p>
                      <a:pPr algn="ctr">
                        <a:lnSpc>
                          <a:spcPts val="969"/>
                        </a:lnSpc>
                      </a:pPr>
                      <a:endParaRPr lang="en-US" sz="2800" i="1" spc="-7" baseline="-23148">
                        <a:latin typeface="Times New Roman"/>
                        <a:cs typeface="Times New Roman"/>
                      </a:endParaRPr>
                    </a:p>
                    <a:p>
                      <a:pPr algn="ctr">
                        <a:lnSpc>
                          <a:spcPts val="969"/>
                        </a:lnSpc>
                      </a:pPr>
                      <a:r>
                        <a:rPr sz="2800" i="1" spc="-7" baseline="-23148" err="1">
                          <a:latin typeface="Times New Roman"/>
                          <a:cs typeface="Times New Roman"/>
                        </a:rPr>
                        <a:t>B</a:t>
                      </a:r>
                      <a:r>
                        <a:rPr sz="1000" i="1" spc="-5" err="1">
                          <a:latin typeface="Times New Roman"/>
                          <a:cs typeface="Times New Roman"/>
                        </a:rPr>
                        <a:t>cb</a:t>
                      </a:r>
                      <a:endParaRPr sz="10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3500" algn="ctr">
                        <a:lnSpc>
                          <a:spcPts val="1265"/>
                        </a:lnSpc>
                      </a:pPr>
                      <a:endParaRPr lang="en-US" sz="1600" spc="-5">
                        <a:latin typeface="Calibri"/>
                        <a:cs typeface="Calibri"/>
                      </a:endParaRPr>
                    </a:p>
                    <a:p>
                      <a:pPr marL="63500" algn="ctr">
                        <a:lnSpc>
                          <a:spcPts val="1265"/>
                        </a:lnSpc>
                      </a:pPr>
                      <a:r>
                        <a:rPr sz="1600" spc="-5">
                          <a:latin typeface="Calibri"/>
                          <a:cs typeface="Calibri"/>
                        </a:rPr>
                        <a:t>Treasury debt held by</a:t>
                      </a:r>
                      <a:r>
                        <a:rPr sz="1600" spc="-55">
                          <a:latin typeface="Calibri"/>
                          <a:cs typeface="Calibri"/>
                        </a:rPr>
                        <a:t> </a:t>
                      </a:r>
                      <a:r>
                        <a:rPr sz="1600" spc="-5">
                          <a:latin typeface="Calibri"/>
                          <a:cs typeface="Calibri"/>
                        </a:rPr>
                        <a:t>central</a:t>
                      </a:r>
                      <a:r>
                        <a:rPr lang="en-US" sz="1600" spc="0" baseline="0">
                          <a:latin typeface="Calibri"/>
                          <a:cs typeface="Calibri"/>
                        </a:rPr>
                        <a:t> </a:t>
                      </a:r>
                      <a:r>
                        <a:rPr sz="1600" spc="-5">
                          <a:latin typeface="Calibri"/>
                          <a:cs typeface="Calibri"/>
                        </a:rPr>
                        <a:t>bank</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5405" algn="ctr">
                        <a:lnSpc>
                          <a:spcPts val="1300"/>
                        </a:lnSpc>
                      </a:pPr>
                      <a:endParaRPr lang="en-US" sz="1600" spc="-5">
                        <a:latin typeface="Calibri"/>
                        <a:cs typeface="Calibri"/>
                      </a:endParaRPr>
                    </a:p>
                    <a:p>
                      <a:pPr marL="65405" algn="ctr">
                        <a:lnSpc>
                          <a:spcPts val="1300"/>
                        </a:lnSpc>
                      </a:pPr>
                      <a:r>
                        <a:rPr sz="1600" spc="-5">
                          <a:latin typeface="Calibri"/>
                          <a:cs typeface="Calibri"/>
                        </a:rPr>
                        <a:t>Non-monetary</a:t>
                      </a:r>
                      <a:r>
                        <a:rPr sz="1600" spc="-10">
                          <a:latin typeface="Calibri"/>
                          <a:cs typeface="Calibri"/>
                        </a:rPr>
                        <a:t> </a:t>
                      </a:r>
                      <a:r>
                        <a:rPr sz="1600" spc="-5">
                          <a:latin typeface="Calibri"/>
                          <a:cs typeface="Calibri"/>
                        </a:rPr>
                        <a:t>liabilities</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95250" algn="ctr">
                        <a:lnSpc>
                          <a:spcPct val="100000"/>
                        </a:lnSpc>
                        <a:spcBef>
                          <a:spcPts val="565"/>
                        </a:spcBef>
                      </a:pPr>
                      <a:r>
                        <a:rPr sz="1600" i="1">
                          <a:latin typeface="Times New Roman"/>
                          <a:cs typeface="Times New Roman"/>
                        </a:rPr>
                        <a:t>N</a:t>
                      </a:r>
                      <a:endParaRPr sz="1600">
                        <a:latin typeface="Times New Roman"/>
                        <a:cs typeface="Times New Roman"/>
                      </a:endParaRPr>
                    </a:p>
                  </a:txBody>
                  <a:tcPr marL="0" marR="0" marT="7175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3"/>
                  </a:ext>
                </a:extLst>
              </a:tr>
              <a:tr h="1029544">
                <a:tc>
                  <a:txBody>
                    <a:bodyPr/>
                    <a:lstStyle/>
                    <a:p>
                      <a:pPr algn="ctr">
                        <a:lnSpc>
                          <a:spcPts val="1375"/>
                        </a:lnSpc>
                      </a:pPr>
                      <a:endParaRPr lang="en-US" sz="1800" i="1">
                        <a:latin typeface="Times New Roman"/>
                        <a:cs typeface="Times New Roman"/>
                      </a:endParaRPr>
                    </a:p>
                    <a:p>
                      <a:pPr algn="ctr">
                        <a:lnSpc>
                          <a:spcPts val="1375"/>
                        </a:lnSpc>
                      </a:pPr>
                      <a:endParaRPr lang="en-US" sz="1800" i="1">
                        <a:latin typeface="Times New Roman"/>
                        <a:cs typeface="Times New Roman"/>
                      </a:endParaRPr>
                    </a:p>
                    <a:p>
                      <a:pPr algn="ctr">
                        <a:lnSpc>
                          <a:spcPts val="1375"/>
                        </a:lnSpc>
                      </a:pPr>
                      <a:r>
                        <a:rPr sz="1800" i="1">
                          <a:latin typeface="Times New Roman"/>
                          <a:cs typeface="Times New Roman"/>
                        </a:rPr>
                        <a:t>L</a:t>
                      </a:r>
                      <a:endParaRPr sz="18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3500" algn="ctr">
                        <a:lnSpc>
                          <a:spcPts val="1260"/>
                        </a:lnSpc>
                      </a:pPr>
                      <a:endParaRPr lang="en-US" sz="1600" spc="-5">
                        <a:latin typeface="Calibri"/>
                        <a:cs typeface="Calibri"/>
                      </a:endParaRPr>
                    </a:p>
                    <a:p>
                      <a:pPr marL="63500" algn="ctr">
                        <a:lnSpc>
                          <a:spcPts val="1260"/>
                        </a:lnSpc>
                      </a:pPr>
                      <a:r>
                        <a:rPr sz="1600" spc="-5">
                          <a:latin typeface="Calibri"/>
                          <a:cs typeface="Calibri"/>
                        </a:rPr>
                        <a:t>Private sector debt </a:t>
                      </a:r>
                      <a:r>
                        <a:rPr sz="1600">
                          <a:latin typeface="Calibri"/>
                          <a:cs typeface="Calibri"/>
                        </a:rPr>
                        <a:t>and</a:t>
                      </a:r>
                      <a:r>
                        <a:rPr sz="1600" spc="5">
                          <a:latin typeface="Calibri"/>
                          <a:cs typeface="Calibri"/>
                        </a:rPr>
                        <a:t> </a:t>
                      </a:r>
                      <a:r>
                        <a:rPr sz="1600" spc="-10">
                          <a:latin typeface="Calibri"/>
                          <a:cs typeface="Calibri"/>
                        </a:rPr>
                        <a:t>loans</a:t>
                      </a:r>
                      <a:r>
                        <a:rPr lang="en-US" sz="1600" spc="0" baseline="0">
                          <a:latin typeface="Calibri"/>
                          <a:cs typeface="Calibri"/>
                        </a:rPr>
                        <a:t> </a:t>
                      </a:r>
                      <a:r>
                        <a:rPr sz="1600">
                          <a:latin typeface="Calibri"/>
                          <a:cs typeface="Calibri"/>
                        </a:rPr>
                        <a:t>to the </a:t>
                      </a:r>
                      <a:r>
                        <a:rPr sz="1600" spc="-5">
                          <a:latin typeface="Calibri"/>
                          <a:cs typeface="Calibri"/>
                        </a:rPr>
                        <a:t>private sector held </a:t>
                      </a:r>
                      <a:r>
                        <a:rPr sz="1600" spc="-10">
                          <a:latin typeface="Calibri"/>
                          <a:cs typeface="Calibri"/>
                        </a:rPr>
                        <a:t>by  </a:t>
                      </a:r>
                      <a:r>
                        <a:rPr sz="1600">
                          <a:latin typeface="Calibri"/>
                          <a:cs typeface="Calibri"/>
                        </a:rPr>
                        <a:t>central</a:t>
                      </a:r>
                      <a:r>
                        <a:rPr sz="1600" spc="-75">
                          <a:latin typeface="Calibri"/>
                          <a:cs typeface="Calibri"/>
                        </a:rPr>
                        <a:t> </a:t>
                      </a:r>
                      <a:r>
                        <a:rPr sz="1600" spc="-5">
                          <a:latin typeface="Calibri"/>
                          <a:cs typeface="Calibri"/>
                        </a:rPr>
                        <a:t>bank</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5405" algn="ctr">
                        <a:lnSpc>
                          <a:spcPts val="1260"/>
                        </a:lnSpc>
                      </a:pPr>
                      <a:endParaRPr lang="en-US" sz="1600" spc="-5">
                        <a:latin typeface="Calibri"/>
                        <a:cs typeface="Calibri"/>
                      </a:endParaRPr>
                    </a:p>
                    <a:p>
                      <a:pPr marL="65405" algn="ctr">
                        <a:lnSpc>
                          <a:spcPts val="1260"/>
                        </a:lnSpc>
                      </a:pPr>
                      <a:r>
                        <a:rPr sz="1600" spc="-5">
                          <a:latin typeface="Calibri"/>
                          <a:cs typeface="Calibri"/>
                        </a:rPr>
                        <a:t>Central bank</a:t>
                      </a:r>
                      <a:r>
                        <a:rPr lang="en-US" sz="1600" spc="-5" baseline="0">
                          <a:latin typeface="Calibri"/>
                          <a:cs typeface="Calibri"/>
                        </a:rPr>
                        <a:t> </a:t>
                      </a:r>
                      <a:r>
                        <a:rPr sz="1600" spc="-5">
                          <a:latin typeface="Calibri"/>
                          <a:cs typeface="Calibri"/>
                        </a:rPr>
                        <a:t>conventional</a:t>
                      </a:r>
                      <a:r>
                        <a:rPr sz="1600" spc="-45">
                          <a:latin typeface="Calibri"/>
                          <a:cs typeface="Calibri"/>
                        </a:rPr>
                        <a:t> </a:t>
                      </a:r>
                      <a:r>
                        <a:rPr sz="1600">
                          <a:latin typeface="Calibri"/>
                          <a:cs typeface="Calibri"/>
                        </a:rPr>
                        <a:t>net</a:t>
                      </a:r>
                      <a:r>
                        <a:rPr lang="en-US" sz="1600">
                          <a:latin typeface="Calibri"/>
                          <a:cs typeface="Calibri"/>
                        </a:rPr>
                        <a:t> W</a:t>
                      </a:r>
                      <a:r>
                        <a:rPr sz="1600">
                          <a:latin typeface="Calibri"/>
                          <a:cs typeface="Calibri"/>
                        </a:rPr>
                        <a:t>orth</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72390" algn="ctr">
                        <a:lnSpc>
                          <a:spcPts val="980"/>
                        </a:lnSpc>
                      </a:pPr>
                      <a:endParaRPr lang="en-US" sz="2800" i="1" baseline="-23148">
                        <a:latin typeface="Times New Roman"/>
                        <a:cs typeface="Times New Roman"/>
                      </a:endParaRPr>
                    </a:p>
                    <a:p>
                      <a:pPr marL="72390" algn="ctr">
                        <a:lnSpc>
                          <a:spcPts val="980"/>
                        </a:lnSpc>
                      </a:pPr>
                      <a:r>
                        <a:rPr sz="2800" i="1" baseline="-23148">
                          <a:latin typeface="Times New Roman"/>
                          <a:cs typeface="Times New Roman"/>
                        </a:rPr>
                        <a:t>W</a:t>
                      </a:r>
                      <a:r>
                        <a:rPr sz="2800" i="1" spc="-172" baseline="-23148">
                          <a:latin typeface="Times New Roman"/>
                          <a:cs typeface="Times New Roman"/>
                        </a:rPr>
                        <a:t> </a:t>
                      </a:r>
                      <a:r>
                        <a:rPr sz="1000" i="1" spc="-5">
                          <a:latin typeface="Times New Roman"/>
                          <a:cs typeface="Times New Roman"/>
                        </a:rPr>
                        <a:t>cb</a:t>
                      </a:r>
                      <a:endParaRPr sz="10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4"/>
                  </a:ext>
                </a:extLst>
              </a:tr>
            </a:tbl>
          </a:graphicData>
        </a:graphic>
      </p:graphicFrame>
      <p:sp>
        <p:nvSpPr>
          <p:cNvPr id="7" name="Rectangle 6"/>
          <p:cNvSpPr/>
          <p:nvPr/>
        </p:nvSpPr>
        <p:spPr>
          <a:xfrm>
            <a:off x="2039995" y="1268760"/>
            <a:ext cx="5556341" cy="307777"/>
          </a:xfrm>
          <a:prstGeom prst="rect">
            <a:avLst/>
          </a:prstGeom>
        </p:spPr>
        <p:txBody>
          <a:bodyPr wrap="square">
            <a:spAutoFit/>
          </a:bodyPr>
          <a:lstStyle/>
          <a:p>
            <a:pPr eaLnBrk="1" hangingPunct="1">
              <a:spcBef>
                <a:spcPct val="50000"/>
              </a:spcBef>
              <a:buClrTx/>
              <a:buFontTx/>
              <a:buNone/>
            </a:pPr>
            <a:r>
              <a:rPr lang="en-US">
                <a:solidFill>
                  <a:srgbClr val="002060"/>
                </a:solidFill>
              </a:rPr>
              <a:t>Stylized central bank conventional balance sheet</a:t>
            </a:r>
          </a:p>
        </p:txBody>
      </p:sp>
      <p:sp>
        <p:nvSpPr>
          <p:cNvPr id="9"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23</a:t>
            </a:fld>
            <a:endParaRPr lang="en-US" altLang="zh-CN" sz="800">
              <a:solidFill>
                <a:srgbClr val="53565A"/>
              </a:solidFill>
            </a:endParaRPr>
          </a:p>
        </p:txBody>
      </p:sp>
      <p:sp>
        <p:nvSpPr>
          <p:cNvPr id="10"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08853456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3"/>
          <p:cNvGraphicFramePr>
            <a:graphicFrameLocks noGrp="1"/>
          </p:cNvGraphicFramePr>
          <p:nvPr>
            <p:extLst>
              <p:ext uri="{D42A27DB-BD31-4B8C-83A1-F6EECF244321}">
                <p14:modId xmlns:p14="http://schemas.microsoft.com/office/powerpoint/2010/main" val="2360027829"/>
              </p:ext>
            </p:extLst>
          </p:nvPr>
        </p:nvGraphicFramePr>
        <p:xfrm>
          <a:off x="1504441" y="2033270"/>
          <a:ext cx="6667958" cy="2690141"/>
        </p:xfrm>
        <a:graphic>
          <a:graphicData uri="http://schemas.openxmlformats.org/drawingml/2006/table">
            <a:tbl>
              <a:tblPr firstRow="1" bandRow="1">
                <a:tableStyleId>{2D5ABB26-0587-4C30-8999-92F81FD0307C}</a:tableStyleId>
              </a:tblPr>
              <a:tblGrid>
                <a:gridCol w="1238121">
                  <a:extLst>
                    <a:ext uri="{9D8B030D-6E8A-4147-A177-3AD203B41FA5}">
                      <a16:colId xmlns:a16="http://schemas.microsoft.com/office/drawing/2014/main" xmlns="" val="20000"/>
                    </a:ext>
                  </a:extLst>
                </a:gridCol>
                <a:gridCol w="2199612">
                  <a:extLst>
                    <a:ext uri="{9D8B030D-6E8A-4147-A177-3AD203B41FA5}">
                      <a16:colId xmlns:a16="http://schemas.microsoft.com/office/drawing/2014/main" xmlns="" val="20001"/>
                    </a:ext>
                  </a:extLst>
                </a:gridCol>
                <a:gridCol w="2130635">
                  <a:extLst>
                    <a:ext uri="{9D8B030D-6E8A-4147-A177-3AD203B41FA5}">
                      <a16:colId xmlns:a16="http://schemas.microsoft.com/office/drawing/2014/main" xmlns="" val="20002"/>
                    </a:ext>
                  </a:extLst>
                </a:gridCol>
                <a:gridCol w="1099590">
                  <a:extLst>
                    <a:ext uri="{9D8B030D-6E8A-4147-A177-3AD203B41FA5}">
                      <a16:colId xmlns:a16="http://schemas.microsoft.com/office/drawing/2014/main" xmlns="" val="20003"/>
                    </a:ext>
                  </a:extLst>
                </a:gridCol>
              </a:tblGrid>
              <a:tr h="281631">
                <a:tc gridSpan="2">
                  <a:txBody>
                    <a:bodyPr/>
                    <a:lstStyle/>
                    <a:p>
                      <a:pPr marL="635" algn="ctr">
                        <a:lnSpc>
                          <a:spcPts val="1275"/>
                        </a:lnSpc>
                      </a:pPr>
                      <a:r>
                        <a:rPr sz="1600" b="1" spc="-5">
                          <a:latin typeface="Calibri"/>
                          <a:cs typeface="Calibri"/>
                        </a:rPr>
                        <a:t>Assets</a:t>
                      </a:r>
                      <a:endParaRPr sz="1600">
                        <a:latin typeface="Calibri"/>
                        <a:cs typeface="Calibri"/>
                      </a:endParaRPr>
                    </a:p>
                  </a:txBody>
                  <a:tcPr marL="0" marR="0" marT="0" marB="0">
                    <a:lnL w="19050">
                      <a:solidFill>
                        <a:srgbClr val="000000"/>
                      </a:solidFill>
                      <a:prstDash val="solid"/>
                    </a:lnL>
                    <a:lnR w="19050" cap="flat" cmpd="sng" algn="ctr">
                      <a:solidFill>
                        <a:srgbClr val="000000"/>
                      </a:solidFill>
                      <a:prstDash val="solid"/>
                      <a:round/>
                      <a:headEnd type="none" w="med" len="med"/>
                      <a:tailEnd type="none" w="med" len="med"/>
                    </a:lnR>
                    <a:lnT w="19050">
                      <a:solidFill>
                        <a:srgbClr val="000000"/>
                      </a:solidFill>
                      <a:prstDash val="solid"/>
                    </a:lnT>
                    <a:lnB w="190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1270" algn="ctr">
                        <a:lnSpc>
                          <a:spcPts val="1275"/>
                        </a:lnSpc>
                      </a:pPr>
                      <a:r>
                        <a:rPr sz="1600" b="1" spc="-5">
                          <a:latin typeface="Calibri"/>
                          <a:cs typeface="Calibri"/>
                        </a:rPr>
                        <a:t>Liabilities</a:t>
                      </a:r>
                      <a:endParaRPr sz="1600">
                        <a:latin typeface="Calibri"/>
                        <a:cs typeface="Calibri"/>
                      </a:endParaRPr>
                    </a:p>
                  </a:txBody>
                  <a:tcPr marL="0" marR="0" marT="0" marB="0">
                    <a:lnL w="19050" cap="flat" cmpd="sng" algn="ctr">
                      <a:solidFill>
                        <a:srgbClr val="000000"/>
                      </a:solidFill>
                      <a:prstDash val="solid"/>
                      <a:round/>
                      <a:headEnd type="none" w="med" len="med"/>
                      <a:tailEnd type="none" w="med" len="med"/>
                    </a:lnL>
                    <a:lnR w="19050">
                      <a:solidFill>
                        <a:srgbClr val="000000"/>
                      </a:solidFill>
                      <a:prstDash val="solid"/>
                    </a:lnR>
                    <a:lnT w="19050">
                      <a:solidFill>
                        <a:srgbClr val="000000"/>
                      </a:solidFill>
                      <a:prstDash val="solid"/>
                    </a:lnT>
                    <a:lnB w="190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553466">
                <a:tc>
                  <a:txBody>
                    <a:bodyPr/>
                    <a:lstStyle/>
                    <a:p>
                      <a:pPr marL="87630">
                        <a:lnSpc>
                          <a:spcPts val="1415"/>
                        </a:lnSpc>
                      </a:pPr>
                      <a:r>
                        <a:rPr sz="1600" i="1">
                          <a:latin typeface="Times New Roman"/>
                          <a:cs typeface="Times New Roman"/>
                        </a:rPr>
                        <a:t>K</a:t>
                      </a: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ts val="1250"/>
                        </a:lnSpc>
                      </a:pPr>
                      <a:r>
                        <a:rPr sz="1600" spc="-5">
                          <a:latin typeface="Calibri"/>
                          <a:cs typeface="Calibri"/>
                        </a:rPr>
                        <a:t>Value </a:t>
                      </a:r>
                      <a:r>
                        <a:rPr sz="1600">
                          <a:latin typeface="Calibri"/>
                          <a:cs typeface="Calibri"/>
                        </a:rPr>
                        <a:t>of real </a:t>
                      </a:r>
                      <a:r>
                        <a:rPr sz="1600" spc="-5">
                          <a:latin typeface="Calibri"/>
                          <a:cs typeface="Calibri"/>
                        </a:rPr>
                        <a:t>assets,</a:t>
                      </a:r>
                      <a:r>
                        <a:rPr sz="1600" spc="-50">
                          <a:latin typeface="Calibri"/>
                          <a:cs typeface="Calibri"/>
                        </a:rPr>
                        <a:t> </a:t>
                      </a:r>
                      <a:r>
                        <a:rPr sz="1600" spc="-5">
                          <a:latin typeface="Calibri"/>
                          <a:cs typeface="Calibri"/>
                        </a:rPr>
                        <a:t>equity</a:t>
                      </a:r>
                      <a:r>
                        <a:rPr lang="en-US" sz="1600" spc="0" baseline="0">
                          <a:latin typeface="Calibri"/>
                          <a:cs typeface="Calibri"/>
                        </a:rPr>
                        <a:t> </a:t>
                      </a:r>
                      <a:r>
                        <a:rPr sz="1600">
                          <a:latin typeface="Calibri"/>
                          <a:cs typeface="Calibri"/>
                        </a:rPr>
                        <a:t>in </a:t>
                      </a:r>
                      <a:r>
                        <a:rPr sz="1600" spc="-5">
                          <a:latin typeface="Calibri"/>
                          <a:cs typeface="Calibri"/>
                        </a:rPr>
                        <a:t>public enterprises </a:t>
                      </a:r>
                      <a:r>
                        <a:rPr sz="1600">
                          <a:latin typeface="Calibri"/>
                          <a:cs typeface="Calibri"/>
                        </a:rPr>
                        <a:t>and  other </a:t>
                      </a:r>
                      <a:r>
                        <a:rPr sz="1600" spc="-5">
                          <a:latin typeface="Calibri"/>
                          <a:cs typeface="Calibri"/>
                        </a:rPr>
                        <a:t>financial assets  </a:t>
                      </a:r>
                      <a:r>
                        <a:rPr sz="1600">
                          <a:latin typeface="Calibri"/>
                          <a:cs typeface="Calibri"/>
                        </a:rPr>
                        <a:t>owned </a:t>
                      </a:r>
                      <a:r>
                        <a:rPr sz="1600" spc="-10">
                          <a:latin typeface="Calibri"/>
                          <a:cs typeface="Calibri"/>
                        </a:rPr>
                        <a:t>by </a:t>
                      </a:r>
                      <a:r>
                        <a:rPr sz="1600" spc="-5">
                          <a:latin typeface="Calibri"/>
                          <a:cs typeface="Calibri"/>
                        </a:rPr>
                        <a:t>the</a:t>
                      </a:r>
                      <a:r>
                        <a:rPr sz="1600" spc="-35">
                          <a:latin typeface="Calibri"/>
                          <a:cs typeface="Calibri"/>
                        </a:rPr>
                        <a:t> </a:t>
                      </a:r>
                      <a:r>
                        <a:rPr sz="1600" spc="-5">
                          <a:latin typeface="Calibri"/>
                          <a:cs typeface="Calibri"/>
                        </a:rPr>
                        <a:t>Treasury</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ts val="1250"/>
                        </a:lnSpc>
                      </a:pPr>
                      <a:endParaRPr lang="en-US" sz="1600">
                        <a:latin typeface="Calibri"/>
                        <a:cs typeface="Calibri"/>
                      </a:endParaRPr>
                    </a:p>
                    <a:p>
                      <a:pPr marL="59055">
                        <a:lnSpc>
                          <a:spcPts val="1250"/>
                        </a:lnSpc>
                      </a:pPr>
                      <a:r>
                        <a:rPr sz="1600">
                          <a:latin typeface="Calibri"/>
                          <a:cs typeface="Calibri"/>
                        </a:rPr>
                        <a:t>Marketable and</a:t>
                      </a:r>
                      <a:r>
                        <a:rPr sz="1600" spc="-80">
                          <a:latin typeface="Calibri"/>
                          <a:cs typeface="Calibri"/>
                        </a:rPr>
                        <a:t> </a:t>
                      </a:r>
                      <a:r>
                        <a:rPr sz="1600" spc="-5">
                          <a:latin typeface="Calibri"/>
                          <a:cs typeface="Calibri"/>
                        </a:rPr>
                        <a:t>non-</a:t>
                      </a:r>
                      <a:r>
                        <a:rPr lang="en-US" sz="1600" spc="0" baseline="0">
                          <a:latin typeface="Calibri"/>
                          <a:cs typeface="Calibri"/>
                        </a:rPr>
                        <a:t> </a:t>
                      </a:r>
                      <a:r>
                        <a:rPr sz="1600" spc="-5">
                          <a:latin typeface="Calibri"/>
                          <a:cs typeface="Calibri"/>
                        </a:rPr>
                        <a:t>marketable Treasury</a:t>
                      </a:r>
                      <a:r>
                        <a:rPr sz="1600" spc="-40">
                          <a:latin typeface="Calibri"/>
                          <a:cs typeface="Calibri"/>
                        </a:rPr>
                        <a:t> </a:t>
                      </a:r>
                      <a:r>
                        <a:rPr sz="1600" spc="-5">
                          <a:latin typeface="Calibri"/>
                          <a:cs typeface="Calibri"/>
                        </a:rPr>
                        <a:t>debt</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86360">
                        <a:lnSpc>
                          <a:spcPts val="1030"/>
                        </a:lnSpc>
                      </a:pPr>
                      <a:endParaRPr lang="en-US" sz="1600" i="1" spc="-7" baseline="-23148">
                        <a:latin typeface="Times New Roman"/>
                        <a:cs typeface="Times New Roman"/>
                      </a:endParaRPr>
                    </a:p>
                    <a:p>
                      <a:pPr marL="86360">
                        <a:lnSpc>
                          <a:spcPts val="1030"/>
                        </a:lnSpc>
                      </a:pPr>
                      <a:r>
                        <a:rPr sz="1600" i="1" spc="-7" baseline="-23148" err="1">
                          <a:latin typeface="Times New Roman"/>
                          <a:cs typeface="Times New Roman"/>
                        </a:rPr>
                        <a:t>B</a:t>
                      </a:r>
                      <a:r>
                        <a:rPr sz="1600" i="1" spc="-5" err="1">
                          <a:latin typeface="Times New Roman"/>
                          <a:cs typeface="Times New Roman"/>
                        </a:rPr>
                        <a:t>p </a:t>
                      </a:r>
                      <a:r>
                        <a:rPr sz="1600" baseline="-23148">
                          <a:latin typeface="Symbol"/>
                          <a:cs typeface="Symbol"/>
                        </a:rPr>
                        <a:t></a:t>
                      </a:r>
                      <a:r>
                        <a:rPr sz="1600" spc="-127" baseline="-23148">
                          <a:latin typeface="Times New Roman"/>
                          <a:cs typeface="Times New Roman"/>
                        </a:rPr>
                        <a:t> </a:t>
                      </a:r>
                      <a:r>
                        <a:rPr sz="1600" i="1" spc="-7" baseline="-23148">
                          <a:latin typeface="Times New Roman"/>
                          <a:cs typeface="Times New Roman"/>
                        </a:rPr>
                        <a:t>B</a:t>
                      </a:r>
                      <a:r>
                        <a:rPr sz="1600" i="1" spc="-5">
                          <a:latin typeface="Times New Roman"/>
                          <a:cs typeface="Times New Roman"/>
                        </a:rPr>
                        <a:t>cb</a:t>
                      </a: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2"/>
                  </a:ext>
                </a:extLst>
              </a:tr>
              <a:tr h="553466">
                <a:tc>
                  <a:txBody>
                    <a:bodyPr/>
                    <a:lstStyle/>
                    <a:p>
                      <a:pPr>
                        <a:lnSpc>
                          <a:spcPct val="100000"/>
                        </a:lnSpc>
                      </a:pP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nSpc>
                          <a:spcPct val="100000"/>
                        </a:lnSpc>
                      </a:pP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ts val="1250"/>
                        </a:lnSpc>
                      </a:pPr>
                      <a:r>
                        <a:rPr sz="1600" spc="-5">
                          <a:latin typeface="Calibri"/>
                          <a:cs typeface="Calibri"/>
                        </a:rPr>
                        <a:t>Treasury conventional</a:t>
                      </a:r>
                      <a:r>
                        <a:rPr sz="1600" spc="-25">
                          <a:latin typeface="Calibri"/>
                          <a:cs typeface="Calibri"/>
                        </a:rPr>
                        <a:t> </a:t>
                      </a:r>
                      <a:r>
                        <a:rPr sz="1600" spc="-5">
                          <a:latin typeface="Calibri"/>
                          <a:cs typeface="Calibri"/>
                        </a:rPr>
                        <a:t>net</a:t>
                      </a:r>
                      <a:endParaRPr sz="1600">
                        <a:latin typeface="Calibri"/>
                        <a:cs typeface="Calibri"/>
                      </a:endParaRPr>
                    </a:p>
                    <a:p>
                      <a:pPr marL="59055">
                        <a:lnSpc>
                          <a:spcPts val="1310"/>
                        </a:lnSpc>
                        <a:spcBef>
                          <a:spcPts val="25"/>
                        </a:spcBef>
                      </a:pPr>
                      <a:r>
                        <a:rPr sz="1600">
                          <a:latin typeface="Calibri"/>
                          <a:cs typeface="Calibri"/>
                        </a:rPr>
                        <a:t>worth</a:t>
                      </a: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ct val="100000"/>
                        </a:lnSpc>
                        <a:spcBef>
                          <a:spcPts val="600"/>
                        </a:spcBef>
                      </a:pPr>
                      <a:r>
                        <a:rPr sz="1600" i="1">
                          <a:latin typeface="Calibri"/>
                          <a:cs typeface="Calibri"/>
                        </a:rPr>
                        <a:t>W</a:t>
                      </a:r>
                      <a:endParaRPr sz="1600">
                        <a:latin typeface="Calibri"/>
                        <a:cs typeface="Calibri"/>
                      </a:endParaRPr>
                    </a:p>
                  </a:txBody>
                  <a:tcPr marL="0" marR="0" marT="762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3"/>
                  </a:ext>
                </a:extLst>
              </a:tr>
              <a:tr h="1029544">
                <a:tc>
                  <a:txBody>
                    <a:bodyPr/>
                    <a:lstStyle/>
                    <a:p>
                      <a:pPr marL="87630">
                        <a:lnSpc>
                          <a:spcPts val="1415"/>
                        </a:lnSpc>
                      </a:pPr>
                      <a:r>
                        <a:rPr sz="1600" i="1">
                          <a:latin typeface="Times New Roman"/>
                          <a:cs typeface="Times New Roman"/>
                        </a:rPr>
                        <a:t>K</a:t>
                      </a: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ts val="1250"/>
                        </a:lnSpc>
                      </a:pPr>
                      <a:r>
                        <a:rPr sz="1600" spc="-5">
                          <a:latin typeface="Calibri"/>
                          <a:cs typeface="Calibri"/>
                        </a:rPr>
                        <a:t>Value </a:t>
                      </a:r>
                      <a:r>
                        <a:rPr sz="1600">
                          <a:latin typeface="Calibri"/>
                          <a:cs typeface="Calibri"/>
                        </a:rPr>
                        <a:t>of real </a:t>
                      </a:r>
                      <a:r>
                        <a:rPr sz="1600" spc="-5">
                          <a:latin typeface="Calibri"/>
                          <a:cs typeface="Calibri"/>
                        </a:rPr>
                        <a:t>assets,</a:t>
                      </a:r>
                      <a:r>
                        <a:rPr sz="1600" spc="-50">
                          <a:latin typeface="Calibri"/>
                          <a:cs typeface="Calibri"/>
                        </a:rPr>
                        <a:t> </a:t>
                      </a:r>
                      <a:r>
                        <a:rPr sz="1600" spc="-5">
                          <a:latin typeface="Calibri"/>
                          <a:cs typeface="Calibri"/>
                        </a:rPr>
                        <a:t>equity</a:t>
                      </a:r>
                      <a:r>
                        <a:rPr lang="en-US" sz="1600" spc="0" baseline="0">
                          <a:latin typeface="Calibri"/>
                          <a:cs typeface="Calibri"/>
                        </a:rPr>
                        <a:t> </a:t>
                      </a:r>
                      <a:r>
                        <a:rPr sz="1600">
                          <a:latin typeface="Calibri"/>
                          <a:cs typeface="Calibri"/>
                        </a:rPr>
                        <a:t>in </a:t>
                      </a:r>
                      <a:r>
                        <a:rPr sz="1600" spc="-5">
                          <a:latin typeface="Calibri"/>
                          <a:cs typeface="Calibri"/>
                        </a:rPr>
                        <a:t>public</a:t>
                      </a:r>
                      <a:r>
                        <a:rPr lang="en-US" sz="1600" spc="-5" baseline="0">
                          <a:latin typeface="Calibri"/>
                          <a:cs typeface="Calibri"/>
                        </a:rPr>
                        <a:t> </a:t>
                      </a:r>
                      <a:r>
                        <a:rPr sz="1600" spc="-5">
                          <a:latin typeface="Calibri"/>
                          <a:cs typeface="Calibri"/>
                        </a:rPr>
                        <a:t>enterprises </a:t>
                      </a:r>
                      <a:r>
                        <a:rPr sz="1600">
                          <a:latin typeface="Calibri"/>
                          <a:cs typeface="Calibri"/>
                        </a:rPr>
                        <a:t>and  other</a:t>
                      </a:r>
                      <a:r>
                        <a:rPr lang="en-US" sz="1600" baseline="0">
                          <a:latin typeface="Calibri"/>
                          <a:cs typeface="Calibri"/>
                        </a:rPr>
                        <a:t> </a:t>
                      </a:r>
                      <a:r>
                        <a:rPr sz="1600" spc="-5">
                          <a:latin typeface="Calibri"/>
                          <a:cs typeface="Calibri"/>
                        </a:rPr>
                        <a:t>financial assets  </a:t>
                      </a:r>
                      <a:r>
                        <a:rPr sz="1600">
                          <a:latin typeface="Calibri"/>
                          <a:cs typeface="Calibri"/>
                        </a:rPr>
                        <a:t>owned </a:t>
                      </a:r>
                      <a:r>
                        <a:rPr sz="1600" spc="-10">
                          <a:latin typeface="Calibri"/>
                          <a:cs typeface="Calibri"/>
                        </a:rPr>
                        <a:t>by </a:t>
                      </a:r>
                      <a:r>
                        <a:rPr sz="1600" spc="-5">
                          <a:latin typeface="Calibri"/>
                          <a:cs typeface="Calibri"/>
                        </a:rPr>
                        <a:t>the</a:t>
                      </a:r>
                      <a:r>
                        <a:rPr sz="1600" spc="-35">
                          <a:latin typeface="Calibri"/>
                          <a:cs typeface="Calibri"/>
                        </a:rPr>
                        <a:t> </a:t>
                      </a:r>
                      <a:r>
                        <a:rPr sz="1600" spc="-5">
                          <a:latin typeface="Calibri"/>
                          <a:cs typeface="Calibri"/>
                        </a:rPr>
                        <a:t>Treasury</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9055">
                        <a:lnSpc>
                          <a:spcPts val="1250"/>
                        </a:lnSpc>
                      </a:pPr>
                      <a:endParaRPr lang="en-US" sz="1600">
                        <a:latin typeface="Calibri"/>
                        <a:cs typeface="Calibri"/>
                      </a:endParaRPr>
                    </a:p>
                    <a:p>
                      <a:pPr marL="59055">
                        <a:lnSpc>
                          <a:spcPts val="1250"/>
                        </a:lnSpc>
                      </a:pPr>
                      <a:r>
                        <a:rPr sz="1600">
                          <a:latin typeface="Calibri"/>
                          <a:cs typeface="Calibri"/>
                        </a:rPr>
                        <a:t>Marketable and</a:t>
                      </a:r>
                      <a:r>
                        <a:rPr sz="1600" spc="-80">
                          <a:latin typeface="Calibri"/>
                          <a:cs typeface="Calibri"/>
                        </a:rPr>
                        <a:t> </a:t>
                      </a:r>
                      <a:r>
                        <a:rPr sz="1600" spc="-5">
                          <a:latin typeface="Calibri"/>
                          <a:cs typeface="Calibri"/>
                        </a:rPr>
                        <a:t>non-marketable Treasury</a:t>
                      </a:r>
                      <a:r>
                        <a:rPr sz="1600" spc="-40">
                          <a:latin typeface="Calibri"/>
                          <a:cs typeface="Calibri"/>
                        </a:rPr>
                        <a:t> </a:t>
                      </a:r>
                      <a:r>
                        <a:rPr sz="1600" spc="-5">
                          <a:latin typeface="Calibri"/>
                          <a:cs typeface="Calibri"/>
                        </a:rPr>
                        <a:t>debt</a:t>
                      </a:r>
                      <a:endParaRPr sz="1600">
                        <a:latin typeface="Calibri"/>
                        <a:cs typeface="Calibri"/>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86360">
                        <a:lnSpc>
                          <a:spcPts val="1030"/>
                        </a:lnSpc>
                      </a:pPr>
                      <a:endParaRPr lang="en-US" sz="1600" i="1" spc="-7" baseline="-23148">
                        <a:latin typeface="Times New Roman"/>
                        <a:cs typeface="Times New Roman"/>
                      </a:endParaRPr>
                    </a:p>
                    <a:p>
                      <a:pPr marL="86360">
                        <a:lnSpc>
                          <a:spcPts val="1030"/>
                        </a:lnSpc>
                      </a:pPr>
                      <a:r>
                        <a:rPr sz="1600" i="1" spc="-7" baseline="-23148" err="1">
                          <a:latin typeface="Times New Roman"/>
                          <a:cs typeface="Times New Roman"/>
                        </a:rPr>
                        <a:t>B</a:t>
                      </a:r>
                      <a:r>
                        <a:rPr sz="1600" i="1" spc="-5" err="1">
                          <a:latin typeface="Times New Roman"/>
                          <a:cs typeface="Times New Roman"/>
                        </a:rPr>
                        <a:t>p </a:t>
                      </a:r>
                      <a:r>
                        <a:rPr sz="1600" baseline="-23148">
                          <a:latin typeface="Symbol"/>
                          <a:cs typeface="Symbol"/>
                        </a:rPr>
                        <a:t></a:t>
                      </a:r>
                      <a:r>
                        <a:rPr sz="1600" spc="-127" baseline="-23148">
                          <a:latin typeface="Times New Roman"/>
                          <a:cs typeface="Times New Roman"/>
                        </a:rPr>
                        <a:t> </a:t>
                      </a:r>
                      <a:r>
                        <a:rPr sz="1600" i="1" spc="-7" baseline="-23148">
                          <a:latin typeface="Times New Roman"/>
                          <a:cs typeface="Times New Roman"/>
                        </a:rPr>
                        <a:t>B</a:t>
                      </a:r>
                      <a:r>
                        <a:rPr sz="1600" i="1" spc="-5">
                          <a:latin typeface="Times New Roman"/>
                          <a:cs typeface="Times New Roman"/>
                        </a:rPr>
                        <a:t>cb</a:t>
                      </a:r>
                      <a:endParaRPr sz="16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xmlns="" val="10004"/>
                  </a:ext>
                </a:extLst>
              </a:tr>
            </a:tbl>
          </a:graphicData>
        </a:graphic>
      </p:graphicFrame>
      <p:sp>
        <p:nvSpPr>
          <p:cNvPr id="7" name="Rectangle 6"/>
          <p:cNvSpPr/>
          <p:nvPr/>
        </p:nvSpPr>
        <p:spPr>
          <a:xfrm>
            <a:off x="2039995" y="1268760"/>
            <a:ext cx="5556341" cy="307777"/>
          </a:xfrm>
          <a:prstGeom prst="rect">
            <a:avLst/>
          </a:prstGeom>
        </p:spPr>
        <p:txBody>
          <a:bodyPr wrap="square">
            <a:spAutoFit/>
          </a:bodyPr>
          <a:lstStyle/>
          <a:p>
            <a:pPr eaLnBrk="1" hangingPunct="1">
              <a:spcBef>
                <a:spcPct val="50000"/>
              </a:spcBef>
              <a:buClrTx/>
              <a:buFontTx/>
              <a:buNone/>
            </a:pPr>
            <a:r>
              <a:rPr lang="en-US">
                <a:solidFill>
                  <a:srgbClr val="002060"/>
                </a:solidFill>
              </a:rPr>
              <a:t>Stylized Treasury comprehensive balance sheet</a:t>
            </a:r>
          </a:p>
        </p:txBody>
      </p:sp>
      <p:cxnSp>
        <p:nvCxnSpPr>
          <p:cNvPr id="11"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12" name="Rectangle 2"/>
          <p:cNvSpPr>
            <a:spLocks noGrp="1" noChangeArrowheads="1"/>
          </p:cNvSpPr>
          <p:nvPr>
            <p:ph type="title"/>
          </p:nvPr>
        </p:nvSpPr>
        <p:spPr>
          <a:xfrm>
            <a:off x="179512" y="66678"/>
            <a:ext cx="8836025" cy="1128001"/>
          </a:xfrm>
          <a:solidFill>
            <a:schemeClr val="bg1"/>
          </a:solidFill>
        </p:spPr>
        <p:txBody>
          <a:bodyPr/>
          <a:lstStyle/>
          <a:p>
            <a:pPr>
              <a:lnSpc>
                <a:spcPts val="3000"/>
              </a:lnSpc>
            </a:pPr>
            <a:r>
              <a:rPr lang="en-US" spc="-5">
                <a:cs typeface="Calibri"/>
              </a:rPr>
              <a:t>From conventional balance sheet to comprehensive balance sheet – the intertemporal budget constraints of the central bank and the Treasury</a:t>
            </a:r>
          </a:p>
        </p:txBody>
      </p:sp>
      <p:sp>
        <p:nvSpPr>
          <p:cNvPr id="1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24</a:t>
            </a:fld>
            <a:endParaRPr lang="en-US" altLang="zh-CN" sz="800">
              <a:solidFill>
                <a:srgbClr val="53565A"/>
              </a:solidFill>
            </a:endParaRPr>
          </a:p>
        </p:txBody>
      </p:sp>
      <p:sp>
        <p:nvSpPr>
          <p:cNvPr id="9"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189568164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3"/>
          <p:cNvGraphicFramePr>
            <a:graphicFrameLocks noGrp="1"/>
          </p:cNvGraphicFramePr>
          <p:nvPr>
            <p:extLst>
              <p:ext uri="{D42A27DB-BD31-4B8C-83A1-F6EECF244321}">
                <p14:modId xmlns:p14="http://schemas.microsoft.com/office/powerpoint/2010/main" val="744076130"/>
              </p:ext>
            </p:extLst>
          </p:nvPr>
        </p:nvGraphicFramePr>
        <p:xfrm>
          <a:off x="906780" y="1646507"/>
          <a:ext cx="7856219" cy="5166869"/>
        </p:xfrm>
        <a:graphic>
          <a:graphicData uri="http://schemas.openxmlformats.org/drawingml/2006/table">
            <a:tbl>
              <a:tblPr firstRow="1" bandRow="1">
                <a:tableStyleId>{2D5ABB26-0587-4C30-8999-92F81FD0307C}</a:tableStyleId>
              </a:tblPr>
              <a:tblGrid>
                <a:gridCol w="2030813">
                  <a:extLst>
                    <a:ext uri="{9D8B030D-6E8A-4147-A177-3AD203B41FA5}">
                      <a16:colId xmlns:a16="http://schemas.microsoft.com/office/drawing/2014/main" xmlns="" val="20000"/>
                    </a:ext>
                  </a:extLst>
                </a:gridCol>
                <a:gridCol w="2209759">
                  <a:extLst>
                    <a:ext uri="{9D8B030D-6E8A-4147-A177-3AD203B41FA5}">
                      <a16:colId xmlns:a16="http://schemas.microsoft.com/office/drawing/2014/main" xmlns="" val="20001"/>
                    </a:ext>
                  </a:extLst>
                </a:gridCol>
                <a:gridCol w="2323329">
                  <a:extLst>
                    <a:ext uri="{9D8B030D-6E8A-4147-A177-3AD203B41FA5}">
                      <a16:colId xmlns:a16="http://schemas.microsoft.com/office/drawing/2014/main" xmlns="" val="20002"/>
                    </a:ext>
                  </a:extLst>
                </a:gridCol>
                <a:gridCol w="1292318">
                  <a:extLst>
                    <a:ext uri="{9D8B030D-6E8A-4147-A177-3AD203B41FA5}">
                      <a16:colId xmlns:a16="http://schemas.microsoft.com/office/drawing/2014/main" xmlns="" val="20003"/>
                    </a:ext>
                  </a:extLst>
                </a:gridCol>
              </a:tblGrid>
              <a:tr h="330200">
                <a:tc gridSpan="2">
                  <a:txBody>
                    <a:bodyPr/>
                    <a:lstStyle/>
                    <a:p>
                      <a:pPr marL="79375" algn="ctr">
                        <a:lnSpc>
                          <a:spcPts val="1405"/>
                        </a:lnSpc>
                      </a:pPr>
                      <a:r>
                        <a:rPr sz="1600" b="1" spc="75">
                          <a:latin typeface="Calibri"/>
                          <a:cs typeface="Calibri"/>
                        </a:rPr>
                        <a:t>Assets</a:t>
                      </a:r>
                      <a:endParaRPr sz="1600">
                        <a:latin typeface="Calibri"/>
                        <a:cs typeface="Calibri"/>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81280" algn="ctr">
                        <a:lnSpc>
                          <a:spcPts val="1405"/>
                        </a:lnSpc>
                      </a:pPr>
                      <a:r>
                        <a:rPr sz="1600" b="1" spc="55">
                          <a:latin typeface="Calibri"/>
                          <a:cs typeface="Calibri"/>
                        </a:rPr>
                        <a:t>Liabilities</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711200">
                <a:tc>
                  <a:txBody>
                    <a:bodyPr/>
                    <a:lstStyle/>
                    <a:p>
                      <a:pPr marL="114935" algn="ctr">
                        <a:lnSpc>
                          <a:spcPts val="1515"/>
                        </a:lnSpc>
                      </a:pPr>
                      <a:r>
                        <a:rPr sz="1400" i="1">
                          <a:latin typeface="Times New Roman"/>
                          <a:cs typeface="Times New Roman"/>
                        </a:rPr>
                        <a:t>R</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75">
                          <a:latin typeface="Calibri"/>
                          <a:cs typeface="Calibri"/>
                        </a:rPr>
                        <a:t>Gold and </a:t>
                      </a:r>
                      <a:r>
                        <a:rPr sz="1400" spc="60">
                          <a:latin typeface="Calibri"/>
                          <a:cs typeface="Calibri"/>
                        </a:rPr>
                        <a:t>foreign</a:t>
                      </a:r>
                      <a:r>
                        <a:rPr sz="1400" spc="25">
                          <a:latin typeface="Calibri"/>
                          <a:cs typeface="Calibri"/>
                        </a:rPr>
                        <a:t> </a:t>
                      </a:r>
                      <a:r>
                        <a:rPr sz="1400" spc="75">
                          <a:latin typeface="Calibri"/>
                          <a:cs typeface="Calibri"/>
                        </a:rPr>
                        <a:t>exchange</a:t>
                      </a:r>
                      <a:endParaRPr sz="1400">
                        <a:latin typeface="Calibri"/>
                        <a:cs typeface="Calibri"/>
                      </a:endParaRPr>
                    </a:p>
                    <a:p>
                      <a:pPr marL="81280" marR="614045">
                        <a:lnSpc>
                          <a:spcPct val="104200"/>
                        </a:lnSpc>
                        <a:spcBef>
                          <a:spcPts val="10"/>
                        </a:spcBef>
                      </a:pPr>
                      <a:r>
                        <a:rPr sz="1400" spc="65">
                          <a:latin typeface="Calibri"/>
                          <a:cs typeface="Calibri"/>
                        </a:rPr>
                        <a:t>holdings </a:t>
                      </a:r>
                      <a:r>
                        <a:rPr sz="1400" spc="75">
                          <a:latin typeface="Calibri"/>
                          <a:cs typeface="Calibri"/>
                        </a:rPr>
                        <a:t>and</a:t>
                      </a:r>
                      <a:r>
                        <a:rPr sz="1400" spc="-30">
                          <a:latin typeface="Calibri"/>
                          <a:cs typeface="Calibri"/>
                        </a:rPr>
                        <a:t> </a:t>
                      </a:r>
                      <a:r>
                        <a:rPr sz="1400" spc="75">
                          <a:latin typeface="Calibri"/>
                          <a:cs typeface="Calibri"/>
                        </a:rPr>
                        <a:t>other  investments</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405"/>
                        </a:lnSpc>
                      </a:pPr>
                      <a:r>
                        <a:rPr sz="1400" spc="75">
                          <a:latin typeface="Calibri"/>
                          <a:cs typeface="Calibri"/>
                        </a:rPr>
                        <a:t>Base</a:t>
                      </a:r>
                      <a:r>
                        <a:rPr sz="1400">
                          <a:latin typeface="Calibri"/>
                          <a:cs typeface="Calibri"/>
                        </a:rPr>
                        <a:t> </a:t>
                      </a:r>
                      <a:r>
                        <a:rPr sz="1400" spc="85">
                          <a:latin typeface="Calibri"/>
                          <a:cs typeface="Calibri"/>
                        </a:rPr>
                        <a:t>money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116205">
                        <a:lnSpc>
                          <a:spcPct val="100000"/>
                        </a:lnSpc>
                        <a:spcBef>
                          <a:spcPts val="1215"/>
                        </a:spcBef>
                      </a:pPr>
                      <a:r>
                        <a:rPr sz="1400" i="1">
                          <a:latin typeface="Times New Roman"/>
                          <a:cs typeface="Times New Roman"/>
                        </a:rPr>
                        <a:t>M</a:t>
                      </a:r>
                      <a:endParaRPr sz="1400">
                        <a:latin typeface="Times New Roman"/>
                        <a:cs typeface="Times New Roman"/>
                      </a:endParaRPr>
                    </a:p>
                  </a:txBody>
                  <a:tcPr marL="0" marR="0" marT="154305"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2"/>
                  </a:ext>
                </a:extLst>
              </a:tr>
              <a:tr h="406400">
                <a:tc>
                  <a:txBody>
                    <a:bodyPr/>
                    <a:lstStyle/>
                    <a:p>
                      <a:pPr marL="114935" algn="ctr">
                        <a:lnSpc>
                          <a:spcPts val="1110"/>
                        </a:lnSpc>
                      </a:pPr>
                      <a:r>
                        <a:rPr sz="1400" i="1" spc="89" baseline="-22633">
                          <a:latin typeface="Times New Roman"/>
                          <a:cs typeface="Times New Roman"/>
                        </a:rPr>
                        <a:t>B</a:t>
                      </a:r>
                      <a:r>
                        <a:rPr sz="1400" i="1" spc="60">
                          <a:latin typeface="Times New Roman"/>
                          <a:cs typeface="Times New Roman"/>
                        </a:rPr>
                        <a:t>cb</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405"/>
                        </a:lnSpc>
                      </a:pPr>
                      <a:r>
                        <a:rPr sz="1400" spc="65">
                          <a:latin typeface="Calibri"/>
                          <a:cs typeface="Calibri"/>
                        </a:rPr>
                        <a:t>Treasury</a:t>
                      </a:r>
                      <a:r>
                        <a:rPr sz="1400" spc="-20">
                          <a:latin typeface="Calibri"/>
                          <a:cs typeface="Calibri"/>
                        </a:rPr>
                        <a:t> </a:t>
                      </a:r>
                      <a:r>
                        <a:rPr sz="1400" spc="75">
                          <a:latin typeface="Calibri"/>
                          <a:cs typeface="Calibri"/>
                        </a:rPr>
                        <a:t>debt</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405"/>
                        </a:lnSpc>
                      </a:pPr>
                      <a:r>
                        <a:rPr sz="1400" spc="75">
                          <a:latin typeface="Calibri"/>
                          <a:cs typeface="Calibri"/>
                        </a:rPr>
                        <a:t>Non-monetary </a:t>
                      </a:r>
                      <a:r>
                        <a:rPr sz="1400" spc="50">
                          <a:latin typeface="Calibri"/>
                          <a:cs typeface="Calibri"/>
                        </a:rPr>
                        <a:t>liabilities</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119380">
                        <a:lnSpc>
                          <a:spcPct val="100000"/>
                        </a:lnSpc>
                        <a:spcBef>
                          <a:spcPts val="60"/>
                        </a:spcBef>
                      </a:pPr>
                      <a:r>
                        <a:rPr sz="1400" i="1">
                          <a:latin typeface="Times New Roman"/>
                          <a:cs typeface="Times New Roman"/>
                        </a:rPr>
                        <a:t>N</a:t>
                      </a:r>
                      <a:endParaRPr sz="1400">
                        <a:latin typeface="Times New Roman"/>
                        <a:cs typeface="Times New Roman"/>
                      </a:endParaRPr>
                    </a:p>
                  </a:txBody>
                  <a:tcPr marL="0" marR="0" marT="762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3"/>
                  </a:ext>
                </a:extLst>
              </a:tr>
              <a:tr h="787147">
                <a:tc>
                  <a:txBody>
                    <a:bodyPr/>
                    <a:lstStyle/>
                    <a:p>
                      <a:pPr marL="116205" algn="ctr">
                        <a:lnSpc>
                          <a:spcPts val="1580"/>
                        </a:lnSpc>
                      </a:pPr>
                      <a:r>
                        <a:rPr sz="1400" i="1">
                          <a:latin typeface="Times New Roman"/>
                          <a:cs typeface="Times New Roman"/>
                        </a:rPr>
                        <a:t>L</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60">
                          <a:latin typeface="Calibri"/>
                          <a:cs typeface="Calibri"/>
                        </a:rPr>
                        <a:t>Private sector </a:t>
                      </a:r>
                      <a:r>
                        <a:rPr sz="1400" spc="75">
                          <a:latin typeface="Calibri"/>
                          <a:cs typeface="Calibri"/>
                        </a:rPr>
                        <a:t>debt</a:t>
                      </a:r>
                      <a:r>
                        <a:rPr sz="1400" spc="5">
                          <a:latin typeface="Calibri"/>
                          <a:cs typeface="Calibri"/>
                        </a:rPr>
                        <a:t> </a:t>
                      </a:r>
                      <a:r>
                        <a:rPr sz="1400" spc="75">
                          <a:latin typeface="Calibri"/>
                          <a:cs typeface="Calibri"/>
                        </a:rPr>
                        <a:t>and</a:t>
                      </a:r>
                      <a:endParaRPr sz="1400">
                        <a:latin typeface="Calibri"/>
                        <a:cs typeface="Calibri"/>
                      </a:endParaRPr>
                    </a:p>
                    <a:p>
                      <a:pPr marL="81280">
                        <a:lnSpc>
                          <a:spcPct val="100000"/>
                        </a:lnSpc>
                        <a:spcBef>
                          <a:spcPts val="85"/>
                        </a:spcBef>
                      </a:pPr>
                      <a:r>
                        <a:rPr sz="1400" spc="65">
                          <a:latin typeface="Calibri"/>
                          <a:cs typeface="Calibri"/>
                        </a:rPr>
                        <a:t>loans to </a:t>
                      </a:r>
                      <a:r>
                        <a:rPr sz="1400" spc="75">
                          <a:latin typeface="Calibri"/>
                          <a:cs typeface="Calibri"/>
                        </a:rPr>
                        <a:t>the </a:t>
                      </a:r>
                      <a:r>
                        <a:rPr sz="1400" spc="60">
                          <a:latin typeface="Calibri"/>
                          <a:cs typeface="Calibri"/>
                        </a:rPr>
                        <a:t>private</a:t>
                      </a:r>
                      <a:r>
                        <a:rPr sz="1400" spc="-30">
                          <a:latin typeface="Calibri"/>
                          <a:cs typeface="Calibri"/>
                        </a:rPr>
                        <a:t> </a:t>
                      </a:r>
                      <a:r>
                        <a:rPr sz="1400" spc="60">
                          <a:latin typeface="Calibri"/>
                          <a:cs typeface="Calibri"/>
                        </a:rPr>
                        <a:t>sector</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85">
                          <a:latin typeface="Calibri"/>
                          <a:cs typeface="Calibri"/>
                        </a:rPr>
                        <a:t>PDV </a:t>
                      </a:r>
                      <a:r>
                        <a:rPr sz="1400" spc="55">
                          <a:latin typeface="Calibri"/>
                          <a:cs typeface="Calibri"/>
                        </a:rPr>
                        <a:t>of </a:t>
                      </a:r>
                      <a:r>
                        <a:rPr sz="1400" spc="65">
                          <a:latin typeface="Calibri"/>
                          <a:cs typeface="Calibri"/>
                        </a:rPr>
                        <a:t>current</a:t>
                      </a:r>
                      <a:r>
                        <a:rPr sz="1400" spc="-50">
                          <a:latin typeface="Calibri"/>
                          <a:cs typeface="Calibri"/>
                        </a:rPr>
                        <a:t> </a:t>
                      </a:r>
                      <a:r>
                        <a:rPr sz="1400" spc="75">
                          <a:latin typeface="Calibri"/>
                          <a:cs typeface="Calibri"/>
                        </a:rPr>
                        <a:t>primary</a:t>
                      </a:r>
                      <a:endParaRPr sz="1400">
                        <a:latin typeface="Calibri"/>
                        <a:cs typeface="Calibri"/>
                      </a:endParaRPr>
                    </a:p>
                    <a:p>
                      <a:pPr marL="81280">
                        <a:lnSpc>
                          <a:spcPct val="100000"/>
                        </a:lnSpc>
                        <a:spcBef>
                          <a:spcPts val="85"/>
                        </a:spcBef>
                      </a:pPr>
                      <a:r>
                        <a:rPr sz="1400" spc="65">
                          <a:latin typeface="Calibri"/>
                          <a:cs typeface="Calibri"/>
                        </a:rPr>
                        <a:t>expenditure </a:t>
                      </a:r>
                      <a:r>
                        <a:rPr sz="1400" spc="75">
                          <a:latin typeface="Calibri"/>
                          <a:cs typeface="Calibri"/>
                        </a:rPr>
                        <a:t>by </a:t>
                      </a:r>
                      <a:r>
                        <a:rPr sz="1400" spc="60">
                          <a:latin typeface="Calibri"/>
                          <a:cs typeface="Calibri"/>
                        </a:rPr>
                        <a:t>central</a:t>
                      </a:r>
                      <a:r>
                        <a:rPr sz="1400">
                          <a:latin typeface="Calibri"/>
                          <a:cs typeface="Calibri"/>
                        </a:rPr>
                        <a:t> </a:t>
                      </a:r>
                      <a:r>
                        <a:rPr sz="1400" spc="75">
                          <a:latin typeface="Calibri"/>
                          <a:cs typeface="Calibri"/>
                        </a:rPr>
                        <a:t>bank</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0170">
                        <a:lnSpc>
                          <a:spcPct val="100000"/>
                        </a:lnSpc>
                        <a:spcBef>
                          <a:spcPts val="80"/>
                        </a:spcBef>
                      </a:pPr>
                      <a:r>
                        <a:rPr sz="1400" i="1" spc="75">
                          <a:latin typeface="Times New Roman"/>
                          <a:cs typeface="Times New Roman"/>
                        </a:rPr>
                        <a:t>V</a:t>
                      </a:r>
                      <a:r>
                        <a:rPr sz="1400" i="1" spc="-55">
                          <a:latin typeface="Times New Roman"/>
                          <a:cs typeface="Times New Roman"/>
                        </a:rPr>
                        <a:t> </a:t>
                      </a:r>
                      <a:r>
                        <a:rPr sz="1400" spc="50">
                          <a:latin typeface="Times New Roman"/>
                          <a:cs typeface="Times New Roman"/>
                        </a:rPr>
                        <a:t>({</a:t>
                      </a:r>
                      <a:r>
                        <a:rPr sz="1400" i="1" spc="50">
                          <a:latin typeface="Times New Roman"/>
                          <a:cs typeface="Times New Roman"/>
                        </a:rPr>
                        <a:t>G</a:t>
                      </a:r>
                      <a:r>
                        <a:rPr sz="1400" i="1" spc="75" baseline="44444">
                          <a:latin typeface="Times New Roman"/>
                          <a:cs typeface="Times New Roman"/>
                        </a:rPr>
                        <a:t>cb</a:t>
                      </a:r>
                      <a:r>
                        <a:rPr sz="1400" spc="50">
                          <a:latin typeface="Times New Roman"/>
                          <a:cs typeface="Times New Roman"/>
                        </a:rPr>
                        <a:t>})</a:t>
                      </a:r>
                      <a:endParaRPr sz="1400">
                        <a:latin typeface="Times New Roman"/>
                        <a:cs typeface="Times New Roman"/>
                      </a:endParaRPr>
                    </a:p>
                  </a:txBody>
                  <a:tcPr marL="0" marR="0" marT="1016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4"/>
                  </a:ext>
                </a:extLst>
              </a:tr>
              <a:tr h="711200">
                <a:tc>
                  <a:txBody>
                    <a:bodyPr/>
                    <a:lstStyle/>
                    <a:p>
                      <a:pPr marL="88900" algn="ctr">
                        <a:lnSpc>
                          <a:spcPts val="1600"/>
                        </a:lnSpc>
                      </a:pPr>
                      <a:r>
                        <a:rPr lang="en-US" sz="1400" i="1" spc="85">
                          <a:latin typeface="Times New Roman"/>
                          <a:cs typeface="Times New Roman"/>
                        </a:rPr>
                        <a:t>V({(i-i</a:t>
                      </a:r>
                      <a:r>
                        <a:rPr lang="en-US" sz="1400" i="1" spc="85" baseline="30000" err="1">
                          <a:latin typeface="Times New Roman"/>
                          <a:cs typeface="Times New Roman"/>
                        </a:rPr>
                        <a:t>M</a:t>
                      </a:r>
                      <a:r>
                        <a:rPr lang="en-US" sz="1400" i="1" spc="85" baseline="0">
                          <a:latin typeface="Times New Roman"/>
                          <a:cs typeface="Times New Roman"/>
                        </a:rPr>
                        <a:t>)M})</a:t>
                      </a:r>
                      <a:endParaRPr sz="1400" i="1">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85">
                          <a:latin typeface="Calibri"/>
                          <a:cs typeface="Calibri"/>
                        </a:rPr>
                        <a:t>PDV </a:t>
                      </a:r>
                      <a:r>
                        <a:rPr sz="1400" spc="55">
                          <a:latin typeface="Calibri"/>
                          <a:cs typeface="Calibri"/>
                        </a:rPr>
                        <a:t>of </a:t>
                      </a:r>
                      <a:r>
                        <a:rPr sz="1400" spc="60">
                          <a:latin typeface="Calibri"/>
                          <a:cs typeface="Calibri"/>
                        </a:rPr>
                        <a:t>interest </a:t>
                      </a:r>
                      <a:r>
                        <a:rPr sz="1400" spc="75">
                          <a:latin typeface="Calibri"/>
                          <a:cs typeface="Calibri"/>
                        </a:rPr>
                        <a:t>saved</a:t>
                      </a:r>
                      <a:r>
                        <a:rPr sz="1400" spc="-55">
                          <a:latin typeface="Calibri"/>
                          <a:cs typeface="Calibri"/>
                        </a:rPr>
                        <a:t> </a:t>
                      </a:r>
                      <a:r>
                        <a:rPr sz="1400" spc="75">
                          <a:latin typeface="Calibri"/>
                          <a:cs typeface="Calibri"/>
                        </a:rPr>
                        <a:t>by</a:t>
                      </a:r>
                      <a:endParaRPr sz="1400">
                        <a:latin typeface="Calibri"/>
                        <a:cs typeface="Calibri"/>
                      </a:endParaRPr>
                    </a:p>
                    <a:p>
                      <a:pPr marL="81280" marR="259715">
                        <a:lnSpc>
                          <a:spcPts val="1510"/>
                        </a:lnSpc>
                        <a:spcBef>
                          <a:spcPts val="50"/>
                        </a:spcBef>
                      </a:pPr>
                      <a:r>
                        <a:rPr sz="1400" spc="60">
                          <a:latin typeface="Calibri"/>
                          <a:cs typeface="Calibri"/>
                        </a:rPr>
                        <a:t>central </a:t>
                      </a:r>
                      <a:r>
                        <a:rPr sz="1400" spc="75">
                          <a:latin typeface="Calibri"/>
                          <a:cs typeface="Calibri"/>
                        </a:rPr>
                        <a:t>bank through  </a:t>
                      </a:r>
                      <a:r>
                        <a:rPr sz="1400" spc="65">
                          <a:latin typeface="Calibri"/>
                          <a:cs typeface="Calibri"/>
                        </a:rPr>
                        <a:t>issuance </a:t>
                      </a:r>
                      <a:r>
                        <a:rPr sz="1400" spc="55">
                          <a:latin typeface="Calibri"/>
                          <a:cs typeface="Calibri"/>
                        </a:rPr>
                        <a:t>of </a:t>
                      </a:r>
                      <a:r>
                        <a:rPr sz="1400" spc="75">
                          <a:latin typeface="Calibri"/>
                          <a:cs typeface="Calibri"/>
                        </a:rPr>
                        <a:t>base</a:t>
                      </a:r>
                      <a:r>
                        <a:rPr sz="1400" spc="5">
                          <a:latin typeface="Calibri"/>
                          <a:cs typeface="Calibri"/>
                        </a:rPr>
                        <a:t> </a:t>
                      </a:r>
                      <a:r>
                        <a:rPr sz="1400" spc="85">
                          <a:latin typeface="Calibri"/>
                          <a:cs typeface="Calibri"/>
                        </a:rPr>
                        <a:t>money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85">
                          <a:latin typeface="Calibri"/>
                          <a:cs typeface="Calibri"/>
                        </a:rPr>
                        <a:t>PDV </a:t>
                      </a:r>
                      <a:r>
                        <a:rPr sz="1400" spc="55">
                          <a:latin typeface="Calibri"/>
                          <a:cs typeface="Calibri"/>
                        </a:rPr>
                        <a:t>of </a:t>
                      </a:r>
                      <a:r>
                        <a:rPr sz="1400" spc="75">
                          <a:latin typeface="Calibri"/>
                          <a:cs typeface="Calibri"/>
                        </a:rPr>
                        <a:t>payments </a:t>
                      </a:r>
                      <a:r>
                        <a:rPr sz="1400" spc="90">
                          <a:latin typeface="Calibri"/>
                          <a:cs typeface="Calibri"/>
                        </a:rPr>
                        <a:t>made</a:t>
                      </a:r>
                      <a:r>
                        <a:rPr sz="1400" spc="-45">
                          <a:latin typeface="Calibri"/>
                          <a:cs typeface="Calibri"/>
                        </a:rPr>
                        <a:t> </a:t>
                      </a:r>
                      <a:r>
                        <a:rPr sz="1400" spc="75">
                          <a:latin typeface="Calibri"/>
                          <a:cs typeface="Calibri"/>
                        </a:rPr>
                        <a:t>by</a:t>
                      </a:r>
                      <a:r>
                        <a:rPr lang="en-US" sz="1400" spc="0" baseline="0">
                          <a:latin typeface="Calibri"/>
                          <a:cs typeface="Calibri"/>
                        </a:rPr>
                        <a:t> </a:t>
                      </a:r>
                      <a:r>
                        <a:rPr sz="1400" spc="60">
                          <a:latin typeface="Calibri"/>
                          <a:cs typeface="Calibri"/>
                        </a:rPr>
                        <a:t>central </a:t>
                      </a:r>
                      <a:r>
                        <a:rPr sz="1400" spc="75">
                          <a:latin typeface="Calibri"/>
                          <a:cs typeface="Calibri"/>
                        </a:rPr>
                        <a:t>bank </a:t>
                      </a:r>
                      <a:r>
                        <a:rPr sz="1400" spc="65">
                          <a:latin typeface="Calibri"/>
                          <a:cs typeface="Calibri"/>
                        </a:rPr>
                        <a:t>to</a:t>
                      </a:r>
                      <a:r>
                        <a:rPr sz="1400" spc="-20">
                          <a:latin typeface="Calibri"/>
                          <a:cs typeface="Calibri"/>
                        </a:rPr>
                        <a:t> </a:t>
                      </a:r>
                      <a:r>
                        <a:rPr sz="1400" spc="65">
                          <a:latin typeface="Calibri"/>
                          <a:cs typeface="Calibri"/>
                        </a:rPr>
                        <a:t>Treasury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0170">
                        <a:lnSpc>
                          <a:spcPct val="100000"/>
                        </a:lnSpc>
                        <a:spcBef>
                          <a:spcPts val="75"/>
                        </a:spcBef>
                      </a:pPr>
                      <a:r>
                        <a:rPr sz="1400" i="1" spc="75">
                          <a:latin typeface="Times New Roman"/>
                          <a:cs typeface="Times New Roman"/>
                        </a:rPr>
                        <a:t>V </a:t>
                      </a:r>
                      <a:r>
                        <a:rPr sz="1400" spc="50">
                          <a:latin typeface="Times New Roman"/>
                          <a:cs typeface="Times New Roman"/>
                        </a:rPr>
                        <a:t>({</a:t>
                      </a:r>
                      <a:r>
                        <a:rPr sz="1400" i="1" spc="50">
                          <a:latin typeface="Times New Roman"/>
                          <a:cs typeface="Times New Roman"/>
                        </a:rPr>
                        <a:t>T</a:t>
                      </a:r>
                      <a:r>
                        <a:rPr sz="1400" i="1" spc="-85">
                          <a:latin typeface="Times New Roman"/>
                          <a:cs typeface="Times New Roman"/>
                        </a:rPr>
                        <a:t> </a:t>
                      </a:r>
                      <a:r>
                        <a:rPr sz="1400" i="1" spc="44" baseline="44444">
                          <a:latin typeface="Times New Roman"/>
                          <a:cs typeface="Times New Roman"/>
                        </a:rPr>
                        <a:t>cb</a:t>
                      </a:r>
                      <a:r>
                        <a:rPr sz="1400" spc="30">
                          <a:latin typeface="Times New Roman"/>
                          <a:cs typeface="Times New Roman"/>
                        </a:rPr>
                        <a:t>})</a:t>
                      </a:r>
                      <a:endParaRPr sz="1400">
                        <a:latin typeface="Times New Roman"/>
                        <a:cs typeface="Times New Roman"/>
                      </a:endParaRPr>
                    </a:p>
                  </a:txBody>
                  <a:tcPr marL="0" marR="0" marT="9525"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5"/>
                  </a:ext>
                </a:extLst>
              </a:tr>
              <a:tr h="711200">
                <a:tc>
                  <a:txBody>
                    <a:bodyPr/>
                    <a:lstStyle/>
                    <a:p>
                      <a:pPr marL="88900" algn="ctr">
                        <a:lnSpc>
                          <a:spcPts val="1590"/>
                        </a:lnSpc>
                      </a:pPr>
                      <a:r>
                        <a:rPr sz="1400" i="1" spc="105">
                          <a:latin typeface="Times New Roman"/>
                          <a:cs typeface="Times New Roman"/>
                        </a:rPr>
                        <a:t>V</a:t>
                      </a:r>
                      <a:r>
                        <a:rPr sz="1400" i="1" spc="5">
                          <a:latin typeface="Times New Roman"/>
                          <a:cs typeface="Times New Roman"/>
                        </a:rPr>
                        <a:t> </a:t>
                      </a:r>
                      <a:r>
                        <a:rPr sz="1400" spc="125">
                          <a:latin typeface="Times New Roman"/>
                          <a:cs typeface="Times New Roman"/>
                        </a:rPr>
                        <a:t>(</a:t>
                      </a:r>
                      <a:r>
                        <a:rPr sz="1400" i="1" spc="125">
                          <a:latin typeface="Times New Roman"/>
                          <a:cs typeface="Times New Roman"/>
                        </a:rPr>
                        <a:t>M</a:t>
                      </a:r>
                      <a:r>
                        <a:rPr sz="1400" i="1" spc="-175">
                          <a:latin typeface="Times New Roman"/>
                          <a:cs typeface="Times New Roman"/>
                        </a:rPr>
                        <a:t> </a:t>
                      </a:r>
                      <a:r>
                        <a:rPr sz="1400" spc="112" baseline="-22222">
                          <a:latin typeface="Symbol"/>
                          <a:cs typeface="Symbol"/>
                        </a:rPr>
                        <a:t></a:t>
                      </a:r>
                      <a:r>
                        <a:rPr sz="1400" spc="15" baseline="-22222">
                          <a:latin typeface="Times New Roman"/>
                          <a:cs typeface="Times New Roman"/>
                        </a:rPr>
                        <a:t> </a:t>
                      </a:r>
                      <a:r>
                        <a:rPr sz="1400" spc="55">
                          <a:latin typeface="Times New Roman"/>
                          <a:cs typeface="Times New Roman"/>
                        </a:rPr>
                        <a:t>)</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85">
                          <a:latin typeface="Calibri"/>
                          <a:cs typeface="Calibri"/>
                        </a:rPr>
                        <a:t>PDV </a:t>
                      </a:r>
                      <a:r>
                        <a:rPr sz="1400" spc="55">
                          <a:latin typeface="Calibri"/>
                          <a:cs typeface="Calibri"/>
                        </a:rPr>
                        <a:t>of </a:t>
                      </a:r>
                      <a:r>
                        <a:rPr sz="1400" spc="65">
                          <a:latin typeface="Calibri"/>
                          <a:cs typeface="Calibri"/>
                        </a:rPr>
                        <a:t>terminal</a:t>
                      </a:r>
                      <a:r>
                        <a:rPr sz="1400" spc="-35">
                          <a:latin typeface="Calibri"/>
                          <a:cs typeface="Calibri"/>
                        </a:rPr>
                        <a:t> </a:t>
                      </a:r>
                      <a:r>
                        <a:rPr sz="1400" spc="75">
                          <a:latin typeface="Calibri"/>
                          <a:cs typeface="Calibri"/>
                        </a:rPr>
                        <a:t>base</a:t>
                      </a:r>
                      <a:endParaRPr sz="1400">
                        <a:latin typeface="Calibri"/>
                        <a:cs typeface="Calibri"/>
                      </a:endParaRPr>
                    </a:p>
                    <a:p>
                      <a:pPr marL="81280">
                        <a:lnSpc>
                          <a:spcPct val="100000"/>
                        </a:lnSpc>
                        <a:spcBef>
                          <a:spcPts val="85"/>
                        </a:spcBef>
                      </a:pPr>
                      <a:r>
                        <a:rPr sz="1400" spc="85">
                          <a:latin typeface="Calibri"/>
                          <a:cs typeface="Calibri"/>
                        </a:rPr>
                        <a:t>money</a:t>
                      </a:r>
                      <a:r>
                        <a:rPr sz="1400" spc="-10">
                          <a:latin typeface="Calibri"/>
                          <a:cs typeface="Calibri"/>
                        </a:rPr>
                        <a:t> </a:t>
                      </a:r>
                      <a:r>
                        <a:rPr sz="1400" spc="65">
                          <a:latin typeface="Calibri"/>
                          <a:cs typeface="Calibri"/>
                        </a:rPr>
                        <a:t>stock</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85">
                          <a:latin typeface="Calibri"/>
                          <a:cs typeface="Calibri"/>
                        </a:rPr>
                        <a:t>PDV </a:t>
                      </a:r>
                      <a:r>
                        <a:rPr sz="1400" spc="55">
                          <a:latin typeface="Calibri"/>
                          <a:cs typeface="Calibri"/>
                        </a:rPr>
                        <a:t>of </a:t>
                      </a:r>
                      <a:r>
                        <a:rPr sz="1400" spc="60">
                          <a:latin typeface="Calibri"/>
                          <a:cs typeface="Calibri"/>
                        </a:rPr>
                        <a:t>transfer</a:t>
                      </a:r>
                      <a:r>
                        <a:rPr sz="1400" spc="75">
                          <a:latin typeface="Calibri"/>
                          <a:cs typeface="Calibri"/>
                        </a:rPr>
                        <a:t> payments</a:t>
                      </a:r>
                      <a:endParaRPr sz="1400">
                        <a:latin typeface="Calibri"/>
                        <a:cs typeface="Calibri"/>
                      </a:endParaRPr>
                    </a:p>
                    <a:p>
                      <a:pPr marL="81280" marR="215265">
                        <a:lnSpc>
                          <a:spcPct val="105000"/>
                        </a:lnSpc>
                      </a:pPr>
                      <a:r>
                        <a:rPr sz="1400" spc="75">
                          <a:latin typeface="Calibri"/>
                          <a:cs typeface="Calibri"/>
                        </a:rPr>
                        <a:t>by </a:t>
                      </a:r>
                      <a:r>
                        <a:rPr sz="1400" spc="60">
                          <a:latin typeface="Calibri"/>
                          <a:cs typeface="Calibri"/>
                        </a:rPr>
                        <a:t>Central </a:t>
                      </a:r>
                      <a:r>
                        <a:rPr sz="1400" spc="75">
                          <a:latin typeface="Calibri"/>
                          <a:cs typeface="Calibri"/>
                        </a:rPr>
                        <a:t>Bank </a:t>
                      </a:r>
                      <a:r>
                        <a:rPr sz="1400" spc="60">
                          <a:latin typeface="Calibri"/>
                          <a:cs typeface="Calibri"/>
                        </a:rPr>
                        <a:t>to</a:t>
                      </a:r>
                      <a:r>
                        <a:rPr sz="1400" spc="-75">
                          <a:latin typeface="Calibri"/>
                          <a:cs typeface="Calibri"/>
                        </a:rPr>
                        <a:t> </a:t>
                      </a:r>
                      <a:r>
                        <a:rPr sz="1400" spc="60">
                          <a:latin typeface="Calibri"/>
                          <a:cs typeface="Calibri"/>
                        </a:rPr>
                        <a:t>private  sector (helicopter</a:t>
                      </a:r>
                      <a:r>
                        <a:rPr sz="1400" spc="-60">
                          <a:latin typeface="Calibri"/>
                          <a:cs typeface="Calibri"/>
                        </a:rPr>
                        <a:t> </a:t>
                      </a:r>
                      <a:r>
                        <a:rPr sz="1400" spc="80">
                          <a:latin typeface="Calibri"/>
                          <a:cs typeface="Calibri"/>
                        </a:rPr>
                        <a:t>money)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0170">
                        <a:lnSpc>
                          <a:spcPts val="1505"/>
                        </a:lnSpc>
                      </a:pPr>
                      <a:r>
                        <a:rPr sz="1400" i="1" spc="75">
                          <a:latin typeface="Times New Roman"/>
                          <a:cs typeface="Times New Roman"/>
                        </a:rPr>
                        <a:t>V</a:t>
                      </a:r>
                      <a:r>
                        <a:rPr sz="1400" i="1" spc="-50">
                          <a:latin typeface="Times New Roman"/>
                          <a:cs typeface="Times New Roman"/>
                        </a:rPr>
                        <a:t> </a:t>
                      </a:r>
                      <a:r>
                        <a:rPr sz="1400" spc="50">
                          <a:latin typeface="Times New Roman"/>
                          <a:cs typeface="Times New Roman"/>
                        </a:rPr>
                        <a:t>({</a:t>
                      </a:r>
                      <a:r>
                        <a:rPr sz="1400" i="1" spc="50">
                          <a:latin typeface="Times New Roman"/>
                          <a:cs typeface="Times New Roman"/>
                        </a:rPr>
                        <a:t>H</a:t>
                      </a:r>
                      <a:r>
                        <a:rPr sz="1400" spc="50">
                          <a:latin typeface="Times New Roman"/>
                          <a:cs typeface="Times New Roman"/>
                        </a:rPr>
                        <a:t>})</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6"/>
                  </a:ext>
                </a:extLst>
              </a:tr>
              <a:tr h="7112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90"/>
                        </a:lnSpc>
                      </a:pPr>
                      <a:r>
                        <a:rPr sz="1400" spc="85">
                          <a:latin typeface="Calibri"/>
                          <a:cs typeface="Calibri"/>
                        </a:rPr>
                        <a:t>PDV </a:t>
                      </a:r>
                      <a:r>
                        <a:rPr sz="1400" spc="55">
                          <a:latin typeface="Calibri"/>
                          <a:cs typeface="Calibri"/>
                        </a:rPr>
                        <a:t>of implicit</a:t>
                      </a:r>
                      <a:r>
                        <a:rPr sz="1400" spc="-50">
                          <a:latin typeface="Calibri"/>
                          <a:cs typeface="Calibri"/>
                        </a:rPr>
                        <a:t> </a:t>
                      </a:r>
                      <a:r>
                        <a:rPr sz="1400" spc="75">
                          <a:latin typeface="Calibri"/>
                          <a:cs typeface="Calibri"/>
                        </a:rPr>
                        <a:t>net</a:t>
                      </a:r>
                      <a:endParaRPr sz="1400">
                        <a:latin typeface="Calibri"/>
                        <a:cs typeface="Calibri"/>
                      </a:endParaRPr>
                    </a:p>
                    <a:p>
                      <a:pPr marL="81280" marR="313690">
                        <a:lnSpc>
                          <a:spcPct val="105000"/>
                        </a:lnSpc>
                      </a:pPr>
                      <a:r>
                        <a:rPr sz="1400" spc="60">
                          <a:latin typeface="Calibri"/>
                          <a:cs typeface="Calibri"/>
                        </a:rPr>
                        <a:t>subsidies </a:t>
                      </a:r>
                      <a:r>
                        <a:rPr sz="1400" spc="65">
                          <a:latin typeface="Calibri"/>
                          <a:cs typeface="Calibri"/>
                        </a:rPr>
                        <a:t>paid </a:t>
                      </a:r>
                      <a:r>
                        <a:rPr sz="1400" spc="75">
                          <a:latin typeface="Calibri"/>
                          <a:cs typeface="Calibri"/>
                        </a:rPr>
                        <a:t>by</a:t>
                      </a:r>
                      <a:r>
                        <a:rPr sz="1400">
                          <a:latin typeface="Calibri"/>
                          <a:cs typeface="Calibri"/>
                        </a:rPr>
                        <a:t> </a:t>
                      </a:r>
                      <a:r>
                        <a:rPr sz="1400" spc="60">
                          <a:latin typeface="Calibri"/>
                          <a:cs typeface="Calibri"/>
                        </a:rPr>
                        <a:t>central  </a:t>
                      </a:r>
                      <a:r>
                        <a:rPr sz="1400" spc="75">
                          <a:latin typeface="Calibri"/>
                          <a:cs typeface="Calibri"/>
                        </a:rPr>
                        <a:t>bank</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0170">
                        <a:lnSpc>
                          <a:spcPct val="100000"/>
                        </a:lnSpc>
                        <a:spcBef>
                          <a:spcPts val="85"/>
                        </a:spcBef>
                      </a:pPr>
                      <a:r>
                        <a:rPr sz="1400" i="1" spc="75">
                          <a:latin typeface="Times New Roman"/>
                          <a:cs typeface="Times New Roman"/>
                        </a:rPr>
                        <a:t>V</a:t>
                      </a:r>
                      <a:r>
                        <a:rPr sz="1400" i="1" spc="-30">
                          <a:latin typeface="Times New Roman"/>
                          <a:cs typeface="Times New Roman"/>
                        </a:rPr>
                        <a:t> </a:t>
                      </a:r>
                      <a:r>
                        <a:rPr sz="1400" spc="35">
                          <a:latin typeface="Times New Roman"/>
                          <a:cs typeface="Times New Roman"/>
                        </a:rPr>
                        <a:t>({</a:t>
                      </a:r>
                      <a:r>
                        <a:rPr sz="1400" i="1" spc="35">
                          <a:latin typeface="Times New Roman"/>
                          <a:cs typeface="Times New Roman"/>
                        </a:rPr>
                        <a:t>S</a:t>
                      </a:r>
                      <a:r>
                        <a:rPr sz="1400" i="1" spc="52" baseline="44444">
                          <a:latin typeface="Times New Roman"/>
                          <a:cs typeface="Times New Roman"/>
                        </a:rPr>
                        <a:t>cb</a:t>
                      </a:r>
                      <a:r>
                        <a:rPr sz="1400" spc="35">
                          <a:latin typeface="Times New Roman"/>
                          <a:cs typeface="Times New Roman"/>
                        </a:rPr>
                        <a:t>})</a:t>
                      </a:r>
                      <a:endParaRPr sz="1400">
                        <a:latin typeface="Times New Roman"/>
                        <a:cs typeface="Times New Roman"/>
                      </a:endParaRPr>
                    </a:p>
                  </a:txBody>
                  <a:tcPr marL="0" marR="0" marT="10795"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7"/>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1280">
                        <a:lnSpc>
                          <a:spcPts val="1380"/>
                        </a:lnSpc>
                      </a:pPr>
                      <a:r>
                        <a:rPr sz="1400" spc="60">
                          <a:latin typeface="Calibri"/>
                          <a:cs typeface="Calibri"/>
                        </a:rPr>
                        <a:t>Central</a:t>
                      </a:r>
                      <a:r>
                        <a:rPr sz="1400" spc="-10">
                          <a:latin typeface="Calibri"/>
                          <a:cs typeface="Calibri"/>
                        </a:rPr>
                        <a:t> </a:t>
                      </a:r>
                      <a:r>
                        <a:rPr sz="1400" spc="80">
                          <a:latin typeface="Calibri"/>
                          <a:cs typeface="Calibri"/>
                        </a:rPr>
                        <a:t>bank</a:t>
                      </a:r>
                      <a:endParaRPr sz="1400">
                        <a:latin typeface="Calibri"/>
                        <a:cs typeface="Calibri"/>
                      </a:endParaRPr>
                    </a:p>
                    <a:p>
                      <a:pPr marL="81280">
                        <a:lnSpc>
                          <a:spcPct val="100000"/>
                        </a:lnSpc>
                        <a:spcBef>
                          <a:spcPts val="75"/>
                        </a:spcBef>
                      </a:pPr>
                      <a:r>
                        <a:rPr sz="1400" spc="75">
                          <a:latin typeface="Calibri"/>
                          <a:cs typeface="Calibri"/>
                        </a:rPr>
                        <a:t>comprehensive net</a:t>
                      </a:r>
                      <a:r>
                        <a:rPr sz="1400" spc="-10">
                          <a:latin typeface="Calibri"/>
                          <a:cs typeface="Calibri"/>
                        </a:rPr>
                        <a:t> </a:t>
                      </a:r>
                      <a:r>
                        <a:rPr sz="1400" spc="75">
                          <a:latin typeface="Calibri"/>
                          <a:cs typeface="Calibri"/>
                        </a:rPr>
                        <a:t>worth</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1440">
                        <a:lnSpc>
                          <a:spcPts val="1195"/>
                        </a:lnSpc>
                      </a:pPr>
                      <a:r>
                        <a:rPr sz="1400" i="1" spc="-247" baseline="-24444">
                          <a:latin typeface="Times New Roman"/>
                          <a:cs typeface="Times New Roman"/>
                        </a:rPr>
                        <a:t>W</a:t>
                      </a:r>
                      <a:r>
                        <a:rPr sz="1400" spc="-247" baseline="-8888">
                          <a:latin typeface="Times New Roman"/>
                          <a:cs typeface="Times New Roman"/>
                        </a:rPr>
                        <a:t>ˆ</a:t>
                      </a:r>
                      <a:r>
                        <a:rPr sz="1400" spc="-75" baseline="-8888">
                          <a:latin typeface="Times New Roman"/>
                          <a:cs typeface="Times New Roman"/>
                        </a:rPr>
                        <a:t> </a:t>
                      </a:r>
                      <a:r>
                        <a:rPr sz="1400" i="1" spc="35">
                          <a:latin typeface="Times New Roman"/>
                          <a:cs typeface="Times New Roman"/>
                        </a:rPr>
                        <a:t>cb</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8"/>
                  </a:ext>
                </a:extLst>
              </a:tr>
            </a:tbl>
          </a:graphicData>
        </a:graphic>
      </p:graphicFrame>
      <p:sp>
        <p:nvSpPr>
          <p:cNvPr id="11" name="Rectangle 2"/>
          <p:cNvSpPr>
            <a:spLocks noGrp="1" noChangeArrowheads="1"/>
          </p:cNvSpPr>
          <p:nvPr>
            <p:ph type="title"/>
          </p:nvPr>
        </p:nvSpPr>
        <p:spPr>
          <a:xfrm>
            <a:off x="179512" y="66678"/>
            <a:ext cx="8836025" cy="367408"/>
          </a:xfrm>
          <a:noFill/>
        </p:spPr>
        <p:txBody>
          <a:bodyPr/>
          <a:lstStyle/>
          <a:p>
            <a:pPr>
              <a:lnSpc>
                <a:spcPts val="3000"/>
              </a:lnSpc>
            </a:pPr>
            <a:r>
              <a:rPr lang="en-US" spc="-5">
                <a:cs typeface="Calibri"/>
              </a:rPr>
              <a:t>How deep are the pockets of the </a:t>
            </a:r>
            <a:r>
              <a:rPr lang="en-US" spc="-10">
                <a:cs typeface="Calibri"/>
              </a:rPr>
              <a:t>central</a:t>
            </a:r>
            <a:r>
              <a:rPr lang="en-US" spc="75">
                <a:cs typeface="Calibri"/>
              </a:rPr>
              <a:t> </a:t>
            </a:r>
            <a:r>
              <a:rPr lang="en-US" spc="-5">
                <a:cs typeface="Calibri"/>
              </a:rPr>
              <a:t>bank?</a:t>
            </a:r>
            <a:endParaRPr lang="en-US"/>
          </a:p>
        </p:txBody>
      </p:sp>
      <p:sp>
        <p:nvSpPr>
          <p:cNvPr id="7" name="Rectangle 6"/>
          <p:cNvSpPr/>
          <p:nvPr/>
        </p:nvSpPr>
        <p:spPr>
          <a:xfrm>
            <a:off x="2039995" y="1249015"/>
            <a:ext cx="5556341" cy="307777"/>
          </a:xfrm>
          <a:prstGeom prst="rect">
            <a:avLst/>
          </a:prstGeom>
        </p:spPr>
        <p:txBody>
          <a:bodyPr wrap="square">
            <a:spAutoFit/>
          </a:bodyPr>
          <a:lstStyle/>
          <a:p>
            <a:pPr eaLnBrk="1" hangingPunct="1">
              <a:spcBef>
                <a:spcPct val="50000"/>
              </a:spcBef>
              <a:buClrTx/>
              <a:buFontTx/>
              <a:buNone/>
            </a:pPr>
            <a:r>
              <a:rPr lang="en-US">
                <a:solidFill>
                  <a:srgbClr val="002060"/>
                </a:solidFill>
              </a:rPr>
              <a:t>Stylized central bank comprehensive balance sheet</a:t>
            </a:r>
          </a:p>
        </p:txBody>
      </p:sp>
      <p:cxnSp>
        <p:nvCxnSpPr>
          <p:cNvPr id="8"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9" name="Rectangle 2"/>
          <p:cNvSpPr txBox="1">
            <a:spLocks noChangeArrowheads="1"/>
          </p:cNvSpPr>
          <p:nvPr/>
        </p:nvSpPr>
        <p:spPr bwMode="auto">
          <a:xfrm>
            <a:off x="179512" y="66678"/>
            <a:ext cx="8836025" cy="112800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eaLnBrk="1" fontAlgn="base" hangingPunct="1">
              <a:spcBef>
                <a:spcPct val="0"/>
              </a:spcBef>
              <a:spcAft>
                <a:spcPct val="0"/>
              </a:spcAft>
              <a:defRPr sz="2400">
                <a:solidFill>
                  <a:schemeClr val="tx2"/>
                </a:solidFill>
                <a:latin typeface="+mj-lt"/>
                <a:ea typeface="+mj-ea"/>
                <a:cs typeface="+mj-cs"/>
              </a:defRPr>
            </a:lvl1pPr>
            <a:lvl2pPr algn="l" rtl="0" eaLnBrk="1" fontAlgn="base" hangingPunct="1">
              <a:spcBef>
                <a:spcPct val="0"/>
              </a:spcBef>
              <a:spcAft>
                <a:spcPct val="0"/>
              </a:spcAft>
              <a:defRPr sz="2400">
                <a:solidFill>
                  <a:schemeClr val="tx2"/>
                </a:solidFill>
                <a:latin typeface="Arial" pitchFamily="34" charset="0"/>
              </a:defRPr>
            </a:lvl2pPr>
            <a:lvl3pPr algn="l" rtl="0" eaLnBrk="1" fontAlgn="base" hangingPunct="1">
              <a:spcBef>
                <a:spcPct val="0"/>
              </a:spcBef>
              <a:spcAft>
                <a:spcPct val="0"/>
              </a:spcAft>
              <a:defRPr sz="2400">
                <a:solidFill>
                  <a:schemeClr val="tx2"/>
                </a:solidFill>
                <a:latin typeface="Arial" pitchFamily="34" charset="0"/>
              </a:defRPr>
            </a:lvl3pPr>
            <a:lvl4pPr algn="l" rtl="0" eaLnBrk="1" fontAlgn="base" hangingPunct="1">
              <a:spcBef>
                <a:spcPct val="0"/>
              </a:spcBef>
              <a:spcAft>
                <a:spcPct val="0"/>
              </a:spcAft>
              <a:defRPr sz="2400">
                <a:solidFill>
                  <a:schemeClr val="tx2"/>
                </a:solidFill>
                <a:latin typeface="Arial" pitchFamily="34" charset="0"/>
              </a:defRPr>
            </a:lvl4pPr>
            <a:lvl5pPr algn="l" rtl="0" eaLnBrk="1" fontAlgn="base" hangingPunct="1">
              <a:spcBef>
                <a:spcPct val="0"/>
              </a:spcBef>
              <a:spcAft>
                <a:spcPct val="0"/>
              </a:spcAft>
              <a:defRPr sz="2400">
                <a:solidFill>
                  <a:schemeClr val="tx2"/>
                </a:solidFill>
                <a:latin typeface="Arial" pitchFamily="34" charset="0"/>
              </a:defRPr>
            </a:lvl5pPr>
            <a:lvl6pPr marL="457200" algn="l" rtl="0" eaLnBrk="1" fontAlgn="base" hangingPunct="1">
              <a:spcBef>
                <a:spcPct val="0"/>
              </a:spcBef>
              <a:spcAft>
                <a:spcPct val="0"/>
              </a:spcAft>
              <a:defRPr sz="2400">
                <a:solidFill>
                  <a:schemeClr val="tx2"/>
                </a:solidFill>
                <a:latin typeface="Arial" pitchFamily="34" charset="0"/>
              </a:defRPr>
            </a:lvl6pPr>
            <a:lvl7pPr marL="914400" algn="l" rtl="0" eaLnBrk="1" fontAlgn="base" hangingPunct="1">
              <a:spcBef>
                <a:spcPct val="0"/>
              </a:spcBef>
              <a:spcAft>
                <a:spcPct val="0"/>
              </a:spcAft>
              <a:defRPr sz="2400">
                <a:solidFill>
                  <a:schemeClr val="tx2"/>
                </a:solidFill>
                <a:latin typeface="Arial" pitchFamily="34" charset="0"/>
              </a:defRPr>
            </a:lvl7pPr>
            <a:lvl8pPr marL="1371600" algn="l" rtl="0" eaLnBrk="1" fontAlgn="base" hangingPunct="1">
              <a:spcBef>
                <a:spcPct val="0"/>
              </a:spcBef>
              <a:spcAft>
                <a:spcPct val="0"/>
              </a:spcAft>
              <a:defRPr sz="2400">
                <a:solidFill>
                  <a:schemeClr val="tx2"/>
                </a:solidFill>
                <a:latin typeface="Arial" pitchFamily="34" charset="0"/>
              </a:defRPr>
            </a:lvl8pPr>
            <a:lvl9pPr marL="1828800" algn="l" rtl="0" eaLnBrk="1" fontAlgn="base" hangingPunct="1">
              <a:spcBef>
                <a:spcPct val="0"/>
              </a:spcBef>
              <a:spcAft>
                <a:spcPct val="0"/>
              </a:spcAft>
              <a:defRPr sz="2400">
                <a:solidFill>
                  <a:schemeClr val="tx2"/>
                </a:solidFill>
                <a:latin typeface="Arial" pitchFamily="34" charset="0"/>
              </a:defRPr>
            </a:lvl9pPr>
          </a:lstStyle>
          <a:p>
            <a:pPr>
              <a:lnSpc>
                <a:spcPts val="3000"/>
              </a:lnSpc>
            </a:pPr>
            <a:r>
              <a:rPr lang="en-US" b="0" kern="0" spc="-5">
                <a:cs typeface="Calibri"/>
              </a:rPr>
              <a:t>From conventional balance sheet to comprehensive balance sheet – the intertemporal budget constraints of the central bank and the Treasury</a:t>
            </a:r>
          </a:p>
        </p:txBody>
      </p:sp>
      <p:sp>
        <p:nvSpPr>
          <p:cNvPr id="12"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25</a:t>
            </a:fld>
            <a:endParaRPr lang="en-US" altLang="zh-CN" sz="800">
              <a:solidFill>
                <a:srgbClr val="53565A"/>
              </a:solidFill>
            </a:endParaRPr>
          </a:p>
        </p:txBody>
      </p:sp>
      <p:sp>
        <p:nvSpPr>
          <p:cNvPr id="13"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77642355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3"/>
          <p:cNvGraphicFramePr>
            <a:graphicFrameLocks noGrp="1"/>
          </p:cNvGraphicFramePr>
          <p:nvPr>
            <p:extLst>
              <p:ext uri="{D42A27DB-BD31-4B8C-83A1-F6EECF244321}">
                <p14:modId xmlns:p14="http://schemas.microsoft.com/office/powerpoint/2010/main" val="422683919"/>
              </p:ext>
            </p:extLst>
          </p:nvPr>
        </p:nvGraphicFramePr>
        <p:xfrm>
          <a:off x="889460" y="1844824"/>
          <a:ext cx="7282940" cy="3945384"/>
        </p:xfrm>
        <a:graphic>
          <a:graphicData uri="http://schemas.openxmlformats.org/drawingml/2006/table">
            <a:tbl>
              <a:tblPr firstRow="1" bandRow="1">
                <a:tableStyleId>{2D5ABB26-0587-4C30-8999-92F81FD0307C}</a:tableStyleId>
              </a:tblPr>
              <a:tblGrid>
                <a:gridCol w="1882622">
                  <a:extLst>
                    <a:ext uri="{9D8B030D-6E8A-4147-A177-3AD203B41FA5}">
                      <a16:colId xmlns:a16="http://schemas.microsoft.com/office/drawing/2014/main" xmlns="" val="20000"/>
                    </a:ext>
                  </a:extLst>
                </a:gridCol>
                <a:gridCol w="2048510">
                  <a:extLst>
                    <a:ext uri="{9D8B030D-6E8A-4147-A177-3AD203B41FA5}">
                      <a16:colId xmlns:a16="http://schemas.microsoft.com/office/drawing/2014/main" xmlns="" val="20001"/>
                    </a:ext>
                  </a:extLst>
                </a:gridCol>
                <a:gridCol w="2153792">
                  <a:extLst>
                    <a:ext uri="{9D8B030D-6E8A-4147-A177-3AD203B41FA5}">
                      <a16:colId xmlns:a16="http://schemas.microsoft.com/office/drawing/2014/main" xmlns="" val="20002"/>
                    </a:ext>
                  </a:extLst>
                </a:gridCol>
                <a:gridCol w="1198016">
                  <a:extLst>
                    <a:ext uri="{9D8B030D-6E8A-4147-A177-3AD203B41FA5}">
                      <a16:colId xmlns:a16="http://schemas.microsoft.com/office/drawing/2014/main" xmlns="" val="20003"/>
                    </a:ext>
                  </a:extLst>
                </a:gridCol>
              </a:tblGrid>
              <a:tr h="330200">
                <a:tc gridSpan="2">
                  <a:txBody>
                    <a:bodyPr/>
                    <a:lstStyle/>
                    <a:p>
                      <a:pPr marL="79375" algn="ctr">
                        <a:lnSpc>
                          <a:spcPts val="1405"/>
                        </a:lnSpc>
                      </a:pPr>
                      <a:r>
                        <a:rPr sz="1600" b="1" spc="75">
                          <a:latin typeface="Calibri"/>
                          <a:cs typeface="Calibri"/>
                        </a:rPr>
                        <a:t>Assets</a:t>
                      </a:r>
                      <a:endParaRPr sz="1600">
                        <a:latin typeface="Calibri"/>
                        <a:cs typeface="Calibri"/>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81280" algn="ctr">
                        <a:lnSpc>
                          <a:spcPts val="1405"/>
                        </a:lnSpc>
                      </a:pPr>
                      <a:r>
                        <a:rPr sz="1600" b="1" spc="55">
                          <a:latin typeface="Calibri"/>
                          <a:cs typeface="Calibri"/>
                        </a:rPr>
                        <a:t>Liabilities</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711200">
                <a:tc>
                  <a:txBody>
                    <a:bodyPr/>
                    <a:lstStyle/>
                    <a:p>
                      <a:pPr marL="135890">
                        <a:lnSpc>
                          <a:spcPts val="1670"/>
                        </a:lnSpc>
                      </a:pPr>
                      <a:r>
                        <a:rPr sz="1500" i="1">
                          <a:latin typeface="Times New Roman"/>
                          <a:cs typeface="Times New Roman"/>
                        </a:rPr>
                        <a:t>K</a:t>
                      </a:r>
                      <a:endParaRPr sz="15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3345">
                        <a:lnSpc>
                          <a:spcPts val="1560"/>
                        </a:lnSpc>
                      </a:pPr>
                      <a:r>
                        <a:rPr sz="1350" spc="65">
                          <a:latin typeface="Calibri"/>
                          <a:cs typeface="Calibri"/>
                        </a:rPr>
                        <a:t>Fair </a:t>
                      </a:r>
                      <a:r>
                        <a:rPr sz="1350" spc="75">
                          <a:latin typeface="Calibri"/>
                          <a:cs typeface="Calibri"/>
                        </a:rPr>
                        <a:t>value of</a:t>
                      </a:r>
                      <a:r>
                        <a:rPr sz="1350" spc="-60">
                          <a:latin typeface="Calibri"/>
                          <a:cs typeface="Calibri"/>
                        </a:rPr>
                        <a:t> </a:t>
                      </a:r>
                      <a:r>
                        <a:rPr sz="1350" spc="65">
                          <a:latin typeface="Calibri"/>
                          <a:cs typeface="Calibri"/>
                        </a:rPr>
                        <a:t>real</a:t>
                      </a:r>
                      <a:endParaRPr sz="1350">
                        <a:latin typeface="Calibri"/>
                        <a:cs typeface="Calibri"/>
                      </a:endParaRPr>
                    </a:p>
                    <a:p>
                      <a:pPr marL="93345">
                        <a:lnSpc>
                          <a:spcPct val="100000"/>
                        </a:lnSpc>
                        <a:spcBef>
                          <a:spcPts val="45"/>
                        </a:spcBef>
                      </a:pPr>
                      <a:r>
                        <a:rPr sz="1350" spc="65">
                          <a:latin typeface="Calibri"/>
                          <a:cs typeface="Calibri"/>
                        </a:rPr>
                        <a:t>assets, </a:t>
                      </a:r>
                      <a:r>
                        <a:rPr sz="1350" spc="75">
                          <a:latin typeface="Calibri"/>
                          <a:cs typeface="Calibri"/>
                        </a:rPr>
                        <a:t>equity</a:t>
                      </a:r>
                      <a:r>
                        <a:rPr sz="1350" spc="-25">
                          <a:latin typeface="Calibri"/>
                          <a:cs typeface="Calibri"/>
                        </a:rPr>
                        <a:t> </a:t>
                      </a:r>
                      <a:r>
                        <a:rPr sz="1350" spc="65">
                          <a:latin typeface="Calibri"/>
                          <a:cs typeface="Calibri"/>
                        </a:rPr>
                        <a:t>in</a:t>
                      </a:r>
                      <a:endParaRPr sz="1350">
                        <a:latin typeface="Calibri"/>
                        <a:cs typeface="Calibri"/>
                      </a:endParaRPr>
                    </a:p>
                    <a:p>
                      <a:pPr marL="93345" marR="363220">
                        <a:lnSpc>
                          <a:spcPct val="103400"/>
                        </a:lnSpc>
                      </a:pPr>
                      <a:r>
                        <a:rPr sz="1350" spc="75">
                          <a:latin typeface="Calibri"/>
                          <a:cs typeface="Calibri"/>
                        </a:rPr>
                        <a:t>public enterprises  </a:t>
                      </a:r>
                      <a:r>
                        <a:rPr sz="1350" spc="90">
                          <a:latin typeface="Calibri"/>
                          <a:cs typeface="Calibri"/>
                        </a:rPr>
                        <a:t>and </a:t>
                      </a:r>
                      <a:r>
                        <a:rPr sz="1350" spc="75">
                          <a:latin typeface="Calibri"/>
                          <a:cs typeface="Calibri"/>
                        </a:rPr>
                        <a:t>other</a:t>
                      </a:r>
                      <a:r>
                        <a:rPr sz="1350" spc="-20">
                          <a:latin typeface="Calibri"/>
                          <a:cs typeface="Calibri"/>
                        </a:rPr>
                        <a:t> </a:t>
                      </a:r>
                      <a:r>
                        <a:rPr sz="1350" spc="65">
                          <a:latin typeface="Calibri"/>
                          <a:cs typeface="Calibri"/>
                        </a:rPr>
                        <a:t>financial  </a:t>
                      </a:r>
                      <a:r>
                        <a:rPr sz="1350" spc="75">
                          <a:latin typeface="Calibri"/>
                          <a:cs typeface="Calibri"/>
                        </a:rPr>
                        <a:t>assets</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1440">
                        <a:lnSpc>
                          <a:spcPts val="1560"/>
                        </a:lnSpc>
                      </a:pPr>
                      <a:r>
                        <a:rPr sz="1350" spc="80">
                          <a:latin typeface="Calibri"/>
                          <a:cs typeface="Calibri"/>
                        </a:rPr>
                        <a:t>Marketable </a:t>
                      </a:r>
                      <a:r>
                        <a:rPr sz="1350" spc="90">
                          <a:latin typeface="Calibri"/>
                          <a:cs typeface="Calibri"/>
                        </a:rPr>
                        <a:t>and</a:t>
                      </a:r>
                      <a:r>
                        <a:rPr sz="1350" spc="105">
                          <a:latin typeface="Calibri"/>
                          <a:cs typeface="Calibri"/>
                        </a:rPr>
                        <a:t> </a:t>
                      </a:r>
                      <a:r>
                        <a:rPr sz="1350" spc="90">
                          <a:latin typeface="Calibri"/>
                          <a:cs typeface="Calibri"/>
                        </a:rPr>
                        <a:t>non-</a:t>
                      </a:r>
                      <a:endParaRPr sz="1350">
                        <a:latin typeface="Calibri"/>
                        <a:cs typeface="Calibri"/>
                      </a:endParaRPr>
                    </a:p>
                    <a:p>
                      <a:pPr marL="91440" marR="313055">
                        <a:lnSpc>
                          <a:spcPts val="1680"/>
                        </a:lnSpc>
                        <a:spcBef>
                          <a:spcPts val="50"/>
                        </a:spcBef>
                      </a:pPr>
                      <a:r>
                        <a:rPr sz="1350" spc="80">
                          <a:latin typeface="Calibri"/>
                          <a:cs typeface="Calibri"/>
                        </a:rPr>
                        <a:t>marketable Treasury  debt</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132715">
                        <a:lnSpc>
                          <a:spcPts val="1275"/>
                        </a:lnSpc>
                      </a:pPr>
                      <a:r>
                        <a:rPr sz="2250" i="1" spc="127" baseline="-24074">
                          <a:latin typeface="Times New Roman"/>
                          <a:cs typeface="Times New Roman"/>
                        </a:rPr>
                        <a:t>B</a:t>
                      </a:r>
                      <a:r>
                        <a:rPr sz="850" i="1" spc="85">
                          <a:latin typeface="Times New Roman"/>
                          <a:cs typeface="Times New Roman"/>
                        </a:rPr>
                        <a:t>p </a:t>
                      </a:r>
                      <a:r>
                        <a:rPr sz="2250" spc="172" baseline="-24074">
                          <a:latin typeface="Symbol"/>
                          <a:cs typeface="Symbol"/>
                        </a:rPr>
                        <a:t></a:t>
                      </a:r>
                      <a:r>
                        <a:rPr sz="2250" spc="-120" baseline="-24074">
                          <a:latin typeface="Times New Roman"/>
                          <a:cs typeface="Times New Roman"/>
                        </a:rPr>
                        <a:t> </a:t>
                      </a:r>
                      <a:r>
                        <a:rPr sz="2250" i="1" spc="112" baseline="-24074">
                          <a:latin typeface="Times New Roman"/>
                          <a:cs typeface="Times New Roman"/>
                        </a:rPr>
                        <a:t>B</a:t>
                      </a:r>
                      <a:r>
                        <a:rPr sz="850" i="1" spc="75">
                          <a:latin typeface="Times New Roman"/>
                          <a:cs typeface="Times New Roman"/>
                        </a:rPr>
                        <a:t>cb</a:t>
                      </a:r>
                      <a:endParaRPr sz="8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2"/>
                  </a:ext>
                </a:extLst>
              </a:tr>
              <a:tr h="406400">
                <a:tc>
                  <a:txBody>
                    <a:bodyPr/>
                    <a:lstStyle/>
                    <a:p>
                      <a:pPr marL="104139">
                        <a:lnSpc>
                          <a:spcPct val="100000"/>
                        </a:lnSpc>
                        <a:spcBef>
                          <a:spcPts val="100"/>
                        </a:spcBef>
                      </a:pPr>
                      <a:r>
                        <a:rPr sz="1500" i="1" spc="125">
                          <a:latin typeface="Times New Roman"/>
                          <a:cs typeface="Times New Roman"/>
                        </a:rPr>
                        <a:t>V</a:t>
                      </a:r>
                      <a:r>
                        <a:rPr sz="1500" i="1" spc="-240">
                          <a:latin typeface="Times New Roman"/>
                          <a:cs typeface="Times New Roman"/>
                        </a:rPr>
                        <a:t> </a:t>
                      </a:r>
                      <a:r>
                        <a:rPr sz="1500" spc="60">
                          <a:latin typeface="Times New Roman"/>
                          <a:cs typeface="Times New Roman"/>
                        </a:rPr>
                        <a:t>({</a:t>
                      </a:r>
                      <a:r>
                        <a:rPr sz="1500" i="1" spc="60">
                          <a:latin typeface="Times New Roman"/>
                          <a:cs typeface="Times New Roman"/>
                        </a:rPr>
                        <a:t>T</a:t>
                      </a:r>
                      <a:r>
                        <a:rPr sz="1500" i="1" spc="-80">
                          <a:latin typeface="Times New Roman"/>
                          <a:cs typeface="Times New Roman"/>
                        </a:rPr>
                        <a:t> </a:t>
                      </a:r>
                      <a:r>
                        <a:rPr sz="1275" i="1" spc="75" baseline="45751">
                          <a:latin typeface="Times New Roman"/>
                          <a:cs typeface="Times New Roman"/>
                        </a:rPr>
                        <a:t>p</a:t>
                      </a:r>
                      <a:r>
                        <a:rPr sz="1275" i="1" spc="7" baseline="45751">
                          <a:latin typeface="Times New Roman"/>
                          <a:cs typeface="Times New Roman"/>
                        </a:rPr>
                        <a:t> </a:t>
                      </a:r>
                      <a:r>
                        <a:rPr sz="1500" spc="75">
                          <a:latin typeface="Times New Roman"/>
                          <a:cs typeface="Times New Roman"/>
                        </a:rPr>
                        <a:t>})</a:t>
                      </a:r>
                      <a:endParaRPr sz="1500">
                        <a:latin typeface="Times New Roman"/>
                        <a:cs typeface="Times New Roman"/>
                      </a:endParaRPr>
                    </a:p>
                  </a:txBody>
                  <a:tcPr marL="0" marR="0" marT="1270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3345">
                        <a:lnSpc>
                          <a:spcPts val="1560"/>
                        </a:lnSpc>
                      </a:pPr>
                      <a:r>
                        <a:rPr sz="1350" spc="100">
                          <a:latin typeface="Calibri"/>
                          <a:cs typeface="Calibri"/>
                        </a:rPr>
                        <a:t>PDV </a:t>
                      </a:r>
                      <a:r>
                        <a:rPr sz="1350" spc="75">
                          <a:latin typeface="Calibri"/>
                          <a:cs typeface="Calibri"/>
                        </a:rPr>
                        <a:t>of taxes,</a:t>
                      </a:r>
                      <a:r>
                        <a:rPr sz="1350" spc="-90">
                          <a:latin typeface="Calibri"/>
                          <a:cs typeface="Calibri"/>
                        </a:rPr>
                        <a:t> </a:t>
                      </a:r>
                      <a:r>
                        <a:rPr sz="1350" spc="65">
                          <a:latin typeface="Calibri"/>
                          <a:cs typeface="Calibri"/>
                        </a:rPr>
                        <a:t>levies</a:t>
                      </a:r>
                      <a:endParaRPr sz="1350">
                        <a:latin typeface="Calibri"/>
                        <a:cs typeface="Calibri"/>
                      </a:endParaRPr>
                    </a:p>
                    <a:p>
                      <a:pPr marL="93345" marR="274320">
                        <a:lnSpc>
                          <a:spcPct val="103400"/>
                        </a:lnSpc>
                        <a:spcBef>
                          <a:spcPts val="5"/>
                        </a:spcBef>
                      </a:pPr>
                      <a:r>
                        <a:rPr sz="1350" spc="90">
                          <a:latin typeface="Calibri"/>
                          <a:cs typeface="Calibri"/>
                        </a:rPr>
                        <a:t>and </a:t>
                      </a:r>
                      <a:r>
                        <a:rPr sz="1350" spc="65">
                          <a:latin typeface="Calibri"/>
                          <a:cs typeface="Calibri"/>
                        </a:rPr>
                        <a:t>social </a:t>
                      </a:r>
                      <a:r>
                        <a:rPr sz="1350" spc="75">
                          <a:latin typeface="Calibri"/>
                          <a:cs typeface="Calibri"/>
                        </a:rPr>
                        <a:t>security  contributions </a:t>
                      </a:r>
                      <a:r>
                        <a:rPr sz="1350" spc="80">
                          <a:latin typeface="Calibri"/>
                          <a:cs typeface="Calibri"/>
                        </a:rPr>
                        <a:t>net</a:t>
                      </a:r>
                      <a:r>
                        <a:rPr sz="1350" spc="-50">
                          <a:latin typeface="Calibri"/>
                          <a:cs typeface="Calibri"/>
                        </a:rPr>
                        <a:t> </a:t>
                      </a:r>
                      <a:r>
                        <a:rPr sz="1350" spc="75">
                          <a:latin typeface="Calibri"/>
                          <a:cs typeface="Calibri"/>
                        </a:rPr>
                        <a:t>of  transfers </a:t>
                      </a:r>
                      <a:r>
                        <a:rPr sz="1350" spc="90">
                          <a:latin typeface="Calibri"/>
                          <a:cs typeface="Calibri"/>
                        </a:rPr>
                        <a:t>and </a:t>
                      </a:r>
                      <a:r>
                        <a:rPr sz="1350" spc="80">
                          <a:latin typeface="Calibri"/>
                          <a:cs typeface="Calibri"/>
                        </a:rPr>
                        <a:t>cash  </a:t>
                      </a:r>
                      <a:r>
                        <a:rPr sz="1350" spc="75">
                          <a:latin typeface="Calibri"/>
                          <a:cs typeface="Calibri"/>
                        </a:rPr>
                        <a:t>benefits </a:t>
                      </a:r>
                      <a:r>
                        <a:rPr sz="1350" spc="90">
                          <a:latin typeface="Calibri"/>
                          <a:cs typeface="Calibri"/>
                        </a:rPr>
                        <a:t>and  </a:t>
                      </a:r>
                      <a:r>
                        <a:rPr sz="1350" spc="75">
                          <a:latin typeface="Calibri"/>
                          <a:cs typeface="Calibri"/>
                        </a:rPr>
                        <a:t>entitlements</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1440">
                        <a:lnSpc>
                          <a:spcPts val="1560"/>
                        </a:lnSpc>
                      </a:pPr>
                      <a:r>
                        <a:rPr sz="1350" spc="100">
                          <a:latin typeface="Calibri"/>
                          <a:cs typeface="Calibri"/>
                        </a:rPr>
                        <a:t>PDV </a:t>
                      </a:r>
                      <a:r>
                        <a:rPr sz="1350" spc="75">
                          <a:latin typeface="Calibri"/>
                          <a:cs typeface="Calibri"/>
                        </a:rPr>
                        <a:t>of</a:t>
                      </a:r>
                      <a:r>
                        <a:rPr sz="1350" spc="-50">
                          <a:latin typeface="Calibri"/>
                          <a:cs typeface="Calibri"/>
                        </a:rPr>
                        <a:t> </a:t>
                      </a:r>
                      <a:r>
                        <a:rPr sz="1350" spc="75">
                          <a:latin typeface="Calibri"/>
                          <a:cs typeface="Calibri"/>
                        </a:rPr>
                        <a:t>Treasury</a:t>
                      </a:r>
                      <a:endParaRPr sz="1350">
                        <a:latin typeface="Calibri"/>
                        <a:cs typeface="Calibri"/>
                      </a:endParaRPr>
                    </a:p>
                    <a:p>
                      <a:pPr marL="91440" marR="404495">
                        <a:lnSpc>
                          <a:spcPct val="103000"/>
                        </a:lnSpc>
                        <a:spcBef>
                          <a:spcPts val="10"/>
                        </a:spcBef>
                      </a:pPr>
                      <a:r>
                        <a:rPr sz="1350" spc="80">
                          <a:latin typeface="Calibri"/>
                          <a:cs typeface="Calibri"/>
                        </a:rPr>
                        <a:t>primary </a:t>
                      </a:r>
                      <a:r>
                        <a:rPr sz="1350" spc="75">
                          <a:latin typeface="Calibri"/>
                          <a:cs typeface="Calibri"/>
                        </a:rPr>
                        <a:t>exhaustive  current</a:t>
                      </a:r>
                      <a:r>
                        <a:rPr sz="1350" spc="15">
                          <a:latin typeface="Calibri"/>
                          <a:cs typeface="Calibri"/>
                        </a:rPr>
                        <a:t> </a:t>
                      </a:r>
                      <a:r>
                        <a:rPr sz="1350" spc="80">
                          <a:latin typeface="Calibri"/>
                          <a:cs typeface="Calibri"/>
                        </a:rPr>
                        <a:t>expenditure</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102235">
                        <a:lnSpc>
                          <a:spcPts val="1660"/>
                        </a:lnSpc>
                      </a:pPr>
                      <a:r>
                        <a:rPr sz="1500" i="1" spc="125">
                          <a:latin typeface="Times New Roman"/>
                          <a:cs typeface="Times New Roman"/>
                        </a:rPr>
                        <a:t>V</a:t>
                      </a:r>
                      <a:r>
                        <a:rPr sz="1500" i="1" spc="0">
                          <a:latin typeface="Times New Roman"/>
                          <a:cs typeface="Times New Roman"/>
                        </a:rPr>
                        <a:t> </a:t>
                      </a:r>
                      <a:r>
                        <a:rPr sz="1500" spc="90">
                          <a:latin typeface="Times New Roman"/>
                          <a:cs typeface="Times New Roman"/>
                        </a:rPr>
                        <a:t>({</a:t>
                      </a:r>
                      <a:r>
                        <a:rPr sz="1500" i="1" spc="90">
                          <a:latin typeface="Times New Roman"/>
                          <a:cs typeface="Times New Roman"/>
                        </a:rPr>
                        <a:t>G</a:t>
                      </a:r>
                      <a:r>
                        <a:rPr sz="1500" spc="90">
                          <a:latin typeface="Times New Roman"/>
                          <a:cs typeface="Times New Roman"/>
                        </a:rPr>
                        <a:t>})</a:t>
                      </a:r>
                      <a:endParaRPr sz="15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3"/>
                  </a:ext>
                </a:extLst>
              </a:tr>
              <a:tr h="787147">
                <a:tc>
                  <a:txBody>
                    <a:bodyPr/>
                    <a:lstStyle/>
                    <a:p>
                      <a:pPr marL="104139">
                        <a:lnSpc>
                          <a:spcPct val="100000"/>
                        </a:lnSpc>
                        <a:spcBef>
                          <a:spcPts val="100"/>
                        </a:spcBef>
                      </a:pPr>
                      <a:r>
                        <a:rPr sz="1500" i="1" spc="125">
                          <a:latin typeface="Times New Roman"/>
                          <a:cs typeface="Times New Roman"/>
                        </a:rPr>
                        <a:t>V</a:t>
                      </a:r>
                      <a:r>
                        <a:rPr sz="1500" i="1" spc="5">
                          <a:latin typeface="Times New Roman"/>
                          <a:cs typeface="Times New Roman"/>
                        </a:rPr>
                        <a:t> </a:t>
                      </a:r>
                      <a:r>
                        <a:rPr sz="1500" spc="75">
                          <a:latin typeface="Times New Roman"/>
                          <a:cs typeface="Times New Roman"/>
                        </a:rPr>
                        <a:t>({</a:t>
                      </a:r>
                      <a:r>
                        <a:rPr sz="1500" i="1" spc="75">
                          <a:latin typeface="Times New Roman"/>
                          <a:cs typeface="Times New Roman"/>
                        </a:rPr>
                        <a:t>T</a:t>
                      </a:r>
                      <a:r>
                        <a:rPr sz="1275" i="1" spc="112" baseline="45751">
                          <a:latin typeface="Times New Roman"/>
                          <a:cs typeface="Times New Roman"/>
                        </a:rPr>
                        <a:t>cb</a:t>
                      </a:r>
                      <a:r>
                        <a:rPr sz="1500" spc="75">
                          <a:latin typeface="Times New Roman"/>
                          <a:cs typeface="Times New Roman"/>
                        </a:rPr>
                        <a:t>})</a:t>
                      </a:r>
                      <a:endParaRPr sz="1500">
                        <a:latin typeface="Times New Roman"/>
                        <a:cs typeface="Times New Roman"/>
                      </a:endParaRPr>
                    </a:p>
                  </a:txBody>
                  <a:tcPr marL="0" marR="0" marT="1270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3345">
                        <a:lnSpc>
                          <a:spcPts val="1560"/>
                        </a:lnSpc>
                      </a:pPr>
                      <a:r>
                        <a:rPr sz="1350" spc="100">
                          <a:latin typeface="Calibri"/>
                          <a:cs typeface="Calibri"/>
                        </a:rPr>
                        <a:t>PDV </a:t>
                      </a:r>
                      <a:r>
                        <a:rPr sz="1350" spc="75">
                          <a:latin typeface="Calibri"/>
                          <a:cs typeface="Calibri"/>
                        </a:rPr>
                        <a:t>of</a:t>
                      </a:r>
                      <a:r>
                        <a:rPr sz="1350" spc="-70">
                          <a:latin typeface="Calibri"/>
                          <a:cs typeface="Calibri"/>
                        </a:rPr>
                        <a:t> </a:t>
                      </a:r>
                      <a:r>
                        <a:rPr sz="1350" spc="90">
                          <a:latin typeface="Calibri"/>
                          <a:cs typeface="Calibri"/>
                        </a:rPr>
                        <a:t>payments</a:t>
                      </a:r>
                      <a:endParaRPr sz="1350">
                        <a:latin typeface="Calibri"/>
                        <a:cs typeface="Calibri"/>
                      </a:endParaRPr>
                    </a:p>
                    <a:p>
                      <a:pPr marL="93345" marR="139065">
                        <a:lnSpc>
                          <a:spcPts val="1680"/>
                        </a:lnSpc>
                        <a:spcBef>
                          <a:spcPts val="55"/>
                        </a:spcBef>
                      </a:pPr>
                      <a:r>
                        <a:rPr sz="1350" spc="100">
                          <a:latin typeface="Calibri"/>
                          <a:cs typeface="Calibri"/>
                        </a:rPr>
                        <a:t>made </a:t>
                      </a:r>
                      <a:r>
                        <a:rPr sz="1350" spc="85">
                          <a:latin typeface="Calibri"/>
                          <a:cs typeface="Calibri"/>
                        </a:rPr>
                        <a:t>by </a:t>
                      </a:r>
                      <a:r>
                        <a:rPr sz="1350" spc="75">
                          <a:latin typeface="Calibri"/>
                          <a:cs typeface="Calibri"/>
                        </a:rPr>
                        <a:t>central</a:t>
                      </a:r>
                      <a:r>
                        <a:rPr sz="1350" spc="-80">
                          <a:latin typeface="Calibri"/>
                          <a:cs typeface="Calibri"/>
                        </a:rPr>
                        <a:t> </a:t>
                      </a:r>
                      <a:r>
                        <a:rPr sz="1350" spc="90">
                          <a:latin typeface="Calibri"/>
                          <a:cs typeface="Calibri"/>
                        </a:rPr>
                        <a:t>bank  </a:t>
                      </a:r>
                      <a:r>
                        <a:rPr sz="1350" spc="75">
                          <a:latin typeface="Calibri"/>
                          <a:cs typeface="Calibri"/>
                        </a:rPr>
                        <a:t>to</a:t>
                      </a:r>
                      <a:r>
                        <a:rPr sz="1350" spc="-40">
                          <a:latin typeface="Calibri"/>
                          <a:cs typeface="Calibri"/>
                        </a:rPr>
                        <a:t> </a:t>
                      </a:r>
                      <a:r>
                        <a:rPr sz="1350" spc="80">
                          <a:latin typeface="Calibri"/>
                          <a:cs typeface="Calibri"/>
                        </a:rPr>
                        <a:t>Treasury</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91440">
                        <a:lnSpc>
                          <a:spcPts val="1560"/>
                        </a:lnSpc>
                      </a:pPr>
                      <a:r>
                        <a:rPr sz="1350" spc="85">
                          <a:latin typeface="Calibri"/>
                          <a:cs typeface="Calibri"/>
                        </a:rPr>
                        <a:t>Comprehensive</a:t>
                      </a:r>
                      <a:endParaRPr sz="1350">
                        <a:latin typeface="Calibri"/>
                        <a:cs typeface="Calibri"/>
                      </a:endParaRPr>
                    </a:p>
                    <a:p>
                      <a:pPr marL="91440">
                        <a:lnSpc>
                          <a:spcPct val="100000"/>
                        </a:lnSpc>
                        <a:spcBef>
                          <a:spcPts val="45"/>
                        </a:spcBef>
                      </a:pPr>
                      <a:r>
                        <a:rPr sz="1350" spc="75">
                          <a:latin typeface="Calibri"/>
                          <a:cs typeface="Calibri"/>
                        </a:rPr>
                        <a:t>Treasury </a:t>
                      </a:r>
                      <a:r>
                        <a:rPr sz="1350" spc="80">
                          <a:latin typeface="Calibri"/>
                          <a:cs typeface="Calibri"/>
                        </a:rPr>
                        <a:t>net</a:t>
                      </a:r>
                      <a:r>
                        <a:rPr sz="1350" spc="-25">
                          <a:latin typeface="Calibri"/>
                          <a:cs typeface="Calibri"/>
                        </a:rPr>
                        <a:t> </a:t>
                      </a:r>
                      <a:r>
                        <a:rPr sz="1350" spc="85">
                          <a:latin typeface="Calibri"/>
                          <a:cs typeface="Calibri"/>
                        </a:rPr>
                        <a:t>worth</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105410">
                        <a:lnSpc>
                          <a:spcPts val="1555"/>
                        </a:lnSpc>
                      </a:pPr>
                      <a:r>
                        <a:rPr sz="2100" i="1" spc="-262" baseline="-11904">
                          <a:latin typeface="Times New Roman"/>
                          <a:cs typeface="Times New Roman"/>
                        </a:rPr>
                        <a:t>W</a:t>
                      </a:r>
                      <a:r>
                        <a:rPr sz="1400" spc="-175">
                          <a:latin typeface="Times New Roman"/>
                          <a:cs typeface="Times New Roman"/>
                        </a:rPr>
                        <a:t>ˆ</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4"/>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81280">
                        <a:lnSpc>
                          <a:spcPts val="1380"/>
                        </a:lnSpc>
                      </a:pPr>
                      <a:r>
                        <a:rPr sz="1400" spc="60">
                          <a:latin typeface="Calibri"/>
                          <a:cs typeface="Calibri"/>
                        </a:rPr>
                        <a:t>Central</a:t>
                      </a:r>
                      <a:r>
                        <a:rPr sz="1400" spc="-10">
                          <a:latin typeface="Calibri"/>
                          <a:cs typeface="Calibri"/>
                        </a:rPr>
                        <a:t> </a:t>
                      </a:r>
                      <a:r>
                        <a:rPr sz="1400" spc="80">
                          <a:latin typeface="Calibri"/>
                          <a:cs typeface="Calibri"/>
                        </a:rPr>
                        <a:t>bank</a:t>
                      </a:r>
                      <a:endParaRPr sz="1400">
                        <a:latin typeface="Calibri"/>
                        <a:cs typeface="Calibri"/>
                      </a:endParaRPr>
                    </a:p>
                    <a:p>
                      <a:pPr marL="81280">
                        <a:lnSpc>
                          <a:spcPct val="100000"/>
                        </a:lnSpc>
                        <a:spcBef>
                          <a:spcPts val="75"/>
                        </a:spcBef>
                      </a:pPr>
                      <a:r>
                        <a:rPr sz="1400" spc="75">
                          <a:latin typeface="Calibri"/>
                          <a:cs typeface="Calibri"/>
                        </a:rPr>
                        <a:t>comprehensive net</a:t>
                      </a:r>
                      <a:r>
                        <a:rPr sz="1400" spc="-10">
                          <a:latin typeface="Calibri"/>
                          <a:cs typeface="Calibri"/>
                        </a:rPr>
                        <a:t> </a:t>
                      </a:r>
                      <a:r>
                        <a:rPr sz="1400" spc="75">
                          <a:latin typeface="Calibri"/>
                          <a:cs typeface="Calibri"/>
                        </a:rPr>
                        <a:t>worth</a:t>
                      </a:r>
                      <a:endParaRPr sz="140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91440">
                        <a:lnSpc>
                          <a:spcPts val="1195"/>
                        </a:lnSpc>
                      </a:pPr>
                      <a:r>
                        <a:rPr sz="1400" i="1" spc="-247" baseline="-24444">
                          <a:latin typeface="Times New Roman"/>
                          <a:cs typeface="Times New Roman"/>
                        </a:rPr>
                        <a:t>W</a:t>
                      </a:r>
                      <a:r>
                        <a:rPr sz="1400" spc="-247" baseline="-8888">
                          <a:latin typeface="Times New Roman"/>
                          <a:cs typeface="Times New Roman"/>
                        </a:rPr>
                        <a:t>ˆ</a:t>
                      </a:r>
                      <a:r>
                        <a:rPr sz="1400" spc="-75" baseline="-8888">
                          <a:latin typeface="Times New Roman"/>
                          <a:cs typeface="Times New Roman"/>
                        </a:rPr>
                        <a:t> </a:t>
                      </a:r>
                      <a:r>
                        <a:rPr sz="1400" i="1" spc="35">
                          <a:latin typeface="Times New Roman"/>
                          <a:cs typeface="Times New Roman"/>
                        </a:rPr>
                        <a:t>cb</a:t>
                      </a: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extLst>
                  <a:ext uri="{0D108BD9-81ED-4DB2-BD59-A6C34878D82A}">
                    <a16:rowId xmlns:a16="http://schemas.microsoft.com/office/drawing/2014/main" xmlns="" val="10008"/>
                  </a:ext>
                </a:extLst>
              </a:tr>
            </a:tbl>
          </a:graphicData>
        </a:graphic>
      </p:graphicFrame>
      <p:sp>
        <p:nvSpPr>
          <p:cNvPr id="7" name="Rectangle 6"/>
          <p:cNvSpPr/>
          <p:nvPr/>
        </p:nvSpPr>
        <p:spPr>
          <a:xfrm>
            <a:off x="2039995" y="1340768"/>
            <a:ext cx="5556341" cy="307777"/>
          </a:xfrm>
          <a:prstGeom prst="rect">
            <a:avLst/>
          </a:prstGeom>
        </p:spPr>
        <p:txBody>
          <a:bodyPr wrap="square">
            <a:spAutoFit/>
          </a:bodyPr>
          <a:lstStyle/>
          <a:p>
            <a:pPr eaLnBrk="1" hangingPunct="1">
              <a:spcBef>
                <a:spcPct val="50000"/>
              </a:spcBef>
              <a:buClrTx/>
              <a:buFontTx/>
              <a:buNone/>
            </a:pPr>
            <a:r>
              <a:rPr lang="en-US">
                <a:solidFill>
                  <a:srgbClr val="002060"/>
                </a:solidFill>
              </a:rPr>
              <a:t>Stylized Treasury comprehensive balance sheet</a:t>
            </a:r>
          </a:p>
        </p:txBody>
      </p:sp>
      <p:cxnSp>
        <p:nvCxnSpPr>
          <p:cNvPr id="9"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12" name="Rectangle 2"/>
          <p:cNvSpPr>
            <a:spLocks noGrp="1" noChangeArrowheads="1"/>
          </p:cNvSpPr>
          <p:nvPr>
            <p:ph type="title"/>
          </p:nvPr>
        </p:nvSpPr>
        <p:spPr>
          <a:xfrm>
            <a:off x="179512" y="66678"/>
            <a:ext cx="8836025" cy="1128001"/>
          </a:xfrm>
          <a:solidFill>
            <a:schemeClr val="bg1"/>
          </a:solidFill>
        </p:spPr>
        <p:txBody>
          <a:bodyPr/>
          <a:lstStyle/>
          <a:p>
            <a:pPr>
              <a:lnSpc>
                <a:spcPts val="3000"/>
              </a:lnSpc>
            </a:pPr>
            <a:r>
              <a:rPr lang="en-US" spc="-5">
                <a:cs typeface="Calibri"/>
              </a:rPr>
              <a:t>From conventional balance sheet to comprehensive balance sheet – the intertemporal budget constraints of the central bank and the Treasury</a:t>
            </a:r>
          </a:p>
        </p:txBody>
      </p:sp>
      <p:sp>
        <p:nvSpPr>
          <p:cNvPr id="1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26</a:t>
            </a:fld>
            <a:endParaRPr lang="en-US" altLang="zh-CN" sz="800">
              <a:solidFill>
                <a:srgbClr val="53565A"/>
              </a:solidFill>
            </a:endParaRPr>
          </a:p>
        </p:txBody>
      </p:sp>
      <p:sp>
        <p:nvSpPr>
          <p:cNvPr id="8"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228447767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graphicFrame>
        <p:nvGraphicFramePr>
          <p:cNvPr id="10" name="object 3"/>
          <p:cNvGraphicFramePr>
            <a:graphicFrameLocks noGrp="1"/>
          </p:cNvGraphicFramePr>
          <p:nvPr>
            <p:extLst>
              <p:ext uri="{D42A27DB-BD31-4B8C-83A1-F6EECF244321}">
                <p14:modId xmlns:p14="http://schemas.microsoft.com/office/powerpoint/2010/main" val="2053052756"/>
              </p:ext>
            </p:extLst>
          </p:nvPr>
        </p:nvGraphicFramePr>
        <p:xfrm>
          <a:off x="889460" y="1844824"/>
          <a:ext cx="7282940" cy="3269045"/>
        </p:xfrm>
        <a:graphic>
          <a:graphicData uri="http://schemas.openxmlformats.org/drawingml/2006/table">
            <a:tbl>
              <a:tblPr firstRow="1" bandRow="1">
                <a:tableStyleId>{2D5ABB26-0587-4C30-8999-92F81FD0307C}</a:tableStyleId>
              </a:tblPr>
              <a:tblGrid>
                <a:gridCol w="1882622">
                  <a:extLst>
                    <a:ext uri="{9D8B030D-6E8A-4147-A177-3AD203B41FA5}">
                      <a16:colId xmlns:a16="http://schemas.microsoft.com/office/drawing/2014/main" xmlns="" val="20000"/>
                    </a:ext>
                  </a:extLst>
                </a:gridCol>
                <a:gridCol w="2048510">
                  <a:extLst>
                    <a:ext uri="{9D8B030D-6E8A-4147-A177-3AD203B41FA5}">
                      <a16:colId xmlns:a16="http://schemas.microsoft.com/office/drawing/2014/main" xmlns="" val="20001"/>
                    </a:ext>
                  </a:extLst>
                </a:gridCol>
                <a:gridCol w="2153792">
                  <a:extLst>
                    <a:ext uri="{9D8B030D-6E8A-4147-A177-3AD203B41FA5}">
                      <a16:colId xmlns:a16="http://schemas.microsoft.com/office/drawing/2014/main" xmlns="" val="20002"/>
                    </a:ext>
                  </a:extLst>
                </a:gridCol>
                <a:gridCol w="1198016">
                  <a:extLst>
                    <a:ext uri="{9D8B030D-6E8A-4147-A177-3AD203B41FA5}">
                      <a16:colId xmlns:a16="http://schemas.microsoft.com/office/drawing/2014/main" xmlns="" val="20003"/>
                    </a:ext>
                  </a:extLst>
                </a:gridCol>
              </a:tblGrid>
              <a:tr h="330200">
                <a:tc gridSpan="2">
                  <a:txBody>
                    <a:bodyPr/>
                    <a:lstStyle/>
                    <a:p>
                      <a:pPr marL="79375" algn="ctr">
                        <a:lnSpc>
                          <a:spcPts val="1405"/>
                        </a:lnSpc>
                      </a:pPr>
                      <a:r>
                        <a:rPr sz="1600" b="1" spc="75">
                          <a:latin typeface="Calibri"/>
                          <a:cs typeface="Calibri"/>
                        </a:rPr>
                        <a:t>Assets</a:t>
                      </a:r>
                      <a:endParaRPr sz="1600">
                        <a:latin typeface="Calibri"/>
                        <a:cs typeface="Calibri"/>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81280" algn="ctr">
                        <a:lnSpc>
                          <a:spcPts val="1405"/>
                        </a:lnSpc>
                      </a:pPr>
                      <a:r>
                        <a:rPr sz="1600" b="1" spc="55">
                          <a:latin typeface="Calibri"/>
                          <a:cs typeface="Calibri"/>
                        </a:rPr>
                        <a:t>Liabilities</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711200">
                <a:tc>
                  <a:txBody>
                    <a:bodyPr/>
                    <a:lstStyle/>
                    <a:p>
                      <a:pPr marL="87630">
                        <a:lnSpc>
                          <a:spcPts val="1355"/>
                        </a:lnSpc>
                      </a:pPr>
                      <a:r>
                        <a:rPr sz="1350" i="1">
                          <a:latin typeface="Times New Roman"/>
                          <a:cs typeface="Times New Roman"/>
                        </a:rPr>
                        <a:t>K</a:t>
                      </a:r>
                      <a:r>
                        <a:rPr lang="en-US" sz="1350" i="1">
                          <a:latin typeface="Times New Roman"/>
                          <a:cs typeface="Times New Roman"/>
                        </a:rPr>
                        <a:t> +R+L</a:t>
                      </a: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9055">
                        <a:lnSpc>
                          <a:spcPts val="1250"/>
                        </a:lnSpc>
                      </a:pPr>
                      <a:r>
                        <a:rPr sz="1350">
                          <a:latin typeface="Calibri"/>
                          <a:cs typeface="Calibri"/>
                        </a:rPr>
                        <a:t>Market </a:t>
                      </a:r>
                      <a:r>
                        <a:rPr sz="1350" spc="-5">
                          <a:latin typeface="Calibri"/>
                          <a:cs typeface="Calibri"/>
                        </a:rPr>
                        <a:t>value </a:t>
                      </a:r>
                      <a:r>
                        <a:rPr sz="1350">
                          <a:latin typeface="Calibri"/>
                          <a:cs typeface="Calibri"/>
                        </a:rPr>
                        <a:t>of </a:t>
                      </a:r>
                      <a:r>
                        <a:rPr sz="1350" spc="-5">
                          <a:latin typeface="Calibri"/>
                          <a:cs typeface="Calibri"/>
                        </a:rPr>
                        <a:t>real</a:t>
                      </a:r>
                      <a:r>
                        <a:rPr sz="1350" spc="30">
                          <a:latin typeface="Calibri"/>
                          <a:cs typeface="Calibri"/>
                        </a:rPr>
                        <a:t> </a:t>
                      </a:r>
                      <a:r>
                        <a:rPr sz="1350" spc="-10">
                          <a:latin typeface="Calibri"/>
                          <a:cs typeface="Calibri"/>
                        </a:rPr>
                        <a:t>assets,</a:t>
                      </a:r>
                      <a:endParaRPr sz="1350">
                        <a:latin typeface="Calibri"/>
                        <a:cs typeface="Calibri"/>
                      </a:endParaRPr>
                    </a:p>
                    <a:p>
                      <a:pPr marL="59055" marR="127635">
                        <a:lnSpc>
                          <a:spcPct val="102699"/>
                        </a:lnSpc>
                      </a:pPr>
                      <a:r>
                        <a:rPr sz="1350">
                          <a:latin typeface="Calibri"/>
                          <a:cs typeface="Calibri"/>
                        </a:rPr>
                        <a:t>equity in </a:t>
                      </a:r>
                      <a:r>
                        <a:rPr sz="1350" spc="-5">
                          <a:latin typeface="Calibri"/>
                          <a:cs typeface="Calibri"/>
                        </a:rPr>
                        <a:t>public enterprises  </a:t>
                      </a:r>
                      <a:r>
                        <a:rPr sz="1350">
                          <a:latin typeface="Calibri"/>
                          <a:cs typeface="Calibri"/>
                        </a:rPr>
                        <a:t>and other </a:t>
                      </a:r>
                      <a:r>
                        <a:rPr sz="1350" spc="-5">
                          <a:latin typeface="Calibri"/>
                          <a:cs typeface="Calibri"/>
                        </a:rPr>
                        <a:t>financial</a:t>
                      </a:r>
                      <a:r>
                        <a:rPr sz="1350" spc="-45">
                          <a:latin typeface="Calibri"/>
                          <a:cs typeface="Calibri"/>
                        </a:rPr>
                        <a:t> </a:t>
                      </a:r>
                      <a:r>
                        <a:rPr sz="1350" spc="-5">
                          <a:latin typeface="Calibri"/>
                          <a:cs typeface="Calibri"/>
                        </a:rPr>
                        <a:t>assets</a:t>
                      </a:r>
                      <a:r>
                        <a:rPr lang="en-US" sz="1350" spc="-5">
                          <a:latin typeface="Calibri"/>
                          <a:cs typeface="Calibri"/>
                        </a:rPr>
                        <a:t>, forex reserves and central bank loans to the private sector</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9055">
                        <a:lnSpc>
                          <a:spcPts val="1285"/>
                        </a:lnSpc>
                      </a:pPr>
                      <a:r>
                        <a:rPr sz="1350">
                          <a:latin typeface="Calibri"/>
                          <a:cs typeface="Calibri"/>
                        </a:rPr>
                        <a:t>Base</a:t>
                      </a:r>
                      <a:r>
                        <a:rPr sz="1350" spc="-85">
                          <a:latin typeface="Calibri"/>
                          <a:cs typeface="Calibri"/>
                        </a:rPr>
                        <a:t> </a:t>
                      </a:r>
                      <a:r>
                        <a:rPr sz="1350" spc="-5">
                          <a:latin typeface="Calibri"/>
                          <a:cs typeface="Calibri"/>
                        </a:rPr>
                        <a:t>money</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6360">
                        <a:lnSpc>
                          <a:spcPts val="1245"/>
                        </a:lnSpc>
                      </a:pPr>
                      <a:r>
                        <a:rPr sz="1350" i="1">
                          <a:latin typeface="Times New Roman"/>
                          <a:cs typeface="Times New Roman"/>
                        </a:rPr>
                        <a:t>M</a:t>
                      </a: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2"/>
                  </a:ext>
                </a:extLst>
              </a:tr>
              <a:tr h="406400">
                <a:tc>
                  <a:txBody>
                    <a:bodyPr/>
                    <a:lstStyle/>
                    <a:p>
                      <a:pPr>
                        <a:lnSpc>
                          <a:spcPct val="100000"/>
                        </a:lnSpc>
                      </a:pP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9055">
                        <a:lnSpc>
                          <a:spcPts val="1250"/>
                        </a:lnSpc>
                      </a:pPr>
                      <a:r>
                        <a:rPr sz="1350" spc="-5">
                          <a:latin typeface="Calibri"/>
                          <a:cs typeface="Calibri"/>
                        </a:rPr>
                        <a:t>Non-monetary liabilities </a:t>
                      </a:r>
                      <a:r>
                        <a:rPr sz="1350">
                          <a:latin typeface="Calibri"/>
                          <a:cs typeface="Calibri"/>
                        </a:rPr>
                        <a:t>of</a:t>
                      </a:r>
                    </a:p>
                    <a:p>
                      <a:pPr marL="59055">
                        <a:lnSpc>
                          <a:spcPct val="100000"/>
                        </a:lnSpc>
                        <a:spcBef>
                          <a:spcPts val="35"/>
                        </a:spcBef>
                      </a:pPr>
                      <a:r>
                        <a:rPr sz="1350">
                          <a:latin typeface="Calibri"/>
                          <a:cs typeface="Calibri"/>
                        </a:rPr>
                        <a:t>the </a:t>
                      </a:r>
                      <a:r>
                        <a:rPr sz="1350" spc="-5">
                          <a:latin typeface="Calibri"/>
                          <a:cs typeface="Calibri"/>
                        </a:rPr>
                        <a:t>Central</a:t>
                      </a:r>
                      <a:r>
                        <a:rPr sz="1350" spc="-55">
                          <a:latin typeface="Calibri"/>
                          <a:cs typeface="Calibri"/>
                        </a:rPr>
                        <a:t> </a:t>
                      </a:r>
                      <a:r>
                        <a:rPr sz="1350" spc="-5">
                          <a:latin typeface="Calibri"/>
                          <a:cs typeface="Calibri"/>
                        </a:rPr>
                        <a:t>Bank</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9535">
                        <a:lnSpc>
                          <a:spcPts val="1415"/>
                        </a:lnSpc>
                      </a:pPr>
                      <a:r>
                        <a:rPr sz="1350" i="1">
                          <a:latin typeface="Times New Roman"/>
                          <a:cs typeface="Times New Roman"/>
                        </a:rPr>
                        <a:t>N</a:t>
                      </a: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3"/>
                  </a:ext>
                </a:extLst>
              </a:tr>
              <a:tr h="787147">
                <a:tc>
                  <a:txBody>
                    <a:bodyPr/>
                    <a:lstStyle/>
                    <a:p>
                      <a:pPr>
                        <a:lnSpc>
                          <a:spcPct val="100000"/>
                        </a:lnSpc>
                      </a:pP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9055">
                        <a:lnSpc>
                          <a:spcPts val="1250"/>
                        </a:lnSpc>
                      </a:pPr>
                      <a:r>
                        <a:rPr sz="1350">
                          <a:latin typeface="Calibri"/>
                          <a:cs typeface="Calibri"/>
                        </a:rPr>
                        <a:t>Marketable and</a:t>
                      </a:r>
                      <a:r>
                        <a:rPr sz="1350" spc="-80">
                          <a:latin typeface="Calibri"/>
                          <a:cs typeface="Calibri"/>
                        </a:rPr>
                        <a:t> </a:t>
                      </a:r>
                      <a:r>
                        <a:rPr sz="1350" spc="-5">
                          <a:latin typeface="Calibri"/>
                          <a:cs typeface="Calibri"/>
                        </a:rPr>
                        <a:t>non-</a:t>
                      </a:r>
                      <a:endParaRPr sz="1350">
                        <a:latin typeface="Calibri"/>
                        <a:cs typeface="Calibri"/>
                      </a:endParaRPr>
                    </a:p>
                    <a:p>
                      <a:pPr marL="59055" marR="274320">
                        <a:lnSpc>
                          <a:spcPct val="102699"/>
                        </a:lnSpc>
                      </a:pPr>
                      <a:r>
                        <a:rPr sz="1350" spc="-5">
                          <a:latin typeface="Calibri"/>
                          <a:cs typeface="Calibri"/>
                        </a:rPr>
                        <a:t>marketable Treasury debt  </a:t>
                      </a:r>
                      <a:r>
                        <a:rPr sz="1350">
                          <a:latin typeface="Calibri"/>
                          <a:cs typeface="Calibri"/>
                        </a:rPr>
                        <a:t>held </a:t>
                      </a:r>
                      <a:r>
                        <a:rPr sz="1350" spc="-5">
                          <a:latin typeface="Calibri"/>
                          <a:cs typeface="Calibri"/>
                        </a:rPr>
                        <a:t>by</a:t>
                      </a:r>
                      <a:r>
                        <a:rPr sz="1350" spc="-75">
                          <a:latin typeface="Calibri"/>
                          <a:cs typeface="Calibri"/>
                        </a:rPr>
                        <a:t> </a:t>
                      </a:r>
                      <a:r>
                        <a:rPr sz="1350" spc="-5">
                          <a:latin typeface="Calibri"/>
                          <a:cs typeface="Calibri"/>
                        </a:rPr>
                        <a:t>public</a:t>
                      </a:r>
                      <a:endParaRPr sz="135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4455">
                        <a:lnSpc>
                          <a:spcPts val="969"/>
                        </a:lnSpc>
                      </a:pPr>
                      <a:r>
                        <a:rPr sz="1350" i="1" spc="-7" baseline="-23148">
                          <a:latin typeface="Times New Roman"/>
                          <a:cs typeface="Times New Roman"/>
                        </a:rPr>
                        <a:t>B</a:t>
                      </a:r>
                      <a:r>
                        <a:rPr sz="1350" i="1" spc="-5">
                          <a:latin typeface="Times New Roman"/>
                          <a:cs typeface="Times New Roman"/>
                        </a:rPr>
                        <a:t>p</a:t>
                      </a:r>
                      <a:endParaRPr sz="135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4"/>
                  </a:ext>
                </a:extLst>
              </a:tr>
              <a:tr h="520700">
                <a:tc>
                  <a:txBody>
                    <a:bodyPr/>
                    <a:lstStyle/>
                    <a:p>
                      <a:pPr>
                        <a:lnSpc>
                          <a:spcPct val="100000"/>
                        </a:lnSpc>
                      </a:pPr>
                      <a:endParaRPr sz="135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a:lnSpc>
                          <a:spcPct val="100000"/>
                        </a:lnSpc>
                      </a:pPr>
                      <a:endParaRPr sz="135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59055">
                        <a:lnSpc>
                          <a:spcPts val="1260"/>
                        </a:lnSpc>
                      </a:pPr>
                      <a:r>
                        <a:rPr sz="1350" spc="-5">
                          <a:latin typeface="Calibri"/>
                          <a:cs typeface="Calibri"/>
                        </a:rPr>
                        <a:t>Consolidated Treasury</a:t>
                      </a:r>
                      <a:r>
                        <a:rPr sz="1350" spc="-20">
                          <a:latin typeface="Calibri"/>
                          <a:cs typeface="Calibri"/>
                        </a:rPr>
                        <a:t> </a:t>
                      </a:r>
                      <a:r>
                        <a:rPr sz="1350">
                          <a:latin typeface="Calibri"/>
                          <a:cs typeface="Calibri"/>
                        </a:rPr>
                        <a:t>and</a:t>
                      </a:r>
                    </a:p>
                    <a:p>
                      <a:pPr marL="59055" marR="97790">
                        <a:lnSpc>
                          <a:spcPts val="1360"/>
                        </a:lnSpc>
                        <a:spcBef>
                          <a:spcPts val="35"/>
                        </a:spcBef>
                      </a:pPr>
                      <a:r>
                        <a:rPr sz="1350" spc="-5">
                          <a:latin typeface="Calibri"/>
                          <a:cs typeface="Calibri"/>
                        </a:rPr>
                        <a:t>Central </a:t>
                      </a:r>
                      <a:r>
                        <a:rPr sz="1350">
                          <a:latin typeface="Calibri"/>
                          <a:cs typeface="Calibri"/>
                        </a:rPr>
                        <a:t>Bank </a:t>
                      </a:r>
                      <a:r>
                        <a:rPr sz="1350" spc="-5">
                          <a:latin typeface="Calibri"/>
                          <a:cs typeface="Calibri"/>
                        </a:rPr>
                        <a:t>conventional </a:t>
                      </a:r>
                      <a:r>
                        <a:rPr sz="1350">
                          <a:latin typeface="Calibri"/>
                          <a:cs typeface="Calibri"/>
                        </a:rPr>
                        <a:t>or  </a:t>
                      </a:r>
                      <a:r>
                        <a:rPr sz="1350" spc="-5">
                          <a:latin typeface="Calibri"/>
                          <a:cs typeface="Calibri"/>
                        </a:rPr>
                        <a:t>financial net</a:t>
                      </a:r>
                      <a:r>
                        <a:rPr sz="1350" spc="-45">
                          <a:latin typeface="Calibri"/>
                          <a:cs typeface="Calibri"/>
                        </a:rPr>
                        <a:t> </a:t>
                      </a:r>
                      <a:r>
                        <a:rPr sz="1350" spc="-5">
                          <a:latin typeface="Calibri"/>
                          <a:cs typeface="Calibri"/>
                        </a:rPr>
                        <a:t>worth</a:t>
                      </a:r>
                      <a:endParaRPr sz="135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67945">
                        <a:lnSpc>
                          <a:spcPct val="100000"/>
                        </a:lnSpc>
                        <a:spcBef>
                          <a:spcPts val="165"/>
                        </a:spcBef>
                      </a:pPr>
                      <a:r>
                        <a:rPr sz="1350" i="1" spc="-250">
                          <a:latin typeface="Times New Roman"/>
                          <a:cs typeface="Times New Roman"/>
                        </a:rPr>
                        <a:t>W</a:t>
                      </a:r>
                      <a:r>
                        <a:rPr sz="1350" spc="-375" baseline="13888">
                          <a:latin typeface="MT Extra"/>
                          <a:cs typeface="MT Extra"/>
                        </a:rPr>
                        <a:t></a:t>
                      </a:r>
                      <a:r>
                        <a:rPr sz="1350" spc="-375" baseline="13888">
                          <a:latin typeface="Times New Roman"/>
                          <a:cs typeface="Times New Roman"/>
                        </a:rPr>
                        <a:t>              </a:t>
                      </a:r>
                      <a:r>
                        <a:rPr sz="1350">
                          <a:latin typeface="Symbol"/>
                          <a:cs typeface="Symbol"/>
                        </a:rPr>
                        <a:t></a:t>
                      </a:r>
                      <a:r>
                        <a:rPr sz="1350">
                          <a:latin typeface="Times New Roman"/>
                          <a:cs typeface="Times New Roman"/>
                        </a:rPr>
                        <a:t> </a:t>
                      </a:r>
                      <a:r>
                        <a:rPr sz="1350" i="1">
                          <a:latin typeface="Times New Roman"/>
                          <a:cs typeface="Times New Roman"/>
                        </a:rPr>
                        <a:t>W </a:t>
                      </a:r>
                      <a:r>
                        <a:rPr sz="1350">
                          <a:latin typeface="Symbol"/>
                          <a:cs typeface="Symbol"/>
                        </a:rPr>
                        <a:t></a:t>
                      </a:r>
                      <a:r>
                        <a:rPr sz="1350">
                          <a:latin typeface="Times New Roman"/>
                          <a:cs typeface="Times New Roman"/>
                        </a:rPr>
                        <a:t> </a:t>
                      </a:r>
                      <a:r>
                        <a:rPr sz="1350" i="1">
                          <a:latin typeface="Times New Roman"/>
                          <a:cs typeface="Times New Roman"/>
                        </a:rPr>
                        <a:t>W</a:t>
                      </a:r>
                      <a:r>
                        <a:rPr sz="1350" i="1" spc="-95">
                          <a:latin typeface="Times New Roman"/>
                          <a:cs typeface="Times New Roman"/>
                        </a:rPr>
                        <a:t> </a:t>
                      </a:r>
                      <a:r>
                        <a:rPr sz="1350" i="1" spc="0" baseline="43650">
                          <a:latin typeface="Times New Roman"/>
                          <a:cs typeface="Times New Roman"/>
                        </a:rPr>
                        <a:t>cb</a:t>
                      </a:r>
                      <a:endParaRPr sz="1350" baseline="43650">
                        <a:latin typeface="Times New Roman"/>
                        <a:cs typeface="Times New Roman"/>
                      </a:endParaRPr>
                    </a:p>
                  </a:txBody>
                  <a:tcPr marL="0" marR="0" marT="20955"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extLst>
                  <a:ext uri="{0D108BD9-81ED-4DB2-BD59-A6C34878D82A}">
                    <a16:rowId xmlns:a16="http://schemas.microsoft.com/office/drawing/2014/main" xmlns="" val="10008"/>
                  </a:ext>
                </a:extLst>
              </a:tr>
            </a:tbl>
          </a:graphicData>
        </a:graphic>
      </p:graphicFrame>
      <p:sp>
        <p:nvSpPr>
          <p:cNvPr id="11" name="Rectangle 2"/>
          <p:cNvSpPr>
            <a:spLocks noGrp="1" noChangeArrowheads="1"/>
          </p:cNvSpPr>
          <p:nvPr>
            <p:ph type="title"/>
          </p:nvPr>
        </p:nvSpPr>
        <p:spPr>
          <a:xfrm>
            <a:off x="179512" y="66678"/>
            <a:ext cx="8836025" cy="1128001"/>
          </a:xfrm>
          <a:solidFill>
            <a:schemeClr val="bg1"/>
          </a:solidFill>
        </p:spPr>
        <p:txBody>
          <a:bodyPr/>
          <a:lstStyle/>
          <a:p>
            <a:pPr>
              <a:lnSpc>
                <a:spcPts val="3000"/>
              </a:lnSpc>
            </a:pPr>
            <a:r>
              <a:rPr lang="en-US" spc="-5">
                <a:cs typeface="Calibri"/>
              </a:rPr>
              <a:t>From conventional balance sheet to comprehensive balance sheet – the intertemporal budget constraints of the central bank and the Treasury</a:t>
            </a:r>
          </a:p>
        </p:txBody>
      </p:sp>
      <p:sp>
        <p:nvSpPr>
          <p:cNvPr id="7" name="Rectangle 6"/>
          <p:cNvSpPr/>
          <p:nvPr/>
        </p:nvSpPr>
        <p:spPr>
          <a:xfrm>
            <a:off x="1259633" y="1340768"/>
            <a:ext cx="6336704" cy="307777"/>
          </a:xfrm>
          <a:prstGeom prst="rect">
            <a:avLst/>
          </a:prstGeom>
        </p:spPr>
        <p:txBody>
          <a:bodyPr wrap="square">
            <a:spAutoFit/>
          </a:bodyPr>
          <a:lstStyle/>
          <a:p>
            <a:pPr eaLnBrk="1" hangingPunct="1">
              <a:spcBef>
                <a:spcPct val="50000"/>
              </a:spcBef>
              <a:buClrTx/>
              <a:buFontTx/>
              <a:buNone/>
            </a:pPr>
            <a:r>
              <a:rPr lang="en-US">
                <a:solidFill>
                  <a:srgbClr val="002060"/>
                </a:solidFill>
              </a:rPr>
              <a:t>Conventional balance sheet of consolidated Treasury and central bank</a:t>
            </a:r>
          </a:p>
        </p:txBody>
      </p:sp>
      <p:sp>
        <p:nvSpPr>
          <p:cNvPr id="8"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27</a:t>
            </a:fld>
            <a:endParaRPr lang="en-US" altLang="zh-CN" sz="800">
              <a:solidFill>
                <a:srgbClr val="53565A"/>
              </a:solidFill>
            </a:endParaRPr>
          </a:p>
        </p:txBody>
      </p:sp>
      <p:sp>
        <p:nvSpPr>
          <p:cNvPr id="9"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74749979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graphicFrame>
        <p:nvGraphicFramePr>
          <p:cNvPr id="10" name="object 3"/>
          <p:cNvGraphicFramePr>
            <a:graphicFrameLocks noGrp="1"/>
          </p:cNvGraphicFramePr>
          <p:nvPr>
            <p:extLst>
              <p:ext uri="{D42A27DB-BD31-4B8C-83A1-F6EECF244321}">
                <p14:modId xmlns:p14="http://schemas.microsoft.com/office/powerpoint/2010/main" val="30634405"/>
              </p:ext>
            </p:extLst>
          </p:nvPr>
        </p:nvGraphicFramePr>
        <p:xfrm>
          <a:off x="352301" y="1700808"/>
          <a:ext cx="8612187" cy="4943667"/>
        </p:xfrm>
        <a:graphic>
          <a:graphicData uri="http://schemas.openxmlformats.org/drawingml/2006/table">
            <a:tbl>
              <a:tblPr firstRow="1" bandRow="1">
                <a:tableStyleId>{2D5ABB26-0587-4C30-8999-92F81FD0307C}</a:tableStyleId>
              </a:tblPr>
              <a:tblGrid>
                <a:gridCol w="2226229">
                  <a:extLst>
                    <a:ext uri="{9D8B030D-6E8A-4147-A177-3AD203B41FA5}">
                      <a16:colId xmlns:a16="http://schemas.microsoft.com/office/drawing/2014/main" xmlns="" val="20000"/>
                    </a:ext>
                  </a:extLst>
                </a:gridCol>
                <a:gridCol w="2422394">
                  <a:extLst>
                    <a:ext uri="{9D8B030D-6E8A-4147-A177-3AD203B41FA5}">
                      <a16:colId xmlns:a16="http://schemas.microsoft.com/office/drawing/2014/main" xmlns="" val="20001"/>
                    </a:ext>
                  </a:extLst>
                </a:gridCol>
                <a:gridCol w="2546892">
                  <a:extLst>
                    <a:ext uri="{9D8B030D-6E8A-4147-A177-3AD203B41FA5}">
                      <a16:colId xmlns:a16="http://schemas.microsoft.com/office/drawing/2014/main" xmlns="" val="20002"/>
                    </a:ext>
                  </a:extLst>
                </a:gridCol>
                <a:gridCol w="1416672">
                  <a:extLst>
                    <a:ext uri="{9D8B030D-6E8A-4147-A177-3AD203B41FA5}">
                      <a16:colId xmlns:a16="http://schemas.microsoft.com/office/drawing/2014/main" xmlns="" val="20003"/>
                    </a:ext>
                  </a:extLst>
                </a:gridCol>
              </a:tblGrid>
              <a:tr h="330200">
                <a:tc gridSpan="2">
                  <a:txBody>
                    <a:bodyPr/>
                    <a:lstStyle/>
                    <a:p>
                      <a:pPr marL="79375" algn="ctr">
                        <a:lnSpc>
                          <a:spcPts val="1405"/>
                        </a:lnSpc>
                      </a:pPr>
                      <a:r>
                        <a:rPr sz="1600" b="1" spc="75">
                          <a:latin typeface="Calibri"/>
                          <a:cs typeface="Calibri"/>
                        </a:rPr>
                        <a:t>Assets</a:t>
                      </a:r>
                      <a:endParaRPr sz="1600">
                        <a:latin typeface="Calibri"/>
                        <a:cs typeface="Calibri"/>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81280" algn="ctr">
                        <a:lnSpc>
                          <a:spcPts val="1405"/>
                        </a:lnSpc>
                      </a:pPr>
                      <a:r>
                        <a:rPr sz="1600" b="1" spc="55">
                          <a:latin typeface="Calibri"/>
                          <a:cs typeface="Calibri"/>
                        </a:rPr>
                        <a:t>Liabilities</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711200">
                <a:tc>
                  <a:txBody>
                    <a:bodyPr/>
                    <a:lstStyle/>
                    <a:p>
                      <a:pPr marL="87630" algn="ctr">
                        <a:lnSpc>
                          <a:spcPts val="1355"/>
                        </a:lnSpc>
                      </a:pPr>
                      <a:r>
                        <a:rPr sz="1400" i="1">
                          <a:latin typeface="Times New Roman"/>
                          <a:cs typeface="Times New Roman"/>
                        </a:rPr>
                        <a:t>K</a:t>
                      </a:r>
                      <a:r>
                        <a:rPr lang="en-US" sz="1400" i="1">
                          <a:latin typeface="Times New Roman"/>
                          <a:cs typeface="Times New Roman"/>
                        </a:rPr>
                        <a:t>+ R +L</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400" spc="-5">
                          <a:latin typeface="Calibri"/>
                          <a:cs typeface="Calibri"/>
                        </a:rPr>
                        <a:t>Fair value </a:t>
                      </a:r>
                      <a:r>
                        <a:rPr sz="1400">
                          <a:latin typeface="Calibri"/>
                          <a:cs typeface="Calibri"/>
                        </a:rPr>
                        <a:t>of </a:t>
                      </a:r>
                      <a:r>
                        <a:rPr sz="1400" spc="-5">
                          <a:latin typeface="Calibri"/>
                          <a:cs typeface="Calibri"/>
                        </a:rPr>
                        <a:t>real</a:t>
                      </a:r>
                      <a:r>
                        <a:rPr sz="1400" spc="-15">
                          <a:latin typeface="Calibri"/>
                          <a:cs typeface="Calibri"/>
                        </a:rPr>
                        <a:t> </a:t>
                      </a:r>
                      <a:r>
                        <a:rPr sz="1400" spc="-5">
                          <a:latin typeface="Calibri"/>
                          <a:cs typeface="Calibri"/>
                        </a:rPr>
                        <a:t>assets,</a:t>
                      </a:r>
                      <a:endParaRPr sz="1400">
                        <a:latin typeface="Calibri"/>
                        <a:cs typeface="Calibri"/>
                      </a:endParaRPr>
                    </a:p>
                    <a:p>
                      <a:pPr marL="58419" marR="255270">
                        <a:lnSpc>
                          <a:spcPct val="101800"/>
                        </a:lnSpc>
                      </a:pPr>
                      <a:r>
                        <a:rPr sz="1400">
                          <a:latin typeface="Calibri"/>
                          <a:cs typeface="Calibri"/>
                        </a:rPr>
                        <a:t>equity in </a:t>
                      </a:r>
                      <a:r>
                        <a:rPr sz="1400" spc="-5">
                          <a:latin typeface="Calibri"/>
                          <a:cs typeface="Calibri"/>
                        </a:rPr>
                        <a:t>public  enterprises </a:t>
                      </a:r>
                      <a:r>
                        <a:rPr sz="1400">
                          <a:latin typeface="Calibri"/>
                          <a:cs typeface="Calibri"/>
                        </a:rPr>
                        <a:t>and</a:t>
                      </a:r>
                      <a:r>
                        <a:rPr sz="1400" spc="-45">
                          <a:latin typeface="Calibri"/>
                          <a:cs typeface="Calibri"/>
                        </a:rPr>
                        <a:t> </a:t>
                      </a:r>
                      <a:r>
                        <a:rPr sz="1400">
                          <a:latin typeface="Calibri"/>
                          <a:cs typeface="Calibri"/>
                        </a:rPr>
                        <a:t>other  </a:t>
                      </a:r>
                      <a:r>
                        <a:rPr sz="1400" spc="-5">
                          <a:latin typeface="Calibri"/>
                          <a:cs typeface="Calibri"/>
                        </a:rPr>
                        <a:t>financial</a:t>
                      </a:r>
                      <a:r>
                        <a:rPr sz="1400" spc="-60">
                          <a:latin typeface="Calibri"/>
                          <a:cs typeface="Calibri"/>
                        </a:rPr>
                        <a:t> </a:t>
                      </a:r>
                      <a:r>
                        <a:rPr sz="1400">
                          <a:latin typeface="Calibri"/>
                          <a:cs typeface="Calibri"/>
                        </a:rPr>
                        <a:t>assets</a:t>
                      </a:r>
                      <a:r>
                        <a:rPr lang="en-US" sz="1400">
                          <a:latin typeface="Calibri"/>
                          <a:cs typeface="Calibri"/>
                        </a:rPr>
                        <a:t>, forex reserves and central bank loans to the private sector </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90"/>
                        </a:lnSpc>
                      </a:pPr>
                      <a:r>
                        <a:rPr sz="1400">
                          <a:latin typeface="Calibri"/>
                          <a:cs typeface="Calibri"/>
                        </a:rPr>
                        <a:t>Base</a:t>
                      </a:r>
                      <a:r>
                        <a:rPr sz="1400" spc="-85">
                          <a:latin typeface="Calibri"/>
                          <a:cs typeface="Calibri"/>
                        </a:rPr>
                        <a:t> </a:t>
                      </a:r>
                      <a:r>
                        <a:rPr sz="1400" spc="-5">
                          <a:latin typeface="Calibri"/>
                          <a:cs typeface="Calibri"/>
                        </a:rPr>
                        <a:t>money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4455">
                        <a:lnSpc>
                          <a:spcPts val="1415"/>
                        </a:lnSpc>
                      </a:pPr>
                      <a:r>
                        <a:rPr sz="1400" i="1">
                          <a:latin typeface="Times New Roman"/>
                          <a:cs typeface="Times New Roman"/>
                        </a:rPr>
                        <a:t>M</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2"/>
                  </a:ext>
                </a:extLst>
              </a:tr>
              <a:tr h="406400">
                <a:tc>
                  <a:txBody>
                    <a:bodyPr/>
                    <a:lstStyle/>
                    <a:p>
                      <a:pPr marL="64769" algn="ctr">
                        <a:lnSpc>
                          <a:spcPct val="100000"/>
                        </a:lnSpc>
                        <a:spcBef>
                          <a:spcPts val="80"/>
                        </a:spcBef>
                      </a:pPr>
                      <a:r>
                        <a:rPr sz="1400" i="1">
                          <a:latin typeface="Times New Roman"/>
                          <a:cs typeface="Times New Roman"/>
                        </a:rPr>
                        <a:t>V </a:t>
                      </a:r>
                      <a:r>
                        <a:rPr sz="1400" spc="-5">
                          <a:latin typeface="Times New Roman"/>
                          <a:cs typeface="Times New Roman"/>
                        </a:rPr>
                        <a:t>({</a:t>
                      </a:r>
                      <a:r>
                        <a:rPr sz="1400" i="1" spc="-5">
                          <a:latin typeface="Times New Roman"/>
                          <a:cs typeface="Times New Roman"/>
                        </a:rPr>
                        <a:t>T </a:t>
                      </a:r>
                      <a:r>
                        <a:rPr sz="1400" i="1" spc="-7" baseline="43650">
                          <a:latin typeface="Times New Roman"/>
                          <a:cs typeface="Times New Roman"/>
                        </a:rPr>
                        <a:t>p</a:t>
                      </a:r>
                      <a:r>
                        <a:rPr sz="1400" i="1" spc="-127" baseline="43650">
                          <a:latin typeface="Times New Roman"/>
                          <a:cs typeface="Times New Roman"/>
                        </a:rPr>
                        <a:t> </a:t>
                      </a:r>
                      <a:r>
                        <a:rPr sz="1400">
                          <a:latin typeface="Times New Roman"/>
                          <a:cs typeface="Times New Roman"/>
                        </a:rPr>
                        <a:t>})</a:t>
                      </a:r>
                    </a:p>
                  </a:txBody>
                  <a:tcPr marL="0" marR="0" marT="1016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400">
                          <a:latin typeface="Calibri"/>
                          <a:cs typeface="Calibri"/>
                        </a:rPr>
                        <a:t>PDV of </a:t>
                      </a:r>
                      <a:r>
                        <a:rPr lang="en-US" sz="1400">
                          <a:latin typeface="Calibri"/>
                          <a:cs typeface="Calibri"/>
                        </a:rPr>
                        <a:t>net </a:t>
                      </a:r>
                      <a:r>
                        <a:rPr sz="1400" spc="-5">
                          <a:latin typeface="Calibri"/>
                          <a:cs typeface="Calibri"/>
                        </a:rPr>
                        <a:t>taxes, levies</a:t>
                      </a:r>
                      <a:r>
                        <a:rPr sz="1400" spc="-55">
                          <a:latin typeface="Calibri"/>
                          <a:cs typeface="Calibri"/>
                        </a:rPr>
                        <a:t> </a:t>
                      </a:r>
                      <a:r>
                        <a:rPr sz="1400">
                          <a:latin typeface="Calibri"/>
                          <a:cs typeface="Calibri"/>
                        </a:rPr>
                        <a:t>and</a:t>
                      </a:r>
                      <a:r>
                        <a:rPr lang="en-US" sz="1400">
                          <a:latin typeface="Calibri"/>
                          <a:cs typeface="Calibri"/>
                        </a:rPr>
                        <a:t> </a:t>
                      </a:r>
                      <a:r>
                        <a:rPr sz="1400">
                          <a:latin typeface="Calibri"/>
                          <a:cs typeface="Calibri"/>
                        </a:rPr>
                        <a:t>social</a:t>
                      </a:r>
                      <a:r>
                        <a:rPr sz="1400" spc="-65">
                          <a:latin typeface="Calibri"/>
                          <a:cs typeface="Calibri"/>
                        </a:rPr>
                        <a:t> </a:t>
                      </a:r>
                      <a:r>
                        <a:rPr sz="1400" spc="-5">
                          <a:latin typeface="Calibri"/>
                          <a:cs typeface="Calibri"/>
                        </a:rPr>
                        <a:t>security  contributions</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400" spc="-5">
                          <a:latin typeface="Calibri"/>
                          <a:cs typeface="Calibri"/>
                        </a:rPr>
                        <a:t>Non-monetary</a:t>
                      </a:r>
                      <a:r>
                        <a:rPr sz="1400" spc="-10">
                          <a:latin typeface="Calibri"/>
                          <a:cs typeface="Calibri"/>
                        </a:rPr>
                        <a:t> </a:t>
                      </a:r>
                      <a:r>
                        <a:rPr sz="1400" spc="-5">
                          <a:latin typeface="Calibri"/>
                          <a:cs typeface="Calibri"/>
                        </a:rPr>
                        <a:t>liabilities</a:t>
                      </a:r>
                      <a:r>
                        <a:rPr lang="en-US" sz="1400" spc="0" baseline="0">
                          <a:latin typeface="Calibri"/>
                          <a:cs typeface="Calibri"/>
                        </a:rPr>
                        <a:t> </a:t>
                      </a:r>
                      <a:r>
                        <a:rPr sz="1400">
                          <a:latin typeface="Calibri"/>
                          <a:cs typeface="Calibri"/>
                        </a:rPr>
                        <a:t>of the </a:t>
                      </a:r>
                      <a:r>
                        <a:rPr sz="1400" spc="-5">
                          <a:latin typeface="Calibri"/>
                          <a:cs typeface="Calibri"/>
                        </a:rPr>
                        <a:t>Central</a:t>
                      </a:r>
                      <a:r>
                        <a:rPr sz="1400" spc="-65">
                          <a:latin typeface="Calibri"/>
                          <a:cs typeface="Calibri"/>
                        </a:rPr>
                        <a:t> </a:t>
                      </a:r>
                      <a:r>
                        <a:rPr sz="1400" spc="-5">
                          <a:latin typeface="Calibri"/>
                          <a:cs typeface="Calibri"/>
                        </a:rPr>
                        <a:t>Bank</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7630">
                        <a:lnSpc>
                          <a:spcPts val="1360"/>
                        </a:lnSpc>
                      </a:pPr>
                      <a:r>
                        <a:rPr sz="1400" i="1">
                          <a:latin typeface="Times New Roman"/>
                          <a:cs typeface="Times New Roman"/>
                        </a:rPr>
                        <a:t>N</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3"/>
                  </a:ext>
                </a:extLst>
              </a:tr>
              <a:tr h="787147">
                <a:tc>
                  <a:txBody>
                    <a:bodyPr/>
                    <a:lstStyle/>
                    <a:p>
                      <a:pPr marL="64769" algn="ctr">
                        <a:lnSpc>
                          <a:spcPts val="1425"/>
                        </a:lnSpc>
                      </a:pPr>
                      <a:r>
                        <a:rPr lang="en-US" sz="1400" i="1" spc="85">
                          <a:latin typeface="Times New Roman"/>
                          <a:cs typeface="Times New Roman"/>
                        </a:rPr>
                        <a:t>V({(i-i</a:t>
                      </a:r>
                      <a:r>
                        <a:rPr lang="en-US" sz="1400" i="1" spc="85" baseline="30000" err="1">
                          <a:latin typeface="Times New Roman"/>
                          <a:cs typeface="Times New Roman"/>
                        </a:rPr>
                        <a:t>M</a:t>
                      </a:r>
                      <a:r>
                        <a:rPr lang="en-US" sz="1400" i="1" spc="85" baseline="0">
                          <a:latin typeface="Times New Roman"/>
                          <a:cs typeface="Times New Roman"/>
                        </a:rPr>
                        <a:t>)M})</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60"/>
                        </a:lnSpc>
                      </a:pPr>
                      <a:r>
                        <a:rPr sz="1400">
                          <a:latin typeface="Calibri"/>
                          <a:cs typeface="Calibri"/>
                        </a:rPr>
                        <a:t>PDV of </a:t>
                      </a:r>
                      <a:r>
                        <a:rPr sz="1400" spc="-5">
                          <a:latin typeface="Calibri"/>
                          <a:cs typeface="Calibri"/>
                        </a:rPr>
                        <a:t>future</a:t>
                      </a:r>
                      <a:r>
                        <a:rPr sz="1400" spc="-45">
                          <a:latin typeface="Calibri"/>
                          <a:cs typeface="Calibri"/>
                        </a:rPr>
                        <a:t> </a:t>
                      </a:r>
                      <a:r>
                        <a:rPr sz="1400" spc="-5">
                          <a:latin typeface="Calibri"/>
                          <a:cs typeface="Calibri"/>
                        </a:rPr>
                        <a:t>interest</a:t>
                      </a:r>
                      <a:endParaRPr sz="1400">
                        <a:latin typeface="Calibri"/>
                        <a:cs typeface="Calibri"/>
                      </a:endParaRPr>
                    </a:p>
                    <a:p>
                      <a:pPr marL="58419" marR="135890">
                        <a:lnSpc>
                          <a:spcPct val="101800"/>
                        </a:lnSpc>
                        <a:spcBef>
                          <a:spcPts val="10"/>
                        </a:spcBef>
                      </a:pPr>
                      <a:r>
                        <a:rPr sz="1400" spc="-5">
                          <a:latin typeface="Calibri"/>
                          <a:cs typeface="Calibri"/>
                        </a:rPr>
                        <a:t>saved </a:t>
                      </a:r>
                      <a:r>
                        <a:rPr sz="1400">
                          <a:latin typeface="Calibri"/>
                          <a:cs typeface="Calibri"/>
                        </a:rPr>
                        <a:t>through the  issuance of </a:t>
                      </a:r>
                      <a:r>
                        <a:rPr sz="1400" spc="-5">
                          <a:latin typeface="Calibri"/>
                          <a:cs typeface="Calibri"/>
                        </a:rPr>
                        <a:t>base</a:t>
                      </a:r>
                      <a:r>
                        <a:rPr sz="1400" spc="-80">
                          <a:latin typeface="Calibri"/>
                          <a:cs typeface="Calibri"/>
                        </a:rPr>
                        <a:t> </a:t>
                      </a:r>
                      <a:r>
                        <a:rPr sz="1400" spc="-5">
                          <a:latin typeface="Calibri"/>
                          <a:cs typeface="Calibri"/>
                        </a:rPr>
                        <a:t>money</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60"/>
                        </a:lnSpc>
                      </a:pPr>
                      <a:r>
                        <a:rPr sz="1400">
                          <a:latin typeface="Calibri"/>
                          <a:cs typeface="Calibri"/>
                        </a:rPr>
                        <a:t>Marketable and</a:t>
                      </a:r>
                      <a:r>
                        <a:rPr sz="1400" spc="-85">
                          <a:latin typeface="Calibri"/>
                          <a:cs typeface="Calibri"/>
                        </a:rPr>
                        <a:t> </a:t>
                      </a:r>
                      <a:r>
                        <a:rPr sz="1400" spc="-5">
                          <a:latin typeface="Calibri"/>
                          <a:cs typeface="Calibri"/>
                        </a:rPr>
                        <a:t>non-marketable general  government debt held by  </a:t>
                      </a:r>
                      <a:r>
                        <a:rPr sz="1400">
                          <a:latin typeface="Calibri"/>
                          <a:cs typeface="Calibri"/>
                        </a:rPr>
                        <a:t>the</a:t>
                      </a:r>
                      <a:r>
                        <a:rPr sz="1400" spc="-75">
                          <a:latin typeface="Calibri"/>
                          <a:cs typeface="Calibri"/>
                        </a:rPr>
                        <a:t> </a:t>
                      </a:r>
                      <a:r>
                        <a:rPr sz="1400" spc="-5">
                          <a:latin typeface="Calibri"/>
                          <a:cs typeface="Calibri"/>
                        </a:rPr>
                        <a:t>public</a:t>
                      </a:r>
                      <a:endParaRPr sz="14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3185">
                        <a:lnSpc>
                          <a:spcPts val="969"/>
                        </a:lnSpc>
                      </a:pPr>
                      <a:r>
                        <a:rPr sz="1400" i="1" spc="-7" baseline="-23148">
                          <a:latin typeface="Times New Roman"/>
                          <a:cs typeface="Times New Roman"/>
                        </a:rPr>
                        <a:t>B</a:t>
                      </a:r>
                      <a:r>
                        <a:rPr sz="1400" i="1" spc="-5">
                          <a:latin typeface="Times New Roman"/>
                          <a:cs typeface="Times New Roman"/>
                        </a:rPr>
                        <a:t>p</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4"/>
                  </a:ext>
                </a:extLst>
              </a:tr>
              <a:tr h="520700">
                <a:tc>
                  <a:txBody>
                    <a:bodyPr/>
                    <a:lstStyle/>
                    <a:p>
                      <a:pPr marL="64769" algn="ctr">
                        <a:lnSpc>
                          <a:spcPct val="100000"/>
                        </a:lnSpc>
                        <a:spcBef>
                          <a:spcPts val="10"/>
                        </a:spcBef>
                      </a:pPr>
                      <a:r>
                        <a:rPr sz="1400" i="1">
                          <a:latin typeface="Times New Roman"/>
                          <a:cs typeface="Times New Roman"/>
                        </a:rPr>
                        <a:t>V </a:t>
                      </a:r>
                      <a:r>
                        <a:rPr sz="1400" spc="-5">
                          <a:latin typeface="Times New Roman"/>
                          <a:cs typeface="Times New Roman"/>
                        </a:rPr>
                        <a:t>(</a:t>
                      </a:r>
                      <a:r>
                        <a:rPr sz="1400" i="1" spc="-5">
                          <a:latin typeface="Times New Roman"/>
                          <a:cs typeface="Times New Roman"/>
                        </a:rPr>
                        <a:t>M </a:t>
                      </a:r>
                      <a:r>
                        <a:rPr sz="1400" spc="-7" baseline="-19841">
                          <a:latin typeface="Symbol"/>
                          <a:cs typeface="Symbol"/>
                        </a:rPr>
                        <a:t></a:t>
                      </a:r>
                      <a:r>
                        <a:rPr sz="1400" spc="-150" baseline="-19841">
                          <a:latin typeface="Times New Roman"/>
                          <a:cs typeface="Times New Roman"/>
                        </a:rPr>
                        <a:t> </a:t>
                      </a:r>
                      <a:r>
                        <a:rPr sz="1400">
                          <a:latin typeface="Times New Roman"/>
                          <a:cs typeface="Times New Roman"/>
                        </a:rPr>
                        <a:t>)</a:t>
                      </a:r>
                    </a:p>
                  </a:txBody>
                  <a:tcPr marL="0" marR="0" marT="1270" marB="0" anchor="ctr">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r>
                        <a:rPr lang="en-US" sz="1400">
                          <a:latin typeface="Times New Roman"/>
                          <a:cs typeface="Times New Roman"/>
                        </a:rPr>
                        <a:t>PDV of terminal base money stock</a:t>
                      </a: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60"/>
                        </a:lnSpc>
                      </a:pPr>
                      <a:r>
                        <a:rPr sz="1400">
                          <a:latin typeface="Calibri"/>
                          <a:cs typeface="Calibri"/>
                        </a:rPr>
                        <a:t>PDV of </a:t>
                      </a:r>
                      <a:r>
                        <a:rPr sz="1400" spc="-5">
                          <a:latin typeface="Calibri"/>
                          <a:cs typeface="Calibri"/>
                        </a:rPr>
                        <a:t>State</a:t>
                      </a:r>
                      <a:r>
                        <a:rPr sz="1400" spc="-75">
                          <a:latin typeface="Calibri"/>
                          <a:cs typeface="Calibri"/>
                        </a:rPr>
                        <a:t> </a:t>
                      </a:r>
                      <a:r>
                        <a:rPr sz="1400" spc="-5">
                          <a:latin typeface="Calibri"/>
                          <a:cs typeface="Calibri"/>
                        </a:rPr>
                        <a:t>primary</a:t>
                      </a:r>
                      <a:r>
                        <a:rPr lang="en-US" sz="1400" spc="0" baseline="0">
                          <a:latin typeface="Calibri"/>
                          <a:cs typeface="Calibri"/>
                        </a:rPr>
                        <a:t> </a:t>
                      </a:r>
                      <a:r>
                        <a:rPr sz="1400">
                          <a:latin typeface="Calibri"/>
                          <a:cs typeface="Calibri"/>
                        </a:rPr>
                        <a:t>current</a:t>
                      </a:r>
                      <a:r>
                        <a:rPr sz="1400" spc="-70">
                          <a:latin typeface="Calibri"/>
                          <a:cs typeface="Calibri"/>
                        </a:rPr>
                        <a:t> </a:t>
                      </a:r>
                      <a:r>
                        <a:rPr sz="1400" spc="-5">
                          <a:latin typeface="Calibri"/>
                          <a:cs typeface="Calibri"/>
                        </a:rPr>
                        <a:t>exhaustive  expenditure</a:t>
                      </a:r>
                      <a:endParaRPr sz="140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3500">
                        <a:lnSpc>
                          <a:spcPct val="100000"/>
                        </a:lnSpc>
                        <a:spcBef>
                          <a:spcPts val="130"/>
                        </a:spcBef>
                      </a:pPr>
                      <a:r>
                        <a:rPr sz="1400" i="1">
                          <a:latin typeface="Times New Roman"/>
                          <a:cs typeface="Times New Roman"/>
                        </a:rPr>
                        <a:t>V</a:t>
                      </a:r>
                      <a:r>
                        <a:rPr sz="1400" i="1" spc="-195">
                          <a:latin typeface="Times New Roman"/>
                          <a:cs typeface="Times New Roman"/>
                        </a:rPr>
                        <a:t> </a:t>
                      </a:r>
                      <a:r>
                        <a:rPr sz="1400" spc="-95">
                          <a:latin typeface="Times New Roman"/>
                          <a:cs typeface="Times New Roman"/>
                        </a:rPr>
                        <a:t>({</a:t>
                      </a:r>
                      <a:r>
                        <a:rPr sz="1400" i="1" spc="-95">
                          <a:latin typeface="Times New Roman"/>
                          <a:cs typeface="Times New Roman"/>
                        </a:rPr>
                        <a:t>G</a:t>
                      </a:r>
                      <a:r>
                        <a:rPr sz="1400" spc="-142" baseline="16203">
                          <a:latin typeface="MT Extra"/>
                          <a:cs typeface="MT Extra"/>
                        </a:rPr>
                        <a:t></a:t>
                      </a:r>
                      <a:r>
                        <a:rPr sz="1400" spc="-95">
                          <a:latin typeface="Times New Roman"/>
                          <a:cs typeface="Times New Roman"/>
                        </a:rPr>
                        <a:t>})</a:t>
                      </a:r>
                      <a:endParaRPr sz="1400">
                        <a:latin typeface="Times New Roman"/>
                        <a:cs typeface="Times New Roman"/>
                      </a:endParaRPr>
                    </a:p>
                  </a:txBody>
                  <a:tcPr marL="0" marR="0" marT="1651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520700">
                <a:tc>
                  <a:txBody>
                    <a:bodyPr/>
                    <a:lstStyle/>
                    <a:p>
                      <a:pPr algn="ctr">
                        <a:lnSpc>
                          <a:spcPct val="100000"/>
                        </a:lnSpc>
                      </a:pPr>
                      <a:endParaRPr sz="1400">
                        <a:latin typeface="Times New Roman"/>
                        <a:cs typeface="Times New Roman"/>
                      </a:endParaRPr>
                    </a:p>
                  </a:txBody>
                  <a:tcPr marL="0" marR="0" marT="0" marB="0" anchor="ctr">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50"/>
                        </a:lnSpc>
                      </a:pPr>
                      <a:r>
                        <a:rPr sz="1400">
                          <a:latin typeface="Calibri"/>
                          <a:cs typeface="Calibri"/>
                        </a:rPr>
                        <a:t>PDV of </a:t>
                      </a:r>
                      <a:r>
                        <a:rPr sz="1400" spc="-5">
                          <a:latin typeface="Calibri"/>
                          <a:cs typeface="Calibri"/>
                        </a:rPr>
                        <a:t>transfer</a:t>
                      </a:r>
                      <a:r>
                        <a:rPr sz="1400" spc="114">
                          <a:latin typeface="Calibri"/>
                          <a:cs typeface="Calibri"/>
                        </a:rPr>
                        <a:t> </a:t>
                      </a:r>
                      <a:r>
                        <a:rPr sz="1400" spc="-5">
                          <a:latin typeface="Calibri"/>
                          <a:cs typeface="Calibri"/>
                        </a:rPr>
                        <a:t>payments</a:t>
                      </a:r>
                      <a:endParaRPr sz="1400">
                        <a:latin typeface="Calibri"/>
                        <a:cs typeface="Calibri"/>
                      </a:endParaRPr>
                    </a:p>
                    <a:p>
                      <a:pPr marL="58419" marR="75565">
                        <a:lnSpc>
                          <a:spcPct val="102699"/>
                        </a:lnSpc>
                      </a:pPr>
                      <a:r>
                        <a:rPr sz="1400" spc="-5">
                          <a:latin typeface="Calibri"/>
                          <a:cs typeface="Calibri"/>
                        </a:rPr>
                        <a:t>by Central Bank to private  sector (helicopter</a:t>
                      </a:r>
                      <a:r>
                        <a:rPr sz="1400" spc="-15">
                          <a:latin typeface="Calibri"/>
                          <a:cs typeface="Calibri"/>
                        </a:rPr>
                        <a:t> </a:t>
                      </a:r>
                      <a:r>
                        <a:rPr sz="1400" spc="-5">
                          <a:latin typeface="Calibri"/>
                          <a:cs typeface="Calibri"/>
                        </a:rPr>
                        <a:t>money)</a:t>
                      </a:r>
                      <a:endParaRPr sz="140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4769">
                        <a:lnSpc>
                          <a:spcPts val="1330"/>
                        </a:lnSpc>
                      </a:pPr>
                      <a:r>
                        <a:rPr sz="1400" i="1">
                          <a:latin typeface="Times New Roman"/>
                          <a:cs typeface="Times New Roman"/>
                        </a:rPr>
                        <a:t>V</a:t>
                      </a:r>
                      <a:r>
                        <a:rPr sz="1400" i="1" spc="-90">
                          <a:latin typeface="Times New Roman"/>
                          <a:cs typeface="Times New Roman"/>
                        </a:rPr>
                        <a:t> </a:t>
                      </a:r>
                      <a:r>
                        <a:rPr sz="1400" spc="-5">
                          <a:latin typeface="Times New Roman"/>
                          <a:cs typeface="Times New Roman"/>
                        </a:rPr>
                        <a:t>({</a:t>
                      </a:r>
                      <a:r>
                        <a:rPr sz="1400" i="1" spc="-5">
                          <a:latin typeface="Times New Roman"/>
                          <a:cs typeface="Times New Roman"/>
                        </a:rPr>
                        <a:t>H</a:t>
                      </a:r>
                      <a:r>
                        <a:rPr sz="1400" spc="-5">
                          <a:latin typeface="Times New Roman"/>
                          <a:cs typeface="Times New Roman"/>
                        </a:rPr>
                        <a:t>})</a:t>
                      </a: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50"/>
                        </a:lnSpc>
                      </a:pPr>
                      <a:r>
                        <a:rPr sz="1400">
                          <a:latin typeface="Calibri"/>
                          <a:cs typeface="Calibri"/>
                        </a:rPr>
                        <a:t>PDV of </a:t>
                      </a:r>
                      <a:r>
                        <a:rPr sz="1400" spc="-5">
                          <a:latin typeface="Calibri"/>
                          <a:cs typeface="Calibri"/>
                        </a:rPr>
                        <a:t>implicit</a:t>
                      </a:r>
                      <a:r>
                        <a:rPr sz="1400" spc="-65">
                          <a:latin typeface="Calibri"/>
                          <a:cs typeface="Calibri"/>
                        </a:rPr>
                        <a:t> </a:t>
                      </a:r>
                      <a:r>
                        <a:rPr sz="1400" spc="-5">
                          <a:latin typeface="Calibri"/>
                          <a:cs typeface="Calibri"/>
                        </a:rPr>
                        <a:t>subsidies</a:t>
                      </a:r>
                      <a:endParaRPr sz="1400">
                        <a:latin typeface="Calibri"/>
                        <a:cs typeface="Calibri"/>
                      </a:endParaRPr>
                    </a:p>
                    <a:p>
                      <a:pPr marL="58419">
                        <a:lnSpc>
                          <a:spcPct val="100000"/>
                        </a:lnSpc>
                        <a:spcBef>
                          <a:spcPts val="35"/>
                        </a:spcBef>
                      </a:pPr>
                      <a:r>
                        <a:rPr sz="1400">
                          <a:latin typeface="Calibri"/>
                          <a:cs typeface="Calibri"/>
                        </a:rPr>
                        <a:t>paid </a:t>
                      </a:r>
                      <a:r>
                        <a:rPr sz="1400" spc="-5">
                          <a:latin typeface="Calibri"/>
                          <a:cs typeface="Calibri"/>
                        </a:rPr>
                        <a:t>by  Central</a:t>
                      </a:r>
                      <a:r>
                        <a:rPr sz="1400" spc="-60">
                          <a:latin typeface="Calibri"/>
                          <a:cs typeface="Calibri"/>
                        </a:rPr>
                        <a:t> </a:t>
                      </a:r>
                      <a:r>
                        <a:rPr sz="1400">
                          <a:latin typeface="Calibri"/>
                          <a:cs typeface="Calibri"/>
                        </a:rPr>
                        <a:t>Bank</a:t>
                      </a: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3500">
                        <a:lnSpc>
                          <a:spcPct val="100000"/>
                        </a:lnSpc>
                        <a:spcBef>
                          <a:spcPts val="80"/>
                        </a:spcBef>
                      </a:pPr>
                      <a:r>
                        <a:rPr sz="1400" i="1">
                          <a:latin typeface="Times New Roman"/>
                          <a:cs typeface="Times New Roman"/>
                        </a:rPr>
                        <a:t>V</a:t>
                      </a:r>
                      <a:r>
                        <a:rPr sz="1400" i="1" spc="-75">
                          <a:latin typeface="Times New Roman"/>
                          <a:cs typeface="Times New Roman"/>
                        </a:rPr>
                        <a:t> </a:t>
                      </a:r>
                      <a:r>
                        <a:rPr sz="1400" spc="-5">
                          <a:latin typeface="Times New Roman"/>
                          <a:cs typeface="Times New Roman"/>
                        </a:rPr>
                        <a:t>({</a:t>
                      </a:r>
                      <a:r>
                        <a:rPr sz="1400" i="1" spc="-5">
                          <a:latin typeface="Times New Roman"/>
                          <a:cs typeface="Times New Roman"/>
                        </a:rPr>
                        <a:t>S</a:t>
                      </a:r>
                      <a:r>
                        <a:rPr sz="1400" i="1" spc="-7" baseline="43650">
                          <a:latin typeface="Times New Roman"/>
                          <a:cs typeface="Times New Roman"/>
                        </a:rPr>
                        <a:t>cb</a:t>
                      </a:r>
                      <a:r>
                        <a:rPr sz="1400" spc="-5">
                          <a:latin typeface="Times New Roman"/>
                          <a:cs typeface="Times New Roman"/>
                        </a:rPr>
                        <a:t>})</a:t>
                      </a:r>
                      <a:endParaRPr sz="1400">
                        <a:latin typeface="Times New Roman"/>
                        <a:cs typeface="Times New Roman"/>
                      </a:endParaRPr>
                    </a:p>
                  </a:txBody>
                  <a:tcPr marL="0" marR="0" marT="1016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58419">
                        <a:lnSpc>
                          <a:spcPts val="1250"/>
                        </a:lnSpc>
                      </a:pPr>
                      <a:r>
                        <a:rPr sz="1400" spc="-5">
                          <a:latin typeface="Calibri"/>
                          <a:cs typeface="Calibri"/>
                        </a:rPr>
                        <a:t>Comprehensive State</a:t>
                      </a:r>
                      <a:r>
                        <a:rPr sz="1400" spc="-35">
                          <a:latin typeface="Calibri"/>
                          <a:cs typeface="Calibri"/>
                        </a:rPr>
                        <a:t> </a:t>
                      </a:r>
                      <a:r>
                        <a:rPr sz="1400" spc="-5">
                          <a:latin typeface="Calibri"/>
                          <a:cs typeface="Calibri"/>
                        </a:rPr>
                        <a:t>net</a:t>
                      </a:r>
                      <a:endParaRPr sz="1400">
                        <a:latin typeface="Calibri"/>
                        <a:cs typeface="Calibri"/>
                      </a:endParaRPr>
                    </a:p>
                    <a:p>
                      <a:pPr marL="58419">
                        <a:lnSpc>
                          <a:spcPct val="100000"/>
                        </a:lnSpc>
                        <a:spcBef>
                          <a:spcPts val="35"/>
                        </a:spcBef>
                      </a:pPr>
                      <a:r>
                        <a:rPr sz="1400">
                          <a:latin typeface="Calibri"/>
                          <a:cs typeface="Calibri"/>
                        </a:rPr>
                        <a:t>worth</a:t>
                      </a: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66675">
                        <a:lnSpc>
                          <a:spcPct val="100000"/>
                        </a:lnSpc>
                        <a:spcBef>
                          <a:spcPts val="505"/>
                        </a:spcBef>
                      </a:pPr>
                      <a:r>
                        <a:rPr sz="1400" i="1" spc="-254">
                          <a:latin typeface="Times New Roman"/>
                          <a:cs typeface="Times New Roman"/>
                        </a:rPr>
                        <a:t>W</a:t>
                      </a:r>
                      <a:r>
                        <a:rPr sz="1400" spc="-382" baseline="15151">
                          <a:latin typeface="MT Extra"/>
                          <a:cs typeface="MT Extra"/>
                        </a:rPr>
                        <a:t></a:t>
                      </a:r>
                      <a:r>
                        <a:rPr sz="1400" spc="-382" baseline="27777">
                          <a:latin typeface="Times New Roman"/>
                          <a:cs typeface="Times New Roman"/>
                        </a:rPr>
                        <a:t>ˆ                         </a:t>
                      </a:r>
                      <a:r>
                        <a:rPr sz="1400" spc="30">
                          <a:latin typeface="Symbol"/>
                          <a:cs typeface="Symbol"/>
                        </a:rPr>
                        <a:t></a:t>
                      </a:r>
                      <a:r>
                        <a:rPr sz="1400" spc="30">
                          <a:latin typeface="Times New Roman"/>
                          <a:cs typeface="Times New Roman"/>
                        </a:rPr>
                        <a:t> </a:t>
                      </a:r>
                      <a:r>
                        <a:rPr sz="1400" i="1" spc="-195">
                          <a:latin typeface="Times New Roman"/>
                          <a:cs typeface="Times New Roman"/>
                        </a:rPr>
                        <a:t>W</a:t>
                      </a:r>
                      <a:r>
                        <a:rPr sz="1400" spc="-292" baseline="15151">
                          <a:latin typeface="Times New Roman"/>
                          <a:cs typeface="Times New Roman"/>
                        </a:rPr>
                        <a:t>ˆ     </a:t>
                      </a:r>
                      <a:r>
                        <a:rPr sz="1400" spc="30">
                          <a:latin typeface="Symbol"/>
                          <a:cs typeface="Symbol"/>
                        </a:rPr>
                        <a:t></a:t>
                      </a:r>
                      <a:r>
                        <a:rPr sz="1400" spc="-229">
                          <a:latin typeface="Times New Roman"/>
                          <a:cs typeface="Times New Roman"/>
                        </a:rPr>
                        <a:t> </a:t>
                      </a:r>
                      <a:r>
                        <a:rPr sz="1400" i="1" spc="-200">
                          <a:latin typeface="Times New Roman"/>
                          <a:cs typeface="Times New Roman"/>
                        </a:rPr>
                        <a:t>W</a:t>
                      </a:r>
                      <a:r>
                        <a:rPr sz="1400" spc="-300" baseline="15151">
                          <a:latin typeface="Times New Roman"/>
                          <a:cs typeface="Times New Roman"/>
                        </a:rPr>
                        <a:t>ˆ   </a:t>
                      </a:r>
                      <a:r>
                        <a:rPr sz="1400" i="1" spc="0" baseline="42735">
                          <a:latin typeface="Times New Roman"/>
                          <a:cs typeface="Times New Roman"/>
                        </a:rPr>
                        <a:t>cb</a:t>
                      </a:r>
                      <a:endParaRPr sz="1400" baseline="42735">
                        <a:latin typeface="Times New Roman"/>
                        <a:cs typeface="Times New Roman"/>
                      </a:endParaRPr>
                    </a:p>
                  </a:txBody>
                  <a:tcPr marL="0" marR="0" marT="64135"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extLst>
                  <a:ext uri="{0D108BD9-81ED-4DB2-BD59-A6C34878D82A}">
                    <a16:rowId xmlns:a16="http://schemas.microsoft.com/office/drawing/2014/main" xmlns="" val="10007"/>
                  </a:ext>
                </a:extLst>
              </a:tr>
            </a:tbl>
          </a:graphicData>
        </a:graphic>
      </p:graphicFrame>
      <p:sp>
        <p:nvSpPr>
          <p:cNvPr id="11" name="Rectangle 2"/>
          <p:cNvSpPr>
            <a:spLocks noGrp="1" noChangeArrowheads="1"/>
          </p:cNvSpPr>
          <p:nvPr>
            <p:ph type="title"/>
          </p:nvPr>
        </p:nvSpPr>
        <p:spPr>
          <a:xfrm>
            <a:off x="179512" y="66678"/>
            <a:ext cx="8836025" cy="1128001"/>
          </a:xfrm>
          <a:solidFill>
            <a:schemeClr val="bg1"/>
          </a:solidFill>
        </p:spPr>
        <p:txBody>
          <a:bodyPr/>
          <a:lstStyle/>
          <a:p>
            <a:pPr>
              <a:lnSpc>
                <a:spcPts val="3000"/>
              </a:lnSpc>
            </a:pPr>
            <a:r>
              <a:rPr lang="en-US" spc="-5">
                <a:cs typeface="Calibri"/>
              </a:rPr>
              <a:t>From conventional balance sheet to comprehensive balance sheet – the intertemporal budget constraints of the central bank and the Treasury</a:t>
            </a:r>
          </a:p>
        </p:txBody>
      </p:sp>
      <p:sp>
        <p:nvSpPr>
          <p:cNvPr id="7" name="Rectangle 6"/>
          <p:cNvSpPr/>
          <p:nvPr/>
        </p:nvSpPr>
        <p:spPr>
          <a:xfrm>
            <a:off x="1259632" y="1340768"/>
            <a:ext cx="6912767" cy="307777"/>
          </a:xfrm>
          <a:prstGeom prst="rect">
            <a:avLst/>
          </a:prstGeom>
        </p:spPr>
        <p:txBody>
          <a:bodyPr wrap="square">
            <a:spAutoFit/>
          </a:bodyPr>
          <a:lstStyle/>
          <a:p>
            <a:pPr eaLnBrk="1" hangingPunct="1">
              <a:spcBef>
                <a:spcPct val="50000"/>
              </a:spcBef>
              <a:buClrTx/>
              <a:buFontTx/>
              <a:buNone/>
            </a:pPr>
            <a:r>
              <a:rPr lang="en-US">
                <a:solidFill>
                  <a:srgbClr val="002060"/>
                </a:solidFill>
              </a:rPr>
              <a:t>Comprehensive balance sheet of consolidated Treasury&amp; Central Bank (State)</a:t>
            </a:r>
          </a:p>
        </p:txBody>
      </p:sp>
      <p:sp>
        <p:nvSpPr>
          <p:cNvPr id="8"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28</a:t>
            </a:fld>
            <a:endParaRPr lang="en-US" altLang="zh-CN" sz="800">
              <a:solidFill>
                <a:srgbClr val="53565A"/>
              </a:solidFill>
            </a:endParaRPr>
          </a:p>
        </p:txBody>
      </p:sp>
      <p:sp>
        <p:nvSpPr>
          <p:cNvPr id="9"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68838846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F6286C-7E0D-418B-85FA-5DC33497D082}"/>
              </a:ext>
            </a:extLst>
          </p:cNvPr>
          <p:cNvSpPr>
            <a:spLocks noGrp="1"/>
          </p:cNvSpPr>
          <p:nvPr>
            <p:ph type="title"/>
          </p:nvPr>
        </p:nvSpPr>
        <p:spPr/>
        <p:txBody>
          <a:bodyPr/>
          <a:lstStyle/>
          <a:p>
            <a:r>
              <a:rPr lang="en-US"/>
              <a:t>For those who like this kind of thing:</a:t>
            </a:r>
          </a:p>
        </p:txBody>
      </p:sp>
      <p:sp>
        <p:nvSpPr>
          <p:cNvPr id="3" name="Content Placeholder 2">
            <a:extLst>
              <a:ext uri="{FF2B5EF4-FFF2-40B4-BE49-F238E27FC236}">
                <a16:creationId xmlns:a16="http://schemas.microsoft.com/office/drawing/2014/main" xmlns="" id="{A886397A-01A1-4628-869B-AC252EF9CB53}"/>
              </a:ext>
            </a:extLst>
          </p:cNvPr>
          <p:cNvSpPr>
            <a:spLocks noGrp="1"/>
          </p:cNvSpPr>
          <p:nvPr>
            <p:ph idx="1"/>
          </p:nvPr>
        </p:nvSpPr>
        <p:spPr>
          <a:xfrm>
            <a:off x="150813" y="2492896"/>
            <a:ext cx="8839200" cy="3680892"/>
          </a:xfrm>
        </p:spPr>
        <p:txBody>
          <a:bodyPr/>
          <a:lstStyle/>
          <a:p>
            <a:r>
              <a:rPr lang="en-US" sz="2000" i="1" err="1"/>
              <a:t>i</a:t>
            </a:r>
            <a:r>
              <a:rPr lang="en-US" sz="2000"/>
              <a:t> is the interest rate on the central bank’s assets</a:t>
            </a:r>
          </a:p>
          <a:p>
            <a:r>
              <a:rPr lang="en-US" sz="2000" i="1" err="1"/>
              <a:t>i</a:t>
            </a:r>
            <a:r>
              <a:rPr lang="en-US" sz="2000" i="1" baseline="30000" err="1"/>
              <a:t>M</a:t>
            </a:r>
            <a:r>
              <a:rPr lang="en-US" sz="2000"/>
              <a:t> is the interest rate on central bank money.</a:t>
            </a:r>
          </a:p>
        </p:txBody>
      </p:sp>
      <p:sp>
        <p:nvSpPr>
          <p:cNvPr id="4" name="Slide Number Placeholder 3">
            <a:extLst>
              <a:ext uri="{FF2B5EF4-FFF2-40B4-BE49-F238E27FC236}">
                <a16:creationId xmlns:a16="http://schemas.microsoft.com/office/drawing/2014/main" xmlns="" id="{DBA48718-3192-4B73-A1B3-2F490A7D06EF}"/>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A7F2147E-DABB-4D9D-AB5A-7AA97CE200CD}" type="slidenum">
              <a:rPr kumimoji="0" lang="en-US" sz="800" b="0" i="0" u="none" strike="noStrike" kern="1200" cap="none" spc="0" normalizeH="0" baseline="0" noProof="0" smtClean="0">
                <a:ln>
                  <a:noFill/>
                </a:ln>
                <a:solidFill>
                  <a:srgbClr val="53565A"/>
                </a:solidFill>
                <a:effectLst/>
                <a:uLnTx/>
                <a:uFillTx/>
                <a:latin typeface="Arial"/>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29</a:t>
            </a:fld>
            <a:endParaRPr kumimoji="0" lang="en-US" sz="800" b="0" i="0" u="none" strike="noStrike" kern="1200" cap="none" spc="0" normalizeH="0" baseline="0" noProof="0">
              <a:ln>
                <a:noFill/>
              </a:ln>
              <a:solidFill>
                <a:srgbClr val="53565A"/>
              </a:solidFill>
              <a:effectLst/>
              <a:uLnTx/>
              <a:uFillTx/>
              <a:latin typeface="Arial"/>
              <a:ea typeface="+mn-ea"/>
              <a:cs typeface="+mn-cs"/>
            </a:endParaRPr>
          </a:p>
        </p:txBody>
      </p:sp>
      <p:graphicFrame>
        <p:nvGraphicFramePr>
          <p:cNvPr id="5" name="Object 4">
            <a:extLst>
              <a:ext uri="{FF2B5EF4-FFF2-40B4-BE49-F238E27FC236}">
                <a16:creationId xmlns:a16="http://schemas.microsoft.com/office/drawing/2014/main" xmlns="" id="{6AE5E560-DAFB-42E5-BCAB-34737E5D0123}"/>
              </a:ext>
            </a:extLst>
          </p:cNvPr>
          <p:cNvGraphicFramePr>
            <a:graphicFrameLocks noChangeAspect="1"/>
          </p:cNvGraphicFramePr>
          <p:nvPr>
            <p:extLst>
              <p:ext uri="{D42A27DB-BD31-4B8C-83A1-F6EECF244321}">
                <p14:modId xmlns:p14="http://schemas.microsoft.com/office/powerpoint/2010/main" val="2302637804"/>
              </p:ext>
            </p:extLst>
          </p:nvPr>
        </p:nvGraphicFramePr>
        <p:xfrm>
          <a:off x="325438" y="1124744"/>
          <a:ext cx="8566150" cy="935037"/>
        </p:xfrm>
        <a:graphic>
          <a:graphicData uri="http://schemas.openxmlformats.org/presentationml/2006/ole">
            <mc:AlternateContent xmlns:mc="http://schemas.openxmlformats.org/markup-compatibility/2006">
              <mc:Choice xmlns:v="urn:schemas-microsoft-com:vml" Requires="v">
                <p:oleObj spid="_x0000_s1051" name="Equation" r:id="rId3" imgW="0" imgH="0" progId="Equation.DSMT4">
                  <p:embed/>
                </p:oleObj>
              </mc:Choice>
              <mc:Fallback>
                <p:oleObj name="Equation" r:id="rId3" imgW="0" imgH="0" progId="Equation.DSMT4">
                  <p:embed/>
                  <p:pic>
                    <p:nvPicPr>
                      <p:cNvPr id="0" name="OLE substitute image"/>
                      <p:cNvPicPr/>
                      <p:nvPr/>
                    </p:nvPicPr>
                    <p:blipFill>
                      <a:blip r:embed="rId4"/>
                      <a:stretch>
                        <a:fillRect/>
                      </a:stretch>
                    </p:blipFill>
                    <p:spPr>
                      <a:xfrm>
                        <a:off x="325438" y="1124744"/>
                        <a:ext cx="8566150" cy="935037"/>
                      </a:xfrm>
                      <a:prstGeom prst="rect">
                        <a:avLst/>
                      </a:prstGeom>
                    </p:spPr>
                  </p:pic>
                </p:oleObj>
              </mc:Fallback>
            </mc:AlternateContent>
          </a:graphicData>
        </a:graphic>
      </p:graphicFrame>
      <p:sp>
        <p:nvSpPr>
          <p:cNvPr id="7"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extLst>
      <p:ext uri="{BB962C8B-B14F-4D97-AF65-F5344CB8AC3E}">
        <p14:creationId xmlns:p14="http://schemas.microsoft.com/office/powerpoint/2010/main" val="110917548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10"/>
              <a:t>Brief history of central bank independence</a:t>
            </a:r>
            <a:endParaRPr lang="en-US"/>
          </a:p>
        </p:txBody>
      </p:sp>
      <p:sp>
        <p:nvSpPr>
          <p:cNvPr id="12" name="Content Placeholder 2"/>
          <p:cNvSpPr txBox="1"/>
          <p:nvPr/>
        </p:nvSpPr>
        <p:spPr bwMode="auto">
          <a:xfrm>
            <a:off x="395536" y="1089412"/>
            <a:ext cx="8496944" cy="4787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Bundesbank created in 1957 as successor of Bank deutscher Länder (BdL) (created March 1, 1948), which introduced Deutsche Mark with currency reform of 20 June 1948, as part of a wider (West) German default on its domestic sovereign debt that year. Formal default on and restructuring of the external debt occurred in 1953. </a:t>
            </a:r>
          </a:p>
          <a:p>
            <a:pPr>
              <a:lnSpc>
                <a:spcPct val="100000"/>
              </a:lnSpc>
              <a:tabLst>
                <a:tab pos="240665" algn="l"/>
                <a:tab pos="241300" algn="l"/>
              </a:tabLst>
            </a:pPr>
            <a:r>
              <a:rPr lang="en-US" sz="1600" err="1"/>
              <a:t>BdL was creation of Western Allies; formally independent of German political bodies and institutions from the start, but not independent of Western Allies. Federal Republic of West Germany was founded in May 1949, but the BdL remained subject to the control of the three Western Allied powers until 1951. Occupation of West Germany formally ended on May 5, 1955.</a:t>
            </a:r>
          </a:p>
          <a:p>
            <a:pPr>
              <a:lnSpc>
                <a:spcPct val="100000"/>
              </a:lnSpc>
              <a:tabLst>
                <a:tab pos="240665" algn="l"/>
                <a:tab pos="241300" algn="l"/>
              </a:tabLst>
            </a:pPr>
            <a:r>
              <a:rPr lang="en-US" sz="1600"/>
              <a:t>Creation of operationally independent central bank for West Germany by Western Allies in 1948 part of deliberate policy of Allies to prevent  high degree of concentration of political power in post-war (West) Germany. None of Allies had operationally independent central bank. Predecessor of the BdL had not been operationally independent</a:t>
            </a:r>
          </a:p>
          <a:p>
            <a:pPr>
              <a:lnSpc>
                <a:spcPct val="100000"/>
              </a:lnSpc>
              <a:tabLst>
                <a:tab pos="240665" algn="l"/>
                <a:tab pos="241300" algn="l"/>
              </a:tabLst>
            </a:pPr>
            <a:r>
              <a:rPr lang="en-US" sz="1600"/>
              <a:t>First central bank of unified Germany, Reichsbank (Deutsche Reichsbank from 1939), created in 1876; lasted till 1945. Started as privately owned Prussian central bank, closely controlled by the government of Reich and always remained under government control, even post-hyperinflation &amp; pre-Nazi era.</a:t>
            </a:r>
          </a:p>
          <a:p>
            <a:pPr>
              <a:lnSpc>
                <a:spcPct val="100000"/>
              </a:lnSpc>
              <a:tabLst>
                <a:tab pos="240665" algn="l"/>
                <a:tab pos="241300" algn="l"/>
              </a:tabLst>
            </a:pPr>
            <a:endParaRPr lang="en-US" sz="1600"/>
          </a:p>
          <a:p>
            <a:pPr>
              <a:buSzTx/>
              <a:tabLst>
                <a:tab pos="240665" algn="l"/>
                <a:tab pos="241300" algn="l"/>
              </a:tabLst>
            </a:pPr>
            <a:endParaRPr lang="en-US" sz="1600"/>
          </a:p>
        </p:txBody>
      </p:sp>
      <p:sp>
        <p:nvSpPr>
          <p:cNvPr id="5" name="Rectangle 4"/>
          <p:cNvSpPr/>
          <p:nvPr/>
        </p:nvSpPr>
        <p:spPr>
          <a:xfrm>
            <a:off x="471758" y="620688"/>
            <a:ext cx="3900157" cy="338554"/>
          </a:xfrm>
          <a:prstGeom prst="rect">
            <a:avLst/>
          </a:prstGeom>
        </p:spPr>
        <p:txBody>
          <a:bodyPr wrap="square">
            <a:spAutoFit/>
          </a:bodyPr>
          <a:lstStyle/>
          <a:p>
            <a:pPr algn="l"/>
            <a:r>
              <a:rPr lang="en-US" sz="1600">
                <a:solidFill>
                  <a:srgbClr val="002060"/>
                </a:solidFill>
              </a:rPr>
              <a:t>Bundesbank</a:t>
            </a:r>
            <a:endParaRPr lang="en-US" sz="1600">
              <a:solidFill>
                <a:schemeClr val="tx2"/>
              </a:solidFill>
            </a:endParaRPr>
          </a:p>
        </p:txBody>
      </p: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a:t>
            </a:fld>
            <a:endParaRPr lang="en-US" altLang="zh-CN" sz="800">
              <a:solidFill>
                <a:srgbClr val="53565A"/>
              </a:solidFill>
            </a:endParaRPr>
          </a:p>
        </p:txBody>
      </p:sp>
      <p:sp>
        <p:nvSpPr>
          <p:cNvPr id="7" name="Text Box 3"/>
          <p:cNvSpPr txBox="1">
            <a:spLocks noChangeArrowheads="1"/>
          </p:cNvSpPr>
          <p:nvPr/>
        </p:nvSpPr>
        <p:spPr bwMode="auto">
          <a:xfrm>
            <a:off x="539552"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209424787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3"/>
          <p:cNvCxnSpPr>
            <a:cxnSpLocks noChangeShapeType="1"/>
          </p:cNvCxnSpPr>
          <p:nvPr/>
        </p:nvCxnSpPr>
        <p:spPr bwMode="auto">
          <a:xfrm>
            <a:off x="150813" y="119675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graphicFrame>
        <p:nvGraphicFramePr>
          <p:cNvPr id="10" name="object 3"/>
          <p:cNvGraphicFramePr>
            <a:graphicFrameLocks noGrp="1"/>
          </p:cNvGraphicFramePr>
          <p:nvPr>
            <p:extLst>
              <p:ext uri="{D42A27DB-BD31-4B8C-83A1-F6EECF244321}">
                <p14:modId xmlns:p14="http://schemas.microsoft.com/office/powerpoint/2010/main" val="2339504371"/>
              </p:ext>
            </p:extLst>
          </p:nvPr>
        </p:nvGraphicFramePr>
        <p:xfrm>
          <a:off x="352301" y="1700808"/>
          <a:ext cx="8612187" cy="4538981"/>
        </p:xfrm>
        <a:graphic>
          <a:graphicData uri="http://schemas.openxmlformats.org/drawingml/2006/table">
            <a:tbl>
              <a:tblPr firstRow="1" bandRow="1">
                <a:tableStyleId>{2D5ABB26-0587-4C30-8999-92F81FD0307C}</a:tableStyleId>
              </a:tblPr>
              <a:tblGrid>
                <a:gridCol w="2226229">
                  <a:extLst>
                    <a:ext uri="{9D8B030D-6E8A-4147-A177-3AD203B41FA5}">
                      <a16:colId xmlns:a16="http://schemas.microsoft.com/office/drawing/2014/main" xmlns="" val="20000"/>
                    </a:ext>
                  </a:extLst>
                </a:gridCol>
                <a:gridCol w="2422394">
                  <a:extLst>
                    <a:ext uri="{9D8B030D-6E8A-4147-A177-3AD203B41FA5}">
                      <a16:colId xmlns:a16="http://schemas.microsoft.com/office/drawing/2014/main" xmlns="" val="20001"/>
                    </a:ext>
                  </a:extLst>
                </a:gridCol>
                <a:gridCol w="2546892">
                  <a:extLst>
                    <a:ext uri="{9D8B030D-6E8A-4147-A177-3AD203B41FA5}">
                      <a16:colId xmlns:a16="http://schemas.microsoft.com/office/drawing/2014/main" xmlns="" val="20002"/>
                    </a:ext>
                  </a:extLst>
                </a:gridCol>
                <a:gridCol w="1416672">
                  <a:extLst>
                    <a:ext uri="{9D8B030D-6E8A-4147-A177-3AD203B41FA5}">
                      <a16:colId xmlns:a16="http://schemas.microsoft.com/office/drawing/2014/main" xmlns="" val="20003"/>
                    </a:ext>
                  </a:extLst>
                </a:gridCol>
              </a:tblGrid>
              <a:tr h="330200">
                <a:tc gridSpan="2">
                  <a:txBody>
                    <a:bodyPr/>
                    <a:lstStyle/>
                    <a:p>
                      <a:pPr marL="79375" algn="ctr">
                        <a:lnSpc>
                          <a:spcPts val="1405"/>
                        </a:lnSpc>
                      </a:pPr>
                      <a:r>
                        <a:rPr sz="1600" b="1" spc="75">
                          <a:latin typeface="Calibri"/>
                          <a:cs typeface="Calibri"/>
                        </a:rPr>
                        <a:t>Assets</a:t>
                      </a:r>
                      <a:endParaRPr sz="1600">
                        <a:latin typeface="Calibri"/>
                        <a:cs typeface="Calibri"/>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tc gridSpan="2">
                  <a:txBody>
                    <a:bodyPr/>
                    <a:lstStyle/>
                    <a:p>
                      <a:pPr marL="81280" algn="ctr">
                        <a:lnSpc>
                          <a:spcPts val="1405"/>
                        </a:lnSpc>
                      </a:pPr>
                      <a:r>
                        <a:rPr sz="1600" b="1" spc="55">
                          <a:latin typeface="Calibri"/>
                          <a:cs typeface="Calibri"/>
                        </a:rPr>
                        <a:t>Liabilities</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xmlns="" val="10001"/>
                  </a:ext>
                </a:extLst>
              </a:tr>
              <a:tr h="905002">
                <a:tc>
                  <a:txBody>
                    <a:bodyPr/>
                    <a:lstStyle/>
                    <a:p>
                      <a:pPr marL="87630" algn="ctr">
                        <a:lnSpc>
                          <a:spcPts val="1355"/>
                        </a:lnSpc>
                      </a:pPr>
                      <a:r>
                        <a:rPr sz="1400" i="1">
                          <a:latin typeface="Times New Roman"/>
                          <a:cs typeface="Times New Roman"/>
                        </a:rPr>
                        <a:t>K</a:t>
                      </a:r>
                      <a:r>
                        <a:rPr lang="en-US" sz="1400" i="1">
                          <a:latin typeface="Times New Roman"/>
                          <a:cs typeface="Times New Roman"/>
                        </a:rPr>
                        <a:t>+ R +L</a:t>
                      </a:r>
                      <a:endParaRPr sz="1400">
                        <a:latin typeface="Times New Roman"/>
                        <a:cs typeface="Times New Roman"/>
                      </a:endParaRPr>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200" spc="-5">
                          <a:latin typeface="Calibri"/>
                          <a:cs typeface="Calibri"/>
                        </a:rPr>
                        <a:t>Fair value </a:t>
                      </a:r>
                      <a:r>
                        <a:rPr sz="1200">
                          <a:latin typeface="Calibri"/>
                          <a:cs typeface="Calibri"/>
                        </a:rPr>
                        <a:t>of </a:t>
                      </a:r>
                      <a:r>
                        <a:rPr sz="1200" spc="-5">
                          <a:latin typeface="Calibri"/>
                          <a:cs typeface="Calibri"/>
                        </a:rPr>
                        <a:t>real</a:t>
                      </a:r>
                      <a:r>
                        <a:rPr sz="1200" spc="-15">
                          <a:latin typeface="Calibri"/>
                          <a:cs typeface="Calibri"/>
                        </a:rPr>
                        <a:t> </a:t>
                      </a:r>
                      <a:r>
                        <a:rPr sz="1200" spc="-5">
                          <a:latin typeface="Calibri"/>
                          <a:cs typeface="Calibri"/>
                        </a:rPr>
                        <a:t>assets,</a:t>
                      </a:r>
                      <a:endParaRPr sz="1200">
                        <a:latin typeface="Calibri"/>
                        <a:cs typeface="Calibri"/>
                      </a:endParaRPr>
                    </a:p>
                    <a:p>
                      <a:pPr marL="58419" marR="255270">
                        <a:lnSpc>
                          <a:spcPct val="101800"/>
                        </a:lnSpc>
                      </a:pPr>
                      <a:r>
                        <a:rPr sz="1200">
                          <a:latin typeface="Calibri"/>
                          <a:cs typeface="Calibri"/>
                        </a:rPr>
                        <a:t>equity in </a:t>
                      </a:r>
                      <a:r>
                        <a:rPr sz="1200" spc="-5">
                          <a:latin typeface="Calibri"/>
                          <a:cs typeface="Calibri"/>
                        </a:rPr>
                        <a:t>public  enterprises </a:t>
                      </a:r>
                      <a:r>
                        <a:rPr sz="1200">
                          <a:latin typeface="Calibri"/>
                          <a:cs typeface="Calibri"/>
                        </a:rPr>
                        <a:t>and</a:t>
                      </a:r>
                      <a:r>
                        <a:rPr sz="1200" spc="-45">
                          <a:latin typeface="Calibri"/>
                          <a:cs typeface="Calibri"/>
                        </a:rPr>
                        <a:t> </a:t>
                      </a:r>
                      <a:r>
                        <a:rPr sz="1200">
                          <a:latin typeface="Calibri"/>
                          <a:cs typeface="Calibri"/>
                        </a:rPr>
                        <a:t>other  </a:t>
                      </a:r>
                      <a:r>
                        <a:rPr sz="1200" spc="-5">
                          <a:latin typeface="Calibri"/>
                          <a:cs typeface="Calibri"/>
                        </a:rPr>
                        <a:t>financial</a:t>
                      </a:r>
                      <a:r>
                        <a:rPr sz="1200" spc="-60">
                          <a:latin typeface="Calibri"/>
                          <a:cs typeface="Calibri"/>
                        </a:rPr>
                        <a:t> </a:t>
                      </a:r>
                      <a:r>
                        <a:rPr sz="1200">
                          <a:latin typeface="Calibri"/>
                          <a:cs typeface="Calibri"/>
                        </a:rPr>
                        <a:t>assets</a:t>
                      </a:r>
                      <a:r>
                        <a:rPr lang="en-US" sz="1200">
                          <a:latin typeface="Calibri"/>
                          <a:cs typeface="Calibri"/>
                        </a:rPr>
                        <a:t>, forex reserves and central bank loans to the private sector </a:t>
                      </a: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90"/>
                        </a:lnSpc>
                      </a:pP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4455">
                        <a:lnSpc>
                          <a:spcPts val="1415"/>
                        </a:lnSpc>
                      </a:pP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2"/>
                  </a:ext>
                </a:extLst>
              </a:tr>
              <a:tr h="406400">
                <a:tc>
                  <a:txBody>
                    <a:bodyPr/>
                    <a:lstStyle/>
                    <a:p>
                      <a:pPr marL="64769" algn="ctr">
                        <a:lnSpc>
                          <a:spcPct val="100000"/>
                        </a:lnSpc>
                        <a:spcBef>
                          <a:spcPts val="80"/>
                        </a:spcBef>
                      </a:pPr>
                      <a:r>
                        <a:rPr sz="1400" i="1">
                          <a:latin typeface="Times New Roman"/>
                          <a:cs typeface="Times New Roman"/>
                        </a:rPr>
                        <a:t>V </a:t>
                      </a:r>
                      <a:r>
                        <a:rPr sz="1400" spc="-5">
                          <a:latin typeface="Times New Roman"/>
                          <a:cs typeface="Times New Roman"/>
                        </a:rPr>
                        <a:t>({</a:t>
                      </a:r>
                      <a:r>
                        <a:rPr sz="1400" i="1" spc="-5">
                          <a:latin typeface="Times New Roman"/>
                          <a:cs typeface="Times New Roman"/>
                        </a:rPr>
                        <a:t>T </a:t>
                      </a:r>
                      <a:r>
                        <a:rPr sz="1100" i="1" spc="-7" baseline="43650">
                          <a:latin typeface="Times New Roman"/>
                          <a:cs typeface="Times New Roman"/>
                        </a:rPr>
                        <a:t>p</a:t>
                      </a:r>
                      <a:r>
                        <a:rPr sz="1100" i="1" spc="-127" baseline="43650">
                          <a:latin typeface="Times New Roman"/>
                          <a:cs typeface="Times New Roman"/>
                        </a:rPr>
                        <a:t> </a:t>
                      </a:r>
                      <a:r>
                        <a:rPr sz="1400">
                          <a:latin typeface="Times New Roman"/>
                          <a:cs typeface="Times New Roman"/>
                        </a:rPr>
                        <a:t>})</a:t>
                      </a:r>
                    </a:p>
                  </a:txBody>
                  <a:tcPr marL="0" marR="0" marT="1016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200">
                          <a:latin typeface="Calibri"/>
                          <a:cs typeface="Calibri"/>
                        </a:rPr>
                        <a:t>PDV of </a:t>
                      </a:r>
                      <a:r>
                        <a:rPr lang="en-US" sz="1200">
                          <a:latin typeface="Calibri"/>
                          <a:cs typeface="Calibri"/>
                        </a:rPr>
                        <a:t>net </a:t>
                      </a:r>
                      <a:r>
                        <a:rPr sz="1200" spc="-5">
                          <a:latin typeface="Calibri"/>
                          <a:cs typeface="Calibri"/>
                        </a:rPr>
                        <a:t>taxes, levies</a:t>
                      </a:r>
                      <a:r>
                        <a:rPr sz="1200" spc="-55">
                          <a:latin typeface="Calibri"/>
                          <a:cs typeface="Calibri"/>
                        </a:rPr>
                        <a:t> </a:t>
                      </a:r>
                      <a:r>
                        <a:rPr sz="1200">
                          <a:latin typeface="Calibri"/>
                          <a:cs typeface="Calibri"/>
                        </a:rPr>
                        <a:t>and</a:t>
                      </a:r>
                      <a:r>
                        <a:rPr lang="en-US" sz="1200">
                          <a:latin typeface="Calibri"/>
                          <a:cs typeface="Calibri"/>
                        </a:rPr>
                        <a:t> </a:t>
                      </a:r>
                      <a:r>
                        <a:rPr sz="1200">
                          <a:latin typeface="Calibri"/>
                          <a:cs typeface="Calibri"/>
                        </a:rPr>
                        <a:t>social</a:t>
                      </a:r>
                      <a:r>
                        <a:rPr sz="1200" spc="-65">
                          <a:latin typeface="Calibri"/>
                          <a:cs typeface="Calibri"/>
                        </a:rPr>
                        <a:t> </a:t>
                      </a:r>
                      <a:r>
                        <a:rPr sz="1200" spc="-5">
                          <a:latin typeface="Calibri"/>
                          <a:cs typeface="Calibri"/>
                        </a:rPr>
                        <a:t>security  contributions</a:t>
                      </a: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50"/>
                        </a:lnSpc>
                      </a:pPr>
                      <a:r>
                        <a:rPr sz="1200" spc="-5">
                          <a:latin typeface="Calibri"/>
                          <a:cs typeface="Calibri"/>
                        </a:rPr>
                        <a:t>Non-monetary</a:t>
                      </a:r>
                      <a:r>
                        <a:rPr sz="1200" spc="-10">
                          <a:latin typeface="Calibri"/>
                          <a:cs typeface="Calibri"/>
                        </a:rPr>
                        <a:t> </a:t>
                      </a:r>
                      <a:r>
                        <a:rPr sz="1200" spc="-5">
                          <a:latin typeface="Calibri"/>
                          <a:cs typeface="Calibri"/>
                        </a:rPr>
                        <a:t>liabilities</a:t>
                      </a:r>
                      <a:endParaRPr sz="1200">
                        <a:latin typeface="Calibri"/>
                        <a:cs typeface="Calibri"/>
                      </a:endParaRPr>
                    </a:p>
                    <a:p>
                      <a:pPr marL="58419">
                        <a:lnSpc>
                          <a:spcPct val="100000"/>
                        </a:lnSpc>
                        <a:spcBef>
                          <a:spcPts val="35"/>
                        </a:spcBef>
                      </a:pPr>
                      <a:r>
                        <a:rPr sz="1200">
                          <a:latin typeface="Calibri"/>
                          <a:cs typeface="Calibri"/>
                        </a:rPr>
                        <a:t>of the </a:t>
                      </a:r>
                      <a:r>
                        <a:rPr sz="1200" spc="-5">
                          <a:latin typeface="Calibri"/>
                          <a:cs typeface="Calibri"/>
                        </a:rPr>
                        <a:t>Central</a:t>
                      </a:r>
                      <a:r>
                        <a:rPr sz="1200" spc="-65">
                          <a:latin typeface="Calibri"/>
                          <a:cs typeface="Calibri"/>
                        </a:rPr>
                        <a:t> </a:t>
                      </a:r>
                      <a:r>
                        <a:rPr sz="1200" spc="-5">
                          <a:latin typeface="Calibri"/>
                          <a:cs typeface="Calibri"/>
                        </a:rPr>
                        <a:t>Bank</a:t>
                      </a: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7630">
                        <a:lnSpc>
                          <a:spcPts val="1360"/>
                        </a:lnSpc>
                      </a:pPr>
                      <a:r>
                        <a:rPr sz="1400" i="1">
                          <a:latin typeface="Times New Roman"/>
                          <a:cs typeface="Times New Roman"/>
                        </a:rPr>
                        <a:t>N</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3"/>
                  </a:ext>
                </a:extLst>
              </a:tr>
              <a:tr h="787147">
                <a:tc>
                  <a:txBody>
                    <a:bodyPr/>
                    <a:lstStyle/>
                    <a:p>
                      <a:endParaRPr lang="en-US"/>
                    </a:p>
                  </a:txBody>
                  <a:tcPr marL="0" marR="0" marT="0" marB="0" anchor="ctr">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blipFill rotWithShape="1">
                      <a:blip r:embed="rId4"/>
                      <a:stretch>
                        <a:fillRect l="-274" t="-223256" r="-287123" b="-267442"/>
                      </a:stretch>
                    </a:blipFill>
                  </a:tcPr>
                </a:tc>
                <a:tc>
                  <a:txBody>
                    <a:bodyPr/>
                    <a:lstStyle/>
                    <a:p>
                      <a:pPr marL="58419">
                        <a:lnSpc>
                          <a:spcPts val="1260"/>
                        </a:lnSpc>
                      </a:pPr>
                      <a:r>
                        <a:rPr sz="1200">
                          <a:latin typeface="Calibri"/>
                          <a:cs typeface="Calibri"/>
                        </a:rPr>
                        <a:t>PDV of </a:t>
                      </a:r>
                      <a:r>
                        <a:rPr sz="1200" spc="-5">
                          <a:latin typeface="Calibri"/>
                          <a:cs typeface="Calibri"/>
                        </a:rPr>
                        <a:t>future</a:t>
                      </a:r>
                      <a:r>
                        <a:rPr sz="1200" spc="-45">
                          <a:latin typeface="Calibri"/>
                          <a:cs typeface="Calibri"/>
                        </a:rPr>
                        <a:t> </a:t>
                      </a:r>
                      <a:r>
                        <a:rPr lang="en-US" sz="1200" spc="-45">
                          <a:latin typeface="Calibri"/>
                          <a:cs typeface="Calibri"/>
                        </a:rPr>
                        <a:t>base money issuance net of interest paid on base money</a:t>
                      </a: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58419">
                        <a:lnSpc>
                          <a:spcPts val="1260"/>
                        </a:lnSpc>
                      </a:pPr>
                      <a:r>
                        <a:rPr sz="1200">
                          <a:latin typeface="Calibri"/>
                          <a:cs typeface="Calibri"/>
                        </a:rPr>
                        <a:t>Marketable and</a:t>
                      </a:r>
                      <a:r>
                        <a:rPr sz="1200" spc="-85">
                          <a:latin typeface="Calibri"/>
                          <a:cs typeface="Calibri"/>
                        </a:rPr>
                        <a:t> </a:t>
                      </a:r>
                      <a:r>
                        <a:rPr sz="1200" spc="-5">
                          <a:latin typeface="Calibri"/>
                          <a:cs typeface="Calibri"/>
                        </a:rPr>
                        <a:t>non-</a:t>
                      </a:r>
                      <a:endParaRPr sz="1200">
                        <a:latin typeface="Calibri"/>
                        <a:cs typeface="Calibri"/>
                      </a:endParaRPr>
                    </a:p>
                    <a:p>
                      <a:pPr marL="58419" marR="118745">
                        <a:lnSpc>
                          <a:spcPct val="101400"/>
                        </a:lnSpc>
                        <a:spcBef>
                          <a:spcPts val="5"/>
                        </a:spcBef>
                      </a:pPr>
                      <a:r>
                        <a:rPr sz="1200" spc="-5">
                          <a:latin typeface="Calibri"/>
                          <a:cs typeface="Calibri"/>
                        </a:rPr>
                        <a:t>marketable general  government debt held by  </a:t>
                      </a:r>
                      <a:r>
                        <a:rPr sz="1200">
                          <a:latin typeface="Calibri"/>
                          <a:cs typeface="Calibri"/>
                        </a:rPr>
                        <a:t>the</a:t>
                      </a:r>
                      <a:r>
                        <a:rPr sz="1200" spc="-75">
                          <a:latin typeface="Calibri"/>
                          <a:cs typeface="Calibri"/>
                        </a:rPr>
                        <a:t> </a:t>
                      </a:r>
                      <a:r>
                        <a:rPr sz="1200" spc="-5">
                          <a:latin typeface="Calibri"/>
                          <a:cs typeface="Calibri"/>
                        </a:rPr>
                        <a:t>public</a:t>
                      </a:r>
                      <a:endParaRPr sz="1200">
                        <a:latin typeface="Calibri"/>
                        <a:cs typeface="Calibri"/>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tc>
                  <a:txBody>
                    <a:bodyPr/>
                    <a:lstStyle/>
                    <a:p>
                      <a:pPr marL="83185">
                        <a:lnSpc>
                          <a:spcPts val="969"/>
                        </a:lnSpc>
                      </a:pPr>
                      <a:r>
                        <a:rPr sz="2000" i="1" spc="-7" baseline="-23148">
                          <a:latin typeface="Times New Roman"/>
                          <a:cs typeface="Times New Roman"/>
                        </a:rPr>
                        <a:t>B</a:t>
                      </a:r>
                      <a:r>
                        <a:rPr sz="800" i="1" spc="-5">
                          <a:latin typeface="Times New Roman"/>
                          <a:cs typeface="Times New Roman"/>
                        </a:rPr>
                        <a:t>p</a:t>
                      </a:r>
                      <a:endParaRPr sz="800">
                        <a:latin typeface="Times New Roman"/>
                        <a:cs typeface="Times New Roman"/>
                      </a:endParaRPr>
                    </a:p>
                  </a:txBody>
                  <a:tcPr marL="0" marR="0" marT="0" marB="0">
                    <a:lnL w="9525">
                      <a:solidFill>
                        <a:srgbClr val="000000"/>
                      </a:solidFill>
                      <a:prstDash val="solid"/>
                    </a:lnL>
                    <a:lnR w="9525">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xmlns="" val="10004"/>
                  </a:ext>
                </a:extLst>
              </a:tr>
              <a:tr h="520700">
                <a:tc>
                  <a:txBody>
                    <a:bodyPr/>
                    <a:lstStyle/>
                    <a:p>
                      <a:pPr marL="64769" algn="ctr">
                        <a:lnSpc>
                          <a:spcPct val="100000"/>
                        </a:lnSpc>
                        <a:spcBef>
                          <a:spcPts val="10"/>
                        </a:spcBef>
                      </a:pPr>
                      <a:endParaRPr sz="1400">
                        <a:latin typeface="Times New Roman"/>
                        <a:cs typeface="Times New Roman"/>
                      </a:endParaRPr>
                    </a:p>
                  </a:txBody>
                  <a:tcPr marL="0" marR="0" marT="1270" marB="0" anchor="ctr">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60"/>
                        </a:lnSpc>
                      </a:pPr>
                      <a:r>
                        <a:rPr sz="1200">
                          <a:latin typeface="Calibri"/>
                          <a:cs typeface="Calibri"/>
                        </a:rPr>
                        <a:t>PDV of </a:t>
                      </a:r>
                      <a:r>
                        <a:rPr sz="1200" spc="-5">
                          <a:latin typeface="Calibri"/>
                          <a:cs typeface="Calibri"/>
                        </a:rPr>
                        <a:t>State</a:t>
                      </a:r>
                      <a:r>
                        <a:rPr sz="1200" spc="-75">
                          <a:latin typeface="Calibri"/>
                          <a:cs typeface="Calibri"/>
                        </a:rPr>
                        <a:t> </a:t>
                      </a:r>
                      <a:r>
                        <a:rPr lang="en-US" sz="1200" spc="-5">
                          <a:latin typeface="Calibri"/>
                          <a:cs typeface="Calibri"/>
                        </a:rPr>
                        <a:t> current </a:t>
                      </a:r>
                      <a:r>
                        <a:rPr sz="1200" spc="-70">
                          <a:latin typeface="Calibri"/>
                          <a:cs typeface="Calibri"/>
                        </a:rPr>
                        <a:t> </a:t>
                      </a:r>
                      <a:r>
                        <a:rPr sz="1200" spc="-5">
                          <a:latin typeface="Calibri"/>
                          <a:cs typeface="Calibri"/>
                        </a:rPr>
                        <a:t>exhaustive  expenditure</a:t>
                      </a:r>
                      <a:endParaRPr sz="120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3500">
                        <a:lnSpc>
                          <a:spcPct val="100000"/>
                        </a:lnSpc>
                        <a:spcBef>
                          <a:spcPts val="130"/>
                        </a:spcBef>
                      </a:pPr>
                      <a:r>
                        <a:rPr sz="1400" i="1">
                          <a:latin typeface="Times New Roman"/>
                          <a:cs typeface="Times New Roman"/>
                        </a:rPr>
                        <a:t>V</a:t>
                      </a:r>
                      <a:r>
                        <a:rPr sz="1400" i="1" spc="-195">
                          <a:latin typeface="Times New Roman"/>
                          <a:cs typeface="Times New Roman"/>
                        </a:rPr>
                        <a:t> </a:t>
                      </a:r>
                      <a:r>
                        <a:rPr sz="1400" spc="-95">
                          <a:latin typeface="Times New Roman"/>
                          <a:cs typeface="Times New Roman"/>
                        </a:rPr>
                        <a:t>({</a:t>
                      </a:r>
                      <a:r>
                        <a:rPr sz="1400" i="1" spc="-95">
                          <a:latin typeface="Times New Roman"/>
                          <a:cs typeface="Times New Roman"/>
                        </a:rPr>
                        <a:t>G</a:t>
                      </a:r>
                      <a:r>
                        <a:rPr sz="2000" spc="-142" baseline="16203">
                          <a:latin typeface="MT Extra"/>
                          <a:cs typeface="MT Extra"/>
                        </a:rPr>
                        <a:t></a:t>
                      </a:r>
                      <a:r>
                        <a:rPr sz="1400" spc="-95">
                          <a:latin typeface="Times New Roman"/>
                          <a:cs typeface="Times New Roman"/>
                        </a:rPr>
                        <a:t>})</a:t>
                      </a:r>
                      <a:endParaRPr sz="1400">
                        <a:latin typeface="Times New Roman"/>
                        <a:cs typeface="Times New Roman"/>
                      </a:endParaRPr>
                    </a:p>
                  </a:txBody>
                  <a:tcPr marL="0" marR="0" marT="1651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534988">
                <a:tc>
                  <a:txBody>
                    <a:bodyPr/>
                    <a:lstStyle/>
                    <a:p>
                      <a:pPr algn="ctr">
                        <a:lnSpc>
                          <a:spcPct val="100000"/>
                        </a:lnSpc>
                      </a:pPr>
                      <a:endParaRPr sz="1400">
                        <a:latin typeface="Times New Roman"/>
                        <a:cs typeface="Times New Roman"/>
                      </a:endParaRPr>
                    </a:p>
                  </a:txBody>
                  <a:tcPr marL="0" marR="0" marT="0" marB="0" anchor="ctr">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50"/>
                        </a:lnSpc>
                      </a:pPr>
                      <a:r>
                        <a:rPr sz="1200">
                          <a:latin typeface="Calibri"/>
                          <a:cs typeface="Calibri"/>
                        </a:rPr>
                        <a:t>PDV of </a:t>
                      </a:r>
                      <a:r>
                        <a:rPr sz="1200" spc="-5">
                          <a:latin typeface="Calibri"/>
                          <a:cs typeface="Calibri"/>
                        </a:rPr>
                        <a:t>transfer</a:t>
                      </a:r>
                      <a:r>
                        <a:rPr sz="1200" spc="114">
                          <a:latin typeface="Calibri"/>
                          <a:cs typeface="Calibri"/>
                        </a:rPr>
                        <a:t> </a:t>
                      </a:r>
                      <a:r>
                        <a:rPr sz="1200" spc="-5">
                          <a:latin typeface="Calibri"/>
                          <a:cs typeface="Calibri"/>
                        </a:rPr>
                        <a:t>payments</a:t>
                      </a:r>
                      <a:endParaRPr sz="1200">
                        <a:latin typeface="Calibri"/>
                        <a:cs typeface="Calibri"/>
                      </a:endParaRPr>
                    </a:p>
                    <a:p>
                      <a:pPr marL="58419" marR="75565">
                        <a:lnSpc>
                          <a:spcPct val="102699"/>
                        </a:lnSpc>
                      </a:pPr>
                      <a:r>
                        <a:rPr sz="1200" spc="-5">
                          <a:latin typeface="Calibri"/>
                          <a:cs typeface="Calibri"/>
                        </a:rPr>
                        <a:t>by Central Bank to private  sector (helicopter</a:t>
                      </a:r>
                      <a:r>
                        <a:rPr sz="1200" spc="-15">
                          <a:latin typeface="Calibri"/>
                          <a:cs typeface="Calibri"/>
                        </a:rPr>
                        <a:t> </a:t>
                      </a:r>
                      <a:r>
                        <a:rPr sz="1200" spc="-5">
                          <a:latin typeface="Calibri"/>
                          <a:cs typeface="Calibri"/>
                        </a:rPr>
                        <a:t>money)</a:t>
                      </a:r>
                      <a:endParaRPr sz="1200">
                        <a:latin typeface="Calibri"/>
                        <a:cs typeface="Calibri"/>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4769">
                        <a:lnSpc>
                          <a:spcPts val="1330"/>
                        </a:lnSpc>
                      </a:pPr>
                      <a:r>
                        <a:rPr sz="1400" i="1">
                          <a:latin typeface="Times New Roman"/>
                          <a:cs typeface="Times New Roman"/>
                        </a:rPr>
                        <a:t>V</a:t>
                      </a:r>
                      <a:r>
                        <a:rPr sz="1400" i="1" spc="-90">
                          <a:latin typeface="Times New Roman"/>
                          <a:cs typeface="Times New Roman"/>
                        </a:rPr>
                        <a:t> </a:t>
                      </a:r>
                      <a:r>
                        <a:rPr sz="1400" spc="-5">
                          <a:latin typeface="Times New Roman"/>
                          <a:cs typeface="Times New Roman"/>
                        </a:rPr>
                        <a:t>({</a:t>
                      </a:r>
                      <a:r>
                        <a:rPr sz="1400" i="1" spc="-5">
                          <a:latin typeface="Times New Roman"/>
                          <a:cs typeface="Times New Roman"/>
                        </a:rPr>
                        <a:t>H</a:t>
                      </a:r>
                      <a:r>
                        <a:rPr sz="1400" spc="-5">
                          <a:latin typeface="Times New Roman"/>
                          <a:cs typeface="Times New Roman"/>
                        </a:rPr>
                        <a:t>})</a:t>
                      </a: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58419">
                        <a:lnSpc>
                          <a:spcPts val="1250"/>
                        </a:lnSpc>
                      </a:pPr>
                      <a:r>
                        <a:rPr sz="1200">
                          <a:latin typeface="Calibri"/>
                          <a:cs typeface="Calibri"/>
                        </a:rPr>
                        <a:t>PDV of </a:t>
                      </a:r>
                      <a:r>
                        <a:rPr sz="1200" spc="-5">
                          <a:latin typeface="Calibri"/>
                          <a:cs typeface="Calibri"/>
                        </a:rPr>
                        <a:t>implicit</a:t>
                      </a:r>
                      <a:r>
                        <a:rPr sz="1200" spc="-65">
                          <a:latin typeface="Calibri"/>
                          <a:cs typeface="Calibri"/>
                        </a:rPr>
                        <a:t> </a:t>
                      </a:r>
                      <a:r>
                        <a:rPr sz="1200" spc="-5">
                          <a:latin typeface="Calibri"/>
                          <a:cs typeface="Calibri"/>
                        </a:rPr>
                        <a:t>subsidies</a:t>
                      </a:r>
                      <a:endParaRPr sz="1200">
                        <a:latin typeface="Calibri"/>
                        <a:cs typeface="Calibri"/>
                      </a:endParaRPr>
                    </a:p>
                    <a:p>
                      <a:pPr marL="58419">
                        <a:lnSpc>
                          <a:spcPct val="100000"/>
                        </a:lnSpc>
                        <a:spcBef>
                          <a:spcPts val="35"/>
                        </a:spcBef>
                      </a:pPr>
                      <a:r>
                        <a:rPr sz="1200">
                          <a:latin typeface="Calibri"/>
                          <a:cs typeface="Calibri"/>
                        </a:rPr>
                        <a:t>paid </a:t>
                      </a:r>
                      <a:r>
                        <a:rPr sz="1200" spc="-5">
                          <a:latin typeface="Calibri"/>
                          <a:cs typeface="Calibri"/>
                        </a:rPr>
                        <a:t>by  Central</a:t>
                      </a:r>
                      <a:r>
                        <a:rPr sz="1200" spc="-60">
                          <a:latin typeface="Calibri"/>
                          <a:cs typeface="Calibri"/>
                        </a:rPr>
                        <a:t> </a:t>
                      </a:r>
                      <a:r>
                        <a:rPr sz="1200">
                          <a:latin typeface="Calibri"/>
                          <a:cs typeface="Calibri"/>
                        </a:rPr>
                        <a:t>Bank</a:t>
                      </a: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63500">
                        <a:lnSpc>
                          <a:spcPct val="100000"/>
                        </a:lnSpc>
                        <a:spcBef>
                          <a:spcPts val="80"/>
                        </a:spcBef>
                      </a:pPr>
                      <a:r>
                        <a:rPr sz="1400" i="1">
                          <a:latin typeface="Times New Roman"/>
                          <a:cs typeface="Times New Roman"/>
                        </a:rPr>
                        <a:t>V</a:t>
                      </a:r>
                      <a:r>
                        <a:rPr sz="1400" i="1" spc="-75">
                          <a:latin typeface="Times New Roman"/>
                          <a:cs typeface="Times New Roman"/>
                        </a:rPr>
                        <a:t> </a:t>
                      </a:r>
                      <a:r>
                        <a:rPr sz="1400" spc="-5">
                          <a:latin typeface="Times New Roman"/>
                          <a:cs typeface="Times New Roman"/>
                        </a:rPr>
                        <a:t>({</a:t>
                      </a:r>
                      <a:r>
                        <a:rPr sz="1400" i="1" spc="-5">
                          <a:latin typeface="Times New Roman"/>
                          <a:cs typeface="Times New Roman"/>
                        </a:rPr>
                        <a:t>S</a:t>
                      </a:r>
                      <a:r>
                        <a:rPr sz="1100" i="1" spc="-7" baseline="43650">
                          <a:latin typeface="Times New Roman"/>
                          <a:cs typeface="Times New Roman"/>
                        </a:rPr>
                        <a:t>cb</a:t>
                      </a:r>
                      <a:r>
                        <a:rPr sz="1400" spc="-5">
                          <a:latin typeface="Times New Roman"/>
                          <a:cs typeface="Times New Roman"/>
                        </a:rPr>
                        <a:t>})</a:t>
                      </a:r>
                      <a:endParaRPr sz="1400">
                        <a:latin typeface="Times New Roman"/>
                        <a:cs typeface="Times New Roman"/>
                      </a:endParaRPr>
                    </a:p>
                  </a:txBody>
                  <a:tcPr marL="0" marR="0" marT="10160"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520700">
                <a:tc>
                  <a:txBody>
                    <a:bodyPr/>
                    <a:lstStyle/>
                    <a:p>
                      <a:pPr>
                        <a:lnSpc>
                          <a:spcPct val="100000"/>
                        </a:lnSpc>
                      </a:pPr>
                      <a:endParaRPr sz="140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58419">
                        <a:lnSpc>
                          <a:spcPts val="1250"/>
                        </a:lnSpc>
                      </a:pPr>
                      <a:r>
                        <a:rPr sz="1200" spc="-5">
                          <a:latin typeface="Calibri"/>
                          <a:cs typeface="Calibri"/>
                        </a:rPr>
                        <a:t>Comprehensive State</a:t>
                      </a:r>
                      <a:r>
                        <a:rPr sz="1200" spc="-35">
                          <a:latin typeface="Calibri"/>
                          <a:cs typeface="Calibri"/>
                        </a:rPr>
                        <a:t> </a:t>
                      </a:r>
                      <a:r>
                        <a:rPr sz="1200" spc="-5">
                          <a:latin typeface="Calibri"/>
                          <a:cs typeface="Calibri"/>
                        </a:rPr>
                        <a:t>net</a:t>
                      </a:r>
                      <a:endParaRPr sz="1200">
                        <a:latin typeface="Calibri"/>
                        <a:cs typeface="Calibri"/>
                      </a:endParaRPr>
                    </a:p>
                    <a:p>
                      <a:pPr marL="58419">
                        <a:lnSpc>
                          <a:spcPct val="100000"/>
                        </a:lnSpc>
                        <a:spcBef>
                          <a:spcPts val="35"/>
                        </a:spcBef>
                      </a:pPr>
                      <a:r>
                        <a:rPr sz="1200">
                          <a:latin typeface="Calibri"/>
                          <a:cs typeface="Calibri"/>
                        </a:rPr>
                        <a:t>worth</a:t>
                      </a:r>
                    </a:p>
                  </a:txBody>
                  <a:tcPr marL="0" marR="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a:txBody>
                    <a:bodyPr/>
                    <a:lstStyle/>
                    <a:p>
                      <a:pPr marL="66675">
                        <a:lnSpc>
                          <a:spcPct val="100000"/>
                        </a:lnSpc>
                        <a:spcBef>
                          <a:spcPts val="505"/>
                        </a:spcBef>
                      </a:pPr>
                      <a:r>
                        <a:rPr sz="1200" i="1" spc="-254">
                          <a:latin typeface="Times New Roman"/>
                          <a:cs typeface="Times New Roman"/>
                        </a:rPr>
                        <a:t>W</a:t>
                      </a:r>
                      <a:r>
                        <a:rPr sz="1800" spc="-382" baseline="15151">
                          <a:latin typeface="MT Extra"/>
                          <a:cs typeface="MT Extra"/>
                        </a:rPr>
                        <a:t></a:t>
                      </a:r>
                      <a:r>
                        <a:rPr sz="1800" spc="-382" baseline="27777">
                          <a:latin typeface="Times New Roman"/>
                          <a:cs typeface="Times New Roman"/>
                        </a:rPr>
                        <a:t>ˆ                         </a:t>
                      </a:r>
                      <a:r>
                        <a:rPr sz="1200" spc="30">
                          <a:latin typeface="Symbol"/>
                          <a:cs typeface="Symbol"/>
                        </a:rPr>
                        <a:t></a:t>
                      </a:r>
                      <a:r>
                        <a:rPr sz="1200" spc="30">
                          <a:latin typeface="Times New Roman"/>
                          <a:cs typeface="Times New Roman"/>
                        </a:rPr>
                        <a:t> </a:t>
                      </a:r>
                      <a:r>
                        <a:rPr sz="1200" i="1" spc="-195">
                          <a:latin typeface="Times New Roman"/>
                          <a:cs typeface="Times New Roman"/>
                        </a:rPr>
                        <a:t>W</a:t>
                      </a:r>
                      <a:r>
                        <a:rPr sz="1800" spc="-292" baseline="15151">
                          <a:latin typeface="Times New Roman"/>
                          <a:cs typeface="Times New Roman"/>
                        </a:rPr>
                        <a:t>ˆ     </a:t>
                      </a:r>
                      <a:r>
                        <a:rPr sz="1200" spc="30">
                          <a:latin typeface="Symbol"/>
                          <a:cs typeface="Symbol"/>
                        </a:rPr>
                        <a:t></a:t>
                      </a:r>
                      <a:r>
                        <a:rPr sz="1200" spc="-229">
                          <a:latin typeface="Times New Roman"/>
                          <a:cs typeface="Times New Roman"/>
                        </a:rPr>
                        <a:t> </a:t>
                      </a:r>
                      <a:r>
                        <a:rPr sz="1200" i="1" spc="-200">
                          <a:latin typeface="Times New Roman"/>
                          <a:cs typeface="Times New Roman"/>
                        </a:rPr>
                        <a:t>W</a:t>
                      </a:r>
                      <a:r>
                        <a:rPr sz="1800" spc="-300" baseline="15151">
                          <a:latin typeface="Times New Roman"/>
                          <a:cs typeface="Times New Roman"/>
                        </a:rPr>
                        <a:t>ˆ   </a:t>
                      </a:r>
                      <a:r>
                        <a:rPr sz="1000" i="1" spc="0" baseline="42735">
                          <a:latin typeface="Times New Roman"/>
                          <a:cs typeface="Times New Roman"/>
                        </a:rPr>
                        <a:t>cb</a:t>
                      </a:r>
                      <a:endParaRPr sz="1000" baseline="42735">
                        <a:latin typeface="Times New Roman"/>
                        <a:cs typeface="Times New Roman"/>
                      </a:endParaRPr>
                    </a:p>
                  </a:txBody>
                  <a:tcPr marL="0" marR="0" marT="64135" marB="0">
                    <a:lnL w="9525" cap="flat" cmpd="sng" algn="ctr">
                      <a:solidFill>
                        <a:srgbClr val="000000"/>
                      </a:solidFill>
                      <a:prstDash val="solid"/>
                      <a:round/>
                      <a:headEnd type="none" w="med" len="med"/>
                      <a:tailEnd type="none" w="med" len="med"/>
                    </a:lnL>
                    <a:lnR w="9525">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extLst>
                  <a:ext uri="{0D108BD9-81ED-4DB2-BD59-A6C34878D82A}">
                    <a16:rowId xmlns:a16="http://schemas.microsoft.com/office/drawing/2014/main" xmlns="" val="10007"/>
                  </a:ext>
                </a:extLst>
              </a:tr>
            </a:tbl>
          </a:graphicData>
        </a:graphic>
      </p:graphicFrame>
      <p:sp>
        <p:nvSpPr>
          <p:cNvPr id="11" name="Rectangle 2"/>
          <p:cNvSpPr>
            <a:spLocks noGrp="1" noChangeArrowheads="1"/>
          </p:cNvSpPr>
          <p:nvPr>
            <p:ph type="title"/>
          </p:nvPr>
        </p:nvSpPr>
        <p:spPr>
          <a:xfrm>
            <a:off x="179512" y="66678"/>
            <a:ext cx="8836025" cy="1128001"/>
          </a:xfrm>
          <a:solidFill>
            <a:schemeClr val="bg1"/>
          </a:solidFill>
        </p:spPr>
        <p:txBody>
          <a:bodyPr/>
          <a:lstStyle/>
          <a:p>
            <a:pPr>
              <a:lnSpc>
                <a:spcPts val="3000"/>
              </a:lnSpc>
            </a:pPr>
            <a:r>
              <a:rPr lang="en-US" spc="-5">
                <a:cs typeface="Calibri"/>
              </a:rPr>
              <a:t>From conventional balance sheet to comprehensive balance sheet – the intertemporal budget constraints of the central bank and the Treasury</a:t>
            </a:r>
          </a:p>
        </p:txBody>
      </p:sp>
      <p:sp>
        <p:nvSpPr>
          <p:cNvPr id="7" name="Rectangle 6"/>
          <p:cNvSpPr/>
          <p:nvPr/>
        </p:nvSpPr>
        <p:spPr>
          <a:xfrm>
            <a:off x="1259632" y="1340768"/>
            <a:ext cx="6912767" cy="307777"/>
          </a:xfrm>
          <a:prstGeom prst="rect">
            <a:avLst/>
          </a:prstGeom>
        </p:spPr>
        <p:txBody>
          <a:bodyPr wrap="square">
            <a:spAutoFit/>
          </a:bodyPr>
          <a:lstStyle/>
          <a:p>
            <a:pPr eaLnBrk="1" hangingPunct="1">
              <a:spcBef>
                <a:spcPct val="50000"/>
              </a:spcBef>
              <a:buClrTx/>
              <a:buFontTx/>
              <a:buNone/>
            </a:pPr>
            <a:r>
              <a:rPr lang="en-US">
                <a:solidFill>
                  <a:srgbClr val="002060"/>
                </a:solidFill>
              </a:rPr>
              <a:t>Comprehensive balance sheet of consolidated Treasury&amp; Central Bank (State)</a:t>
            </a:r>
          </a:p>
        </p:txBody>
      </p:sp>
      <p:sp>
        <p:nvSpPr>
          <p:cNvPr id="8" name="Slide Number Placeholder 1"/>
          <p:cNvSpPr>
            <a:spLocks noGrp="1"/>
          </p:cNvSpPr>
          <p:nvPr>
            <p:ph type="sldNum" sz="quarter" idx="10"/>
          </p:nvPr>
        </p:nvSpPr>
        <p:spPr>
          <a:xfrm>
            <a:off x="107504"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30</a:t>
            </a:fld>
            <a:endParaRPr lang="en-US" altLang="zh-CN" sz="800">
              <a:solidFill>
                <a:srgbClr val="53565A"/>
              </a:solidFill>
            </a:endParaRPr>
          </a:p>
        </p:txBody>
      </p:sp>
      <p:sp>
        <p:nvSpPr>
          <p:cNvPr id="9" name="Text Box 3"/>
          <p:cNvSpPr txBox="1">
            <a:spLocks noChangeArrowheads="1"/>
          </p:cNvSpPr>
          <p:nvPr/>
        </p:nvSpPr>
        <p:spPr bwMode="auto">
          <a:xfrm>
            <a:off x="539552"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85243709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07504" y="66678"/>
            <a:ext cx="8908033" cy="743280"/>
          </a:xfrm>
          <a:solidFill>
            <a:schemeClr val="bg1"/>
          </a:solidFill>
        </p:spPr>
        <p:txBody>
          <a:bodyPr/>
          <a:lstStyle/>
          <a:p>
            <a:pPr>
              <a:lnSpc>
                <a:spcPts val="3000"/>
              </a:lnSpc>
            </a:pPr>
            <a:r>
              <a:rPr lang="en-US"/>
              <a:t>What’s your NILAC? The non-inflationary loss absorption capacity of the central bank</a:t>
            </a:r>
          </a:p>
        </p:txBody>
      </p:sp>
      <p:sp>
        <p:nvSpPr>
          <p:cNvPr id="8"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Citi Research</a:t>
            </a:r>
          </a:p>
        </p:txBody>
      </p:sp>
      <p:sp>
        <p:nvSpPr>
          <p:cNvPr id="15" name="Content Placeholder 2"/>
          <p:cNvSpPr txBox="1"/>
          <p:nvPr/>
        </p:nvSpPr>
        <p:spPr bwMode="auto">
          <a:xfrm>
            <a:off x="395536" y="1052736"/>
            <a:ext cx="5328592"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a:t>PDV of future seigniorage</a:t>
            </a:r>
          </a:p>
          <a:p>
            <a:r>
              <a:rPr lang="en-US"/>
              <a:t>Narrow definition (currency only)</a:t>
            </a:r>
          </a:p>
        </p:txBody>
      </p:sp>
      <p:sp>
        <p:nvSpPr>
          <p:cNvPr id="16" name="object 8"/>
          <p:cNvSpPr/>
          <p:nvPr/>
        </p:nvSpPr>
        <p:spPr>
          <a:xfrm>
            <a:off x="6248400" y="990600"/>
            <a:ext cx="1234439" cy="1027176"/>
          </a:xfrm>
          <a:prstGeom prst="rect">
            <a:avLst/>
          </a:prstGeom>
          <a:blipFill>
            <a:blip r:embed="rId4"/>
            <a:stretch>
              <a:fillRect/>
            </a:stretch>
          </a:blipFill>
        </p:spPr>
        <p:txBody>
          <a:bodyPr wrap="square" lIns="0" tIns="0" rIns="0" bIns="0" rtlCol="0"/>
          <a:lstStyle/>
          <a:p>
            <a:endParaRPr/>
          </a:p>
        </p:txBody>
      </p:sp>
      <p:pic>
        <p:nvPicPr>
          <p:cNvPr id="17"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03235" y="2681858"/>
            <a:ext cx="8457804" cy="233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11"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31</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73604881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07504" y="66678"/>
            <a:ext cx="8908033" cy="743280"/>
          </a:xfrm>
          <a:solidFill>
            <a:schemeClr val="bg1"/>
          </a:solidFill>
        </p:spPr>
        <p:txBody>
          <a:bodyPr/>
          <a:lstStyle/>
          <a:p>
            <a:pPr>
              <a:lnSpc>
                <a:spcPts val="3000"/>
              </a:lnSpc>
            </a:pPr>
            <a:r>
              <a:rPr lang="en-US"/>
              <a:t>What’s your NILAC? The non-inflationary loss absorption capacity of the central bank</a:t>
            </a:r>
          </a:p>
        </p:txBody>
      </p:sp>
      <p:sp>
        <p:nvSpPr>
          <p:cNvPr id="8" name="Text Box 3"/>
          <p:cNvSpPr txBox="1">
            <a:spLocks noChangeArrowheads="1"/>
          </p:cNvSpPr>
          <p:nvPr/>
        </p:nvSpPr>
        <p:spPr bwMode="auto">
          <a:xfrm>
            <a:off x="539552" y="6237312"/>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fontAlgn="base" hangingPunct="1">
              <a:spcBef>
                <a:spcPct val="50000"/>
              </a:spcBef>
              <a:spcAft>
                <a:spcPct val="0"/>
              </a:spcAft>
              <a:buClrTx/>
              <a:buFontTx/>
              <a:buNone/>
            </a:pPr>
            <a:r>
              <a:rPr lang="en-US" sz="1000">
                <a:solidFill>
                  <a:srgbClr val="53565A"/>
                </a:solidFill>
              </a:rPr>
              <a:t>Source: Citi Research</a:t>
            </a: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43403" y="1268760"/>
            <a:ext cx="7273217"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5"/>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43198" y="3824170"/>
            <a:ext cx="7273218" cy="2197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2"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13"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32</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92313734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07504" y="66678"/>
            <a:ext cx="8908033" cy="743280"/>
          </a:xfrm>
          <a:solidFill>
            <a:schemeClr val="bg1"/>
          </a:solidFill>
        </p:spPr>
        <p:txBody>
          <a:bodyPr/>
          <a:lstStyle/>
          <a:p>
            <a:pPr>
              <a:lnSpc>
                <a:spcPts val="3000"/>
              </a:lnSpc>
            </a:pPr>
            <a:r>
              <a:rPr lang="en-US"/>
              <a:t>What’s your NILAC? The non-inflationary loss absorption capacity of the central bank</a:t>
            </a:r>
          </a:p>
        </p:txBody>
      </p:sp>
      <p:sp>
        <p:nvSpPr>
          <p:cNvPr id="8" name="Text Box 3"/>
          <p:cNvSpPr txBox="1">
            <a:spLocks noChangeArrowheads="1"/>
          </p:cNvSpPr>
          <p:nvPr/>
        </p:nvSpPr>
        <p:spPr bwMode="auto">
          <a:xfrm>
            <a:off x="539552" y="5301208"/>
            <a:ext cx="8136904" cy="84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marR="60325">
              <a:lnSpc>
                <a:spcPct val="100899"/>
              </a:lnSpc>
              <a:spcBef>
                <a:spcPts val="445"/>
              </a:spcBef>
            </a:pPr>
            <a:r>
              <a:rPr lang="en-US" spc="-5">
                <a:latin typeface="Calibri"/>
                <a:cs typeface="Calibri"/>
              </a:rPr>
              <a:t>Note: </a:t>
            </a:r>
            <a:r>
              <a:rPr lang="en-US">
                <a:latin typeface="Calibri"/>
                <a:cs typeface="Calibri"/>
              </a:rPr>
              <a:t>α </a:t>
            </a:r>
            <a:r>
              <a:rPr lang="en-US" spc="-5">
                <a:latin typeface="Calibri"/>
                <a:cs typeface="Calibri"/>
              </a:rPr>
              <a:t>represents </a:t>
            </a:r>
            <a:r>
              <a:rPr lang="en-US">
                <a:latin typeface="Calibri"/>
                <a:cs typeface="Calibri"/>
              </a:rPr>
              <a:t>the </a:t>
            </a:r>
            <a:r>
              <a:rPr lang="en-US" spc="-5">
                <a:latin typeface="Calibri"/>
                <a:cs typeface="Calibri"/>
              </a:rPr>
              <a:t>long </a:t>
            </a:r>
            <a:r>
              <a:rPr lang="en-US">
                <a:latin typeface="Calibri"/>
                <a:cs typeface="Calibri"/>
              </a:rPr>
              <a:t>run income </a:t>
            </a:r>
            <a:r>
              <a:rPr lang="en-US" spc="-5">
                <a:latin typeface="Calibri"/>
                <a:cs typeface="Calibri"/>
              </a:rPr>
              <a:t>elasticity </a:t>
            </a:r>
            <a:r>
              <a:rPr lang="en-US">
                <a:latin typeface="Calibri"/>
                <a:cs typeface="Calibri"/>
              </a:rPr>
              <a:t>of </a:t>
            </a:r>
            <a:r>
              <a:rPr lang="en-US" spc="-5">
                <a:latin typeface="Calibri"/>
                <a:cs typeface="Calibri"/>
              </a:rPr>
              <a:t>the money demand function, and </a:t>
            </a:r>
            <a:r>
              <a:rPr lang="en-US">
                <a:latin typeface="Calibri"/>
                <a:cs typeface="Calibri"/>
              </a:rPr>
              <a:t>β  the </a:t>
            </a:r>
            <a:r>
              <a:rPr lang="en-US" spc="-5">
                <a:latin typeface="Calibri"/>
                <a:cs typeface="Calibri"/>
              </a:rPr>
              <a:t>corresponding </a:t>
            </a:r>
            <a:r>
              <a:rPr lang="en-US">
                <a:latin typeface="Calibri"/>
                <a:cs typeface="Calibri"/>
              </a:rPr>
              <a:t>interest rate</a:t>
            </a:r>
            <a:r>
              <a:rPr lang="en-US" spc="5">
                <a:latin typeface="Calibri"/>
                <a:cs typeface="Calibri"/>
              </a:rPr>
              <a:t> </a:t>
            </a:r>
            <a:r>
              <a:rPr lang="en-US" spc="-5">
                <a:latin typeface="Calibri"/>
                <a:cs typeface="Calibri"/>
              </a:rPr>
              <a:t>semi-elasticity</a:t>
            </a:r>
            <a:endParaRPr lang="en-US">
              <a:latin typeface="Calibri"/>
              <a:cs typeface="Calibri"/>
            </a:endParaRPr>
          </a:p>
          <a:p>
            <a:pPr>
              <a:lnSpc>
                <a:spcPct val="100000"/>
              </a:lnSpc>
              <a:spcBef>
                <a:spcPts val="825"/>
              </a:spcBef>
              <a:buNone/>
            </a:pPr>
            <a:r>
              <a:rPr lang="en-US" spc="-5">
                <a:latin typeface="Calibri"/>
                <a:cs typeface="Calibri"/>
              </a:rPr>
              <a:t>Source: Citi Research</a:t>
            </a:r>
            <a:endParaRPr lang="en-US">
              <a:latin typeface="Calibri"/>
              <a:cs typeface="Calibri"/>
            </a:endParaRPr>
          </a:p>
        </p:txBody>
      </p:sp>
      <p:cxnSp>
        <p:nvCxnSpPr>
          <p:cNvPr id="9"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graphicFrame>
        <p:nvGraphicFramePr>
          <p:cNvPr id="10" name="object 4"/>
          <p:cNvGraphicFramePr>
            <a:graphicFrameLocks noGrp="1"/>
          </p:cNvGraphicFramePr>
          <p:nvPr>
            <p:extLst>
              <p:ext uri="{D42A27DB-BD31-4B8C-83A1-F6EECF244321}">
                <p14:modId xmlns:p14="http://schemas.microsoft.com/office/powerpoint/2010/main" val="2047233085"/>
              </p:ext>
            </p:extLst>
          </p:nvPr>
        </p:nvGraphicFramePr>
        <p:xfrm>
          <a:off x="1683889" y="2049892"/>
          <a:ext cx="5768431" cy="2315212"/>
        </p:xfrm>
        <a:graphic>
          <a:graphicData uri="http://schemas.openxmlformats.org/drawingml/2006/table">
            <a:tbl>
              <a:tblPr firstRow="1" bandRow="1">
                <a:tableStyleId>{2D5ABB26-0587-4C30-8999-92F81FD0307C}</a:tableStyleId>
              </a:tblPr>
              <a:tblGrid>
                <a:gridCol w="1652092">
                  <a:extLst>
                    <a:ext uri="{9D8B030D-6E8A-4147-A177-3AD203B41FA5}">
                      <a16:colId xmlns:a16="http://schemas.microsoft.com/office/drawing/2014/main" xmlns="" val="20000"/>
                    </a:ext>
                  </a:extLst>
                </a:gridCol>
                <a:gridCol w="881231">
                  <a:extLst>
                    <a:ext uri="{9D8B030D-6E8A-4147-A177-3AD203B41FA5}">
                      <a16:colId xmlns:a16="http://schemas.microsoft.com/office/drawing/2014/main" xmlns="" val="20001"/>
                    </a:ext>
                  </a:extLst>
                </a:gridCol>
                <a:gridCol w="743376">
                  <a:extLst>
                    <a:ext uri="{9D8B030D-6E8A-4147-A177-3AD203B41FA5}">
                      <a16:colId xmlns:a16="http://schemas.microsoft.com/office/drawing/2014/main" xmlns="" val="20002"/>
                    </a:ext>
                  </a:extLst>
                </a:gridCol>
                <a:gridCol w="743666">
                  <a:extLst>
                    <a:ext uri="{9D8B030D-6E8A-4147-A177-3AD203B41FA5}">
                      <a16:colId xmlns:a16="http://schemas.microsoft.com/office/drawing/2014/main" xmlns="" val="20003"/>
                    </a:ext>
                  </a:extLst>
                </a:gridCol>
                <a:gridCol w="893447">
                  <a:extLst>
                    <a:ext uri="{9D8B030D-6E8A-4147-A177-3AD203B41FA5}">
                      <a16:colId xmlns:a16="http://schemas.microsoft.com/office/drawing/2014/main" xmlns="" val="20004"/>
                    </a:ext>
                  </a:extLst>
                </a:gridCol>
                <a:gridCol w="854619">
                  <a:extLst>
                    <a:ext uri="{9D8B030D-6E8A-4147-A177-3AD203B41FA5}">
                      <a16:colId xmlns:a16="http://schemas.microsoft.com/office/drawing/2014/main" xmlns="" val="20005"/>
                    </a:ext>
                  </a:extLst>
                </a:gridCol>
              </a:tblGrid>
              <a:tr h="348152">
                <a:tc>
                  <a:txBody>
                    <a:bodyPr/>
                    <a:lstStyle/>
                    <a:p>
                      <a:pPr marL="16510" algn="ctr">
                        <a:lnSpc>
                          <a:spcPts val="1265"/>
                        </a:lnSpc>
                      </a:pPr>
                      <a:r>
                        <a:rPr sz="1600" b="1">
                          <a:latin typeface="Calibri"/>
                          <a:cs typeface="Calibri"/>
                        </a:rPr>
                        <a:t>Yen</a:t>
                      </a:r>
                      <a:r>
                        <a:rPr sz="1600" b="1" spc="-95">
                          <a:latin typeface="Calibri"/>
                          <a:cs typeface="Calibri"/>
                        </a:rPr>
                        <a:t> </a:t>
                      </a:r>
                      <a:r>
                        <a:rPr sz="1600" b="1" spc="-5">
                          <a:latin typeface="Calibri"/>
                          <a:cs typeface="Calibri"/>
                        </a:rPr>
                        <a:t>(trn)</a:t>
                      </a:r>
                      <a:endParaRPr sz="1600">
                        <a:latin typeface="Calibri"/>
                        <a:cs typeface="Calibri"/>
                      </a:endParaRPr>
                    </a:p>
                  </a:txBody>
                  <a:tcPr marL="0" marR="0" marT="0" marB="0">
                    <a:lnL w="76200">
                      <a:solidFill>
                        <a:srgbClr val="2F4E87"/>
                      </a:solidFill>
                      <a:prstDash val="solid"/>
                    </a:lnL>
                    <a:lnR w="9525" cap="flat" cmpd="sng" algn="ctr">
                      <a:solidFill>
                        <a:srgbClr val="000000"/>
                      </a:solidFill>
                      <a:prstDash val="solid"/>
                      <a:round/>
                      <a:headEnd type="none" w="med" len="med"/>
                      <a:tailEnd type="none" w="med" len="med"/>
                    </a:lnR>
                    <a:lnT w="38100">
                      <a:solidFill>
                        <a:srgbClr val="2F4E87"/>
                      </a:solidFill>
                      <a:prstDash val="solid"/>
                    </a:lnT>
                    <a:lnB w="9525">
                      <a:solidFill>
                        <a:srgbClr val="000000"/>
                      </a:solidFill>
                      <a:prstDash val="solid"/>
                    </a:lnB>
                    <a:solidFill>
                      <a:srgbClr val="E7E7E7"/>
                    </a:solidFill>
                  </a:tcPr>
                </a:tc>
                <a:tc gridSpan="5">
                  <a:txBody>
                    <a:bodyPr/>
                    <a:lstStyle/>
                    <a:p>
                      <a:pPr marL="1047750">
                        <a:lnSpc>
                          <a:spcPts val="1265"/>
                        </a:lnSpc>
                      </a:pPr>
                      <a:r>
                        <a:rPr sz="1600" b="1" spc="-5">
                          <a:latin typeface="Calibri"/>
                          <a:cs typeface="Calibri"/>
                        </a:rPr>
                        <a:t>Interest/ Discount </a:t>
                      </a:r>
                      <a:r>
                        <a:rPr sz="1600" b="1">
                          <a:latin typeface="Calibri"/>
                          <a:cs typeface="Calibri"/>
                        </a:rPr>
                        <a:t>Rate</a:t>
                      </a:r>
                      <a:r>
                        <a:rPr sz="1600" b="1" spc="-20">
                          <a:latin typeface="Calibri"/>
                          <a:cs typeface="Calibri"/>
                        </a:rPr>
                        <a:t> </a:t>
                      </a:r>
                      <a:r>
                        <a:rPr sz="1600" b="1" spc="-5">
                          <a:latin typeface="Calibri"/>
                          <a:cs typeface="Calibri"/>
                        </a:rPr>
                        <a:t>(i)</a:t>
                      </a:r>
                      <a:endParaRPr sz="1600">
                        <a:latin typeface="Calibri"/>
                        <a:cs typeface="Calibri"/>
                      </a:endParaRPr>
                    </a:p>
                  </a:txBody>
                  <a:tcPr marL="0" marR="0" marT="0" marB="0">
                    <a:lnL w="9525" cap="flat" cmpd="sng" algn="ctr">
                      <a:solidFill>
                        <a:srgbClr val="000000"/>
                      </a:solidFill>
                      <a:prstDash val="solid"/>
                      <a:round/>
                      <a:headEnd type="none" w="med" len="med"/>
                      <a:tailEnd type="none" w="med" len="med"/>
                    </a:lnL>
                    <a:lnR w="76200">
                      <a:solidFill>
                        <a:srgbClr val="2F4E87"/>
                      </a:solidFill>
                      <a:prstDash val="solid"/>
                    </a:lnR>
                    <a:lnT w="38100">
                      <a:solidFill>
                        <a:srgbClr val="2F4E87"/>
                      </a:solidFill>
                      <a:prstDash val="solid"/>
                    </a:lnT>
                    <a:lnB w="9525">
                      <a:solidFill>
                        <a:srgbClr val="000000"/>
                      </a:solidFill>
                      <a:prstDash val="solid"/>
                    </a:lnB>
                    <a:solidFill>
                      <a:srgbClr val="E7E7E7"/>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1"/>
                  </a:ext>
                </a:extLst>
              </a:tr>
              <a:tr h="365560">
                <a:tc>
                  <a:txBody>
                    <a:bodyPr/>
                    <a:lstStyle/>
                    <a:p>
                      <a:pPr marL="635" algn="ctr">
                        <a:lnSpc>
                          <a:spcPts val="1275"/>
                        </a:lnSpc>
                      </a:pPr>
                      <a:r>
                        <a:rPr sz="1600" b="1" spc="-5">
                          <a:latin typeface="Calibri"/>
                          <a:cs typeface="Calibri"/>
                        </a:rPr>
                        <a:t>Real Growth </a:t>
                      </a:r>
                      <a:r>
                        <a:rPr sz="1600" b="1">
                          <a:latin typeface="Calibri"/>
                          <a:cs typeface="Calibri"/>
                        </a:rPr>
                        <a:t>Rate</a:t>
                      </a:r>
                      <a:r>
                        <a:rPr sz="1600" b="1" spc="-55">
                          <a:latin typeface="Calibri"/>
                          <a:cs typeface="Calibri"/>
                        </a:rPr>
                        <a:t> </a:t>
                      </a:r>
                      <a:r>
                        <a:rPr sz="1600" b="1" spc="-5">
                          <a:latin typeface="Calibri"/>
                          <a:cs typeface="Calibri"/>
                        </a:rPr>
                        <a:t>(γ)</a:t>
                      </a:r>
                      <a:endParaRPr sz="1600">
                        <a:latin typeface="Calibri"/>
                        <a:cs typeface="Calibri"/>
                      </a:endParaRPr>
                    </a:p>
                  </a:txBody>
                  <a:tcPr marL="0" marR="0" marT="0" marB="0">
                    <a:lnL w="76200">
                      <a:solidFill>
                        <a:srgbClr val="2F4E87"/>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R="17145" algn="ctr">
                        <a:lnSpc>
                          <a:spcPts val="1275"/>
                        </a:lnSpc>
                      </a:pPr>
                      <a:r>
                        <a:rPr sz="1600" spc="-5">
                          <a:latin typeface="Calibri"/>
                          <a:cs typeface="Calibri"/>
                        </a:rPr>
                        <a:t>3.5%</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R="183515" algn="r">
                        <a:lnSpc>
                          <a:spcPts val="1275"/>
                        </a:lnSpc>
                      </a:pPr>
                      <a:r>
                        <a:rPr sz="1600">
                          <a:latin typeface="Calibri"/>
                          <a:cs typeface="Calibri"/>
                        </a:rPr>
                        <a:t>4</a:t>
                      </a:r>
                      <a:r>
                        <a:rPr sz="1600" spc="-5">
                          <a:latin typeface="Calibri"/>
                          <a:cs typeface="Calibri"/>
                        </a:rPr>
                        <a:t>.0%</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R="186690" algn="r">
                        <a:lnSpc>
                          <a:spcPts val="1275"/>
                        </a:lnSpc>
                      </a:pPr>
                      <a:r>
                        <a:rPr sz="1600">
                          <a:latin typeface="Calibri"/>
                          <a:cs typeface="Calibri"/>
                        </a:rPr>
                        <a:t>4</a:t>
                      </a:r>
                      <a:r>
                        <a:rPr sz="1600" spc="-5">
                          <a:latin typeface="Calibri"/>
                          <a:cs typeface="Calibri"/>
                        </a:rPr>
                        <a:t>.5%</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L="235585">
                        <a:lnSpc>
                          <a:spcPts val="1275"/>
                        </a:lnSpc>
                      </a:pPr>
                      <a:r>
                        <a:rPr sz="1600" spc="-5">
                          <a:latin typeface="Calibri"/>
                          <a:cs typeface="Calibri"/>
                        </a:rPr>
                        <a:t>5.0%</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L="40005" algn="ctr">
                        <a:lnSpc>
                          <a:spcPts val="1275"/>
                        </a:lnSpc>
                      </a:pPr>
                      <a:r>
                        <a:rPr sz="1600" spc="-5">
                          <a:latin typeface="Calibri"/>
                          <a:cs typeface="Calibri"/>
                        </a:rPr>
                        <a:t>5.5%</a:t>
                      </a:r>
                      <a:endParaRPr sz="1600">
                        <a:latin typeface="Calibri"/>
                        <a:cs typeface="Calibri"/>
                      </a:endParaRPr>
                    </a:p>
                  </a:txBody>
                  <a:tcPr marL="0" marR="0" marT="0" marB="0">
                    <a:lnL w="9525">
                      <a:solidFill>
                        <a:srgbClr val="000000"/>
                      </a:solidFill>
                      <a:prstDash val="solid"/>
                    </a:lnL>
                    <a:lnR w="76200">
                      <a:solidFill>
                        <a:srgbClr val="2F4E87"/>
                      </a:solidFill>
                      <a:prstDash val="solid"/>
                    </a:lnR>
                    <a:lnT w="9525">
                      <a:solidFill>
                        <a:srgbClr val="000000"/>
                      </a:solidFill>
                      <a:prstDash val="solid"/>
                    </a:lnT>
                    <a:lnB w="9525">
                      <a:solidFill>
                        <a:srgbClr val="000000"/>
                      </a:solidFill>
                      <a:prstDash val="solid"/>
                    </a:lnB>
                    <a:solidFill>
                      <a:srgbClr val="E7E7E7"/>
                    </a:solidFill>
                  </a:tcPr>
                </a:tc>
                <a:extLst>
                  <a:ext uri="{0D108BD9-81ED-4DB2-BD59-A6C34878D82A}">
                    <a16:rowId xmlns:a16="http://schemas.microsoft.com/office/drawing/2014/main" xmlns="" val="10002"/>
                  </a:ext>
                </a:extLst>
              </a:tr>
              <a:tr h="400375">
                <a:tc>
                  <a:txBody>
                    <a:bodyPr/>
                    <a:lstStyle/>
                    <a:p>
                      <a:pPr marL="635" algn="ctr">
                        <a:lnSpc>
                          <a:spcPts val="1275"/>
                        </a:lnSpc>
                      </a:pPr>
                      <a:r>
                        <a:rPr sz="1600" spc="-5">
                          <a:latin typeface="Calibri"/>
                          <a:cs typeface="Calibri"/>
                        </a:rPr>
                        <a:t>0.5%</a:t>
                      </a:r>
                      <a:endParaRPr sz="1600">
                        <a:latin typeface="Calibri"/>
                        <a:cs typeface="Calibri"/>
                      </a:endParaRPr>
                    </a:p>
                  </a:txBody>
                  <a:tcPr marL="0" marR="0" marT="0" marB="0">
                    <a:lnL w="76200">
                      <a:solidFill>
                        <a:srgbClr val="2F4E87"/>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L="1905" algn="ctr">
                        <a:lnSpc>
                          <a:spcPts val="1275"/>
                        </a:lnSpc>
                      </a:pPr>
                      <a:r>
                        <a:rPr sz="1600" spc="-5">
                          <a:latin typeface="Calibri"/>
                          <a:cs typeface="Calibri"/>
                        </a:rPr>
                        <a:t>¥136</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12725">
                        <a:lnSpc>
                          <a:spcPts val="1275"/>
                        </a:lnSpc>
                      </a:pPr>
                      <a:r>
                        <a:rPr sz="1600" spc="-5">
                          <a:latin typeface="Calibri"/>
                          <a:cs typeface="Calibri"/>
                        </a:rPr>
                        <a:t>¥90</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205740" algn="r">
                        <a:lnSpc>
                          <a:spcPts val="1275"/>
                        </a:lnSpc>
                      </a:pPr>
                      <a:r>
                        <a:rPr sz="1600">
                          <a:latin typeface="Calibri"/>
                          <a:cs typeface="Calibri"/>
                        </a:rPr>
                        <a:t>¥</a:t>
                      </a:r>
                      <a:r>
                        <a:rPr sz="1600" spc="-10">
                          <a:latin typeface="Calibri"/>
                          <a:cs typeface="Calibri"/>
                        </a:rPr>
                        <a:t>6</a:t>
                      </a:r>
                      <a:r>
                        <a:rPr sz="1600">
                          <a:latin typeface="Calibri"/>
                          <a:cs typeface="Calibri"/>
                        </a:rPr>
                        <a:t>5</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ts val="1275"/>
                        </a:lnSpc>
                      </a:pPr>
                      <a:r>
                        <a:rPr sz="1600" spc="-5">
                          <a:latin typeface="Calibri"/>
                          <a:cs typeface="Calibri"/>
                        </a:rPr>
                        <a:t>¥50</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2390" algn="ctr">
                        <a:lnSpc>
                          <a:spcPts val="1275"/>
                        </a:lnSpc>
                      </a:pPr>
                      <a:r>
                        <a:rPr sz="1600" spc="-5">
                          <a:latin typeface="Calibri"/>
                          <a:cs typeface="Calibri"/>
                        </a:rPr>
                        <a:t>¥40</a:t>
                      </a:r>
                      <a:endParaRPr sz="1600">
                        <a:latin typeface="Calibri"/>
                        <a:cs typeface="Calibri"/>
                      </a:endParaRPr>
                    </a:p>
                  </a:txBody>
                  <a:tcPr marL="0" marR="0" marT="0" marB="0">
                    <a:lnL w="9525">
                      <a:solidFill>
                        <a:srgbClr val="000000"/>
                      </a:solidFill>
                      <a:prstDash val="solid"/>
                    </a:lnL>
                    <a:lnR w="76200">
                      <a:solidFill>
                        <a:srgbClr val="2F4E87"/>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xmlns="" val="10003"/>
                  </a:ext>
                </a:extLst>
              </a:tr>
              <a:tr h="400375">
                <a:tc>
                  <a:txBody>
                    <a:bodyPr/>
                    <a:lstStyle/>
                    <a:p>
                      <a:pPr marL="635" algn="ctr">
                        <a:lnSpc>
                          <a:spcPts val="1275"/>
                        </a:lnSpc>
                      </a:pPr>
                      <a:r>
                        <a:rPr sz="1600" spc="-5">
                          <a:latin typeface="Calibri"/>
                          <a:cs typeface="Calibri"/>
                        </a:rPr>
                        <a:t>1.0%</a:t>
                      </a:r>
                      <a:endParaRPr sz="1600">
                        <a:latin typeface="Calibri"/>
                        <a:cs typeface="Calibri"/>
                      </a:endParaRPr>
                    </a:p>
                  </a:txBody>
                  <a:tcPr marL="0" marR="0" marT="0" marB="0">
                    <a:lnL w="76200">
                      <a:solidFill>
                        <a:srgbClr val="2F4E87"/>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L="1905" algn="ctr">
                        <a:lnSpc>
                          <a:spcPts val="1275"/>
                        </a:lnSpc>
                      </a:pPr>
                      <a:r>
                        <a:rPr sz="1600" spc="-5">
                          <a:latin typeface="Calibri"/>
                          <a:cs typeface="Calibri"/>
                        </a:rPr>
                        <a:t>¥225</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65100" algn="r">
                        <a:lnSpc>
                          <a:spcPts val="1275"/>
                        </a:lnSpc>
                      </a:pPr>
                      <a:r>
                        <a:rPr sz="1600">
                          <a:latin typeface="Calibri"/>
                          <a:cs typeface="Calibri"/>
                        </a:rPr>
                        <a:t>¥</a:t>
                      </a:r>
                      <a:r>
                        <a:rPr sz="1600" spc="-10">
                          <a:latin typeface="Calibri"/>
                          <a:cs typeface="Calibri"/>
                        </a:rPr>
                        <a:t>1</a:t>
                      </a:r>
                      <a:r>
                        <a:rPr sz="1600">
                          <a:latin typeface="Calibri"/>
                          <a:cs typeface="Calibri"/>
                        </a:rPr>
                        <a:t>31</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205740" algn="r">
                        <a:lnSpc>
                          <a:spcPts val="1275"/>
                        </a:lnSpc>
                      </a:pPr>
                      <a:r>
                        <a:rPr sz="1600">
                          <a:latin typeface="Calibri"/>
                          <a:cs typeface="Calibri"/>
                        </a:rPr>
                        <a:t>¥</a:t>
                      </a:r>
                      <a:r>
                        <a:rPr sz="1600" spc="-10">
                          <a:latin typeface="Calibri"/>
                          <a:cs typeface="Calibri"/>
                        </a:rPr>
                        <a:t>8</a:t>
                      </a:r>
                      <a:r>
                        <a:rPr sz="1600">
                          <a:latin typeface="Calibri"/>
                          <a:cs typeface="Calibri"/>
                        </a:rPr>
                        <a:t>9</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ts val="1275"/>
                        </a:lnSpc>
                      </a:pPr>
                      <a:r>
                        <a:rPr sz="1600" spc="-5">
                          <a:latin typeface="Calibri"/>
                          <a:cs typeface="Calibri"/>
                        </a:rPr>
                        <a:t>¥66</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2390" algn="ctr">
                        <a:lnSpc>
                          <a:spcPts val="1275"/>
                        </a:lnSpc>
                      </a:pPr>
                      <a:r>
                        <a:rPr sz="1600" spc="-5">
                          <a:latin typeface="Calibri"/>
                          <a:cs typeface="Calibri"/>
                        </a:rPr>
                        <a:t>¥51</a:t>
                      </a:r>
                      <a:endParaRPr sz="1600">
                        <a:latin typeface="Calibri"/>
                        <a:cs typeface="Calibri"/>
                      </a:endParaRPr>
                    </a:p>
                  </a:txBody>
                  <a:tcPr marL="0" marR="0" marT="0" marB="0">
                    <a:lnL w="9525">
                      <a:solidFill>
                        <a:srgbClr val="000000"/>
                      </a:solidFill>
                      <a:prstDash val="solid"/>
                    </a:lnL>
                    <a:lnR w="76200">
                      <a:solidFill>
                        <a:srgbClr val="2F4E87"/>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xmlns="" val="10004"/>
                  </a:ext>
                </a:extLst>
              </a:tr>
              <a:tr h="400375">
                <a:tc>
                  <a:txBody>
                    <a:bodyPr/>
                    <a:lstStyle/>
                    <a:p>
                      <a:pPr marL="635" algn="ctr">
                        <a:lnSpc>
                          <a:spcPts val="1285"/>
                        </a:lnSpc>
                      </a:pPr>
                      <a:r>
                        <a:rPr sz="1600" spc="-5">
                          <a:latin typeface="Calibri"/>
                          <a:cs typeface="Calibri"/>
                        </a:rPr>
                        <a:t>1.5%</a:t>
                      </a:r>
                      <a:endParaRPr sz="1600">
                        <a:latin typeface="Calibri"/>
                        <a:cs typeface="Calibri"/>
                      </a:endParaRPr>
                    </a:p>
                  </a:txBody>
                  <a:tcPr marL="0" marR="0" marT="0" marB="0">
                    <a:lnL w="76200">
                      <a:solidFill>
                        <a:srgbClr val="2F4E87"/>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E7E7E7"/>
                    </a:solidFill>
                  </a:tcPr>
                </a:tc>
                <a:tc>
                  <a:txBody>
                    <a:bodyPr/>
                    <a:lstStyle/>
                    <a:p>
                      <a:pPr marL="1905" algn="ctr">
                        <a:lnSpc>
                          <a:spcPts val="1285"/>
                        </a:lnSpc>
                      </a:pPr>
                      <a:r>
                        <a:rPr sz="1600" spc="-5">
                          <a:latin typeface="Calibri"/>
                          <a:cs typeface="Calibri"/>
                        </a:rPr>
                        <a:t>¥457</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65100" algn="r">
                        <a:lnSpc>
                          <a:spcPts val="1285"/>
                        </a:lnSpc>
                      </a:pPr>
                      <a:r>
                        <a:rPr sz="1600">
                          <a:latin typeface="Calibri"/>
                          <a:cs typeface="Calibri"/>
                        </a:rPr>
                        <a:t>¥</a:t>
                      </a:r>
                      <a:r>
                        <a:rPr sz="1600" spc="-10">
                          <a:latin typeface="Calibri"/>
                          <a:cs typeface="Calibri"/>
                        </a:rPr>
                        <a:t>2</a:t>
                      </a:r>
                      <a:r>
                        <a:rPr sz="1600">
                          <a:latin typeface="Calibri"/>
                          <a:cs typeface="Calibri"/>
                        </a:rPr>
                        <a:t>03</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69545" algn="r">
                        <a:lnSpc>
                          <a:spcPts val="1285"/>
                        </a:lnSpc>
                      </a:pPr>
                      <a:r>
                        <a:rPr sz="1600">
                          <a:latin typeface="Calibri"/>
                          <a:cs typeface="Calibri"/>
                        </a:rPr>
                        <a:t>¥</a:t>
                      </a:r>
                      <a:r>
                        <a:rPr sz="1600" spc="-10">
                          <a:latin typeface="Calibri"/>
                          <a:cs typeface="Calibri"/>
                        </a:rPr>
                        <a:t>1</a:t>
                      </a:r>
                      <a:r>
                        <a:rPr sz="1600">
                          <a:latin typeface="Calibri"/>
                          <a:cs typeface="Calibri"/>
                        </a:rPr>
                        <a:t>25</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ts val="1285"/>
                        </a:lnSpc>
                      </a:pPr>
                      <a:r>
                        <a:rPr sz="1600" spc="-5">
                          <a:latin typeface="Calibri"/>
                          <a:cs typeface="Calibri"/>
                        </a:rPr>
                        <a:t>¥88</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2390" algn="ctr">
                        <a:lnSpc>
                          <a:spcPts val="1285"/>
                        </a:lnSpc>
                      </a:pPr>
                      <a:r>
                        <a:rPr sz="1600" spc="-5">
                          <a:latin typeface="Calibri"/>
                          <a:cs typeface="Calibri"/>
                        </a:rPr>
                        <a:t>¥66</a:t>
                      </a:r>
                      <a:endParaRPr sz="1600">
                        <a:latin typeface="Calibri"/>
                        <a:cs typeface="Calibri"/>
                      </a:endParaRPr>
                    </a:p>
                  </a:txBody>
                  <a:tcPr marL="0" marR="0" marT="0" marB="0">
                    <a:lnL w="9525">
                      <a:solidFill>
                        <a:srgbClr val="000000"/>
                      </a:solidFill>
                      <a:prstDash val="solid"/>
                    </a:lnL>
                    <a:lnR w="76200">
                      <a:solidFill>
                        <a:srgbClr val="2F4E87"/>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xmlns="" val="10005"/>
                  </a:ext>
                </a:extLst>
              </a:tr>
              <a:tr h="400375">
                <a:tc>
                  <a:txBody>
                    <a:bodyPr/>
                    <a:lstStyle/>
                    <a:p>
                      <a:pPr marL="635" algn="ctr">
                        <a:lnSpc>
                          <a:spcPts val="1275"/>
                        </a:lnSpc>
                      </a:pPr>
                      <a:r>
                        <a:rPr sz="1600" spc="-5">
                          <a:latin typeface="Calibri"/>
                          <a:cs typeface="Calibri"/>
                        </a:rPr>
                        <a:t>2.0%</a:t>
                      </a:r>
                      <a:endParaRPr sz="1600">
                        <a:latin typeface="Calibri"/>
                        <a:cs typeface="Calibri"/>
                      </a:endParaRPr>
                    </a:p>
                  </a:txBody>
                  <a:tcPr marL="0" marR="0" marT="0" marB="0">
                    <a:lnL w="76200">
                      <a:solidFill>
                        <a:srgbClr val="2F4E87"/>
                      </a:solidFill>
                      <a:prstDash val="solid"/>
                    </a:lnL>
                    <a:lnR w="9525">
                      <a:solidFill>
                        <a:srgbClr val="000000"/>
                      </a:solidFill>
                      <a:prstDash val="solid"/>
                    </a:lnR>
                    <a:lnT w="9525">
                      <a:solidFill>
                        <a:srgbClr val="000000"/>
                      </a:solidFill>
                      <a:prstDash val="solid"/>
                    </a:lnT>
                    <a:lnB w="53975">
                      <a:solidFill>
                        <a:srgbClr val="2F4E87"/>
                      </a:solidFill>
                      <a:prstDash val="solid"/>
                    </a:lnB>
                    <a:solidFill>
                      <a:srgbClr val="E7E7E7"/>
                    </a:solidFill>
                  </a:tcPr>
                </a:tc>
                <a:tc>
                  <a:txBody>
                    <a:bodyPr/>
                    <a:lstStyle/>
                    <a:p>
                      <a:pPr algn="ctr">
                        <a:lnSpc>
                          <a:spcPts val="1275"/>
                        </a:lnSpc>
                      </a:pPr>
                      <a:r>
                        <a:rPr sz="1600" spc="-5">
                          <a:latin typeface="Calibri"/>
                          <a:cs typeface="Calibri"/>
                        </a:rPr>
                        <a:t>¥2,438</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53975">
                      <a:solidFill>
                        <a:srgbClr val="2F4E87"/>
                      </a:solidFill>
                      <a:prstDash val="solid"/>
                    </a:lnB>
                  </a:tcPr>
                </a:tc>
                <a:tc>
                  <a:txBody>
                    <a:bodyPr/>
                    <a:lstStyle/>
                    <a:p>
                      <a:pPr marR="165100" algn="r">
                        <a:lnSpc>
                          <a:spcPts val="1275"/>
                        </a:lnSpc>
                      </a:pPr>
                      <a:r>
                        <a:rPr sz="1600">
                          <a:latin typeface="Calibri"/>
                          <a:cs typeface="Calibri"/>
                        </a:rPr>
                        <a:t>¥</a:t>
                      </a:r>
                      <a:r>
                        <a:rPr sz="1600" spc="-10">
                          <a:latin typeface="Calibri"/>
                          <a:cs typeface="Calibri"/>
                        </a:rPr>
                        <a:t>3</a:t>
                      </a:r>
                      <a:r>
                        <a:rPr sz="1600">
                          <a:latin typeface="Calibri"/>
                          <a:cs typeface="Calibri"/>
                        </a:rPr>
                        <a:t>60</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53975">
                      <a:solidFill>
                        <a:srgbClr val="2F4E87"/>
                      </a:solidFill>
                      <a:prstDash val="solid"/>
                    </a:lnB>
                  </a:tcPr>
                </a:tc>
                <a:tc>
                  <a:txBody>
                    <a:bodyPr/>
                    <a:lstStyle/>
                    <a:p>
                      <a:pPr marR="169545" algn="r">
                        <a:lnSpc>
                          <a:spcPts val="1275"/>
                        </a:lnSpc>
                      </a:pPr>
                      <a:r>
                        <a:rPr sz="1600">
                          <a:latin typeface="Calibri"/>
                          <a:cs typeface="Calibri"/>
                        </a:rPr>
                        <a:t>¥</a:t>
                      </a:r>
                      <a:r>
                        <a:rPr sz="1600" spc="-10">
                          <a:latin typeface="Calibri"/>
                          <a:cs typeface="Calibri"/>
                        </a:rPr>
                        <a:t>1</a:t>
                      </a:r>
                      <a:r>
                        <a:rPr sz="1600">
                          <a:latin typeface="Calibri"/>
                          <a:cs typeface="Calibri"/>
                        </a:rPr>
                        <a:t>85</a:t>
                      </a:r>
                    </a:p>
                  </a:txBody>
                  <a:tcPr marL="0" marR="0" marT="0" marB="0">
                    <a:lnL w="9525">
                      <a:solidFill>
                        <a:srgbClr val="000000"/>
                      </a:solidFill>
                      <a:prstDash val="solid"/>
                    </a:lnL>
                    <a:lnR w="9525">
                      <a:solidFill>
                        <a:srgbClr val="000000"/>
                      </a:solidFill>
                      <a:prstDash val="solid"/>
                    </a:lnR>
                    <a:lnT w="9525">
                      <a:solidFill>
                        <a:srgbClr val="000000"/>
                      </a:solidFill>
                      <a:prstDash val="solid"/>
                    </a:lnT>
                    <a:lnB w="53975">
                      <a:solidFill>
                        <a:srgbClr val="2F4E87"/>
                      </a:solidFill>
                      <a:prstDash val="solid"/>
                    </a:lnB>
                  </a:tcPr>
                </a:tc>
                <a:tc>
                  <a:txBody>
                    <a:bodyPr/>
                    <a:lstStyle/>
                    <a:p>
                      <a:pPr marL="247650">
                        <a:lnSpc>
                          <a:spcPts val="1275"/>
                        </a:lnSpc>
                      </a:pPr>
                      <a:r>
                        <a:rPr sz="1600" spc="-5">
                          <a:latin typeface="Calibri"/>
                          <a:cs typeface="Calibri"/>
                        </a:rPr>
                        <a:t>¥120</a:t>
                      </a:r>
                      <a:endParaRPr sz="16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53975">
                      <a:solidFill>
                        <a:srgbClr val="2F4E87"/>
                      </a:solidFill>
                      <a:prstDash val="solid"/>
                    </a:lnB>
                  </a:tcPr>
                </a:tc>
                <a:tc>
                  <a:txBody>
                    <a:bodyPr/>
                    <a:lstStyle/>
                    <a:p>
                      <a:pPr marL="72390" algn="ctr">
                        <a:lnSpc>
                          <a:spcPts val="1275"/>
                        </a:lnSpc>
                      </a:pPr>
                      <a:r>
                        <a:rPr sz="1600" spc="-5">
                          <a:latin typeface="Calibri"/>
                          <a:cs typeface="Calibri"/>
                        </a:rPr>
                        <a:t>¥86</a:t>
                      </a:r>
                      <a:endParaRPr sz="1600">
                        <a:latin typeface="Calibri"/>
                        <a:cs typeface="Calibri"/>
                      </a:endParaRPr>
                    </a:p>
                  </a:txBody>
                  <a:tcPr marL="0" marR="0" marT="0" marB="0">
                    <a:lnL w="9525">
                      <a:solidFill>
                        <a:srgbClr val="000000"/>
                      </a:solidFill>
                      <a:prstDash val="solid"/>
                    </a:lnL>
                    <a:lnR w="76200">
                      <a:solidFill>
                        <a:srgbClr val="2F4E87"/>
                      </a:solidFill>
                      <a:prstDash val="solid"/>
                    </a:lnR>
                    <a:lnT w="9525">
                      <a:solidFill>
                        <a:srgbClr val="000000"/>
                      </a:solidFill>
                      <a:prstDash val="solid"/>
                    </a:lnT>
                    <a:lnB w="53975">
                      <a:solidFill>
                        <a:srgbClr val="2F4E87"/>
                      </a:solidFill>
                      <a:prstDash val="solid"/>
                    </a:lnB>
                  </a:tcPr>
                </a:tc>
                <a:extLst>
                  <a:ext uri="{0D108BD9-81ED-4DB2-BD59-A6C34878D82A}">
                    <a16:rowId xmlns:a16="http://schemas.microsoft.com/office/drawing/2014/main" xmlns="" val="10006"/>
                  </a:ext>
                </a:extLst>
              </a:tr>
            </a:tbl>
          </a:graphicData>
        </a:graphic>
      </p:graphicFrame>
      <p:sp>
        <p:nvSpPr>
          <p:cNvPr id="11" name="Rectangle 10"/>
          <p:cNvSpPr/>
          <p:nvPr/>
        </p:nvSpPr>
        <p:spPr>
          <a:xfrm>
            <a:off x="1259632" y="1393031"/>
            <a:ext cx="6912767" cy="307777"/>
          </a:xfrm>
          <a:prstGeom prst="rect">
            <a:avLst/>
          </a:prstGeom>
        </p:spPr>
        <p:txBody>
          <a:bodyPr wrap="square">
            <a:spAutoFit/>
          </a:bodyPr>
          <a:lstStyle/>
          <a:p>
            <a:pPr eaLnBrk="1" hangingPunct="1">
              <a:spcBef>
                <a:spcPct val="50000"/>
              </a:spcBef>
              <a:buClrTx/>
              <a:buFontTx/>
              <a:buNone/>
            </a:pPr>
            <a:r>
              <a:rPr lang="en-US">
                <a:solidFill>
                  <a:srgbClr val="002060"/>
                </a:solidFill>
              </a:rPr>
              <a:t>Present Discounted Value of future seigniorage in Japan(α= 0.7; β=12.1)</a:t>
            </a:r>
          </a:p>
        </p:txBody>
      </p:sp>
      <p:sp>
        <p:nvSpPr>
          <p:cNvPr id="12"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33</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312979021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solidFill>
            <a:schemeClr val="bg1"/>
          </a:solidFill>
        </p:spPr>
        <p:txBody>
          <a:bodyPr/>
          <a:lstStyle/>
          <a:p>
            <a:pPr>
              <a:lnSpc>
                <a:spcPts val="3000"/>
              </a:lnSpc>
            </a:pPr>
            <a:r>
              <a:rPr lang="en-US" spc="-10"/>
              <a:t>Central banks not ‘sticking to their knitting’</a:t>
            </a:r>
          </a:p>
        </p:txBody>
      </p:sp>
      <p:sp>
        <p:nvSpPr>
          <p:cNvPr id="12" name="Content Placeholder 2"/>
          <p:cNvSpPr txBox="1"/>
          <p:nvPr/>
        </p:nvSpPr>
        <p:spPr bwMode="auto">
          <a:xfrm>
            <a:off x="395536" y="548680"/>
            <a:ext cx="8496944" cy="6124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Interventions in bank recapitalizations or resolutions.  </a:t>
            </a:r>
          </a:p>
          <a:p>
            <a:pPr lvl="1">
              <a:tabLst>
                <a:tab pos="240665" algn="l"/>
                <a:tab pos="241300" algn="l"/>
              </a:tabLst>
            </a:pPr>
            <a:r>
              <a:rPr lang="en-US"/>
              <a:t>ECB in November 2010: Exchange of letters between Trichet &amp; Lenihan on bank recapitalization.</a:t>
            </a:r>
          </a:p>
          <a:p>
            <a:pPr lvl="1">
              <a:tabLst>
                <a:tab pos="240665" algn="l"/>
                <a:tab pos="241300" algn="l"/>
              </a:tabLst>
            </a:pPr>
            <a:r>
              <a:rPr lang="en-US"/>
              <a:t>Revaluation of its equity by Banca d’Italia late 2013-early 2014 (original equity value set by the 1936 Law at €156,000 (300 million lire at the time)) to €7.5 bn and buyback of excess shares by Banca d’Italia from Italian banks.</a:t>
            </a:r>
          </a:p>
          <a:p>
            <a:pPr>
              <a:tabLst>
                <a:tab pos="240665" algn="l"/>
                <a:tab pos="241300" algn="l"/>
              </a:tabLst>
            </a:pPr>
            <a:r>
              <a:rPr lang="en-US" sz="1600"/>
              <a:t>Interventions in debate on fiscal policy</a:t>
            </a:r>
          </a:p>
          <a:p>
            <a:pPr lvl="1">
              <a:tabLst>
                <a:tab pos="240665" algn="l"/>
                <a:tab pos="241300" algn="l"/>
              </a:tabLst>
            </a:pPr>
            <a:r>
              <a:rPr lang="en-US"/>
              <a:t>ECB (Draghi, August 2014)</a:t>
            </a:r>
          </a:p>
          <a:p>
            <a:pPr lvl="1">
              <a:tabLst>
                <a:tab pos="240665" algn="l"/>
                <a:tab pos="241300" algn="l"/>
              </a:tabLst>
            </a:pPr>
            <a:r>
              <a:rPr lang="en-US"/>
              <a:t>ECB (Weidmann, October 2014)</a:t>
            </a:r>
          </a:p>
          <a:p>
            <a:pPr lvl="1">
              <a:tabLst>
                <a:tab pos="240665" algn="l"/>
                <a:tab pos="241300" algn="l"/>
              </a:tabLst>
            </a:pPr>
            <a:r>
              <a:rPr lang="en-US"/>
              <a:t>Fed (Bernanke, January 2008)</a:t>
            </a:r>
          </a:p>
          <a:p>
            <a:pPr>
              <a:tabLst>
                <a:tab pos="240665" algn="l"/>
                <a:tab pos="241300" algn="l"/>
              </a:tabLst>
            </a:pPr>
            <a:r>
              <a:rPr lang="en-US" sz="1600"/>
              <a:t>Interventions in debate on structural reforms</a:t>
            </a:r>
          </a:p>
          <a:p>
            <a:pPr lvl="1">
              <a:tabLst>
                <a:tab pos="240665" algn="l"/>
                <a:tab pos="241300" algn="l"/>
              </a:tabLst>
            </a:pPr>
            <a:r>
              <a:rPr lang="en-US"/>
              <a:t>ECB (Draghi, August 2014)</a:t>
            </a:r>
          </a:p>
          <a:p>
            <a:pPr>
              <a:tabLst>
                <a:tab pos="240665" algn="l"/>
                <a:tab pos="241300" algn="l"/>
              </a:tabLst>
            </a:pPr>
            <a:r>
              <a:rPr lang="en-US" sz="1600"/>
              <a:t>Interventions in debate on inequality</a:t>
            </a:r>
          </a:p>
          <a:p>
            <a:pPr lvl="1">
              <a:tabLst>
                <a:tab pos="240665" algn="l"/>
                <a:tab pos="241300" algn="l"/>
              </a:tabLst>
            </a:pPr>
            <a:r>
              <a:rPr lang="en-US"/>
              <a:t>Fed (Yellen, October 2014)</a:t>
            </a:r>
          </a:p>
          <a:p>
            <a:pPr>
              <a:tabLst>
                <a:tab pos="240665" algn="l"/>
                <a:tab pos="241300" algn="l"/>
              </a:tabLst>
            </a:pPr>
            <a:r>
              <a:rPr lang="en-US" sz="1600"/>
              <a:t>Active participation in constitutional debates </a:t>
            </a:r>
          </a:p>
          <a:p>
            <a:pPr lvl="1">
              <a:tabLst>
                <a:tab pos="240665" algn="l"/>
                <a:tab pos="241300" algn="l"/>
              </a:tabLst>
            </a:pPr>
            <a:r>
              <a:rPr lang="en-US"/>
              <a:t>BoE (Carney) and Scottish referendum;</a:t>
            </a:r>
          </a:p>
          <a:p>
            <a:pPr lvl="1">
              <a:tabLst>
                <a:tab pos="240665" algn="l"/>
                <a:tab pos="241300" algn="l"/>
              </a:tabLst>
            </a:pPr>
            <a:r>
              <a:rPr lang="en-US"/>
              <a:t>BoE (Carney) and Brexit referendum; </a:t>
            </a:r>
          </a:p>
          <a:p>
            <a:pPr lvl="1">
              <a:tabLst>
                <a:tab pos="240665" algn="l"/>
                <a:tab pos="241300" algn="l"/>
              </a:tabLst>
            </a:pPr>
            <a:r>
              <a:rPr lang="en-US"/>
              <a:t>Bank of Spain (Luis Maria Linde) and Catalan independence, September 2017)</a:t>
            </a:r>
            <a:endParaRPr lang="en-US" sz="1600"/>
          </a:p>
          <a:p>
            <a:pPr>
              <a:tabLst>
                <a:tab pos="240665" algn="l"/>
                <a:tab pos="241300" algn="l"/>
              </a:tabLst>
            </a:pPr>
            <a:r>
              <a:rPr lang="en-US" sz="1600"/>
              <a:t>Active role in turnover of elected political leaders</a:t>
            </a:r>
          </a:p>
          <a:p>
            <a:pPr lvl="1">
              <a:tabLst>
                <a:tab pos="240665" algn="l"/>
                <a:tab pos="241300" algn="l"/>
              </a:tabLst>
            </a:pPr>
            <a:r>
              <a:rPr lang="en-US"/>
              <a:t>Trichet and Draghi’s role in the fall of Berlusconi, September 2011.</a:t>
            </a:r>
          </a:p>
          <a:p>
            <a:pPr lvl="1">
              <a:tabLst>
                <a:tab pos="240665" algn="l"/>
                <a:tab pos="241300" algn="l"/>
              </a:tabLst>
            </a:pPr>
            <a:endParaRPr lang="en-US"/>
          </a:p>
          <a:p>
            <a:pPr lvl="1">
              <a:tabLst>
                <a:tab pos="240665" algn="l"/>
                <a:tab pos="241300" algn="l"/>
              </a:tabLst>
            </a:pPr>
            <a:endParaRPr lang="en-US"/>
          </a:p>
        </p:txBody>
      </p:sp>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34</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90078847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solidFill>
            <a:schemeClr val="bg1"/>
          </a:solidFill>
        </p:spPr>
        <p:txBody>
          <a:bodyPr/>
          <a:lstStyle/>
          <a:p>
            <a:pPr>
              <a:lnSpc>
                <a:spcPts val="3000"/>
              </a:lnSpc>
            </a:pPr>
            <a:r>
              <a:rPr lang="en-US" spc="-10"/>
              <a:t>Legitimacy and accountability of central banks</a:t>
            </a:r>
          </a:p>
        </p:txBody>
      </p:sp>
      <p:sp>
        <p:nvSpPr>
          <p:cNvPr id="12" name="Content Placeholder 2"/>
          <p:cNvSpPr txBox="1"/>
          <p:nvPr/>
        </p:nvSpPr>
        <p:spPr bwMode="auto">
          <a:xfrm>
            <a:off x="395536" y="980728"/>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Central banks have some output legitimacy</a:t>
            </a:r>
          </a:p>
          <a:p>
            <a:pPr lvl="1">
              <a:tabLst>
                <a:tab pos="240665" algn="l"/>
                <a:tab pos="241300" algn="l"/>
              </a:tabLst>
            </a:pPr>
            <a:r>
              <a:rPr lang="en-US"/>
              <a:t>Overstating the powers of central banks does not help</a:t>
            </a:r>
          </a:p>
          <a:p>
            <a:pPr>
              <a:tabLst>
                <a:tab pos="240665" algn="l"/>
                <a:tab pos="241300" algn="l"/>
              </a:tabLst>
            </a:pPr>
            <a:r>
              <a:rPr lang="en-US" sz="1600"/>
              <a:t>Central banks have little input (process or procedural) legitimacy, </a:t>
            </a:r>
          </a:p>
          <a:p>
            <a:pPr>
              <a:tabLst>
                <a:tab pos="240665" algn="l"/>
                <a:tab pos="241300" algn="l"/>
              </a:tabLst>
            </a:pPr>
            <a:r>
              <a:rPr lang="en-US" sz="1600"/>
              <a:t>Need to strengthen input legitimacy through greater accountability</a:t>
            </a:r>
          </a:p>
          <a:p>
            <a:pPr lvl="1">
              <a:tabLst>
                <a:tab pos="240665" algn="l"/>
                <a:tab pos="241300" algn="l"/>
              </a:tabLst>
            </a:pPr>
            <a:r>
              <a:rPr lang="en-US"/>
              <a:t>Formal accountability – reporting duties, transparency; ECB improving but still poor.</a:t>
            </a:r>
          </a:p>
          <a:p>
            <a:pPr lvl="2">
              <a:tabLst>
                <a:tab pos="240665" algn="l"/>
                <a:tab pos="241300" algn="l"/>
              </a:tabLst>
            </a:pPr>
            <a:r>
              <a:rPr lang="en-US"/>
              <a:t>Vote on monetary policy decisions!</a:t>
            </a:r>
          </a:p>
          <a:p>
            <a:pPr lvl="2">
              <a:tabLst>
                <a:tab pos="240665" algn="l"/>
                <a:tab pos="241300" algn="l"/>
              </a:tabLst>
            </a:pPr>
            <a:r>
              <a:rPr lang="en-US"/>
              <a:t>Publish individual votes – improper influence  and ability to violate mandate more likely behind the wall of anonymity.</a:t>
            </a:r>
          </a:p>
          <a:p>
            <a:pPr lvl="1">
              <a:tabLst>
                <a:tab pos="240665" algn="l"/>
                <a:tab pos="241300" algn="l"/>
              </a:tabLst>
            </a:pPr>
            <a:r>
              <a:rPr lang="en-US"/>
              <a:t>Substantive accountability; payoff-relevant consequences from formal accountability (pay and/or security of tenure depend on individual performance).  This conflicts with independence</a:t>
            </a:r>
          </a:p>
          <a:p>
            <a:pPr lvl="1">
              <a:tabLst>
                <a:tab pos="240665" algn="l"/>
                <a:tab pos="241300" algn="l"/>
              </a:tabLst>
            </a:pPr>
            <a:r>
              <a:rPr lang="en-US"/>
              <a:t>Greater transparency (formal accountability) may strengthen substantive accountability. </a:t>
            </a:r>
          </a:p>
          <a:p>
            <a:pPr lvl="1">
              <a:tabLst>
                <a:tab pos="240665" algn="l"/>
                <a:tab pos="241300" algn="l"/>
              </a:tabLst>
            </a:pPr>
            <a:r>
              <a:rPr lang="en-US"/>
              <a:t>Voting for every decision with every individual vote in the public domain essential; permits outside world to assess individual performance.  Relevant to post-MPC career, honors etc.</a:t>
            </a:r>
          </a:p>
          <a:p>
            <a:pPr lvl="1">
              <a:tabLst>
                <a:tab pos="240665" algn="l"/>
                <a:tab pos="241300" algn="l"/>
              </a:tabLst>
            </a:pPr>
            <a:r>
              <a:rPr lang="en-US"/>
              <a:t>A single, non-renewable term for all monetary policy makers</a:t>
            </a:r>
          </a:p>
          <a:p>
            <a:pPr lvl="1">
              <a:tabLst>
                <a:tab pos="240665" algn="l"/>
                <a:tab pos="241300" algn="l"/>
              </a:tabLst>
            </a:pPr>
            <a:r>
              <a:rPr lang="en-US"/>
              <a:t>Operational independence makes sense only for Central Bank as minimalist monetary authority, LLR and MMLR.  Other supervisory, regulatory, recovery, recap and resolution functions too openly political to be entrusted to operationally independent central bank</a:t>
            </a:r>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35</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314570420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Reasons for likely loss of central bank independence</a:t>
            </a:r>
          </a:p>
        </p:txBody>
      </p:sp>
      <p:sp>
        <p:nvSpPr>
          <p:cNvPr id="12" name="Content Placeholder 2"/>
          <p:cNvSpPr txBox="1"/>
          <p:nvPr/>
        </p:nvSpPr>
        <p:spPr bwMode="auto">
          <a:xfrm>
            <a:off x="395536" y="980728"/>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342900" indent="-342900">
              <a:buFont typeface="+mj-lt"/>
              <a:buAutoNum type="arabicPeriod"/>
              <a:tabLst>
                <a:tab pos="240665" algn="l"/>
                <a:tab pos="241300" algn="l"/>
              </a:tabLst>
            </a:pPr>
            <a:r>
              <a:rPr lang="en-US" sz="2000" dirty="0"/>
              <a:t>The modern central bank has control over too large a volume of quasi-fiscal resources to be allowed to operate independently.</a:t>
            </a:r>
          </a:p>
          <a:p>
            <a:pPr marL="342900" indent="-342900">
              <a:buFont typeface="+mj-lt"/>
              <a:buAutoNum type="arabicPeriod"/>
              <a:tabLst>
                <a:tab pos="240665" algn="l"/>
                <a:tab pos="241300" algn="l"/>
              </a:tabLst>
            </a:pPr>
            <a:r>
              <a:rPr lang="en-US" sz="2000" dirty="0"/>
              <a:t>Central banks/bankers have intruded in policy areas beyond their mandates and competence</a:t>
            </a:r>
          </a:p>
          <a:p>
            <a:pPr marL="342900" indent="-342900">
              <a:buFont typeface="+mj-lt"/>
              <a:buAutoNum type="arabicPeriod"/>
              <a:tabLst>
                <a:tab pos="240665" algn="l"/>
                <a:tab pos="241300" algn="l"/>
              </a:tabLst>
            </a:pPr>
            <a:r>
              <a:rPr lang="en-US" sz="2000" dirty="0"/>
              <a:t>We have had 25 years of low inflation in most AEs.  Politicians and the public now take this for granted</a:t>
            </a:r>
          </a:p>
          <a:p>
            <a:pPr marL="342900" indent="-342900">
              <a:buFont typeface="+mj-lt"/>
              <a:buAutoNum type="arabicPeriod"/>
              <a:tabLst>
                <a:tab pos="240665" algn="l"/>
                <a:tab pos="241300" algn="l"/>
              </a:tabLst>
            </a:pPr>
            <a:r>
              <a:rPr lang="en-US" sz="2000" dirty="0"/>
              <a:t>The conduct of monetary policy has been at best moderately competent.  Communication has been a disaster</a:t>
            </a:r>
          </a:p>
          <a:p>
            <a:pPr marL="342900" indent="-342900">
              <a:buFont typeface="+mj-lt"/>
              <a:buAutoNum type="arabicPeriod"/>
              <a:tabLst>
                <a:tab pos="240665" algn="l"/>
                <a:tab pos="241300" algn="l"/>
              </a:tabLst>
            </a:pPr>
            <a:r>
              <a:rPr lang="en-US" sz="2000" dirty="0"/>
              <a:t>Populism means distrust of experts, establishment, elite.  Central banks seen as experts, establishment, elite</a:t>
            </a:r>
          </a:p>
          <a:p>
            <a:pPr marL="342900" indent="-342900">
              <a:buFont typeface="+mj-lt"/>
              <a:buAutoNum type="arabicPeriod"/>
              <a:tabLst>
                <a:tab pos="240665" algn="l"/>
                <a:tab pos="241300" algn="l"/>
              </a:tabLst>
            </a:pPr>
            <a:r>
              <a:rPr lang="en-US" sz="2000" dirty="0"/>
              <a:t>(1) to (5) mean that both input and output legitimacy have been undermined</a:t>
            </a:r>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36</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37475060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Recommendations</a:t>
            </a:r>
          </a:p>
        </p:txBody>
      </p:sp>
      <p:sp>
        <p:nvSpPr>
          <p:cNvPr id="12" name="Content Placeholder 2"/>
          <p:cNvSpPr txBox="1"/>
          <p:nvPr/>
        </p:nvSpPr>
        <p:spPr bwMode="auto">
          <a:xfrm>
            <a:off x="395536" y="980728"/>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1800"/>
              <a:t>To have any chance of surviving as operationally independent entities, the following has to happen.</a:t>
            </a:r>
          </a:p>
          <a:p>
            <a:r>
              <a:rPr lang="en-US" sz="1800"/>
              <a:t>Central bank should be narrow monetary authority, LLR and MMLR</a:t>
            </a:r>
          </a:p>
          <a:p>
            <a:r>
              <a:rPr lang="en-US" sz="1800"/>
              <a:t>Any credit risk taken on by central bank should have a full sovereign guarantee (in EA: sovereign guarantee according to capital key)</a:t>
            </a:r>
          </a:p>
          <a:p>
            <a:r>
              <a:rPr lang="en-US" sz="1800"/>
              <a:t>Central bank should not be the leading macro-prudential or micro-prudential supervisor or regulator; should not play a leading role in deposit insurance and SIFI recapitalization</a:t>
            </a:r>
          </a:p>
          <a:p>
            <a:r>
              <a:rPr lang="en-US" sz="1800"/>
              <a:t>Reinvigorated Tripartite arrangement (FSOC with teeth, European Systemic Risk Board with strong fiscal representation) should coordinate preventive and corrective financial stability policies of all agencies, including central bank.  It should be headed by the Treasury (for the Eurozone, the closest thing to a Treasury).</a:t>
            </a:r>
          </a:p>
          <a:p>
            <a:r>
              <a:rPr lang="en-US" sz="1800"/>
              <a:t>Accounting: central bank should be part of the general government sector.  Its accounts should be consolidated with those of the central government.</a:t>
            </a:r>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37</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349879779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Recommendations</a:t>
            </a:r>
          </a:p>
        </p:txBody>
      </p:sp>
      <p:sp>
        <p:nvSpPr>
          <p:cNvPr id="12" name="Content Placeholder 2"/>
          <p:cNvSpPr txBox="1"/>
          <p:nvPr/>
        </p:nvSpPr>
        <p:spPr bwMode="auto">
          <a:xfrm>
            <a:off x="395536" y="980728"/>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1800"/>
              <a:t>With a suitable time lag to allow for commercial secrecy and market sensitivity (never more than 6 months) the following information should be in the public domain (for both on- and off-balance sheet transactions):</a:t>
            </a:r>
          </a:p>
          <a:p>
            <a:pPr lvl="1"/>
            <a:r>
              <a:rPr lang="en-US" sz="1600"/>
              <a:t>For each outright purchase or sale of a financial instrument</a:t>
            </a:r>
          </a:p>
          <a:p>
            <a:pPr lvl="2"/>
            <a:r>
              <a:rPr lang="en-US" sz="1600"/>
              <a:t>A complete characterization of the financial instrument that is bought or sold</a:t>
            </a:r>
          </a:p>
          <a:p>
            <a:pPr lvl="2"/>
            <a:r>
              <a:rPr lang="en-US" sz="1600"/>
              <a:t>Name(s) of the counterparty/counterparties and their beneficial owner(s)</a:t>
            </a:r>
          </a:p>
          <a:p>
            <a:pPr lvl="2"/>
            <a:r>
              <a:rPr lang="en-US" sz="1600"/>
              <a:t>Price and all other relevant terms and conditions of the transaction</a:t>
            </a:r>
          </a:p>
          <a:p>
            <a:r>
              <a:rPr lang="en-US" sz="1800"/>
              <a:t>For each loan, repo or reverse repo</a:t>
            </a:r>
          </a:p>
          <a:p>
            <a:pPr lvl="1"/>
            <a:r>
              <a:rPr lang="en-US" sz="1600"/>
              <a:t>Name(s) of the counterparty/counterparties and their beneficial owner(s)</a:t>
            </a:r>
          </a:p>
          <a:p>
            <a:pPr lvl="1"/>
            <a:r>
              <a:rPr lang="en-US" sz="1600"/>
              <a:t>Full characterization of the price, terms and conditions of the loan, repo or reverse repo, including the duration, payment schedules for interest and repayment of principal, nature of the collateral offered, haircut etc. etc.</a:t>
            </a:r>
          </a:p>
          <a:p>
            <a:r>
              <a:rPr lang="en-US" sz="1800"/>
              <a:t>For each guarantee or other financial comfort provided by the central bank</a:t>
            </a:r>
          </a:p>
          <a:p>
            <a:pPr lvl="1"/>
            <a:r>
              <a:rPr lang="en-US" sz="1600"/>
              <a:t>A complete characterization of the guarantee or other financial comfort</a:t>
            </a:r>
          </a:p>
          <a:p>
            <a:pPr lvl="1"/>
            <a:r>
              <a:rPr lang="en-US" sz="1600"/>
              <a:t>The names of  the beneficiaries and their beneficial owners</a:t>
            </a:r>
          </a:p>
          <a:p>
            <a:pPr lvl="1"/>
            <a:r>
              <a:rPr lang="en-US" sz="1600"/>
              <a:t>A well-motivated, independently replicable estimate of the fair value of the guarantee or financial comfort</a:t>
            </a:r>
          </a:p>
          <a:p>
            <a:endParaRPr lang="en-US" sz="1800"/>
          </a:p>
          <a:p>
            <a:endParaRPr lang="en-US" sz="1800"/>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38</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27280307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Conclusion</a:t>
            </a:r>
          </a:p>
        </p:txBody>
      </p:sp>
      <p:sp>
        <p:nvSpPr>
          <p:cNvPr id="12" name="Content Placeholder 2"/>
          <p:cNvSpPr txBox="1"/>
          <p:nvPr/>
        </p:nvSpPr>
        <p:spPr bwMode="auto">
          <a:xfrm>
            <a:off x="395536" y="980728"/>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2000" dirty="0"/>
              <a:t>Central bank independence, even for a narrow, open and accountable monetary authority, is unlikely to survive much longer</a:t>
            </a:r>
          </a:p>
          <a:p>
            <a:pPr lvl="1"/>
            <a:r>
              <a:rPr lang="en-US" sz="1800" dirty="0"/>
              <a:t>(1) </a:t>
            </a:r>
            <a:r>
              <a:rPr lang="en-US" sz="1800" dirty="0" err="1"/>
              <a:t>Milch</a:t>
            </a:r>
            <a:r>
              <a:rPr lang="en-US" sz="1800" dirty="0"/>
              <a:t> cow irresistible, both through explicit transfers to Treasury and through quasi-fiscal subsidies and taxes</a:t>
            </a:r>
          </a:p>
          <a:p>
            <a:pPr lvl="1"/>
            <a:r>
              <a:rPr lang="en-US" sz="1800" dirty="0"/>
              <a:t>(2) 25 years of low and stable inflation has dulled the memories of the bad old days of high and highly variable inflation. Low inflation is taken for granted; the belief than an operationally independent central bank is necessary for this is waning.</a:t>
            </a:r>
          </a:p>
          <a:p>
            <a:pPr lvl="1"/>
            <a:r>
              <a:rPr lang="en-US" sz="1800" dirty="0"/>
              <a:t>(3) Populism (people’s QE) is on the rise.  </a:t>
            </a:r>
          </a:p>
          <a:p>
            <a:pPr lvl="1"/>
            <a:r>
              <a:rPr lang="en-US" sz="1800" dirty="0"/>
              <a:t>(4) Helicopter money only consistent with central bank operational independence if the central bank can say ‘no’, if it considers helicopter money to be in conflict with its mandate</a:t>
            </a:r>
          </a:p>
          <a:p>
            <a:pPr lvl="1"/>
            <a:r>
              <a:rPr lang="en-US" sz="1800" dirty="0"/>
              <a:t>(5) Even if central banks can veto helicopter money under these conditions, the government can always change the mandate…</a:t>
            </a:r>
          </a:p>
          <a:p>
            <a:pPr lvl="1"/>
            <a:r>
              <a:rPr lang="en-US" sz="1800" dirty="0"/>
              <a:t>(6) When there is a stand-off between a single national Treasury and the Central Bank, fiscal dominance is overwhelmingly likely to prevail –except in Eurozone</a:t>
            </a:r>
          </a:p>
          <a:p>
            <a:pPr lvl="1"/>
            <a:endParaRPr lang="en-US" sz="1800" dirty="0"/>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39</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70928057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10"/>
              <a:t>Brief history of central bank independence</a:t>
            </a:r>
            <a:endParaRPr lang="en-US"/>
          </a:p>
        </p:txBody>
      </p:sp>
      <p:sp>
        <p:nvSpPr>
          <p:cNvPr id="12" name="Content Placeholder 2"/>
          <p:cNvSpPr txBox="1"/>
          <p:nvPr/>
        </p:nvSpPr>
        <p:spPr bwMode="auto">
          <a:xfrm>
            <a:off x="395536" y="908720"/>
            <a:ext cx="8496944" cy="4787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Since Treasury-Federal Reserve Accord of March 4, 1951, Federal Reserve has enjoyed a degree of operational independence that, until independent central bank wave that started in 1989, was rivalled by few others, except for the Bundesbank. Federal Reserve Act of 1913 insulated Fed from obligation to fund federal government. This, however, went out of the window during World War I and again during World War II. In April 1942 Federal Reserve surrendered its independence and formally committed to maintaining an interest-rate peg of 3/8 percent on short-term Treasury bills. There also was an implicit commitment to cap the rate on long-term Treasury bonds at 2.5 percent</a:t>
            </a:r>
          </a:p>
          <a:p>
            <a:pPr>
              <a:tabLst>
                <a:tab pos="240665" algn="l"/>
                <a:tab pos="241300" algn="l"/>
              </a:tabLst>
            </a:pPr>
            <a:r>
              <a:rPr lang="en-US" sz="1600"/>
              <a:t>Fed both independent agency of federal government and “creature of Congress”. Since its inception in 1913, Federal Reserve Act has been amended some 200 times by laws of Congress.</a:t>
            </a:r>
          </a:p>
          <a:p>
            <a:pPr>
              <a:tabLst>
                <a:tab pos="240665" algn="l"/>
                <a:tab pos="241300" algn="l"/>
              </a:tabLst>
            </a:pPr>
            <a:r>
              <a:rPr lang="en-US" sz="1600"/>
              <a:t>Dodd-Frank Act of 2010 restricted LLR powers of Fed (see Section 13(3) of  Federal Reserve Act; mandatory Community Banker on Fed Board.</a:t>
            </a:r>
          </a:p>
          <a:p>
            <a:pPr>
              <a:tabLst>
                <a:tab pos="240665" algn="l"/>
                <a:tab pos="241300" algn="l"/>
              </a:tabLst>
            </a:pPr>
            <a:r>
              <a:rPr lang="en-US" sz="1600"/>
              <a:t>Threats of further restrictions: </a:t>
            </a:r>
          </a:p>
          <a:p>
            <a:pPr lvl="1">
              <a:tabLst>
                <a:tab pos="240665" algn="l"/>
                <a:tab pos="241300" algn="l"/>
              </a:tabLst>
            </a:pPr>
            <a:r>
              <a:rPr lang="en-US" sz="1600"/>
              <a:t>“</a:t>
            </a:r>
            <a:r>
              <a:rPr lang="en-US"/>
              <a:t>Audit the Fed” </a:t>
            </a:r>
          </a:p>
          <a:p>
            <a:pPr lvl="1">
              <a:tabLst>
                <a:tab pos="240665" algn="l"/>
                <a:tab pos="241300" algn="l"/>
              </a:tabLst>
            </a:pPr>
            <a:r>
              <a:rPr lang="en-US"/>
              <a:t>Proposals supported by House Financial Services Committee Chairman Jeb Hensarling  to require approval of three-quarters of  Fed regional presidents to activate Section 13(3) of Federal Reserve Act, tighten definition of solvency, restrict borrowers to financial firms, and provide  formula for setting  interest rate above market rates.</a:t>
            </a:r>
          </a:p>
          <a:p>
            <a:pPr lvl="1">
              <a:tabLst>
                <a:tab pos="240665" algn="l"/>
                <a:tab pos="241300" algn="l"/>
              </a:tabLst>
            </a:pPr>
            <a:r>
              <a:rPr lang="en-US"/>
              <a:t>Proposals to make FOMC follow (Taylor) rule.</a:t>
            </a:r>
          </a:p>
          <a:p>
            <a:pPr>
              <a:buSzTx/>
              <a:tabLst>
                <a:tab pos="240665" algn="l"/>
                <a:tab pos="241300" algn="l"/>
              </a:tabLst>
            </a:pPr>
            <a:endParaRPr lang="en-US" sz="1600"/>
          </a:p>
        </p:txBody>
      </p:sp>
      <p:sp>
        <p:nvSpPr>
          <p:cNvPr id="5" name="Rectangle 4"/>
          <p:cNvSpPr/>
          <p:nvPr/>
        </p:nvSpPr>
        <p:spPr>
          <a:xfrm>
            <a:off x="471758" y="548680"/>
            <a:ext cx="3900157" cy="338554"/>
          </a:xfrm>
          <a:prstGeom prst="rect">
            <a:avLst/>
          </a:prstGeom>
        </p:spPr>
        <p:txBody>
          <a:bodyPr wrap="square">
            <a:spAutoFit/>
          </a:bodyPr>
          <a:lstStyle/>
          <a:p>
            <a:pPr algn="l"/>
            <a:r>
              <a:rPr lang="en-US" sz="1600">
                <a:solidFill>
                  <a:srgbClr val="002060"/>
                </a:solidFill>
              </a:rPr>
              <a:t>Federal Reserve</a:t>
            </a:r>
            <a:endParaRPr lang="en-US" sz="1600">
              <a:solidFill>
                <a:schemeClr val="tx2"/>
              </a:solidFill>
            </a:endParaRPr>
          </a:p>
        </p:txBody>
      </p: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4</a:t>
            </a:fld>
            <a:endParaRPr lang="en-US" altLang="zh-CN" sz="800">
              <a:solidFill>
                <a:srgbClr val="53565A"/>
              </a:solidFill>
            </a:endParaRPr>
          </a:p>
        </p:txBody>
      </p:sp>
      <p:sp>
        <p:nvSpPr>
          <p:cNvPr id="8" name="Text Box 3"/>
          <p:cNvSpPr txBox="1">
            <a:spLocks noChangeArrowheads="1"/>
          </p:cNvSpPr>
          <p:nvPr/>
        </p:nvSpPr>
        <p:spPr bwMode="auto">
          <a:xfrm>
            <a:off x="5292080" y="6396938"/>
            <a:ext cx="302433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78431516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Conclusion</a:t>
            </a:r>
          </a:p>
        </p:txBody>
      </p:sp>
      <p:sp>
        <p:nvSpPr>
          <p:cNvPr id="12" name="Content Placeholder 2"/>
          <p:cNvSpPr txBox="1"/>
          <p:nvPr/>
        </p:nvSpPr>
        <p:spPr bwMode="auto">
          <a:xfrm>
            <a:off x="395536" y="764704"/>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1800" err="1"/>
              <a:t>Eurosystem is the only possible exception  to fiscal dominance (19 national Treasuries vs. one central bank).  Result is likely to be not the survival of an operationally independent ECB but a break-up of the Eurosystem, unless urgent and overdue reforms are implemented.</a:t>
            </a:r>
          </a:p>
          <a:p>
            <a:r>
              <a:rPr lang="en-US" sz="1800"/>
              <a:t>Create EMF (SDRM plus enhanced European Stability Mechanism with significant credit line to ECB, guaranteed by national governments according to capital key, up to a limit decided by the European Council)</a:t>
            </a:r>
          </a:p>
          <a:p>
            <a:r>
              <a:rPr lang="en-US" sz="1800"/>
              <a:t>Take ECB out of banking supervision and regulation (transfer powers to EBA (Eurozone Banking Authority)).</a:t>
            </a:r>
          </a:p>
          <a:p>
            <a:r>
              <a:rPr lang="en-US" sz="1800"/>
              <a:t>Turn NCBs into branches of the ECB</a:t>
            </a:r>
          </a:p>
          <a:p>
            <a:r>
              <a:rPr lang="en-US" sz="1800"/>
              <a:t>End to all own-risk activities of NCBs (ANFA, resurrected Tier 2 collateral, ELA, PSPP).  All profits and losses are shared according to the capital key.</a:t>
            </a:r>
          </a:p>
          <a:p>
            <a:r>
              <a:rPr lang="en-US" sz="1800"/>
              <a:t>All assets on balance sheet of Eurosystem either triple-A rated (backed by triple-A rated collateral) or guaranteed by the national governments according to capital key.</a:t>
            </a:r>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40</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4183930621"/>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Conclusion</a:t>
            </a:r>
          </a:p>
        </p:txBody>
      </p:sp>
      <p:sp>
        <p:nvSpPr>
          <p:cNvPr id="12" name="Content Placeholder 2"/>
          <p:cNvSpPr txBox="1"/>
          <p:nvPr/>
        </p:nvSpPr>
        <p:spPr bwMode="auto">
          <a:xfrm>
            <a:off x="395536" y="764704"/>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1800" err="1"/>
              <a:t>Eurosystem </a:t>
            </a:r>
            <a:r>
              <a:rPr lang="en-US" sz="1800"/>
              <a:t>assets requiring a sovereign guarantee can only be acquired by the Eurosystem with the permission of  either a qualified majority of the national Ministers of Finance/Treasuries or the permission of a newly created Eurozone  Treasury/MoF.</a:t>
            </a:r>
          </a:p>
          <a:p>
            <a:r>
              <a:rPr lang="en-US" sz="1800"/>
              <a:t>Create limited Eurozone Ministry of Finance/Treasury.  EMF could be part of this MoF.  Strictly limited taxation, public spending and borrowing capacity.  </a:t>
            </a:r>
          </a:p>
          <a:p>
            <a:r>
              <a:rPr lang="en-US" sz="1800"/>
              <a:t>Exposure limits of banks to all sovereigns (including their own)</a:t>
            </a:r>
          </a:p>
          <a:p>
            <a:r>
              <a:rPr lang="en-US" sz="1800"/>
              <a:t>Risk-weighting of sovereign debt held by banks</a:t>
            </a:r>
          </a:p>
          <a:p>
            <a:r>
              <a:rPr lang="en-US" sz="1800"/>
              <a:t>Change the Treaty</a:t>
            </a:r>
          </a:p>
          <a:p>
            <a:r>
              <a:rPr lang="en-US" sz="1800"/>
              <a:t>Recognize financial stability as the primary responsibility of the ECB/Eurosystem</a:t>
            </a:r>
          </a:p>
          <a:p>
            <a:r>
              <a:rPr lang="en-US" sz="1800"/>
              <a:t>Eliminate the prohibition on direct monetary financing</a:t>
            </a:r>
          </a:p>
          <a:p>
            <a:endParaRPr lang="en-US" sz="1800"/>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41</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23413239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200471" y="66678"/>
            <a:ext cx="8836025" cy="358560"/>
          </a:xfrm>
          <a:solidFill>
            <a:schemeClr val="bg1"/>
          </a:solidFill>
        </p:spPr>
        <p:txBody>
          <a:bodyPr/>
          <a:lstStyle/>
          <a:p>
            <a:pPr>
              <a:lnSpc>
                <a:spcPts val="3000"/>
              </a:lnSpc>
            </a:pPr>
            <a:r>
              <a:rPr lang="en-US" spc="-10"/>
              <a:t>References</a:t>
            </a:r>
          </a:p>
        </p:txBody>
      </p:sp>
      <p:sp>
        <p:nvSpPr>
          <p:cNvPr id="12" name="Content Placeholder 2"/>
          <p:cNvSpPr txBox="1"/>
          <p:nvPr/>
        </p:nvSpPr>
        <p:spPr bwMode="auto">
          <a:xfrm>
            <a:off x="395536" y="764704"/>
            <a:ext cx="8496944"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r>
              <a:rPr lang="en-US" sz="1800"/>
              <a:t>Buiter, Willem H. and Ebrahim Rahbari (2012), "</a:t>
            </a:r>
            <a:r>
              <a:rPr lang="en-US" sz="1800">
                <a:hlinkClick r:id="rId4"/>
              </a:rPr>
              <a:t>The ECB as Lender of Last Resort for Sovereigns in the Euro Area</a:t>
            </a:r>
            <a:r>
              <a:rPr lang="en-US" sz="1800"/>
              <a:t>", with Ebrahim Rahbari, CEPR Discussion Paper No. 8974, May 2012, </a:t>
            </a:r>
            <a:r>
              <a:rPr lang="en-US" sz="1800" i="1"/>
              <a:t>Journal of Common Market Studies</a:t>
            </a:r>
            <a:r>
              <a:rPr lang="en-US" sz="1800"/>
              <a:t>, Special Issue: The JCMS Annual Review of the European Union in 2011, September 2012, Volume 50, Issue </a:t>
            </a:r>
            <a:r>
              <a:rPr lang="en-US" sz="1800">
                <a:hlinkClick r:id="rId5"/>
              </a:rPr>
              <a:t>Supplement</a:t>
            </a:r>
            <a:r>
              <a:rPr lang="en-US" sz="1800"/>
              <a:t> s2, pp. 6-35.</a:t>
            </a:r>
          </a:p>
          <a:p>
            <a:r>
              <a:rPr lang="en-US" sz="1800"/>
              <a:t>Buiter, Willem H. (2014), "Central Banks: Powerful, Political and Unaccountable?",  British Academy Keynes Lecture, given on 18 September 2014, published in the </a:t>
            </a:r>
            <a:r>
              <a:rPr lang="en-US" sz="1800" i="1">
                <a:hlinkClick r:id="rId6" tooltip="Journal of the British Academy"/>
              </a:rPr>
              <a:t>Journal of the British Academy</a:t>
            </a:r>
            <a:r>
              <a:rPr lang="en-US" sz="1800" i="1" u="sng"/>
              <a:t>.</a:t>
            </a:r>
            <a:r>
              <a:rPr lang="en-US" sz="1800"/>
              <a:t>  A working paper version (longer than the published version) can be found </a:t>
            </a:r>
            <a:r>
              <a:rPr lang="en-US" sz="1800">
                <a:hlinkClick r:id="rId7"/>
              </a:rPr>
              <a:t>here</a:t>
            </a:r>
            <a:r>
              <a:rPr lang="en-US" sz="1800"/>
              <a:t>.</a:t>
            </a:r>
          </a:p>
          <a:p>
            <a:r>
              <a:rPr lang="en-US" sz="1800"/>
              <a:t>Buiter, Willem H. (2015),  </a:t>
            </a:r>
            <a:r>
              <a:rPr lang="en-US" sz="1800">
                <a:hlinkClick r:id="rId8"/>
              </a:rPr>
              <a:t>"Inflation in the Eurozone: why has demand management failed so badly?</a:t>
            </a:r>
            <a:r>
              <a:rPr lang="en-US" sz="1800"/>
              <a:t>", Willem H. Buiter. Remarks made at the panel "Current perspectives on unemployment and inflation in the euro area and advanced economies", held on 22 May 2015, at the second ECB Forum on Central Banking, Sintra, Portugal, 21-23 May 2015. </a:t>
            </a:r>
          </a:p>
          <a:p>
            <a:r>
              <a:rPr lang="en-US" sz="1800"/>
              <a:t>Buiter, Willem H. (2016). "Dysfunctional Central Banking; The End of Independent Central Banks or a Return to ‘Narrow Central Banking’ – or Both?”, Willem H. Buiter, Citi Research, Multi-Asset, Global, Global Economics View, 21 Dec 2016.  </a:t>
            </a:r>
          </a:p>
          <a:p>
            <a:pPr marL="0" indent="0">
              <a:buNone/>
            </a:pPr>
            <a:endParaRPr lang="en-US" sz="1800"/>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42</a:t>
            </a:fld>
            <a:endParaRPr lang="en-US" altLang="zh-CN" sz="800">
              <a:solidFill>
                <a:srgbClr val="53565A"/>
              </a:solidFill>
            </a:endParaRPr>
          </a:p>
        </p:txBody>
      </p:sp>
    </p:spTree>
    <p:custDataLst>
      <p:tags r:id="rId1"/>
    </p:custDataLst>
    <p:extLst>
      <p:ext uri="{BB962C8B-B14F-4D97-AF65-F5344CB8AC3E}">
        <p14:creationId xmlns:p14="http://schemas.microsoft.com/office/powerpoint/2010/main" val="2210138644"/>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43</a:t>
            </a:fld>
            <a:endParaRPr lang="en-US"/>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02500"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214408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44</a:t>
            </a:fld>
            <a:endParaRPr lang="en-US"/>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59650" cy="521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6214253"/>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45</a:t>
            </a:fld>
            <a:endParaRPr lang="en-US"/>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02500" cy="515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484019"/>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46</a:t>
            </a:fld>
            <a:endParaRPr lang="en-US"/>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02500" cy="512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9028884"/>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47</a:t>
            </a:fld>
            <a:endParaRPr lang="en-US"/>
          </a:p>
        </p:txBody>
      </p:sp>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02500" cy="512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777869"/>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0456173-E64B-475F-88A4-5EDC00EE919E}" type="slidenum">
              <a:rPr lang="en-US" smtClean="0"/>
              <a:t>48</a:t>
            </a:fld>
            <a:endParaRPr lang="en-US"/>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7200" y="731520"/>
            <a:ext cx="7302500" cy="447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94694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10"/>
              <a:t>Brief history of central bank independence</a:t>
            </a:r>
            <a:endParaRPr lang="en-US"/>
          </a:p>
        </p:txBody>
      </p:sp>
      <p:sp>
        <p:nvSpPr>
          <p:cNvPr id="12" name="Content Placeholder 2"/>
          <p:cNvSpPr txBox="1"/>
          <p:nvPr/>
        </p:nvSpPr>
        <p:spPr bwMode="auto">
          <a:xfrm>
            <a:off x="395536" y="1377444"/>
            <a:ext cx="8496944" cy="4787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Adoption of  Reserve Bank of New Zealand Act 1989, followed in 1990 by adoption by Reserve Bank of New Zealand of inflation-targeting monetary policy framework through Policy Targets Agreement (PTA) with New Zealand Treasury.  This opened the floodgates.</a:t>
            </a:r>
          </a:p>
          <a:p>
            <a:pPr>
              <a:tabLst>
                <a:tab pos="240665" algn="l"/>
                <a:tab pos="241300" algn="l"/>
              </a:tabLst>
            </a:pPr>
            <a:endParaRPr lang="en-US" sz="1600"/>
          </a:p>
          <a:p>
            <a:pPr>
              <a:buSzTx/>
              <a:tabLst>
                <a:tab pos="240665" algn="l"/>
                <a:tab pos="241300" algn="l"/>
              </a:tabLst>
            </a:pPr>
            <a:endParaRPr lang="en-US" sz="1600"/>
          </a:p>
        </p:txBody>
      </p:sp>
      <p:sp>
        <p:nvSpPr>
          <p:cNvPr id="5" name="Rectangle 4"/>
          <p:cNvSpPr/>
          <p:nvPr/>
        </p:nvSpPr>
        <p:spPr>
          <a:xfrm>
            <a:off x="471758" y="714182"/>
            <a:ext cx="3900157" cy="338554"/>
          </a:xfrm>
          <a:prstGeom prst="rect">
            <a:avLst/>
          </a:prstGeom>
        </p:spPr>
        <p:txBody>
          <a:bodyPr wrap="square">
            <a:spAutoFit/>
          </a:bodyPr>
          <a:lstStyle/>
          <a:p>
            <a:pPr algn="l"/>
            <a:r>
              <a:rPr lang="en-US" sz="1600">
                <a:solidFill>
                  <a:srgbClr val="002060"/>
                </a:solidFill>
              </a:rPr>
              <a:t>Reserve Bank of New Zealand</a:t>
            </a:r>
            <a:endParaRPr lang="en-US" sz="1600">
              <a:solidFill>
                <a:schemeClr val="tx2"/>
              </a:solidFill>
            </a:endParaRPr>
          </a:p>
        </p:txBody>
      </p: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5</a:t>
            </a:fld>
            <a:endParaRPr lang="en-US" altLang="zh-CN" sz="800">
              <a:solidFill>
                <a:srgbClr val="53565A"/>
              </a:solidFill>
            </a:endParaRPr>
          </a:p>
        </p:txBody>
      </p:sp>
      <p:sp>
        <p:nvSpPr>
          <p:cNvPr id="7"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35615446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43280"/>
          </a:xfrm>
          <a:noFill/>
        </p:spPr>
        <p:txBody>
          <a:bodyPr/>
          <a:lstStyle/>
          <a:p>
            <a:pPr>
              <a:lnSpc>
                <a:spcPts val="3000"/>
              </a:lnSpc>
            </a:pPr>
            <a:r>
              <a:rPr lang="en-US" spc="-10"/>
              <a:t>Rationale(s) for central bank independence</a:t>
            </a:r>
            <a:br>
              <a:rPr lang="en-US" spc="-10"/>
            </a:br>
            <a:endParaRPr lang="en-US"/>
          </a:p>
        </p:txBody>
      </p:sp>
      <p:sp>
        <p:nvSpPr>
          <p:cNvPr id="12" name="Content Placeholder 2"/>
          <p:cNvSpPr txBox="1"/>
          <p:nvPr/>
        </p:nvSpPr>
        <p:spPr bwMode="auto">
          <a:xfrm>
            <a:off x="265906" y="467168"/>
            <a:ext cx="8496944" cy="6418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dirty="0"/>
              <a:t>In what follows, independence = </a:t>
            </a:r>
            <a:r>
              <a:rPr lang="en-US" sz="1600" i="1" dirty="0"/>
              <a:t>operational independence</a:t>
            </a:r>
            <a:r>
              <a:rPr lang="en-US" sz="1600" dirty="0"/>
              <a:t>, including ‘operational target independence’ (as in ECB and Fed numerical definition of price stability).</a:t>
            </a:r>
          </a:p>
          <a:p>
            <a:pPr>
              <a:tabLst>
                <a:tab pos="240665" algn="l"/>
                <a:tab pos="241300" algn="l"/>
              </a:tabLst>
            </a:pPr>
            <a:r>
              <a:rPr lang="en-US" sz="1600" dirty="0"/>
              <a:t>Independence fully consistent with coordination of monetary and fiscal policy, cooperation between monetary and fiscal authorities and between monetary authority and financial regulators/supervisors.  Independence – right of central bank to say ‘no’ to requests from political authorities, not the obligation to say ‘no’.</a:t>
            </a:r>
          </a:p>
          <a:p>
            <a:pPr>
              <a:tabLst>
                <a:tab pos="240665" algn="l"/>
                <a:tab pos="241300" algn="l"/>
              </a:tabLst>
            </a:pPr>
            <a:r>
              <a:rPr lang="en-US" sz="1600" dirty="0"/>
              <a:t>Solving commitment problem – time inconsistency of optimal plans (dual-mandate-targeting monetary policy maker faced  with expectations-augmented Phillips curve)</a:t>
            </a:r>
          </a:p>
          <a:p>
            <a:pPr lvl="1">
              <a:tabLst>
                <a:tab pos="240665" algn="l"/>
                <a:tab pos="241300" algn="l"/>
              </a:tabLst>
            </a:pPr>
            <a:r>
              <a:rPr lang="en-US" dirty="0"/>
              <a:t>Why would operationally independent central bank not have the same problem?</a:t>
            </a:r>
          </a:p>
          <a:p>
            <a:pPr lvl="1">
              <a:tabLst>
                <a:tab pos="240665" algn="l"/>
                <a:tab pos="241300" algn="l"/>
              </a:tabLst>
            </a:pPr>
            <a:r>
              <a:rPr lang="en-US" dirty="0"/>
              <a:t>How can politicians commit to appoint only “conservative” central bankers (the  Rogoff solution)?</a:t>
            </a:r>
          </a:p>
          <a:p>
            <a:pPr lvl="1">
              <a:tabLst>
                <a:tab pos="240665" algn="l"/>
                <a:tab pos="241300" algn="l"/>
              </a:tabLst>
            </a:pPr>
            <a:r>
              <a:rPr lang="en-US" dirty="0"/>
              <a:t>Do politicians/societies have occasional eruptions of credible </a:t>
            </a:r>
            <a:r>
              <a:rPr lang="en-US" dirty="0" err="1"/>
              <a:t>precommitment</a:t>
            </a:r>
            <a:r>
              <a:rPr lang="en-US" dirty="0"/>
              <a:t> capacity which they use to create institutions capable of </a:t>
            </a:r>
            <a:r>
              <a:rPr lang="en-US" dirty="0" err="1"/>
              <a:t>precommitment</a:t>
            </a:r>
            <a:r>
              <a:rPr lang="en-US" dirty="0"/>
              <a:t>?</a:t>
            </a:r>
            <a:endParaRPr lang="en-US" sz="1600" dirty="0"/>
          </a:p>
          <a:p>
            <a:pPr>
              <a:tabLst>
                <a:tab pos="240665" algn="l"/>
                <a:tab pos="241300" algn="l"/>
              </a:tabLst>
            </a:pPr>
            <a:r>
              <a:rPr lang="en-US" sz="1600" dirty="0"/>
              <a:t>Politicians’  time horizons too short</a:t>
            </a:r>
          </a:p>
          <a:p>
            <a:pPr lvl="1">
              <a:tabLst>
                <a:tab pos="240665" algn="l"/>
                <a:tab pos="241300" algn="l"/>
              </a:tabLst>
            </a:pPr>
            <a:r>
              <a:rPr lang="en-US" dirty="0"/>
              <a:t>Why then would they create an institution/appoint central bankers with longer time horizons?</a:t>
            </a:r>
          </a:p>
          <a:p>
            <a:pPr lvl="1">
              <a:tabLst>
                <a:tab pos="240665" algn="l"/>
                <a:tab pos="241300" algn="l"/>
              </a:tabLst>
            </a:pPr>
            <a:r>
              <a:rPr lang="en-US" dirty="0"/>
              <a:t>Do politicians/societies have occasional eruptions of farsightedness that they use to create farsighted institutions?</a:t>
            </a:r>
          </a:p>
          <a:p>
            <a:pPr>
              <a:tabLst>
                <a:tab pos="240665" algn="l"/>
                <a:tab pos="241300" algn="l"/>
              </a:tabLst>
            </a:pPr>
            <a:r>
              <a:rPr lang="en-US" sz="1600" dirty="0"/>
              <a:t>Central banking too complex/technical.  Only experts need apply …</a:t>
            </a:r>
          </a:p>
          <a:p>
            <a:pPr lvl="1">
              <a:tabLst>
                <a:tab pos="240665" algn="l"/>
                <a:tab pos="241300" algn="l"/>
              </a:tabLst>
            </a:pPr>
            <a:r>
              <a:rPr lang="en-US" dirty="0"/>
              <a:t>Really? Then why … (see slide 10).</a:t>
            </a:r>
          </a:p>
          <a:p>
            <a:pPr>
              <a:tabLst>
                <a:tab pos="240665" algn="l"/>
                <a:tab pos="241300" algn="l"/>
              </a:tabLst>
            </a:pPr>
            <a:r>
              <a:rPr lang="en-US" sz="1600" dirty="0"/>
              <a:t>Political/popular response to two decades of high inflation without any noticeable benefits for unemployment (US addressed this in early 1980s under Volcker).</a:t>
            </a:r>
          </a:p>
          <a:p>
            <a:pPr>
              <a:tabLst>
                <a:tab pos="240665" algn="l"/>
                <a:tab pos="241300" algn="l"/>
              </a:tabLst>
            </a:pPr>
            <a:endParaRPr lang="en-US" sz="1600" dirty="0"/>
          </a:p>
          <a:p>
            <a:pPr>
              <a:buSzTx/>
              <a:tabLst>
                <a:tab pos="240665" algn="l"/>
                <a:tab pos="241300" algn="l"/>
              </a:tabLst>
            </a:pPr>
            <a:endParaRPr lang="en-US" sz="1600" dirty="0"/>
          </a:p>
        </p:txBody>
      </p: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6</a:t>
            </a:fld>
            <a:endParaRPr lang="en-US" altLang="zh-CN" sz="800">
              <a:solidFill>
                <a:srgbClr val="53565A"/>
              </a:solidFill>
            </a:endParaRPr>
          </a:p>
        </p:txBody>
      </p:sp>
      <p:sp>
        <p:nvSpPr>
          <p:cNvPr id="7" name="Text Box 3"/>
          <p:cNvSpPr txBox="1">
            <a:spLocks noChangeArrowheads="1"/>
          </p:cNvSpPr>
          <p:nvPr/>
        </p:nvSpPr>
        <p:spPr bwMode="auto">
          <a:xfrm>
            <a:off x="539552"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190467998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5"/>
              <a:t>Inflation in four countries since 1956</a:t>
            </a:r>
            <a:endParaRPr lang="en-US"/>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55576" y="1124744"/>
            <a:ext cx="7620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7</a:t>
            </a:fld>
            <a:endParaRPr lang="en-US" altLang="zh-CN" sz="800">
              <a:solidFill>
                <a:srgbClr val="53565A"/>
              </a:solidFill>
            </a:endParaRPr>
          </a:p>
        </p:txBody>
      </p:sp>
      <p:sp>
        <p:nvSpPr>
          <p:cNvPr id="6" name="Text Box 3"/>
          <p:cNvSpPr txBox="1">
            <a:spLocks noChangeArrowheads="1"/>
          </p:cNvSpPr>
          <p:nvPr/>
        </p:nvSpPr>
        <p:spPr bwMode="auto">
          <a:xfrm>
            <a:off x="539552"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209424787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358560"/>
          </a:xfrm>
          <a:noFill/>
        </p:spPr>
        <p:txBody>
          <a:bodyPr/>
          <a:lstStyle/>
          <a:p>
            <a:pPr>
              <a:lnSpc>
                <a:spcPts val="3000"/>
              </a:lnSpc>
            </a:pPr>
            <a:r>
              <a:rPr lang="en-US" spc="-10"/>
              <a:t>Two frequent correlates of central bank independence</a:t>
            </a:r>
            <a:endParaRPr lang="en-US"/>
          </a:p>
        </p:txBody>
      </p:sp>
      <p:sp>
        <p:nvSpPr>
          <p:cNvPr id="12" name="Content Placeholder 2"/>
          <p:cNvSpPr txBox="1"/>
          <p:nvPr/>
        </p:nvSpPr>
        <p:spPr bwMode="auto">
          <a:xfrm>
            <a:off x="395536" y="620688"/>
            <a:ext cx="8496944" cy="586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a:tabLst>
                <a:tab pos="240665" algn="l"/>
                <a:tab pos="241300" algn="l"/>
              </a:tabLst>
            </a:pPr>
            <a:r>
              <a:rPr lang="en-US" sz="1600"/>
              <a:t>As central banks were made operationally independent, they were often stripped of regulatory and supervisory powers:</a:t>
            </a:r>
          </a:p>
          <a:p>
            <a:pPr lvl="1">
              <a:tabLst>
                <a:tab pos="240665" algn="l"/>
                <a:tab pos="241300" algn="l"/>
              </a:tabLst>
            </a:pPr>
            <a:r>
              <a:rPr lang="en-US"/>
              <a:t>BoE lost all regulatory/supervisory powers in 1997 when it gained operational independence</a:t>
            </a:r>
          </a:p>
          <a:p>
            <a:pPr lvl="1">
              <a:tabLst>
                <a:tab pos="240665" algn="l"/>
                <a:tab pos="241300" algn="l"/>
              </a:tabLst>
            </a:pPr>
            <a:r>
              <a:rPr lang="en-US"/>
              <a:t>ECB dominates European Systemic Risk Board but only reference to financial stability in the Legal Framework of the Eurosystem and the European System of Central banks, ECB, July 2014. p. 63 is “Such [statistical, WHB]information is also necessary so that the ESCB can contribute to the smooth conduct of policies pursued by the competent authorities relating to the prudential supervision of credit institutions and the stability of the financial system.” </a:t>
            </a:r>
          </a:p>
          <a:p>
            <a:pPr lvl="1">
              <a:tabLst>
                <a:tab pos="240665" algn="l"/>
                <a:tab pos="241300" algn="l"/>
              </a:tabLst>
            </a:pPr>
            <a:r>
              <a:rPr lang="en-US"/>
              <a:t>Consolidated version of the Treaty on European Union Protocol 4 ON THE STATUTE OF THE EUROPEAN SYSTEM OF CENTRAL BANKS AND OF THE EUROPEAN CENTRAL BANK, Article 3.3: “In accordance with Article 127(5) of the Treaty on the Functioning of the European Union, the ESCB shall contribute to the smooth conduct of policies pursued by the competent authorities relating to the prudential supervision of credit institutions and the stability of the financial system.”</a:t>
            </a:r>
          </a:p>
          <a:p>
            <a:pPr lvl="1">
              <a:tabLst>
                <a:tab pos="240665" algn="l"/>
                <a:tab pos="241300" algn="l"/>
              </a:tabLst>
            </a:pPr>
            <a:r>
              <a:rPr lang="en-US"/>
              <a:t>Not true for BoJ: Bank of Japan Act Article 1: (1) The purpose of the Bank of Japan, or the central bank of Japan, is to issue banknotes and to carry out currency and monetary control. (2)　In addition to what is prescribed in the preceding paragraph, the Bank of Japan's purpose is to ensure smooth settlement of funds among banks and other financial institutions, thereby contributing to the maintenance of stability of the financial system.</a:t>
            </a:r>
          </a:p>
          <a:p>
            <a:pPr lvl="1">
              <a:tabLst>
                <a:tab pos="240665" algn="l"/>
                <a:tab pos="241300" algn="l"/>
              </a:tabLst>
            </a:pPr>
            <a:r>
              <a:rPr lang="en-US"/>
              <a:t>Federal Reserve Act deals at length with financial stability issues, including LLR actions (e.g. Section 10A and Section 13)</a:t>
            </a:r>
            <a:endParaRPr lang="en-US" sz="1600"/>
          </a:p>
          <a:p>
            <a:pPr>
              <a:tabLst>
                <a:tab pos="240665" algn="l"/>
                <a:tab pos="241300" algn="l"/>
              </a:tabLst>
            </a:pPr>
            <a:r>
              <a:rPr lang="en-US" sz="1600"/>
              <a:t>Financial instability (need for LLR &amp; MMLR) often treated as a historical curiosity: light-touch regulation, self-regulation and the ability to hedge and trade all risks – the ‘Greenspan delusion’ – would prevent a financial crisis.</a:t>
            </a:r>
          </a:p>
          <a:p>
            <a:pPr>
              <a:tabLst>
                <a:tab pos="240665" algn="l"/>
                <a:tab pos="241300" algn="l"/>
              </a:tabLst>
            </a:pPr>
            <a:endParaRPr lang="en-US" sz="1600"/>
          </a:p>
        </p:txBody>
      </p:sp>
      <p:sp>
        <p:nvSpPr>
          <p:cNvPr id="5"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8</a:t>
            </a:fld>
            <a:endParaRPr lang="en-US" altLang="zh-CN" sz="800">
              <a:solidFill>
                <a:srgbClr val="53565A"/>
              </a:solidFill>
            </a:endParaRPr>
          </a:p>
        </p:txBody>
      </p:sp>
      <p:sp>
        <p:nvSpPr>
          <p:cNvPr id="7" name="Text Box 3"/>
          <p:cNvSpPr txBox="1">
            <a:spLocks noChangeArrowheads="1"/>
          </p:cNvSpPr>
          <p:nvPr/>
        </p:nvSpPr>
        <p:spPr bwMode="auto">
          <a:xfrm>
            <a:off x="611560" y="6396938"/>
            <a:ext cx="81369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80976099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79512" y="66678"/>
            <a:ext cx="8836025" cy="769441"/>
          </a:xfrm>
          <a:solidFill>
            <a:schemeClr val="bg1"/>
          </a:solidFill>
        </p:spPr>
        <p:txBody>
          <a:bodyPr/>
          <a:lstStyle/>
          <a:p>
            <a:pPr>
              <a:lnSpc>
                <a:spcPts val="3000"/>
              </a:lnSpc>
            </a:pPr>
            <a:r>
              <a:rPr lang="en-US" spc="-10"/>
              <a:t>Growing scope and scale of central bank activities, powers and responsibilities</a:t>
            </a:r>
            <a:endParaRPr lang="en-US"/>
          </a:p>
        </p:txBody>
      </p:sp>
      <p:sp>
        <p:nvSpPr>
          <p:cNvPr id="12" name="Content Placeholder 2"/>
          <p:cNvSpPr txBox="1"/>
          <p:nvPr/>
        </p:nvSpPr>
        <p:spPr bwMode="auto">
          <a:xfrm>
            <a:off x="395536" y="908720"/>
            <a:ext cx="8496944" cy="586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lvl1pPr marL="177800" indent="-177800" algn="l" rtl="0" eaLnBrk="1" fontAlgn="base" hangingPunct="1">
              <a:spcBef>
                <a:spcPct val="75000"/>
              </a:spcBef>
              <a:spcAft>
                <a:spcPct val="0"/>
              </a:spcAft>
              <a:buClr>
                <a:schemeClr val="accent1"/>
              </a:buClr>
              <a:buFont typeface="Arial" pitchFamily="34" charset="0"/>
              <a:buChar char="●"/>
              <a:defRPr sz="1400">
                <a:solidFill>
                  <a:schemeClr val="tx1"/>
                </a:solidFill>
                <a:latin typeface="+mn-lt"/>
                <a:ea typeface="+mn-ea"/>
                <a:cs typeface="+mn-cs"/>
              </a:defRPr>
            </a:lvl1pPr>
            <a:lvl2pPr marL="355600" indent="-176213"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2pPr>
            <a:lvl3pPr marL="541338" indent="-184150"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3pPr>
            <a:lvl4pPr marL="709613" indent="-166688"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4pPr>
            <a:lvl5pPr marL="9048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5pPr>
            <a:lvl6pPr marL="13620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6pPr>
            <a:lvl7pPr marL="18192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7pPr>
            <a:lvl8pPr marL="22764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8pPr>
            <a:lvl9pPr marL="2733675" indent="-193675" algn="l" rtl="0" eaLnBrk="1" fontAlgn="base" hangingPunct="1">
              <a:spcBef>
                <a:spcPct val="25000"/>
              </a:spcBef>
              <a:spcAft>
                <a:spcPct val="0"/>
              </a:spcAft>
              <a:buClr>
                <a:schemeClr val="accent1"/>
              </a:buClr>
              <a:buFont typeface="Arial" pitchFamily="34" charset="0"/>
              <a:buChar char="•"/>
              <a:defRPr sz="1400">
                <a:solidFill>
                  <a:schemeClr val="tx1"/>
                </a:solidFill>
                <a:latin typeface="+mn-lt"/>
              </a:defRPr>
            </a:lvl9pPr>
          </a:lstStyle>
          <a:p>
            <a:pPr marL="0" indent="0">
              <a:buNone/>
              <a:tabLst>
                <a:tab pos="240665" algn="l"/>
                <a:tab pos="241300" algn="l"/>
              </a:tabLst>
            </a:pPr>
            <a:r>
              <a:rPr lang="en-US" sz="1800" dirty="0"/>
              <a:t>Triggered by GFC, frequent fiscal paralysis &amp; (re)discovery  of need for LLR and MMLR </a:t>
            </a:r>
          </a:p>
          <a:p>
            <a:pPr marL="342900" indent="-342900">
              <a:buFont typeface="+mj-lt"/>
              <a:buAutoNum type="arabicPeriod"/>
              <a:tabLst>
                <a:tab pos="240665" algn="l"/>
                <a:tab pos="241300" algn="l"/>
              </a:tabLst>
            </a:pPr>
            <a:r>
              <a:rPr lang="en-US" sz="1800" dirty="0" err="1"/>
              <a:t>Stabilisation</a:t>
            </a:r>
            <a:r>
              <a:rPr lang="en-US" sz="1800" dirty="0"/>
              <a:t> policy:  </a:t>
            </a:r>
            <a:r>
              <a:rPr lang="en-US" sz="1600" dirty="0"/>
              <a:t>monetary policy often only game in town  … </a:t>
            </a:r>
            <a:br>
              <a:rPr lang="en-US" sz="1600" dirty="0"/>
            </a:br>
            <a:r>
              <a:rPr lang="en-US" sz="1600" dirty="0"/>
              <a:t> … and the only game in town often wasn’t very good:</a:t>
            </a:r>
          </a:p>
          <a:p>
            <a:pPr lvl="1">
              <a:tabLst>
                <a:tab pos="240665" algn="l"/>
                <a:tab pos="241300" algn="l"/>
              </a:tabLst>
            </a:pPr>
            <a:r>
              <a:rPr lang="en-US" sz="1600" dirty="0"/>
              <a:t>Monetary policy was difficult:</a:t>
            </a:r>
          </a:p>
          <a:p>
            <a:pPr lvl="2">
              <a:tabLst>
                <a:tab pos="241300" algn="l"/>
                <a:tab pos="285750" algn="l"/>
                <a:tab pos="342900" algn="l"/>
              </a:tabLst>
            </a:pPr>
            <a:r>
              <a:rPr lang="en-US" dirty="0"/>
              <a:t>Interest rates at ELB</a:t>
            </a:r>
          </a:p>
          <a:p>
            <a:pPr lvl="2">
              <a:tabLst>
                <a:tab pos="241300" algn="l"/>
                <a:tab pos="285750" algn="l"/>
                <a:tab pos="342900" algn="l"/>
              </a:tabLst>
            </a:pPr>
            <a:r>
              <a:rPr lang="en-US" dirty="0"/>
              <a:t>Large-scale asset purchases, Quantitative and Qualitative Easing, Credit easing etc. involving liquid assets in orderly market have little effect on aggregate demand</a:t>
            </a:r>
          </a:p>
          <a:p>
            <a:pPr lvl="2">
              <a:tabLst>
                <a:tab pos="241300" algn="l"/>
                <a:tab pos="285750" algn="l"/>
                <a:tab pos="342900" algn="l"/>
              </a:tabLst>
            </a:pPr>
            <a:r>
              <a:rPr lang="en-US" dirty="0"/>
              <a:t>Limited effectiveness of monetary policy to stimulate aggregate demand</a:t>
            </a:r>
          </a:p>
          <a:p>
            <a:pPr lvl="3">
              <a:tabLst>
                <a:tab pos="240665" algn="l"/>
                <a:tab pos="241300" algn="l"/>
              </a:tabLst>
            </a:pPr>
            <a:r>
              <a:rPr lang="en-US" dirty="0"/>
              <a:t>Horizontal LM?</a:t>
            </a:r>
          </a:p>
          <a:p>
            <a:pPr lvl="3">
              <a:tabLst>
                <a:tab pos="240665" algn="l"/>
                <a:tab pos="241300" algn="l"/>
              </a:tabLst>
            </a:pPr>
            <a:r>
              <a:rPr lang="en-US" dirty="0"/>
              <a:t>Vertical IS?</a:t>
            </a:r>
          </a:p>
          <a:p>
            <a:pPr lvl="4">
              <a:tabLst>
                <a:tab pos="240665" algn="l"/>
                <a:tab pos="241300" algn="l"/>
              </a:tabLst>
            </a:pPr>
            <a:r>
              <a:rPr lang="en-US" dirty="0"/>
              <a:t>Income effect of interest rate changes neutralizes substitution effect (‘target saver’)</a:t>
            </a:r>
          </a:p>
          <a:p>
            <a:pPr lvl="4">
              <a:tabLst>
                <a:tab pos="240665" algn="l"/>
                <a:tab pos="241300" algn="l"/>
              </a:tabLst>
            </a:pPr>
            <a:r>
              <a:rPr lang="en-US" dirty="0"/>
              <a:t>Highly indebted economies &amp; Minsky neutrality: consumption constrained by a binding ‘consumption floor’</a:t>
            </a:r>
          </a:p>
          <a:p>
            <a:pPr lvl="1">
              <a:tabLst>
                <a:tab pos="240665" algn="l"/>
                <a:tab pos="241300" algn="l"/>
              </a:tabLst>
            </a:pPr>
            <a:r>
              <a:rPr lang="en-US" sz="1600" dirty="0"/>
              <a:t>Unwillingness or inability to engage in ‘helicopter money’</a:t>
            </a:r>
          </a:p>
          <a:p>
            <a:pPr lvl="2">
              <a:tabLst>
                <a:tab pos="241300" algn="l"/>
                <a:tab pos="285750" algn="l"/>
                <a:tab pos="342900" algn="l"/>
              </a:tabLst>
            </a:pPr>
            <a:r>
              <a:rPr lang="en-US" dirty="0"/>
              <a:t>EA: Dogma &amp; Treaty; cooperation between and coordination of monetary and fiscal policy incompatible with central bank independence</a:t>
            </a:r>
          </a:p>
          <a:p>
            <a:pPr lvl="2">
              <a:tabLst>
                <a:tab pos="241300" algn="l"/>
                <a:tab pos="285750" algn="l"/>
                <a:tab pos="342900" algn="l"/>
              </a:tabLst>
            </a:pPr>
            <a:r>
              <a:rPr lang="en-US" dirty="0"/>
              <a:t>US: Congressional paralysis</a:t>
            </a:r>
          </a:p>
          <a:p>
            <a:pPr lvl="2">
              <a:tabLst>
                <a:tab pos="241300" algn="l"/>
                <a:tab pos="285750" algn="l"/>
                <a:tab pos="342900" algn="l"/>
              </a:tabLst>
            </a:pPr>
            <a:r>
              <a:rPr lang="en-US" dirty="0"/>
              <a:t>Japan: </a:t>
            </a:r>
            <a:r>
              <a:rPr lang="en-US" dirty="0" err="1"/>
              <a:t>MoF</a:t>
            </a:r>
            <a:r>
              <a:rPr lang="en-US" dirty="0"/>
              <a:t> opposition</a:t>
            </a:r>
          </a:p>
          <a:p>
            <a:pPr lvl="2">
              <a:tabLst>
                <a:tab pos="241300" algn="l"/>
                <a:tab pos="285750" algn="l"/>
                <a:tab pos="342900" algn="l"/>
              </a:tabLst>
            </a:pPr>
            <a:r>
              <a:rPr lang="en-US" dirty="0"/>
              <a:t>UK: Potentially possible, should there be a clear case for it.  BoE does not believe central bank independence means not answering the telephone when the Chancellor calls.</a:t>
            </a:r>
          </a:p>
        </p:txBody>
      </p:sp>
      <p:cxnSp>
        <p:nvCxnSpPr>
          <p:cNvPr id="5" name="Straight Connector 3"/>
          <p:cNvCxnSpPr>
            <a:cxnSpLocks noChangeShapeType="1"/>
          </p:cNvCxnSpPr>
          <p:nvPr/>
        </p:nvCxnSpPr>
        <p:spPr bwMode="auto">
          <a:xfrm>
            <a:off x="150813" y="836712"/>
            <a:ext cx="8839200" cy="0"/>
          </a:xfrm>
          <a:prstGeom prst="line">
            <a:avLst/>
          </a:prstGeom>
          <a:noFill/>
          <a:ln w="6350">
            <a:solidFill>
              <a:schemeClr val="bg2"/>
            </a:solidFill>
            <a:round/>
          </a:ln>
          <a:extLst>
            <a:ext uri="{909E8E84-426E-40DD-AFC4-6F175D3DCCD1}">
              <a14:hiddenFill xmlns:a14="http://schemas.microsoft.com/office/drawing/2010/main">
                <a:noFill/>
              </a14:hiddenFill>
            </a:ext>
          </a:extLst>
        </p:spPr>
      </p:cxnSp>
      <p:sp>
        <p:nvSpPr>
          <p:cNvPr id="6" name="Slide Number Placeholder 1"/>
          <p:cNvSpPr>
            <a:spLocks noGrp="1"/>
          </p:cNvSpPr>
          <p:nvPr>
            <p:ph type="sldNum" sz="quarter" idx="10"/>
          </p:nvPr>
        </p:nvSpPr>
        <p:spPr>
          <a:xfrm>
            <a:off x="153988" y="6688138"/>
            <a:ext cx="223837" cy="158750"/>
          </a:xfrm>
          <a:noFill/>
        </p:spPr>
        <p:txBody>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68442F2F-EDE6-4C3D-91EA-F1B2B1FC3F69}" type="slidenum">
              <a:rPr lang="zh-CN" altLang="en-US" sz="800">
                <a:solidFill>
                  <a:srgbClr val="53565A"/>
                </a:solidFill>
              </a:rPr>
              <a:pPr eaLnBrk="1" hangingPunct="1">
                <a:spcBef>
                  <a:spcPct val="0"/>
                </a:spcBef>
                <a:buClrTx/>
                <a:buFontTx/>
                <a:buNone/>
              </a:pPr>
              <a:t>9</a:t>
            </a:fld>
            <a:endParaRPr lang="en-US" altLang="zh-CN" sz="800">
              <a:solidFill>
                <a:srgbClr val="53565A"/>
              </a:solidFill>
            </a:endParaRPr>
          </a:p>
        </p:txBody>
      </p:sp>
      <p:sp>
        <p:nvSpPr>
          <p:cNvPr id="8" name="Text Box 3"/>
          <p:cNvSpPr txBox="1">
            <a:spLocks noChangeArrowheads="1"/>
          </p:cNvSpPr>
          <p:nvPr/>
        </p:nvSpPr>
        <p:spPr bwMode="auto">
          <a:xfrm>
            <a:off x="2843808" y="6639297"/>
            <a:ext cx="295232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square" lIns="45720" rIns="45720">
            <a:spAutoFit/>
          </a:bodyPr>
          <a:lstStyle>
            <a:lvl1pPr algn="l" eaLnBrk="0" hangingPunct="0">
              <a:spcBef>
                <a:spcPct val="75000"/>
              </a:spcBef>
              <a:buClr>
                <a:schemeClr val="accent1"/>
              </a:buClr>
              <a:buFont typeface="Arial" pitchFamily="34" charset="0"/>
              <a:buChar char="●"/>
              <a:defRPr sz="1400">
                <a:solidFill>
                  <a:schemeClr val="tx1"/>
                </a:solidFill>
                <a:latin typeface="Arial" pitchFamily="34" charset="0"/>
              </a:defRPr>
            </a:lvl1pPr>
            <a:lvl2pPr marL="742950" indent="-285750" algn="l" eaLnBrk="0" hangingPunct="0">
              <a:spcBef>
                <a:spcPct val="25000"/>
              </a:spcBef>
              <a:buClr>
                <a:schemeClr val="accent1"/>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3pPr>
            <a:lvl4pPr marL="16002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4pPr>
            <a:lvl5pPr marL="2057400" indent="-228600" algn="l" eaLnBrk="0" hangingPunct="0">
              <a:spcBef>
                <a:spcPct val="25000"/>
              </a:spcBef>
              <a:buClr>
                <a:schemeClr val="accent1"/>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chemeClr val="accent1"/>
              </a:buClr>
              <a:buFont typeface="Arial" pitchFamily="34" charset="0"/>
              <a:buChar char="•"/>
              <a:defRPr sz="1400">
                <a:solidFill>
                  <a:schemeClr val="tx1"/>
                </a:solidFill>
                <a:latin typeface="Arial" pitchFamily="34" charset="0"/>
              </a:defRPr>
            </a:lvl9pPr>
          </a:lstStyle>
          <a:p>
            <a:pPr eaLnBrk="1" hangingPunct="1">
              <a:spcBef>
                <a:spcPct val="50000"/>
              </a:spcBef>
              <a:buClrTx/>
              <a:buFontTx/>
              <a:buNone/>
            </a:pPr>
            <a:r>
              <a:rPr lang="en-US" sz="1000" b="0"/>
              <a:t>Source: Citi Research</a:t>
            </a:r>
          </a:p>
        </p:txBody>
      </p:sp>
    </p:spTree>
    <p:custDataLst>
      <p:tags r:id="rId1"/>
    </p:custDataLst>
    <p:extLst>
      <p:ext uri="{BB962C8B-B14F-4D97-AF65-F5344CB8AC3E}">
        <p14:creationId xmlns:p14="http://schemas.microsoft.com/office/powerpoint/2010/main" val="363887497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2.6 unknown"/>
  <p:tag name="AS_RELEASE_DATE" val="2017.04.30"/>
  <p:tag name="AS_TITLE" val="Aspose.Slides for Java"/>
  <p:tag name="AS_VERSION" val="17.4"/>
</p:tagLst>
</file>

<file path=ppt/tags/tag10.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1.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7.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8.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9.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xml><?xml version="1.0" encoding="utf-8"?>
<p:tagLst xmlns:a="http://schemas.openxmlformats.org/drawingml/2006/main" xmlns:r="http://schemas.openxmlformats.org/officeDocument/2006/relationships" xmlns:p="http://schemas.openxmlformats.org/presentationml/2006/main">
  <p:tag name="SSB" val="CitiLogo"/>
</p:tagLst>
</file>

<file path=ppt/tags/tag20.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1.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7.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8.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9.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xml><?xml version="1.0" encoding="utf-8"?>
<p:tagLst xmlns:a="http://schemas.openxmlformats.org/drawingml/2006/main" xmlns:r="http://schemas.openxmlformats.org/officeDocument/2006/relationships" xmlns:p="http://schemas.openxmlformats.org/presentationml/2006/main">
  <p:tag name="SSB" val="CitiLogo"/>
</p:tagLst>
</file>

<file path=ppt/tags/tag30.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1.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7.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8.xml><?xml version="1.0" encoding="utf-8"?>
<p:tagLst xmlns:a="http://schemas.openxmlformats.org/drawingml/2006/main" xmlns:r="http://schemas.openxmlformats.org/officeDocument/2006/relationships" xmlns:p="http://schemas.openxmlformats.org/presentationml/2006/main">
  <p:tag name="LAYOUT" val="ppLayoutObject"/>
</p:tagLst>
</file>

<file path=ppt/tags/tag39.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xml><?xml version="1.0" encoding="utf-8"?>
<p:tagLst xmlns:a="http://schemas.openxmlformats.org/drawingml/2006/main" xmlns:r="http://schemas.openxmlformats.org/officeDocument/2006/relationships" xmlns:p="http://schemas.openxmlformats.org/presentationml/2006/main">
  <p:tag name="SSB" val="CitiLogo"/>
</p:tagLst>
</file>

<file path=ppt/tags/tag40.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1.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7.xml><?xml version="1.0" encoding="utf-8"?>
<p:tagLst xmlns:a="http://schemas.openxmlformats.org/drawingml/2006/main" xmlns:r="http://schemas.openxmlformats.org/officeDocument/2006/relationships" xmlns:p="http://schemas.openxmlformats.org/presentationml/2006/main">
  <p:tag name="LAYOUT" val="ppLayoutObject"/>
</p:tagLst>
</file>

<file path=ppt/tags/tag5.xml><?xml version="1.0" encoding="utf-8"?>
<p:tagLst xmlns:a="http://schemas.openxmlformats.org/drawingml/2006/main" xmlns:r="http://schemas.openxmlformats.org/officeDocument/2006/relationships" xmlns:p="http://schemas.openxmlformats.org/presentationml/2006/main">
  <p:tag name="SSB" val="CitiLogo"/>
</p:tagLst>
</file>

<file path=ppt/tags/tag6.xml><?xml version="1.0" encoding="utf-8"?>
<p:tagLst xmlns:a="http://schemas.openxmlformats.org/drawingml/2006/main" xmlns:r="http://schemas.openxmlformats.org/officeDocument/2006/relationships" xmlns:p="http://schemas.openxmlformats.org/presentationml/2006/main">
  <p:tag name="SSB" val="CitiLogo"/>
</p:tagLst>
</file>

<file path=ppt/tags/tag7.xml><?xml version="1.0" encoding="utf-8"?>
<p:tagLst xmlns:a="http://schemas.openxmlformats.org/drawingml/2006/main" xmlns:r="http://schemas.openxmlformats.org/officeDocument/2006/relationships" xmlns:p="http://schemas.openxmlformats.org/presentationml/2006/main">
  <p:tag name="LAYOUT" val="ppLayoutTitle"/>
</p:tagLst>
</file>

<file path=ppt/tags/tag8.xml><?xml version="1.0" encoding="utf-8"?>
<p:tagLst xmlns:a="http://schemas.openxmlformats.org/drawingml/2006/main" xmlns:r="http://schemas.openxmlformats.org/officeDocument/2006/relationships" xmlns:p="http://schemas.openxmlformats.org/presentationml/2006/main">
  <p:tag name="LAYOUT" val="ppLayoutObject"/>
</p:tagLst>
</file>

<file path=ppt/tags/tag9.xml><?xml version="1.0" encoding="utf-8"?>
<p:tagLst xmlns:a="http://schemas.openxmlformats.org/drawingml/2006/main" xmlns:r="http://schemas.openxmlformats.org/officeDocument/2006/relationships" xmlns:p="http://schemas.openxmlformats.org/presentationml/2006/main">
  <p:tag name="LAYOUT" val="ppLayoutObject"/>
</p:tagLst>
</file>

<file path=ppt/theme/theme1.xml><?xml version="1.0" encoding="utf-8"?>
<a:theme xmlns:a="http://schemas.openxmlformats.org/drawingml/2006/main" name="CIRA_ICG">
  <a:themeElements>
    <a:clrScheme name="Citi Research">
      <a:dk1>
        <a:srgbClr val="53565A"/>
      </a:dk1>
      <a:lt1>
        <a:sysClr val="window" lastClr="FFFFFF"/>
      </a:lt1>
      <a:dk2>
        <a:srgbClr val="002D72"/>
      </a:dk2>
      <a:lt2>
        <a:srgbClr val="97999B"/>
      </a:lt2>
      <a:accent1>
        <a:srgbClr val="00BDF2"/>
      </a:accent1>
      <a:accent2>
        <a:srgbClr val="CCF2FC"/>
      </a:accent2>
      <a:accent3>
        <a:srgbClr val="FFFFFF"/>
      </a:accent3>
      <a:accent4>
        <a:srgbClr val="99ABC7"/>
      </a:accent4>
      <a:accent5>
        <a:srgbClr val="00B0B9"/>
      </a:accent5>
      <a:accent6>
        <a:srgbClr val="99DFE3"/>
      </a:accent6>
      <a:hlink>
        <a:srgbClr val="99ABC7"/>
      </a:hlink>
      <a:folHlink>
        <a:srgbClr val="99DFE3"/>
      </a:folHlink>
    </a:clrScheme>
    <a:fontScheme name="CIRA_Tool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CIRA_Tools 1">
        <a:dk1>
          <a:srgbClr val="53565A"/>
        </a:dk1>
        <a:lt1>
          <a:srgbClr val="FFFFFF"/>
        </a:lt1>
        <a:dk2>
          <a:srgbClr val="002D72"/>
        </a:dk2>
        <a:lt2>
          <a:srgbClr val="97999B"/>
        </a:lt2>
        <a:accent1>
          <a:srgbClr val="00BDF2"/>
        </a:accent1>
        <a:accent2>
          <a:srgbClr val="CCF2FC"/>
        </a:accent2>
        <a:accent3>
          <a:srgbClr val="FFFFFF"/>
        </a:accent3>
        <a:accent4>
          <a:srgbClr val="46484C"/>
        </a:accent4>
        <a:accent5>
          <a:srgbClr val="AADBF7"/>
        </a:accent5>
        <a:accent6>
          <a:srgbClr val="B9DBE4"/>
        </a:accent6>
        <a:hlink>
          <a:srgbClr val="99ABC7"/>
        </a:hlink>
        <a:folHlink>
          <a:srgbClr val="99DFE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closure Page Master">
  <a:themeElements>
    <a:clrScheme name="Citi Research">
      <a:dk1>
        <a:srgbClr val="53565A"/>
      </a:dk1>
      <a:lt1>
        <a:sysClr val="window" lastClr="FFFFFF"/>
      </a:lt1>
      <a:dk2>
        <a:srgbClr val="002D72"/>
      </a:dk2>
      <a:lt2>
        <a:srgbClr val="97999B"/>
      </a:lt2>
      <a:accent1>
        <a:srgbClr val="00BDF2"/>
      </a:accent1>
      <a:accent2>
        <a:srgbClr val="CCF2FC"/>
      </a:accent2>
      <a:accent3>
        <a:srgbClr val="FFFFFF"/>
      </a:accent3>
      <a:accent4>
        <a:srgbClr val="99ABC7"/>
      </a:accent4>
      <a:accent5>
        <a:srgbClr val="00B0B9"/>
      </a:accent5>
      <a:accent6>
        <a:srgbClr val="99DFE3"/>
      </a:accent6>
      <a:hlink>
        <a:srgbClr val="99ABC7"/>
      </a:hlink>
      <a:folHlink>
        <a:srgbClr val="99DFE3"/>
      </a:folHlink>
    </a:clrScheme>
    <a:fontScheme name="Disclosure Page Master">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Disclosure Page Master 1">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CB6015"/>
        </a:folHlink>
      </a:clrScheme>
      <a:clrMap bg1="lt1" tx1="dk1" bg2="lt2" tx2="dk2" accent1="accent1" accent2="accent2" accent3="accent3" accent4="accent4" accent5="accent5" accent6="accent6" hlink="hlink" folHlink="folHlink"/>
    </a:extraClrScheme>
    <a:extraClrScheme>
      <a:clrScheme name="Disclosure Page Master 2">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99DFE3"/>
        </a:folHlink>
      </a:clrScheme>
      <a:clrMap bg1="lt1" tx1="dk1" bg2="lt2" tx2="dk2" accent1="accent1" accent2="accent2" accent3="accent3" accent4="accent4" accent5="accent5" accent6="accent6" hlink="hlink" folHlink="folHlink"/>
    </a:extraClrScheme>
    <a:extraClrScheme>
      <a:clrScheme name="Disclosure Page Master 3">
        <a:dk1>
          <a:srgbClr val="53565A"/>
        </a:dk1>
        <a:lt1>
          <a:srgbClr val="FFFFFF"/>
        </a:lt1>
        <a:dk2>
          <a:srgbClr val="002D72"/>
        </a:dk2>
        <a:lt2>
          <a:srgbClr val="97999B"/>
        </a:lt2>
        <a:accent1>
          <a:srgbClr val="00BDF2"/>
        </a:accent1>
        <a:accent2>
          <a:srgbClr val="CCF2FC"/>
        </a:accent2>
        <a:accent3>
          <a:srgbClr val="FFFFFF"/>
        </a:accent3>
        <a:accent4>
          <a:srgbClr val="46484C"/>
        </a:accent4>
        <a:accent5>
          <a:srgbClr val="AADBF7"/>
        </a:accent5>
        <a:accent6>
          <a:srgbClr val="B9DBE4"/>
        </a:accent6>
        <a:hlink>
          <a:srgbClr val="99ABC7"/>
        </a:hlink>
        <a:folHlink>
          <a:srgbClr val="99DFE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wo Line Title Master">
  <a:themeElements>
    <a:clrScheme name="Citi Research">
      <a:dk1>
        <a:srgbClr val="53565A"/>
      </a:dk1>
      <a:lt1>
        <a:sysClr val="window" lastClr="FFFFFF"/>
      </a:lt1>
      <a:dk2>
        <a:srgbClr val="002D72"/>
      </a:dk2>
      <a:lt2>
        <a:srgbClr val="97999B"/>
      </a:lt2>
      <a:accent1>
        <a:srgbClr val="00BDF2"/>
      </a:accent1>
      <a:accent2>
        <a:srgbClr val="CCF2FC"/>
      </a:accent2>
      <a:accent3>
        <a:srgbClr val="FFFFFF"/>
      </a:accent3>
      <a:accent4>
        <a:srgbClr val="99ABC7"/>
      </a:accent4>
      <a:accent5>
        <a:srgbClr val="00B0B9"/>
      </a:accent5>
      <a:accent6>
        <a:srgbClr val="99DFE3"/>
      </a:accent6>
      <a:hlink>
        <a:srgbClr val="99ABC7"/>
      </a:hlink>
      <a:folHlink>
        <a:srgbClr val="99DFE3"/>
      </a:folHlink>
    </a:clrScheme>
    <a:fontScheme name="Two Line Title Master">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Two Line Title Master 1">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CB6015"/>
        </a:folHlink>
      </a:clrScheme>
      <a:clrMap bg1="lt1" tx1="dk1" bg2="lt2" tx2="dk2" accent1="accent1" accent2="accent2" accent3="accent3" accent4="accent4" accent5="accent5" accent6="accent6" hlink="hlink" folHlink="folHlink"/>
    </a:extraClrScheme>
    <a:extraClrScheme>
      <a:clrScheme name="Two Line Title Master 2">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99DFE3"/>
        </a:folHlink>
      </a:clrScheme>
      <a:clrMap bg1="lt1" tx1="dk1" bg2="lt2" tx2="dk2" accent1="accent1" accent2="accent2" accent3="accent3" accent4="accent4" accent5="accent5" accent6="accent6" hlink="hlink" folHlink="folHlink"/>
    </a:extraClrScheme>
    <a:extraClrScheme>
      <a:clrScheme name="Two Line Title Master 3">
        <a:dk1>
          <a:srgbClr val="53565A"/>
        </a:dk1>
        <a:lt1>
          <a:srgbClr val="FFFFFF"/>
        </a:lt1>
        <a:dk2>
          <a:srgbClr val="002D72"/>
        </a:dk2>
        <a:lt2>
          <a:srgbClr val="97999B"/>
        </a:lt2>
        <a:accent1>
          <a:srgbClr val="00BDF2"/>
        </a:accent1>
        <a:accent2>
          <a:srgbClr val="CCF2FC"/>
        </a:accent2>
        <a:accent3>
          <a:srgbClr val="FFFFFF"/>
        </a:accent3>
        <a:accent4>
          <a:srgbClr val="46484C"/>
        </a:accent4>
        <a:accent5>
          <a:srgbClr val="AADBF7"/>
        </a:accent5>
        <a:accent6>
          <a:srgbClr val="B9DBE4"/>
        </a:accent6>
        <a:hlink>
          <a:srgbClr val="99ABC7"/>
        </a:hlink>
        <a:folHlink>
          <a:srgbClr val="99DFE3"/>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TOC Master">
  <a:themeElements>
    <a:clrScheme name="Citi Research">
      <a:dk1>
        <a:srgbClr val="53565A"/>
      </a:dk1>
      <a:lt1>
        <a:sysClr val="window" lastClr="FFFFFF"/>
      </a:lt1>
      <a:dk2>
        <a:srgbClr val="002D72"/>
      </a:dk2>
      <a:lt2>
        <a:srgbClr val="97999B"/>
      </a:lt2>
      <a:accent1>
        <a:srgbClr val="00BDF2"/>
      </a:accent1>
      <a:accent2>
        <a:srgbClr val="CCF2FC"/>
      </a:accent2>
      <a:accent3>
        <a:srgbClr val="FFFFFF"/>
      </a:accent3>
      <a:accent4>
        <a:srgbClr val="99ABC7"/>
      </a:accent4>
      <a:accent5>
        <a:srgbClr val="00B0B9"/>
      </a:accent5>
      <a:accent6>
        <a:srgbClr val="99DFE3"/>
      </a:accent6>
      <a:hlink>
        <a:srgbClr val="99ABC7"/>
      </a:hlink>
      <a:folHlink>
        <a:srgbClr val="99DFE3"/>
      </a:folHlink>
    </a:clrScheme>
    <a:fontScheme name="TOC Master">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TOC Master 1">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CB6015"/>
        </a:folHlink>
      </a:clrScheme>
      <a:clrMap bg1="lt1" tx1="dk1" bg2="lt2" tx2="dk2" accent1="accent1" accent2="accent2" accent3="accent3" accent4="accent4" accent5="accent5" accent6="accent6" hlink="hlink" folHlink="folHlink"/>
    </a:extraClrScheme>
    <a:extraClrScheme>
      <a:clrScheme name="TOC Master 2">
        <a:dk1>
          <a:srgbClr val="53565A"/>
        </a:dk1>
        <a:lt1>
          <a:srgbClr val="FFFFFF"/>
        </a:lt1>
        <a:dk2>
          <a:srgbClr val="002D72"/>
        </a:dk2>
        <a:lt2>
          <a:srgbClr val="97999B"/>
        </a:lt2>
        <a:accent1>
          <a:srgbClr val="00BDF2"/>
        </a:accent1>
        <a:accent2>
          <a:srgbClr val="CCEFF1"/>
        </a:accent2>
        <a:accent3>
          <a:srgbClr val="FFFFFF"/>
        </a:accent3>
        <a:accent4>
          <a:srgbClr val="46484C"/>
        </a:accent4>
        <a:accent5>
          <a:srgbClr val="AADBF7"/>
        </a:accent5>
        <a:accent6>
          <a:srgbClr val="B9D9DA"/>
        </a:accent6>
        <a:hlink>
          <a:srgbClr val="99ABC7"/>
        </a:hlink>
        <a:folHlink>
          <a:srgbClr val="99DFE3"/>
        </a:folHlink>
      </a:clrScheme>
      <a:clrMap bg1="lt1" tx1="dk1" bg2="lt2" tx2="dk2" accent1="accent1" accent2="accent2" accent3="accent3" accent4="accent4" accent5="accent5" accent6="accent6" hlink="hlink" folHlink="folHlink"/>
    </a:extraClrScheme>
    <a:extraClrScheme>
      <a:clrScheme name="TOC Master 3">
        <a:dk1>
          <a:srgbClr val="53565A"/>
        </a:dk1>
        <a:lt1>
          <a:srgbClr val="FFFFFF"/>
        </a:lt1>
        <a:dk2>
          <a:srgbClr val="002D72"/>
        </a:dk2>
        <a:lt2>
          <a:srgbClr val="97999B"/>
        </a:lt2>
        <a:accent1>
          <a:srgbClr val="00BDF2"/>
        </a:accent1>
        <a:accent2>
          <a:srgbClr val="CCF2FC"/>
        </a:accent2>
        <a:accent3>
          <a:srgbClr val="FFFFFF"/>
        </a:accent3>
        <a:accent4>
          <a:srgbClr val="46484C"/>
        </a:accent4>
        <a:accent5>
          <a:srgbClr val="AADBF7"/>
        </a:accent5>
        <a:accent6>
          <a:srgbClr val="B9DBE4"/>
        </a:accent6>
        <a:hlink>
          <a:srgbClr val="99ABC7"/>
        </a:hlink>
        <a:folHlink>
          <a:srgbClr val="99DFE3"/>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1180E6D8696B941AACE3A12D513E0A1" ma:contentTypeVersion="364" ma:contentTypeDescription="Create a new document." ma:contentTypeScope="" ma:versionID="ebe2787d987a702954bc505634bb3bf6">
  <xsd:schema xmlns:xsd="http://www.w3.org/2001/XMLSchema" xmlns:xs="http://www.w3.org/2001/XMLSchema" xmlns:p="http://schemas.microsoft.com/office/2006/metadata/properties" xmlns:ns1="http://schemas.microsoft.com/sharepoint/v3" xmlns:ns2="b67fa5cd-9f58-4c91-ae17-33c31eed239f" xmlns:ns3="a5edd0e9-353e-4089-bcbc-d9218926e91f" xmlns:ns4="http://schemas.microsoft.com/sharepoint/v3/fields" targetNamespace="http://schemas.microsoft.com/office/2006/metadata/properties" ma:root="true" ma:fieldsID="d073f2b2c4e9230ab52d3fb6d7e3a729" ns1:_="" ns2:_="" ns3:_="" ns4:_="">
    <xsd:import namespace="http://schemas.microsoft.com/sharepoint/v3"/>
    <xsd:import namespace="b67fa5cd-9f58-4c91-ae17-33c31eed239f"/>
    <xsd:import namespace="a5edd0e9-353e-4089-bcbc-d9218926e91f"/>
    <xsd:import namespace="http://schemas.microsoft.com/sharepoint/v3/fields"/>
    <xsd:element name="properties">
      <xsd:complexType>
        <xsd:sequence>
          <xsd:element name="documentManagement">
            <xsd:complexType>
              <xsd:all>
                <xsd:element ref="ns1:PublishingStartDate" minOccurs="0"/>
                <xsd:element ref="ns1:PublishingExpirationDate" minOccurs="0"/>
                <xsd:element ref="ns1:PublishDate" minOccurs="0"/>
                <xsd:element ref="ns1:OwnerGroup"/>
                <xsd:element ref="ns2:BOETaxonomyFieldTaxHTField0" minOccurs="0"/>
                <xsd:element ref="ns3:TaxCatchAll" minOccurs="0"/>
                <xsd:element ref="ns3:TaxCatchAllLabel" minOccurs="0"/>
                <xsd:element ref="ns4:BOEKeywords" minOccurs="0"/>
                <xsd:element ref="ns1:BOESummaryText" minOccurs="0"/>
                <xsd:element ref="ns1:IncludeContentsInIndex" minOccurs="0"/>
                <xsd:element ref="ns1:BOEApprovalStatus" minOccurs="0"/>
                <xsd:element ref="ns2:BOETwoLevelApprovalUnapprovedUrls" minOccurs="0"/>
                <xsd:element ref="ns1:ApprovedBy" minOccurs="0"/>
                <xsd:element ref="ns1:PublishedBy" minOccurs="0"/>
                <xsd:element ref="ns1:ArchivalDate" minOccurs="0"/>
                <xsd:element ref="ns1:ArchivalChoice"/>
                <xsd:element ref="ns1:BOEReplicationFlag" minOccurs="0"/>
                <xsd:element ref="ns1:BOEReplicateBackwardLinksOnDeployFlag" minOccurs="0"/>
                <xsd:element ref="ns1:ContentReviewDa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element name="PublishDate" ma:index="10" nillable="true" ma:displayName="Publication Date" ma:format="DateOnly" ma:internalName="PublishDate">
      <xsd:simpleType>
        <xsd:restriction base="dms:DateTime"/>
      </xsd:simpleType>
    </xsd:element>
    <xsd:element name="OwnerGroup" ma:index="11" ma:displayName="Owner Group" ma:list="UserInfo" ma:SearchPeopleOnly="false" ma:internalName="OwnerGroup"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BOESummaryText" ma:index="17" nillable="true" ma:displayName="Summary Text" ma:internalName="BOESummaryText" ma:readOnly="false">
      <xsd:simpleType>
        <xsd:restriction base="dms:Note">
          <xsd:maxLength value="255"/>
        </xsd:restriction>
      </xsd:simpleType>
    </xsd:element>
    <xsd:element name="IncludeContentsInIndex" ma:index="18" nillable="true" ma:displayName="Make Content Searchable" ma:default="1" ma:description="" ma:internalName="IncludeContentsInIndex">
      <xsd:simpleType>
        <xsd:restriction base="dms:Boolean"/>
      </xsd:simpleType>
    </xsd:element>
    <xsd:element name="BOEApprovalStatus" ma:index="19" nillable="true" ma:displayName="2 Stage Approval Status" ma:default="Pending Approval" ma:internalName="BOEApprovalStatus">
      <xsd:simpleType>
        <xsd:restriction base="dms:Choice">
          <xsd:enumeration value="Pending Approval"/>
          <xsd:enumeration value="Level 1 Approved"/>
          <xsd:enumeration value="Level 1 Rejected"/>
          <xsd:enumeration value="Level 2 Approved"/>
          <xsd:enumeration value="Level 2 Rejected"/>
        </xsd:restriction>
      </xsd:simpleType>
    </xsd:element>
    <xsd:element name="ApprovedBy" ma:index="21" nillable="true" ma:displayName="Approved By" ma:list="UserInfo" ma:internalName="Approved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edBy" ma:index="22" nillable="true" ma:displayName="Published By" ma:list="UserInfo" ma:internalName="Published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alDate" ma:index="23" nillable="true" ma:displayName="Archival Date" ma:format="DateOnly" ma:internalName="ArchivalDate" ma:readOnly="false">
      <xsd:simpleType>
        <xsd:restriction base="dms:DateTime"/>
      </xsd:simpleType>
    </xsd:element>
    <xsd:element name="ArchivalChoice" ma:index="24" ma:displayName="Archive In" ma:default="3 Years" ma:internalName="ArchivalChoice" ma:readOnly="false">
      <xsd:simpleType>
        <xsd:restriction base="dms:Choice">
          <xsd:enumeration value="3 Months"/>
          <xsd:enumeration value="6 Months"/>
          <xsd:enumeration value="1 Year"/>
          <xsd:enumeration value="2 Years"/>
          <xsd:enumeration value="3 Years"/>
          <xsd:enumeration value="4 Years"/>
          <xsd:enumeration value="5 Years"/>
        </xsd:restriction>
      </xsd:simpleType>
    </xsd:element>
    <xsd:element name="BOEReplicationFlag" ma:index="26" nillable="true" ma:displayName="Replicated" ma:default="1" ma:internalName="Replicated" ma:readOnly="false">
      <xsd:simpleType>
        <xsd:restriction base="dms:Text"/>
      </xsd:simpleType>
    </xsd:element>
    <xsd:element name="BOEReplicateBackwardLinksOnDeployFlag" ma:index="27" nillable="true" ma:displayName="Replicate Backward Links On Deploy" ma:default="0" ma:internalName="Replicate_x0020_Backward_x0020_Links_x0020_On_x0020_Deploy" ma:readOnly="false">
      <xsd:simpleType>
        <xsd:restriction base="dms:Boolean"/>
      </xsd:simpleType>
    </xsd:element>
    <xsd:element name="ContentReviewDate" ma:index="28" ma:displayName="Content Review Date" ma:internalName="ContentReview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7fa5cd-9f58-4c91-ae17-33c31eed239f" elementFormDefault="qualified">
    <xsd:import namespace="http://schemas.microsoft.com/office/2006/documentManagement/types"/>
    <xsd:import namespace="http://schemas.microsoft.com/office/infopath/2007/PartnerControls"/>
    <xsd:element name="BOETaxonomyFieldTaxHTField0" ma:index="13" ma:taxonomy="true" ma:internalName="BOETaxonomyFieldTaxHTField0" ma:taxonomyFieldName="BOETaxonomyField" ma:displayName="Taxonomy" ma:default="" ma:fieldId="{8d0458c1-0fb7-4981-bee1-52d0df01895c}" ma:taxonomyMulti="true" ma:sspId="8879b917-e261-45cf-a9d8-7a379b5709b9" ma:termSetId="f722e845-53bc-4304-a021-71ff68974382" ma:anchorId="00000000-0000-0000-0000-000000000000" ma:open="false" ma:isKeyword="false">
      <xsd:complexType>
        <xsd:sequence>
          <xsd:element ref="pc:Terms" minOccurs="0" maxOccurs="1"/>
        </xsd:sequence>
      </xsd:complexType>
    </xsd:element>
    <xsd:element name="BOETwoLevelApprovalUnapprovedUrls" ma:index="20" nillable="true" ma:displayName="Unapproved Urls" ma:internalName="BOETwoLevelApprovalUnapprovedUrl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edd0e9-353e-4089-bcbc-d9218926e91f" elementFormDefault="qualified">
    <xsd:import namespace="http://schemas.microsoft.com/office/2006/documentManagement/types"/>
    <xsd:import namespace="http://schemas.microsoft.com/office/infopath/2007/PartnerControls"/>
    <xsd:element name="TaxCatchAll" ma:index="14" nillable="true" ma:displayName="Taxonomy Catch All Column" ma:description="" ma:hidden="true" ma:list="{24e5fe3a-2481-4c14-85cb-2566c1d518d1}" ma:internalName="TaxCatchAll" ma:showField="CatchAllData" ma:web="a5edd0e9-353e-4089-bcbc-d9218926e91f">
      <xsd:complexType>
        <xsd:complexContent>
          <xsd:extension base="dms:MultiChoiceLookup">
            <xsd:sequence>
              <xsd:element name="Value" type="dms:Lookup" maxOccurs="unbounded" minOccurs="0" nillable="true"/>
            </xsd:sequence>
          </xsd:extension>
        </xsd:complexContent>
      </xsd:complexType>
    </xsd:element>
    <xsd:element name="TaxCatchAllLabel" ma:index="15" nillable="true" ma:displayName="Taxonomy Catch All Column1" ma:hidden="true" ma:list="{24e5fe3a-2481-4c14-85cb-2566c1d518d1}" ma:internalName="TaxCatchAllLabel" ma:readOnly="true" ma:showField="CatchAllDataLabel" ma:web="a5edd0e9-353e-4089-bcbc-d9218926e91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BOEKeywords" ma:index="16" nillable="true" ma:displayName="Keywords" ma:hidden="true" ma:internalName="BOEKeywords" ma:readOnly="fals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wnerGroup xmlns="http://schemas.microsoft.com/sharepoint/v3">
      <UserInfo>
        <DisplayName/>
        <AccountId>177</AccountId>
        <AccountType/>
      </UserInfo>
    </OwnerGroup>
    <ArchivalChoice xmlns="http://schemas.microsoft.com/sharepoint/v3">3 Years</ArchivalChoice>
    <BOEReplicationFlag xmlns="http://schemas.microsoft.com/sharepoint/v3">0</BOEReplicationFlag>
    <PublishingStartDate xmlns="http://schemas.microsoft.com/sharepoint/v3" xsi:nil="true"/>
    <BOETaxonomyFieldTaxHTField0 xmlns="b67fa5cd-9f58-4c91-ae17-33c31eed239f">
      <Terms xmlns="http://schemas.microsoft.com/office/infopath/2007/PartnerControls">
        <TermInfo xmlns="http://schemas.microsoft.com/office/infopath/2007/PartnerControls">
          <TermName xmlns="http://schemas.microsoft.com/office/infopath/2007/PartnerControls">Conferences</TermName>
          <TermId xmlns="http://schemas.microsoft.com/office/infopath/2007/PartnerControls">8fb32821-a092-4700-b362-a2c26fe49d0f</TermId>
        </TermInfo>
      </Terms>
    </BOETaxonomyFieldTaxHTField0>
    <IncludeContentsInIndex xmlns="http://schemas.microsoft.com/sharepoint/v3">true</IncludeContentsInIndex>
    <PublishDate xmlns="http://schemas.microsoft.com/sharepoint/v3">2017-09-28T23:00:00+00:00</PublishDate>
    <BOEApprovalStatus xmlns="http://schemas.microsoft.com/sharepoint/v3">Pending Approval</BOEApprovalStatus>
    <BOEReplicateBackwardLinksOnDeployFlag xmlns="http://schemas.microsoft.com/sharepoint/v3">false</BOEReplicateBackwardLinksOnDeployFlag>
    <BOEKeywords xmlns="http://schemas.microsoft.com/sharepoint/v3/fields" xsi:nil="true"/>
    <BOETwoLevelApprovalUnapprovedUrls xmlns="b67fa5cd-9f58-4c91-ae17-33c31eed239f" xsi:nil="true"/>
    <BOESummaryText xmlns="http://schemas.microsoft.com/sharepoint/v3" xsi:nil="true"/>
    <ContentReviewDate xmlns="http://schemas.microsoft.com/sharepoint/v3">1900-01-01T00:00:00+00:00</ContentReviewDate>
    <PublishingExpirationDate xmlns="http://schemas.microsoft.com/sharepoint/v3" xsi:nil="true"/>
    <ArchivalDate xmlns="http://schemas.microsoft.com/sharepoint/v3" xsi:nil="true"/>
    <TaxCatchAll xmlns="a5edd0e9-353e-4089-bcbc-d9218926e91f">
      <Value>1828</Value>
    </TaxCatchAll>
  </documentManagement>
</p:properties>
</file>

<file path=customXml/itemProps1.xml><?xml version="1.0" encoding="utf-8"?>
<ds:datastoreItem xmlns:ds="http://schemas.openxmlformats.org/officeDocument/2006/customXml" ds:itemID="{9A7988F0-6C68-4028-8453-844D97129DBE}"/>
</file>

<file path=customXml/itemProps2.xml><?xml version="1.0" encoding="utf-8"?>
<ds:datastoreItem xmlns:ds="http://schemas.openxmlformats.org/officeDocument/2006/customXml" ds:itemID="{441056D4-48B5-43B2-94FE-8A56811B1516}"/>
</file>

<file path=customXml/itemProps3.xml><?xml version="1.0" encoding="utf-8"?>
<ds:datastoreItem xmlns:ds="http://schemas.openxmlformats.org/officeDocument/2006/customXml" ds:itemID="{AEC6F498-2B2D-4FC0-9EDB-C19A799605B5}"/>
</file>

<file path=docProps/app.xml><?xml version="1.0" encoding="utf-8"?>
<Properties xmlns="http://schemas.openxmlformats.org/officeDocument/2006/extended-properties" xmlns:vt="http://schemas.openxmlformats.org/officeDocument/2006/docPropsVTypes">
  <TotalTime>86360</TotalTime>
  <Words>4870</Words>
  <Application>Microsoft Office PowerPoint</Application>
  <PresentationFormat>Letter Paper (8.5x11 in)</PresentationFormat>
  <Paragraphs>585</Paragraphs>
  <Slides>48</Slides>
  <Notes>41</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48</vt:i4>
      </vt:variant>
    </vt:vector>
  </HeadingPairs>
  <TitlesOfParts>
    <vt:vector size="53" baseType="lpstr">
      <vt:lpstr>CIRA_ICG</vt:lpstr>
      <vt:lpstr>Disclosure Page Master</vt:lpstr>
      <vt:lpstr>Two Line Title Master</vt:lpstr>
      <vt:lpstr>1_TOC Master</vt:lpstr>
      <vt:lpstr>Equation</vt:lpstr>
      <vt:lpstr>Central Bank Independence: Mirage and Mythos</vt:lpstr>
      <vt:lpstr>Central Bank Independence</vt:lpstr>
      <vt:lpstr>Brief history of central bank independence</vt:lpstr>
      <vt:lpstr>Brief history of central bank independence</vt:lpstr>
      <vt:lpstr>Brief history of central bank independence</vt:lpstr>
      <vt:lpstr>Rationale(s) for central bank independence </vt:lpstr>
      <vt:lpstr>Inflation in four countries since 1956</vt:lpstr>
      <vt:lpstr>Two frequent correlates of central bank independence</vt:lpstr>
      <vt:lpstr>Growing scope and scale of central bank activities, powers and responsibilities</vt:lpstr>
      <vt:lpstr>Growing scope and scale of central bank activities, powers and responsibilities</vt:lpstr>
      <vt:lpstr>Growing scope and scale of central bank activities, powers and responsibilities</vt:lpstr>
      <vt:lpstr>Growing scope and scale of central bank activities, powers and responsibilities</vt:lpstr>
      <vt:lpstr>Growing scope and scale of central bank activities, powers and responsibilities</vt:lpstr>
      <vt:lpstr>The changing size of the balance sheet of the leading advanced-economy central banks</vt:lpstr>
      <vt:lpstr>US Federal Reserve Assets</vt:lpstr>
      <vt:lpstr>US Federal Reserve Liabilities</vt:lpstr>
      <vt:lpstr>How excessive are the excess reserves?</vt:lpstr>
      <vt:lpstr>UK BoE Assets and Liabilities</vt:lpstr>
      <vt:lpstr>Eurosystem Assets and Liabilities</vt:lpstr>
      <vt:lpstr>Japan BoJ Assets and Liabilities</vt:lpstr>
      <vt:lpstr>Time to stop de-facto subsidization of crime, by eliminating high-denomination notes and moving to central bank E-currency?</vt:lpstr>
      <vt:lpstr>Time to stop de-facto subsidization of crime, by eliminating high-denomination notes and moving to central bank E-currency?</vt:lpstr>
      <vt:lpstr>How deep are the pockets of the central bank?</vt:lpstr>
      <vt:lpstr>From conventional balance sheet to comprehensive balance sheet – the intertemporal budget constraints of the central bank and the Treasury</vt:lpstr>
      <vt:lpstr>How deep are the pockets of the central bank?</vt:lpstr>
      <vt:lpstr>From conventional balance sheet to comprehensive balance sheet – the intertemporal budget constraints of the central bank and the Treasury</vt:lpstr>
      <vt:lpstr>From conventional balance sheet to comprehensive balance sheet – the intertemporal budget constraints of the central bank and the Treasury</vt:lpstr>
      <vt:lpstr>From conventional balance sheet to comprehensive balance sheet – the intertemporal budget constraints of the central bank and the Treasury</vt:lpstr>
      <vt:lpstr>For those who like this kind of thing:</vt:lpstr>
      <vt:lpstr>From conventional balance sheet to comprehensive balance sheet – the intertemporal budget constraints of the central bank and the Treasury</vt:lpstr>
      <vt:lpstr>What’s your NILAC? The non-inflationary loss absorption capacity of the central bank</vt:lpstr>
      <vt:lpstr>What’s your NILAC? The non-inflationary loss absorption capacity of the central bank</vt:lpstr>
      <vt:lpstr>What’s your NILAC? The non-inflationary loss absorption capacity of the central bank</vt:lpstr>
      <vt:lpstr>Central banks not ‘sticking to their knitting’</vt:lpstr>
      <vt:lpstr>Legitimacy and accountability of central banks</vt:lpstr>
      <vt:lpstr>Reasons for likely loss of central bank independence</vt:lpstr>
      <vt:lpstr>Recommendations</vt:lpstr>
      <vt:lpstr>Recommendations</vt:lpstr>
      <vt:lpstr>Conclusion</vt:lpstr>
      <vt:lpstr>Conclusion</vt:lpstr>
      <vt:lpstr>Conclusion</vt:lpstr>
      <vt:lpstr>References</vt:lpstr>
      <vt:lpstr>PowerPoint Presentation</vt:lpstr>
      <vt:lpstr>PowerPoint Presentation</vt:lpstr>
      <vt:lpstr>PowerPoint Presentation</vt:lpstr>
      <vt:lpstr>PowerPoint Presentation</vt:lpstr>
      <vt:lpstr>PowerPoint Presentation</vt:lpstr>
      <vt:lpstr>PowerPoint Presentation</vt:lpstr>
    </vt:vector>
  </TitlesOfParts>
  <Company>Citigroup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Willem Buiter slides</dc:title>
  <dc:creator>Kirkby, Rachel [ICG-RSCH]</dc:creator>
  <cp:lastModifiedBy>Cottis, Michelle</cp:lastModifiedBy>
  <cp:revision>2770</cp:revision>
  <cp:lastPrinted>2017-06-21T16:54:53Z</cp:lastPrinted>
  <dcterms:created xsi:type="dcterms:W3CDTF">2014-01-15T11:21:55Z</dcterms:created>
  <dcterms:modified xsi:type="dcterms:W3CDTF">2017-09-29T11:54:10Z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itiPath">
    <vt:lpwstr>Citi.wmf</vt:lpwstr>
  </property>
  <property fmtid="{D5CDD505-2E9C-101B-9397-08002B2CF9AE}" pid="3" name="CustomTemplateName">
    <vt:lpwstr>ICG</vt:lpwstr>
  </property>
  <property fmtid="{D5CDD505-2E9C-101B-9397-08002B2CF9AE}" pid="4" name="Design">
    <vt:lpwstr>CIRA_ICG.potx</vt:lpwstr>
  </property>
  <property fmtid="{D5CDD505-2E9C-101B-9397-08002B2CF9AE}" pid="5" name="key">
    <vt:lpwstr>E6XYB6412478</vt:lpwstr>
  </property>
  <property fmtid="{D5CDD505-2E9C-101B-9397-08002B2CF9AE}" pid="6" name="Pitchbook Compatible">
    <vt:lpwstr>Yes</vt:lpwstr>
  </property>
  <property fmtid="{D5CDD505-2E9C-101B-9397-08002B2CF9AE}" pid="7" name="PNSOpt">
    <vt:lpwstr>1s</vt:lpwstr>
  </property>
  <property fmtid="{D5CDD505-2E9C-101B-9397-08002B2CF9AE}" pid="8" name="TOCOpt">
    <vt:lpwstr>1</vt:lpwstr>
  </property>
  <property fmtid="{D5CDD505-2E9C-101B-9397-08002B2CF9AE}" pid="9" name="ContentTypeId">
    <vt:lpwstr>0x01010051180E6D8696B941AACE3A12D513E0A1</vt:lpwstr>
  </property>
  <property fmtid="{D5CDD505-2E9C-101B-9397-08002B2CF9AE}" pid="10" name="BOETaxonomyField">
    <vt:lpwstr>1828;#Conferences|8fb32821-a092-4700-b362-a2c26fe49d0f</vt:lpwstr>
  </property>
  <property fmtid="{D5CDD505-2E9C-101B-9397-08002B2CF9AE}" pid="11" name="Order">
    <vt:r8>849500</vt:r8>
  </property>
  <property fmtid="{D5CDD505-2E9C-101B-9397-08002B2CF9AE}" pid="12" name="xd_ProgID">
    <vt:lpwstr/>
  </property>
  <property fmtid="{D5CDD505-2E9C-101B-9397-08002B2CF9AE}" pid="13" name="_SourceUrl">
    <vt:lpwstr/>
  </property>
  <property fmtid="{D5CDD505-2E9C-101B-9397-08002B2CF9AE}" pid="14" name="_SharedFileIndex">
    <vt:lpwstr/>
  </property>
  <property fmtid="{D5CDD505-2E9C-101B-9397-08002B2CF9AE}" pid="15" name="TemplateUrl">
    <vt:lpwstr/>
  </property>
</Properties>
</file>