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4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57" r:id="rId2"/>
  </p:sldMasterIdLst>
  <p:notesMasterIdLst>
    <p:notesMasterId r:id="rId10"/>
  </p:notesMasterIdLst>
  <p:handoutMasterIdLst>
    <p:handoutMasterId r:id="rId11"/>
  </p:handoutMasterIdLst>
  <p:sldIdLst>
    <p:sldId id="274" r:id="rId3"/>
    <p:sldId id="275" r:id="rId4"/>
    <p:sldId id="276" r:id="rId5"/>
    <p:sldId id="281" r:id="rId6"/>
    <p:sldId id="279" r:id="rId7"/>
    <p:sldId id="280" r:id="rId8"/>
    <p:sldId id="278" r:id="rId9"/>
  </p:sldIdLst>
  <p:sldSz cx="9144000" cy="5143500" type="screen16x9"/>
  <p:notesSz cx="6797675" cy="9928225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56B"/>
    <a:srgbClr val="C2C2C2"/>
    <a:srgbClr val="414042"/>
    <a:srgbClr val="272727"/>
    <a:srgbClr val="007698"/>
    <a:srgbClr val="00446A"/>
    <a:srgbClr val="31859C"/>
    <a:srgbClr val="002E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>
        <p:scale>
          <a:sx n="100" d="100"/>
          <a:sy n="100" d="100"/>
        </p:scale>
        <p:origin x="-534" y="-642"/>
      </p:cViewPr>
      <p:guideLst>
        <p:guide orient="horz" pos="190"/>
        <p:guide pos="106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-3762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E6E50C-42F6-44F9-849C-F9C68685802B}" type="datetimeFigureOut">
              <a:rPr lang="en-AU" smtClean="0"/>
              <a:pPr/>
              <a:t>28/09/2017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FADA25-FF6D-423F-A80B-443D05D8B91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5818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6BCAF0-30A3-4E26-855A-16D175EBDECD}" type="datetime1">
              <a:rPr lang="en-AU"/>
              <a:pPr/>
              <a:t>28/09/2017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FC436C-5653-4517-9B94-0BB68ACE2454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03255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85696"/>
            <a:ext cx="7772400" cy="810090"/>
          </a:xfrm>
          <a:prstGeom prst="rect">
            <a:avLst/>
          </a:prstGeom>
        </p:spPr>
        <p:txBody>
          <a:bodyPr vert="horz" anchor="t"/>
          <a:lstStyle>
            <a:lvl1pPr>
              <a:defRPr>
                <a:solidFill>
                  <a:srgbClr val="002E4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949793"/>
            <a:ext cx="7776864" cy="127930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>
              <a:buNone/>
              <a:defRPr sz="2300">
                <a:solidFill>
                  <a:schemeClr val="bg1"/>
                </a:solidFill>
                <a:latin typeface="Palatino Linotype" panose="02040502050505030304" pitchFamily="18" charset="0"/>
                <a:cs typeface="Palatino Linotype" panose="02040502050505030304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7" name="Picture 31" descr="RBA_Horizontal_Black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36079" y="101253"/>
            <a:ext cx="35052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355851" y="738585"/>
            <a:ext cx="4392613" cy="189905"/>
          </a:xfrm>
        </p:spPr>
        <p:txBody>
          <a:bodyPr tIns="0" bIns="0">
            <a:noAutofit/>
          </a:bodyPr>
          <a:lstStyle>
            <a:lvl1pPr marL="0" indent="0" algn="r">
              <a:spcBef>
                <a:spcPts val="0"/>
              </a:spcBef>
              <a:buNone/>
              <a:defRPr sz="1400" baseline="0">
                <a:solidFill>
                  <a:srgbClr val="336699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AU" dirty="0" smtClean="0"/>
              <a:t>Location</a:t>
            </a:r>
            <a:endParaRPr lang="en-AU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356100" y="548680"/>
            <a:ext cx="4392613" cy="189905"/>
          </a:xfrm>
        </p:spPr>
        <p:txBody>
          <a:bodyPr tIns="0" bIns="0">
            <a:noAutofit/>
          </a:bodyPr>
          <a:lstStyle>
            <a:lvl1pPr marL="0" indent="0" algn="r">
              <a:spcBef>
                <a:spcPts val="0"/>
              </a:spcBef>
              <a:buNone/>
              <a:defRPr sz="14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AU" dirty="0" smtClean="0"/>
              <a:t>1 January 1900</a:t>
            </a:r>
            <a:endParaRPr lang="en-AU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67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4544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63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92275" y="3049874"/>
            <a:ext cx="6802438" cy="89088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>
              <a:defRPr sz="3500" b="0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2275" y="1794064"/>
            <a:ext cx="6802438" cy="1147763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91680" y="4659982"/>
            <a:ext cx="1296144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52320" y="4659982"/>
            <a:ext cx="1244824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21118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2275" y="302895"/>
            <a:ext cx="6994525" cy="712947"/>
          </a:xfrm>
          <a:prstGeom prst="rect">
            <a:avLst/>
          </a:prstGeom>
        </p:spPr>
        <p:txBody>
          <a:bodyPr vert="horz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92274" y="1210152"/>
            <a:ext cx="3240360" cy="3359469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6096" y="1209925"/>
            <a:ext cx="3240360" cy="3359696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1691680" y="4659982"/>
            <a:ext cx="1296144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52320" y="4659982"/>
            <a:ext cx="1244824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20891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2274" y="302895"/>
            <a:ext cx="6984182" cy="712947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0080" y="1213367"/>
            <a:ext cx="3363290" cy="61224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00080" y="1988485"/>
            <a:ext cx="3363290" cy="2916414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11845" y="1213367"/>
            <a:ext cx="3364611" cy="61224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11845" y="1988485"/>
            <a:ext cx="3364611" cy="2916414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691680" y="4659982"/>
            <a:ext cx="1296144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19872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2320" y="4659982"/>
            <a:ext cx="1244824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3607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2275" y="302895"/>
            <a:ext cx="6994525" cy="712947"/>
          </a:xfrm>
          <a:prstGeom prst="rect">
            <a:avLst/>
          </a:prstGeom>
        </p:spPr>
        <p:txBody>
          <a:bodyPr vert="horz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2"/>
          </p:nvPr>
        </p:nvSpPr>
        <p:spPr>
          <a:xfrm>
            <a:off x="1691680" y="4659982"/>
            <a:ext cx="1296144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52320" y="4659982"/>
            <a:ext cx="1244824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2275" y="1276350"/>
            <a:ext cx="6983413" cy="31670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14824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BA Manual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91680" y="4659982"/>
            <a:ext cx="1296144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52320" y="4659982"/>
            <a:ext cx="1244824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1475656" y="136525"/>
            <a:ext cx="7510463" cy="4832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2329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BA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1454776" y="137227"/>
            <a:ext cx="7509712" cy="4832389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AU" smtClean="0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91680" y="4659982"/>
            <a:ext cx="1296144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52320" y="4659982"/>
            <a:ext cx="1244824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692275" y="1131888"/>
            <a:ext cx="6983413" cy="32400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6932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8445"/>
            <a:ext cx="8229600" cy="638640"/>
          </a:xfrm>
          <a:prstGeom prst="rect">
            <a:avLst/>
          </a:prstGeom>
        </p:spPr>
        <p:txBody>
          <a:bodyPr vert="horz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5432"/>
            <a:ext cx="8229600" cy="3024187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7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4544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63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435847"/>
            <a:ext cx="7772400" cy="89088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>
              <a:defRPr sz="3500" b="0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7"/>
            <a:ext cx="7772400" cy="1147763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7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4544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63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9386"/>
            <a:ext cx="8229600" cy="647701"/>
          </a:xfrm>
          <a:prstGeom prst="rect">
            <a:avLst/>
          </a:prstGeom>
        </p:spPr>
        <p:txBody>
          <a:bodyPr vert="horz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45638"/>
            <a:ext cx="4038600" cy="3023983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45433"/>
            <a:ext cx="4038600" cy="3024188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67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4544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63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9385"/>
            <a:ext cx="8229600" cy="6477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8774"/>
            <a:ext cx="4040188" cy="486055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24829"/>
            <a:ext cx="4040188" cy="2544792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8774"/>
            <a:ext cx="4041775" cy="486055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024829"/>
            <a:ext cx="4041775" cy="2544792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67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4544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63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9385"/>
            <a:ext cx="8229600" cy="6477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538774"/>
            <a:ext cx="2663250" cy="486055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2024829"/>
            <a:ext cx="2663250" cy="2544792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51473" y="1538774"/>
            <a:ext cx="2664296" cy="486055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51473" y="2024829"/>
            <a:ext cx="2664296" cy="2544792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67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4544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63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31210" y="1554113"/>
            <a:ext cx="2664296" cy="486055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Content Placeholder 5"/>
          <p:cNvSpPr>
            <a:spLocks noGrp="1"/>
          </p:cNvSpPr>
          <p:nvPr>
            <p:ph sz="quarter" idx="14"/>
          </p:nvPr>
        </p:nvSpPr>
        <p:spPr>
          <a:xfrm>
            <a:off x="6031210" y="2040168"/>
            <a:ext cx="2664296" cy="2544792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148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9385"/>
            <a:ext cx="8229600" cy="647700"/>
          </a:xfrm>
          <a:prstGeom prst="rect">
            <a:avLst/>
          </a:prstGeom>
        </p:spPr>
        <p:txBody>
          <a:bodyPr vert="horz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2"/>
          </p:nvPr>
        </p:nvSpPr>
        <p:spPr>
          <a:xfrm>
            <a:off x="467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4544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63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2"/>
          </p:nvPr>
        </p:nvSpPr>
        <p:spPr>
          <a:xfrm>
            <a:off x="467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4544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63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2510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860" y="302894"/>
            <a:ext cx="6972597" cy="712947"/>
          </a:xfrm>
          <a:prstGeom prst="rect">
            <a:avLst/>
          </a:prstGeom>
        </p:spPr>
        <p:txBody>
          <a:bodyPr vert="horz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2275" y="1210151"/>
            <a:ext cx="6994525" cy="3694748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91680" y="4659982"/>
            <a:ext cx="1296144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52320" y="4659982"/>
            <a:ext cx="1244824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87878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545638"/>
            <a:ext cx="8229600" cy="3023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789552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 descr="IN-Powerpoint-Presentation-Background-16-10---header.png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963"/>
          <a:stretch/>
        </p:blipFill>
        <p:spPr>
          <a:xfrm>
            <a:off x="0" y="0"/>
            <a:ext cx="9144000" cy="745067"/>
          </a:xfrm>
          <a:prstGeom prst="rect">
            <a:avLst/>
          </a:prstGeom>
        </p:spPr>
      </p:pic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467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4544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63544" y="4659982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67" r:id="rId6"/>
    <p:sldLayoutId id="2147483656" r:id="rId7"/>
    <p:sldLayoutId id="2147483666"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aseline="0">
          <a:solidFill>
            <a:srgbClr val="007698"/>
          </a:solidFill>
          <a:latin typeface="Palatino Linotype" panose="02040502050505030304" pitchFamily="18" charset="0"/>
          <a:ea typeface="ＭＳ Ｐゴシック" charset="-128"/>
          <a:cs typeface="Palatino Linotype" panose="02040502050505030304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-128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anose="020F0502020204030204" pitchFamily="34" charset="0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1800">
          <a:solidFill>
            <a:schemeClr val="tx1"/>
          </a:solidFill>
          <a:latin typeface="Calibri" panose="020F0502020204030204" pitchFamily="34" charset="0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>
          <a:solidFill>
            <a:schemeClr val="tx1"/>
          </a:solidFill>
          <a:latin typeface="Calibri" panose="020F0502020204030204" pitchFamily="34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 panose="020F0502020204030204" pitchFamily="34" charset="0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692275" y="1210799"/>
            <a:ext cx="6994525" cy="3694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692275" y="301467"/>
            <a:ext cx="6994525" cy="7149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1370683" cy="5143500"/>
          </a:xfrm>
          <a:prstGeom prst="rect">
            <a:avLst/>
          </a:prstGeom>
        </p:spPr>
      </p:pic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1691680" y="4659982"/>
            <a:ext cx="1296144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F4903D22-ECE2-43EC-9986-03190B957B4C}" type="datetimeFigureOut">
              <a:rPr lang="en-AU" smtClean="0"/>
              <a:pPr/>
              <a:t>28/09/2017</a:t>
            </a:fld>
            <a:endParaRPr lang="en-AU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4659982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52320" y="4659982"/>
            <a:ext cx="1244824" cy="365125"/>
          </a:xfrm>
          <a:prstGeom prst="rect">
            <a:avLst/>
          </a:prstGeom>
        </p:spPr>
        <p:txBody>
          <a:bodyPr anchor="b"/>
          <a:lstStyle>
            <a:lvl1pPr algn="r">
              <a:defRPr sz="1000">
                <a:solidFill>
                  <a:srgbClr val="696969"/>
                </a:solidFill>
                <a:latin typeface="Calibri" panose="020F0502020204030204" pitchFamily="34" charset="0"/>
              </a:defRPr>
            </a:lvl1pPr>
          </a:lstStyle>
          <a:p>
            <a:fld id="{5F017B42-91F6-4C88-92FE-4A2259424B14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4294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5" r:id="rId6"/>
    <p:sldLayoutId id="2147483664" r:id="rId7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aseline="0">
          <a:solidFill>
            <a:srgbClr val="007698"/>
          </a:solidFill>
          <a:latin typeface="Palatino Linotype" panose="02040502050505030304" pitchFamily="18" charset="0"/>
          <a:ea typeface="ＭＳ Ｐゴシック" charset="-128"/>
          <a:cs typeface="Palatino Linotype" panose="02040502050505030304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-128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anose="020F0502020204030204" pitchFamily="34" charset="0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1800">
          <a:solidFill>
            <a:schemeClr val="tx1"/>
          </a:solidFill>
          <a:latin typeface="Calibri" panose="020F0502020204030204" pitchFamily="34" charset="0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>
          <a:solidFill>
            <a:schemeClr val="tx1"/>
          </a:solidFill>
          <a:latin typeface="Calibri" panose="020F0502020204030204" pitchFamily="34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 panose="020F0502020204030204" pitchFamily="34" charset="0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85696"/>
            <a:ext cx="7772400" cy="1062118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CENTRAL BANK INDEPENDENCE </a:t>
            </a:r>
            <a:r>
              <a:rPr lang="en-AU" b="1" dirty="0" smtClean="0"/>
              <a:t/>
            </a:r>
            <a:br>
              <a:rPr lang="en-AU" b="1" dirty="0" smtClean="0"/>
            </a:br>
            <a:r>
              <a:rPr lang="en-AU" b="1" dirty="0" smtClean="0"/>
              <a:t>IN </a:t>
            </a:r>
            <a:r>
              <a:rPr lang="en-AU" b="1" dirty="0"/>
              <a:t>RETROSPECT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219822"/>
            <a:ext cx="7776864" cy="1009278"/>
          </a:xfrm>
        </p:spPr>
        <p:txBody>
          <a:bodyPr/>
          <a:lstStyle/>
          <a:p>
            <a:r>
              <a:rPr lang="en-AU" dirty="0" smtClean="0"/>
              <a:t>Guy </a:t>
            </a:r>
            <a:r>
              <a:rPr lang="en-AU" dirty="0" err="1" smtClean="0"/>
              <a:t>Debelle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Deputy Governor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843809" y="738585"/>
            <a:ext cx="5904656" cy="248989"/>
          </a:xfrm>
        </p:spPr>
        <p:txBody>
          <a:bodyPr/>
          <a:lstStyle/>
          <a:p>
            <a:r>
              <a:rPr lang="en-AU" dirty="0"/>
              <a:t>Address at Bank of England </a:t>
            </a:r>
            <a:r>
              <a:rPr lang="en-AU" dirty="0" smtClean="0"/>
              <a:t>“Independence</a:t>
            </a:r>
            <a:r>
              <a:rPr lang="en-AU" dirty="0"/>
              <a:t>: 20 Years </a:t>
            </a:r>
            <a:r>
              <a:rPr lang="en-AU" dirty="0" smtClean="0"/>
              <a:t>On” Conference, London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 smtClean="0"/>
              <a:t>28 September 2017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0774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2400" dirty="0" smtClean="0"/>
              <a:t>How Independent Should a Central Bank Be?</a:t>
            </a:r>
            <a:endParaRPr lang="en-AU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AU" dirty="0" smtClean="0"/>
              <a:t>Debelle and Fischer 1994</a:t>
            </a:r>
          </a:p>
          <a:p>
            <a:pPr>
              <a:spcBef>
                <a:spcPts val="1200"/>
              </a:spcBef>
            </a:pPr>
            <a:endParaRPr lang="en-AU" dirty="0" smtClean="0"/>
          </a:p>
          <a:p>
            <a:pPr>
              <a:spcBef>
                <a:spcPts val="1200"/>
              </a:spcBef>
            </a:pPr>
            <a:r>
              <a:rPr lang="en-AU" dirty="0" smtClean="0"/>
              <a:t>Goal Dependence</a:t>
            </a:r>
          </a:p>
          <a:p>
            <a:pPr>
              <a:spcBef>
                <a:spcPts val="1200"/>
              </a:spcBef>
            </a:pPr>
            <a:endParaRPr lang="en-AU" dirty="0" smtClean="0"/>
          </a:p>
          <a:p>
            <a:pPr>
              <a:spcBef>
                <a:spcPts val="1200"/>
              </a:spcBef>
            </a:pPr>
            <a:r>
              <a:rPr lang="en-AU" dirty="0" smtClean="0"/>
              <a:t>Instrument Independence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4017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2800" dirty="0" smtClean="0"/>
              <a:t>Goal </a:t>
            </a:r>
            <a:r>
              <a:rPr lang="en-AU" sz="2400" dirty="0" smtClean="0"/>
              <a:t>Dependence/Instrument</a:t>
            </a:r>
            <a:r>
              <a:rPr lang="en-AU" sz="2800" dirty="0" smtClean="0"/>
              <a:t> Independence</a:t>
            </a:r>
            <a:endParaRPr lang="en-AU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en-AU" dirty="0" smtClean="0"/>
              <a:t>The Bundesbank and the output costs of inflation control (sacrifice ratio)</a:t>
            </a:r>
          </a:p>
          <a:p>
            <a:pPr>
              <a:spcBef>
                <a:spcPts val="1200"/>
              </a:spcBef>
            </a:pPr>
            <a:r>
              <a:rPr lang="en-AU" dirty="0" smtClean="0"/>
              <a:t>Theoretical literature</a:t>
            </a:r>
          </a:p>
          <a:p>
            <a:pPr lvl="1">
              <a:spcBef>
                <a:spcPts val="1200"/>
              </a:spcBef>
            </a:pPr>
            <a:r>
              <a:rPr lang="en-AU" dirty="0" smtClean="0"/>
              <a:t>Rules v Discretion</a:t>
            </a:r>
          </a:p>
          <a:p>
            <a:pPr lvl="1">
              <a:spcBef>
                <a:spcPts val="1200"/>
              </a:spcBef>
            </a:pPr>
            <a:r>
              <a:rPr lang="en-AU" dirty="0" smtClean="0"/>
              <a:t>Rogoff’s conservative central banker</a:t>
            </a:r>
          </a:p>
          <a:p>
            <a:pPr lvl="1">
              <a:spcBef>
                <a:spcPts val="1200"/>
              </a:spcBef>
            </a:pPr>
            <a:r>
              <a:rPr lang="en-AU" dirty="0" smtClean="0"/>
              <a:t>Walsh’s performance contract/RBNZ</a:t>
            </a:r>
          </a:p>
          <a:p>
            <a:pPr>
              <a:spcBef>
                <a:spcPts val="1200"/>
              </a:spcBef>
            </a:pPr>
            <a:r>
              <a:rPr lang="en-AU" dirty="0" smtClean="0"/>
              <a:t>Empirical results</a:t>
            </a:r>
          </a:p>
          <a:p>
            <a:pPr lvl="1">
              <a:spcBef>
                <a:spcPts val="1200"/>
              </a:spcBef>
            </a:pPr>
            <a:r>
              <a:rPr lang="en-AU" dirty="0" smtClean="0"/>
              <a:t>Increased CBI → Low inflation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284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Has CB Independence Delivered?</a:t>
            </a:r>
            <a:endParaRPr lang="en-AU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AU" dirty="0" smtClean="0"/>
              <a:t>The NICE decade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AU" dirty="0" smtClean="0"/>
              <a:t>Update the empirics: Balls et al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AU" dirty="0" smtClean="0"/>
              <a:t>The UK 2010-2012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AU" dirty="0" smtClean="0"/>
              <a:t>But what about the crisis?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8882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dirty="0"/>
              <a:t>Central bank independence under threat?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AU" dirty="0" smtClean="0"/>
              <a:t>The crisis</a:t>
            </a:r>
          </a:p>
          <a:p>
            <a:pPr>
              <a:spcBef>
                <a:spcPts val="1200"/>
              </a:spcBef>
            </a:pPr>
            <a:r>
              <a:rPr lang="en-AU" dirty="0" smtClean="0"/>
              <a:t>Is CBI to blame?</a:t>
            </a:r>
          </a:p>
          <a:p>
            <a:pPr>
              <a:spcBef>
                <a:spcPts val="1200"/>
              </a:spcBef>
            </a:pPr>
            <a:r>
              <a:rPr lang="en-AU" dirty="0" smtClean="0"/>
              <a:t>Monetary policy the only game in town?</a:t>
            </a:r>
          </a:p>
          <a:p>
            <a:pPr>
              <a:spcBef>
                <a:spcPts val="1200"/>
              </a:spcBef>
            </a:pPr>
            <a:r>
              <a:rPr lang="en-AU" dirty="0" smtClean="0"/>
              <a:t>Distributional consequences of monetary policy</a:t>
            </a:r>
          </a:p>
          <a:p>
            <a:pPr>
              <a:spcBef>
                <a:spcPts val="1200"/>
              </a:spcBef>
            </a:pPr>
            <a:r>
              <a:rPr lang="en-AU" dirty="0" smtClean="0"/>
              <a:t>Ever been thus. Why more now?</a:t>
            </a:r>
          </a:p>
          <a:p>
            <a:pPr>
              <a:spcBef>
                <a:spcPts val="1200"/>
              </a:spcBef>
            </a:pPr>
            <a:r>
              <a:rPr lang="en-AU" dirty="0" smtClean="0"/>
              <a:t>Wages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8559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 smtClean="0"/>
              <a:t>Conclusion</a:t>
            </a:r>
            <a:endParaRPr lang="en-AU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AU" dirty="0" smtClean="0"/>
              <a:t>Financial Stability and Independence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AU" dirty="0" smtClean="0"/>
              <a:t>Accountability is key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3914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85696"/>
            <a:ext cx="7772400" cy="1062118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CENTRAL BANK INDEPENDENCE </a:t>
            </a:r>
            <a:r>
              <a:rPr lang="en-AU" b="1" dirty="0" smtClean="0"/>
              <a:t/>
            </a:r>
            <a:br>
              <a:rPr lang="en-AU" b="1" dirty="0" smtClean="0"/>
            </a:br>
            <a:r>
              <a:rPr lang="en-AU" b="1" dirty="0" smtClean="0"/>
              <a:t>IN </a:t>
            </a:r>
            <a:r>
              <a:rPr lang="en-AU" b="1" dirty="0"/>
              <a:t>RETROSPECT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219822"/>
            <a:ext cx="7776864" cy="1009278"/>
          </a:xfrm>
        </p:spPr>
        <p:txBody>
          <a:bodyPr/>
          <a:lstStyle/>
          <a:p>
            <a:r>
              <a:rPr lang="en-AU" dirty="0" smtClean="0"/>
              <a:t>Guy </a:t>
            </a:r>
            <a:r>
              <a:rPr lang="en-AU" dirty="0" err="1" smtClean="0"/>
              <a:t>Debelle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Deputy Governor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843809" y="738585"/>
            <a:ext cx="5904656" cy="248989"/>
          </a:xfrm>
        </p:spPr>
        <p:txBody>
          <a:bodyPr/>
          <a:lstStyle/>
          <a:p>
            <a:r>
              <a:rPr lang="en-AU" dirty="0"/>
              <a:t>Address at Bank of England </a:t>
            </a:r>
            <a:r>
              <a:rPr lang="en-AU" dirty="0" smtClean="0"/>
              <a:t>“Independence</a:t>
            </a:r>
            <a:r>
              <a:rPr lang="en-AU" dirty="0"/>
              <a:t>: 20 Years </a:t>
            </a:r>
            <a:r>
              <a:rPr lang="en-AU" dirty="0" smtClean="0"/>
              <a:t>On” Conference, London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 smtClean="0"/>
              <a:t>28 September 2017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7001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BA Horizontal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BA Vertical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180E6D8696B941AACE3A12D513E0A1" ma:contentTypeVersion="364" ma:contentTypeDescription="Create a new document." ma:contentTypeScope="" ma:versionID="ebe2787d987a702954bc505634bb3bf6">
  <xsd:schema xmlns:xsd="http://www.w3.org/2001/XMLSchema" xmlns:xs="http://www.w3.org/2001/XMLSchema" xmlns:p="http://schemas.microsoft.com/office/2006/metadata/properties" xmlns:ns1="http://schemas.microsoft.com/sharepoint/v3" xmlns:ns2="b67fa5cd-9f58-4c91-ae17-33c31eed239f" xmlns:ns3="a5edd0e9-353e-4089-bcbc-d9218926e91f" xmlns:ns4="http://schemas.microsoft.com/sharepoint/v3/fields" targetNamespace="http://schemas.microsoft.com/office/2006/metadata/properties" ma:root="true" ma:fieldsID="d073f2b2c4e9230ab52d3fb6d7e3a729" ns1:_="" ns2:_="" ns3:_="" ns4:_="">
    <xsd:import namespace="http://schemas.microsoft.com/sharepoint/v3"/>
    <xsd:import namespace="b67fa5cd-9f58-4c91-ae17-33c31eed239f"/>
    <xsd:import namespace="a5edd0e9-353e-4089-bcbc-d9218926e91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1:PublishDate" minOccurs="0"/>
                <xsd:element ref="ns1:OwnerGroup"/>
                <xsd:element ref="ns2:BOETaxonomyFieldTaxHTField0" minOccurs="0"/>
                <xsd:element ref="ns3:TaxCatchAll" minOccurs="0"/>
                <xsd:element ref="ns3:TaxCatchAllLabel" minOccurs="0"/>
                <xsd:element ref="ns4:BOEKeywords" minOccurs="0"/>
                <xsd:element ref="ns1:BOESummaryText" minOccurs="0"/>
                <xsd:element ref="ns1:IncludeContentsInIndex" minOccurs="0"/>
                <xsd:element ref="ns1:BOEApprovalStatus" minOccurs="0"/>
                <xsd:element ref="ns2:BOETwoLevelApprovalUnapprovedUrls" minOccurs="0"/>
                <xsd:element ref="ns1:ApprovedBy" minOccurs="0"/>
                <xsd:element ref="ns1:PublishedBy" minOccurs="0"/>
                <xsd:element ref="ns1:ArchivalDate" minOccurs="0"/>
                <xsd:element ref="ns1:ArchivalChoice"/>
                <xsd:element ref="ns1:BOEReplicationFlag" minOccurs="0"/>
                <xsd:element ref="ns1:BOEReplicateBackwardLinksOnDeployFlag" minOccurs="0"/>
                <xsd:element ref="ns1:ContentReviewDat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  <xsd:element name="PublishDate" ma:index="10" nillable="true" ma:displayName="Publication Date" ma:format="DateOnly" ma:internalName="PublishDate">
      <xsd:simpleType>
        <xsd:restriction base="dms:DateTime"/>
      </xsd:simpleType>
    </xsd:element>
    <xsd:element name="OwnerGroup" ma:index="11" ma:displayName="Owner Group" ma:list="UserInfo" ma:SearchPeopleOnly="false" ma:internalName="OwnerGroup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OESummaryText" ma:index="17" nillable="true" ma:displayName="Summary Text" ma:internalName="BOESummaryText" ma:readOnly="false">
      <xsd:simpleType>
        <xsd:restriction base="dms:Note">
          <xsd:maxLength value="255"/>
        </xsd:restriction>
      </xsd:simpleType>
    </xsd:element>
    <xsd:element name="IncludeContentsInIndex" ma:index="18" nillable="true" ma:displayName="Make Content Searchable" ma:default="1" ma:description="" ma:internalName="IncludeContentsInIndex">
      <xsd:simpleType>
        <xsd:restriction base="dms:Boolean"/>
      </xsd:simpleType>
    </xsd:element>
    <xsd:element name="BOEApprovalStatus" ma:index="19" nillable="true" ma:displayName="2 Stage Approval Status" ma:default="Pending Approval" ma:internalName="BOEApprovalStatus">
      <xsd:simpleType>
        <xsd:restriction base="dms:Choice">
          <xsd:enumeration value="Pending Approval"/>
          <xsd:enumeration value="Level 1 Approved"/>
          <xsd:enumeration value="Level 1 Rejected"/>
          <xsd:enumeration value="Level 2 Approved"/>
          <xsd:enumeration value="Level 2 Rejected"/>
        </xsd:restriction>
      </xsd:simpleType>
    </xsd:element>
    <xsd:element name="ApprovedBy" ma:index="21" nillable="true" ma:displayName="Approved By" ma:list="UserInfo" ma:internalName="ApprovedBy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ublishedBy" ma:index="22" nillable="true" ma:displayName="Published By" ma:list="UserInfo" ma:internalName="PublishedBy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alDate" ma:index="23" nillable="true" ma:displayName="Archival Date" ma:format="DateOnly" ma:internalName="ArchivalDate" ma:readOnly="false">
      <xsd:simpleType>
        <xsd:restriction base="dms:DateTime"/>
      </xsd:simpleType>
    </xsd:element>
    <xsd:element name="ArchivalChoice" ma:index="24" ma:displayName="Archive In" ma:default="3 Years" ma:internalName="ArchivalChoice" ma:readOnly="false">
      <xsd:simpleType>
        <xsd:restriction base="dms:Choice">
          <xsd:enumeration value="3 Months"/>
          <xsd:enumeration value="6 Months"/>
          <xsd:enumeration value="1 Year"/>
          <xsd:enumeration value="2 Years"/>
          <xsd:enumeration value="3 Years"/>
          <xsd:enumeration value="4 Years"/>
          <xsd:enumeration value="5 Years"/>
        </xsd:restriction>
      </xsd:simpleType>
    </xsd:element>
    <xsd:element name="BOEReplicationFlag" ma:index="26" nillable="true" ma:displayName="Replicated" ma:default="1" ma:internalName="Replicated" ma:readOnly="false">
      <xsd:simpleType>
        <xsd:restriction base="dms:Text"/>
      </xsd:simpleType>
    </xsd:element>
    <xsd:element name="BOEReplicateBackwardLinksOnDeployFlag" ma:index="27" nillable="true" ma:displayName="Replicate Backward Links On Deploy" ma:default="0" ma:internalName="Replicate_x0020_Backward_x0020_Links_x0020_On_x0020_Deploy" ma:readOnly="false">
      <xsd:simpleType>
        <xsd:restriction base="dms:Boolean"/>
      </xsd:simpleType>
    </xsd:element>
    <xsd:element name="ContentReviewDate" ma:index="28" ma:displayName="Content Review Date" ma:internalName="ContentReview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fa5cd-9f58-4c91-ae17-33c31eed239f" elementFormDefault="qualified">
    <xsd:import namespace="http://schemas.microsoft.com/office/2006/documentManagement/types"/>
    <xsd:import namespace="http://schemas.microsoft.com/office/infopath/2007/PartnerControls"/>
    <xsd:element name="BOETaxonomyFieldTaxHTField0" ma:index="13" ma:taxonomy="true" ma:internalName="BOETaxonomyFieldTaxHTField0" ma:taxonomyFieldName="BOETaxonomyField" ma:displayName="Taxonomy" ma:default="" ma:fieldId="{8d0458c1-0fb7-4981-bee1-52d0df01895c}" ma:taxonomyMulti="true" ma:sspId="8879b917-e261-45cf-a9d8-7a379b5709b9" ma:termSetId="f722e845-53bc-4304-a021-71ff6897438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OETwoLevelApprovalUnapprovedUrls" ma:index="20" nillable="true" ma:displayName="Unapproved Urls" ma:internalName="BOETwoLevelApprovalUnapprovedUrl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edd0e9-353e-4089-bcbc-d9218926e91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description="" ma:hidden="true" ma:list="{24e5fe3a-2481-4c14-85cb-2566c1d518d1}" ma:internalName="TaxCatchAll" ma:showField="CatchAllData" ma:web="a5edd0e9-353e-4089-bcbc-d9218926e9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5" nillable="true" ma:displayName="Taxonomy Catch All Column1" ma:hidden="true" ma:list="{24e5fe3a-2481-4c14-85cb-2566c1d518d1}" ma:internalName="TaxCatchAllLabel" ma:readOnly="true" ma:showField="CatchAllDataLabel" ma:web="a5edd0e9-353e-4089-bcbc-d9218926e9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BOEKeywords" ma:index="16" nillable="true" ma:displayName="Keywords" ma:hidden="true" ma:internalName="BOEKeywords" ma:readOnly="fals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OEReplicationFlag xmlns="http://schemas.microsoft.com/sharepoint/v3">0</BOEReplicationFlag>
    <BOETaxonomyFieldTaxHTField0 xmlns="b67fa5cd-9f58-4c91-ae17-33c31eed239f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Conferences</TermName>
          <TermId xmlns="http://schemas.microsoft.com/office/infopath/2007/PartnerControls">8fb32821-a092-4700-b362-a2c26fe49d0f</TermId>
        </TermInfo>
      </Terms>
    </BOETaxonomyFieldTaxHTField0>
    <BOEReplicateBackwardLinksOnDeployFlag xmlns="http://schemas.microsoft.com/sharepoint/v3">false</BOEReplicateBackwardLinksOnDeployFlag>
    <BOETwoLevelApprovalUnapprovedUrls xmlns="b67fa5cd-9f58-4c91-ae17-33c31eed239f" xsi:nil="true"/>
    <PublishDate xmlns="http://schemas.microsoft.com/sharepoint/v3">2017-09-27T23:00:00+00:00</PublishDate>
    <ContentReviewDate xmlns="http://schemas.microsoft.com/sharepoint/v3">1900-01-01T00:00:00+00:00</ContentReviewDate>
    <PublishingExpirationDate xmlns="http://schemas.microsoft.com/sharepoint/v3" xsi:nil="true"/>
    <IncludeContentsInIndex xmlns="http://schemas.microsoft.com/sharepoint/v3">true</IncludeContentsInIndex>
    <PublishingStartDate xmlns="http://schemas.microsoft.com/sharepoint/v3" xsi:nil="true"/>
    <BOEKeywords xmlns="http://schemas.microsoft.com/sharepoint/v3/fields" xsi:nil="true"/>
    <OwnerGroup xmlns="http://schemas.microsoft.com/sharepoint/v3">
      <UserInfo>
        <DisplayName/>
        <AccountId>177</AccountId>
        <AccountType/>
      </UserInfo>
    </OwnerGroup>
    <BOEApprovalStatus xmlns="http://schemas.microsoft.com/sharepoint/v3">Pending Approval</BOEApprovalStatus>
    <BOESummaryText xmlns="http://schemas.microsoft.com/sharepoint/v3" xsi:nil="true"/>
    <ArchivalChoice xmlns="http://schemas.microsoft.com/sharepoint/v3">3 Years</ArchivalChoice>
    <ArchivalDate xmlns="http://schemas.microsoft.com/sharepoint/v3" xsi:nil="true"/>
    <TaxCatchAll xmlns="a5edd0e9-353e-4089-bcbc-d9218926e91f">
      <Value>1828</Value>
    </TaxCatchAll>
  </documentManagement>
</p:properties>
</file>

<file path=customXml/itemProps1.xml><?xml version="1.0" encoding="utf-8"?>
<ds:datastoreItem xmlns:ds="http://schemas.openxmlformats.org/officeDocument/2006/customXml" ds:itemID="{66D0FBC1-B4AF-4A50-89F4-141E51147834}"/>
</file>

<file path=customXml/itemProps2.xml><?xml version="1.0" encoding="utf-8"?>
<ds:datastoreItem xmlns:ds="http://schemas.openxmlformats.org/officeDocument/2006/customXml" ds:itemID="{2CE4B877-0B49-4B66-B38D-4E8DBA0D7E51}"/>
</file>

<file path=customXml/itemProps3.xml><?xml version="1.0" encoding="utf-8"?>
<ds:datastoreItem xmlns:ds="http://schemas.openxmlformats.org/officeDocument/2006/customXml" ds:itemID="{EEF0A7D9-C9F8-49F3-9372-CDB1DD66DB2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1406</TotalTime>
  <Words>164</Words>
  <Application>Microsoft Office PowerPoint</Application>
  <PresentationFormat>On-screen Show (16:9)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RBA Horizontal</vt:lpstr>
      <vt:lpstr>RBA Vertical</vt:lpstr>
      <vt:lpstr>CENTRAL BANK INDEPENDENCE  IN RETROSPECT</vt:lpstr>
      <vt:lpstr>How Independent Should a Central Bank Be?</vt:lpstr>
      <vt:lpstr>Goal Dependence/Instrument Independence</vt:lpstr>
      <vt:lpstr>Has CB Independence Delivered?</vt:lpstr>
      <vt:lpstr>Central bank independence under threat?</vt:lpstr>
      <vt:lpstr>Conclusion</vt:lpstr>
      <vt:lpstr>CENTRAL BANK INDEPENDENCE  IN RETROSPECT</vt:lpstr>
    </vt:vector>
  </TitlesOfParts>
  <Company>RBA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Guy Debelle slides</dc:title>
  <dc:subject>Monetary Policy</dc:subject>
  <dc:creator>Economic Group</dc:creator>
  <cp:keywords>monetary policy</cp:keywords>
  <cp:lastModifiedBy>Cottis, Michelle</cp:lastModifiedBy>
  <cp:revision>132</cp:revision>
  <dcterms:created xsi:type="dcterms:W3CDTF">2011-03-04T06:17:24Z</dcterms:created>
  <dcterms:modified xsi:type="dcterms:W3CDTF">2017-09-28T13:31:57Z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0x01010051180E6D8696B941AACE3A12D513E0A1</vt:lpwstr>
  </property>
  <property fmtid="{D5CDD505-2E9C-101B-9397-08002B2CF9AE}" pid="3" name="BOETaxonomyField">
    <vt:lpwstr>1828;#Conferences|8fb32821-a092-4700-b362-a2c26fe49d0f</vt:lpwstr>
  </property>
  <property fmtid="{D5CDD505-2E9C-101B-9397-08002B2CF9AE}" pid="4" name="Order">
    <vt:r8>849200</vt:r8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