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1" r:id="rId1"/>
    <p:sldMasterId id="2147483660" r:id="rId2"/>
  </p:sldMasterIdLst>
  <p:notesMasterIdLst>
    <p:notesMasterId r:id="rId21"/>
  </p:notesMasterIdLst>
  <p:sldIdLst>
    <p:sldId id="256" r:id="rId3"/>
    <p:sldId id="268" r:id="rId4"/>
    <p:sldId id="257" r:id="rId5"/>
    <p:sldId id="279" r:id="rId6"/>
    <p:sldId id="271" r:id="rId7"/>
    <p:sldId id="272" r:id="rId8"/>
    <p:sldId id="265" r:id="rId9"/>
    <p:sldId id="273" r:id="rId10"/>
    <p:sldId id="280" r:id="rId11"/>
    <p:sldId id="274" r:id="rId12"/>
    <p:sldId id="266" r:id="rId13"/>
    <p:sldId id="275" r:id="rId14"/>
    <p:sldId id="276" r:id="rId15"/>
    <p:sldId id="281" r:id="rId16"/>
    <p:sldId id="277" r:id="rId17"/>
    <p:sldId id="27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719F"/>
    <a:srgbClr val="172A3A"/>
    <a:srgbClr val="1B4870"/>
    <a:srgbClr val="569BBE"/>
    <a:srgbClr val="B509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>
      <p:cViewPr varScale="1">
        <p:scale>
          <a:sx n="100" d="100"/>
          <a:sy n="10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8E30C-0141-4523-9054-EE9F7305EE6E}" type="datetimeFigureOut">
              <a:rPr lang="en-US" smtClean="0"/>
              <a:t>9/29/2017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DF248-F626-4BCC-A686-BB5F98592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59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pening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981199"/>
          </a:xfrm>
        </p:spPr>
        <p:txBody>
          <a:bodyPr/>
          <a:lstStyle>
            <a:lvl1pPr>
              <a:defRPr b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581400"/>
            <a:ext cx="6400800" cy="2438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rgbClr val="36719F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Author(s)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0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F01837A-A1AB-40DD-8D27-9F791F0F6EFF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39" y="304800"/>
            <a:ext cx="3820161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57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EC185F28-714E-42E8-B59E-5C204886CB7B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94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DA6919C-7C65-4405-87BF-2F137EFEF9A5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97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38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B48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68562"/>
            <a:ext cx="4040188" cy="3779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8288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B48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68562"/>
            <a:ext cx="4041775" cy="37798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6AA08E-898E-4C3B-9EED-732D21381596}" type="datetime1">
              <a:rPr lang="en-US" smtClean="0"/>
              <a:t>9/29/2017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© PIIE, 2017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16A28F-CE26-4394-8788-19F9F7A358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3B9AA39-999D-4B9F-AFFE-51DDC029C250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920FED4-9859-4A84-B56F-81E7EFFD68ED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60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008313" cy="977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7200"/>
            <a:ext cx="4806950" cy="5791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724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828F5FA-212E-4DF0-B16C-347A7D7FD0A1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19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10200"/>
            <a:ext cx="5486400" cy="838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46B2298-D240-43FA-9943-06E33D418A15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B487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8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9200" y="6356350"/>
            <a:ext cx="685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797A4B1-E258-46F4-A480-F4D66BFAA3F1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78DCDDD-39C2-4E65-B7C4-6894F02AC3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49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172A3A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36719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88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1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ED7609BA-27F0-492F-901E-C144920BE32B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72A3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3698329-7E74-489C-977A-F404E138E5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366713"/>
          </a:xfrm>
          <a:prstGeom prst="rect">
            <a:avLst/>
          </a:prstGeom>
          <a:solidFill>
            <a:srgbClr val="3671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616437"/>
            <a:ext cx="391161" cy="52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06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664" r:id="rId3"/>
    <p:sldLayoutId id="2147483679" r:id="rId4"/>
    <p:sldLayoutId id="2147483666" r:id="rId5"/>
    <p:sldLayoutId id="2147483667" r:id="rId6"/>
    <p:sldLayoutId id="2147483668" r:id="rId7"/>
    <p:sldLayoutId id="2147483669" r:id="rId8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100" b="1" kern="1200">
          <a:solidFill>
            <a:srgbClr val="36719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72A3A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36719F"/>
                </a:solidFill>
              </a:rPr>
              <a:t>In the Fray, Not Above It</a:t>
            </a:r>
            <a:br>
              <a:rPr lang="en-US" sz="3600" dirty="0">
                <a:solidFill>
                  <a:srgbClr val="36719F"/>
                </a:solidFill>
              </a:rPr>
            </a:br>
            <a:r>
              <a:rPr lang="en-US" sz="2800" dirty="0">
                <a:solidFill>
                  <a:srgbClr val="36719F"/>
                </a:solidFill>
              </a:rPr>
              <a:t>Observations on the Global History </a:t>
            </a:r>
            <a:br>
              <a:rPr lang="en-US" sz="2800" dirty="0">
                <a:solidFill>
                  <a:srgbClr val="36719F"/>
                </a:solidFill>
              </a:rPr>
            </a:br>
            <a:r>
              <a:rPr lang="en-US" sz="2800" dirty="0">
                <a:solidFill>
                  <a:srgbClr val="36719F"/>
                </a:solidFill>
              </a:rPr>
              <a:t>of Central Bank Independence</a:t>
            </a:r>
            <a:endParaRPr lang="en-US" sz="3600" dirty="0">
              <a:solidFill>
                <a:srgbClr val="36719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38600"/>
            <a:ext cx="6629400" cy="1828800"/>
          </a:xfrm>
        </p:spPr>
        <p:txBody>
          <a:bodyPr>
            <a:normAutofit/>
          </a:bodyPr>
          <a:lstStyle/>
          <a:p>
            <a:pPr algn="r"/>
            <a:r>
              <a:rPr lang="en-US" sz="2400" dirty="0"/>
              <a:t>Adam S. Posen</a:t>
            </a:r>
          </a:p>
          <a:p>
            <a:pPr algn="r"/>
            <a:r>
              <a:rPr lang="en-US" sz="2400" i="1" dirty="0"/>
              <a:t>Bank of England Conference</a:t>
            </a:r>
          </a:p>
          <a:p>
            <a:pPr algn="r"/>
            <a:r>
              <a:rPr lang="en-US" sz="2400" dirty="0"/>
              <a:t>Independence 20 Years On</a:t>
            </a:r>
          </a:p>
          <a:p>
            <a:pPr algn="r"/>
            <a:r>
              <a:rPr lang="en-US" sz="2400" dirty="0"/>
              <a:t>September 29, 2017</a:t>
            </a:r>
          </a:p>
        </p:txBody>
      </p:sp>
    </p:spTree>
    <p:extLst>
      <p:ext uri="{BB962C8B-B14F-4D97-AF65-F5344CB8AC3E}">
        <p14:creationId xmlns:p14="http://schemas.microsoft.com/office/powerpoint/2010/main" val="436252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Merits of different CBI </a:t>
            </a:r>
            <a:br>
              <a:rPr lang="en-US" dirty="0"/>
            </a:br>
            <a:r>
              <a:rPr lang="en-US" dirty="0"/>
              <a:t>political-legal arrangements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Fiscal indemnity or not was fundamental</a:t>
            </a:r>
          </a:p>
          <a:p>
            <a:pPr lvl="1"/>
            <a:r>
              <a:rPr lang="en-US" dirty="0"/>
              <a:t>BOE had it for QE under successive governments</a:t>
            </a:r>
          </a:p>
          <a:p>
            <a:pPr lvl="1"/>
            <a:r>
              <a:rPr lang="en-US" dirty="0"/>
              <a:t>ECB and BOJ publicly fretted about vulnerability if CB ‘capital’ were eroded</a:t>
            </a:r>
          </a:p>
          <a:p>
            <a:pPr lvl="1"/>
            <a:r>
              <a:rPr lang="en-US" dirty="0"/>
              <a:t>FRB under attack by Congress for ‘spending our money’</a:t>
            </a:r>
          </a:p>
          <a:p>
            <a:pPr lvl="1"/>
            <a:r>
              <a:rPr lang="en-US" dirty="0"/>
              <a:t>Not foreseen as an issue in CBI</a:t>
            </a:r>
          </a:p>
          <a:p>
            <a:r>
              <a:rPr lang="en-US" dirty="0"/>
              <a:t>Fiscal cooperation or criticism without rules</a:t>
            </a:r>
          </a:p>
          <a:p>
            <a:pPr lvl="1"/>
            <a:r>
              <a:rPr lang="en-US" dirty="0"/>
              <a:t>Often (in EM) seen as virtue of independence, if not duty, to critique government fiscal policy</a:t>
            </a:r>
          </a:p>
          <a:p>
            <a:pPr lvl="1"/>
            <a:r>
              <a:rPr lang="en-US" dirty="0"/>
              <a:t>Usually (in G20) CB criticism is an intrusion</a:t>
            </a:r>
          </a:p>
          <a:p>
            <a:pPr lvl="1"/>
            <a:r>
              <a:rPr lang="en-US" dirty="0"/>
              <a:t>Ability to willingly cooperate gets stigmatized, though evidence is that only involuntary primary debt purchases do harm (to inflation </a:t>
            </a:r>
            <a:r>
              <a:rPr lang="en-US"/>
              <a:t>or expectations)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238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DAEDABBF-7A1D-4FE5-8E62-D79D6923E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4038600"/>
            <a:ext cx="67818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“What! Would I be turned back from doing a thing that I had determined to do, and that I knew to be right, by the airs and interference of such a person, or any person I may say? No, I have no idea of being so easily persuaded. When I have made up my mind, I have made it.” </a:t>
            </a:r>
          </a:p>
          <a:p>
            <a:r>
              <a:rPr lang="en-US" sz="2400" dirty="0"/>
              <a:t>― Jane Austen, </a:t>
            </a:r>
            <a:r>
              <a:rPr lang="en-US" sz="2400" i="1" dirty="0"/>
              <a:t>Persuasion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E696EB-7565-4FC5-A27F-EF662C9E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977AC-B6BA-4E1D-9492-6667E8336FFE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315355-E6C5-433D-A982-76BDE48842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66367B-D678-4ED7-BFDA-BC4F252BE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09D24430-A1F2-454B-AB52-23DFF411B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957" y="1039813"/>
            <a:ext cx="5784643" cy="290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708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CBI alignment with </a:t>
            </a:r>
            <a:br>
              <a:rPr lang="en-US" dirty="0"/>
            </a:br>
            <a:r>
              <a:rPr lang="en-US" dirty="0"/>
              <a:t>economic changes since 1990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Lots of reasons to doubt simple inflation bias story</a:t>
            </a:r>
          </a:p>
          <a:p>
            <a:pPr lvl="1"/>
            <a:r>
              <a:rPr lang="en-US" sz="2400" dirty="0"/>
              <a:t>Including the ease of shedding it once done</a:t>
            </a:r>
          </a:p>
          <a:p>
            <a:pPr lvl="1"/>
            <a:r>
              <a:rPr lang="en-US" sz="2400" dirty="0"/>
              <a:t>And the stickiness of inflation expectations</a:t>
            </a:r>
          </a:p>
          <a:p>
            <a:pPr lvl="1"/>
            <a:r>
              <a:rPr lang="en-US" sz="2400" dirty="0"/>
              <a:t>And the flattening of the Philips Curve</a:t>
            </a:r>
          </a:p>
          <a:p>
            <a:pPr lvl="1"/>
            <a:r>
              <a:rPr lang="en-US" sz="2400" dirty="0"/>
              <a:t>Ended up with asymmetric models of CBI in a world of asymmetry in the other direction (incl. ZLB)</a:t>
            </a:r>
          </a:p>
          <a:p>
            <a:pPr lvl="1"/>
            <a:r>
              <a:rPr lang="en-US" sz="2400" dirty="0"/>
              <a:t>Low inflation as part of a syndrome, not neutrality</a:t>
            </a:r>
          </a:p>
          <a:p>
            <a:r>
              <a:rPr lang="en-US" sz="2800" dirty="0"/>
              <a:t>Global trends and convergence beyond CBI</a:t>
            </a:r>
          </a:p>
          <a:p>
            <a:pPr lvl="1"/>
            <a:r>
              <a:rPr lang="en-US" sz="2400" dirty="0"/>
              <a:t>Seeming evidence for real (wage) driven inflation</a:t>
            </a:r>
          </a:p>
          <a:p>
            <a:pPr lvl="1"/>
            <a:r>
              <a:rPr lang="en-US" sz="2400" dirty="0"/>
              <a:t>Difficulty of using currency depreciation economically and politically to reflate</a:t>
            </a:r>
          </a:p>
          <a:p>
            <a:pPr lvl="1"/>
            <a:r>
              <a:rPr lang="en-US" sz="2400" dirty="0"/>
              <a:t>Link of capital inflows and financial instability 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314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CBI alignment with </a:t>
            </a:r>
            <a:br>
              <a:rPr lang="en-US" dirty="0"/>
            </a:br>
            <a:r>
              <a:rPr lang="en-US" dirty="0"/>
              <a:t>economic changes since 1990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US" sz="4000" dirty="0"/>
              <a:t>From money illusion to distribution illusion?</a:t>
            </a:r>
          </a:p>
          <a:p>
            <a:pPr lvl="1">
              <a:spcAft>
                <a:spcPts val="600"/>
              </a:spcAft>
            </a:pPr>
            <a:r>
              <a:rPr lang="en-US" sz="3400" dirty="0"/>
              <a:t>People cannot only notice distributional consequences of MP when in crisis or when using quantitative measures</a:t>
            </a:r>
          </a:p>
          <a:p>
            <a:pPr>
              <a:spcAft>
                <a:spcPts val="600"/>
              </a:spcAft>
            </a:pPr>
            <a:r>
              <a:rPr lang="en-US" sz="4000" dirty="0"/>
              <a:t>Information overflow reduces transparency</a:t>
            </a:r>
          </a:p>
          <a:p>
            <a:pPr>
              <a:spcAft>
                <a:spcPts val="600"/>
              </a:spcAft>
            </a:pPr>
            <a:r>
              <a:rPr lang="en-US" sz="4000" dirty="0"/>
              <a:t>Argument for return to ‘firefighting’ model for CBs</a:t>
            </a:r>
          </a:p>
          <a:p>
            <a:pPr lvl="1">
              <a:spcAft>
                <a:spcPts val="600"/>
              </a:spcAft>
            </a:pPr>
            <a:r>
              <a:rPr lang="en-US" sz="3400" dirty="0"/>
              <a:t>CB have broadening responsibilities/demands</a:t>
            </a:r>
          </a:p>
          <a:p>
            <a:pPr lvl="1">
              <a:spcAft>
                <a:spcPts val="600"/>
              </a:spcAft>
            </a:pPr>
            <a:r>
              <a:rPr lang="en-US" sz="3400" dirty="0"/>
              <a:t>No longer blinded by happy coincidence of one goal/one instrument/good outcome</a:t>
            </a:r>
          </a:p>
          <a:p>
            <a:pPr lvl="1">
              <a:spcAft>
                <a:spcPts val="600"/>
              </a:spcAft>
            </a:pPr>
            <a:r>
              <a:rPr lang="en-US" sz="3400" dirty="0"/>
              <a:t>Need for ongoing engagement in macroprudential</a:t>
            </a:r>
          </a:p>
          <a:p>
            <a:pPr>
              <a:spcAft>
                <a:spcPts val="600"/>
              </a:spcAft>
            </a:pPr>
            <a:r>
              <a:rPr lang="en-US" sz="4000" dirty="0"/>
              <a:t>Independence defined only in terms of inflation or even of monetary policy is no longer viable</a:t>
            </a:r>
          </a:p>
          <a:p>
            <a:pPr lvl="1">
              <a:spcAft>
                <a:spcPts val="600"/>
              </a:spcAft>
            </a:pPr>
            <a:r>
              <a:rPr lang="en-US" sz="3400" dirty="0"/>
              <a:t>At least the case for independence in other areas has to be fought separately</a:t>
            </a:r>
          </a:p>
          <a:p>
            <a:pPr lvl="1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202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3D849-1664-4FCD-A0A6-2E35F936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B2298-D240-43FA-9943-06E33D418A15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99A33C-2B02-447A-8ACF-74FCFF8B1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0E1733-24DD-40C4-9D04-51477249E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070A178-4D6F-4EFA-8F55-D6463A564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1545352"/>
            <a:ext cx="9144000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4761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u="sng" dirty="0">
                <a:solidFill>
                  <a:srgbClr val="00635D"/>
                </a:solidFill>
                <a:latin typeface="Lato"/>
              </a:rPr>
              <a:t> 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F17B280-1737-480D-B507-D1FBF51E9AB7}"/>
              </a:ext>
            </a:extLst>
          </p:cNvPr>
          <p:cNvSpPr/>
          <p:nvPr/>
        </p:nvSpPr>
        <p:spPr>
          <a:xfrm>
            <a:off x="800100" y="4169297"/>
            <a:ext cx="7543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“Unheard-of combinations of circumstances demand unheard-of rules.”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― Charlotte Brontë, Jane Eyre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EECCB7DA-0C31-4451-9D1E-1BE6A1E5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864" y="990600"/>
            <a:ext cx="43815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824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792162"/>
          </a:xfrm>
        </p:spPr>
        <p:txBody>
          <a:bodyPr>
            <a:normAutofit fontScale="90000"/>
          </a:bodyPr>
          <a:lstStyle/>
          <a:p>
            <a:r>
              <a:rPr lang="en-US" dirty="0"/>
              <a:t>CBI and the control </a:t>
            </a:r>
            <a:br>
              <a:rPr lang="en-US" dirty="0"/>
            </a:br>
            <a:r>
              <a:rPr lang="en-US" dirty="0"/>
              <a:t>of financial stability decisions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1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As with CBI in practice, very wide range of institutional models, little difference in outcomes</a:t>
            </a:r>
          </a:p>
          <a:p>
            <a:pPr lvl="1"/>
            <a:r>
              <a:rPr lang="en-US" sz="2400" dirty="0"/>
              <a:t>Some of this due to international common trends, as with declining inflation</a:t>
            </a:r>
          </a:p>
          <a:p>
            <a:pPr lvl="1"/>
            <a:r>
              <a:rPr lang="en-US" sz="2400" dirty="0"/>
              <a:t>But placing supervision in or out of CB, shared or separate from other regulators, does not seem to matter to crisis incidence or financial stability</a:t>
            </a:r>
          </a:p>
          <a:p>
            <a:pPr lvl="1"/>
            <a:r>
              <a:rPr lang="en-US" sz="2400" dirty="0"/>
              <a:t>Again, shifts in </a:t>
            </a:r>
            <a:r>
              <a:rPr lang="en-US" sz="2400" dirty="0" err="1"/>
              <a:t>reg</a:t>
            </a:r>
            <a:r>
              <a:rPr lang="en-US" sz="2400" dirty="0"/>
              <a:t>/sup regime reflect perceptions and interest group of the time, not some inherent logic</a:t>
            </a:r>
          </a:p>
          <a:p>
            <a:r>
              <a:rPr lang="en-US" sz="2800" dirty="0"/>
              <a:t>But an added layer of distrust regarding the intent and will of </a:t>
            </a:r>
            <a:r>
              <a:rPr lang="en-US" sz="2800" dirty="0" err="1"/>
              <a:t>reg</a:t>
            </a:r>
            <a:r>
              <a:rPr lang="en-US" sz="2800" dirty="0"/>
              <a:t>/sup, seemingly justified</a:t>
            </a:r>
          </a:p>
          <a:p>
            <a:pPr lvl="1"/>
            <a:r>
              <a:rPr lang="en-US" sz="2400" dirty="0"/>
              <a:t>In contrast to the higher trust in price stability for CBI</a:t>
            </a:r>
          </a:p>
          <a:p>
            <a:pPr lvl="1"/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543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CBI and the control </a:t>
            </a:r>
            <a:br>
              <a:rPr lang="en-US" dirty="0"/>
            </a:br>
            <a:r>
              <a:rPr lang="en-US" dirty="0"/>
              <a:t>of financial stability decisions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Central bank control of financial stability seems to pursue </a:t>
            </a:r>
            <a:r>
              <a:rPr lang="en-US" i="1" dirty="0"/>
              <a:t>goal</a:t>
            </a:r>
            <a:r>
              <a:rPr lang="en-US" dirty="0"/>
              <a:t> independence</a:t>
            </a:r>
          </a:p>
          <a:p>
            <a:pPr lvl="1"/>
            <a:r>
              <a:rPr lang="en-US" dirty="0"/>
              <a:t>We know from CBI that this is a mistake</a:t>
            </a:r>
          </a:p>
          <a:p>
            <a:pPr lvl="1"/>
            <a:r>
              <a:rPr lang="en-US" dirty="0"/>
              <a:t>Too much discretion over too many instruments leads to distrust about motives</a:t>
            </a:r>
          </a:p>
          <a:p>
            <a:pPr lvl="1"/>
            <a:r>
              <a:rPr lang="en-US" dirty="0"/>
              <a:t>Not clear what interest is being insulated or which expectations are being anchored</a:t>
            </a:r>
          </a:p>
          <a:p>
            <a:r>
              <a:rPr lang="en-US" dirty="0"/>
              <a:t>Strong case for unified regulator/supervisor is not necessarily a case it should be the CB</a:t>
            </a:r>
          </a:p>
          <a:p>
            <a:r>
              <a:rPr lang="en-US" dirty="0"/>
              <a:t>If CBI was an intermediate point on rules vs discretion for inflation, probably should be closer to end point for rules for financial stability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77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Suggestions for the Future </a:t>
            </a:r>
            <a:br>
              <a:rPr lang="en-US" sz="3600" dirty="0"/>
            </a:br>
            <a:r>
              <a:rPr lang="en-US" sz="3600" dirty="0"/>
              <a:t>of Central Bank Independence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/>
              <a:t>Evidence/Experience</a:t>
            </a:r>
          </a:p>
          <a:p>
            <a:pPr marL="0" indent="0" algn="ctr">
              <a:buNone/>
            </a:pPr>
            <a:endParaRPr lang="en-US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CBI impact on economic outcomes overrated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Differences in legal structures have little consistent impact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Independence matters as insulation, not as counter-inflationary conservatism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Central bank will be held responsible. Time-inconsistency argument for rules better for financial stability than price stability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722438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/>
              <a:t>A Way Forward</a:t>
            </a:r>
          </a:p>
          <a:p>
            <a:pPr marL="0" indent="0" algn="ctr">
              <a:buNone/>
            </a:pPr>
            <a:endParaRPr lang="en-US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Replace false precision and credibility talk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Give MP voters autonomy, and the rest will follow – if CB has outside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Make common cause with judiciary, military, climate technocrats for expertise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Reduce discretion by central banks in macro-</a:t>
            </a:r>
            <a:r>
              <a:rPr lang="en-US" dirty="0" err="1"/>
              <a:t>pru</a:t>
            </a:r>
            <a:r>
              <a:rPr lang="en-US" dirty="0"/>
              <a:t> and complexity in financial oversight. Shift accountability to results.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8C9E-16F7-48D2-94BC-28ACD216F11B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731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DAEDABBF-7A1D-4FE5-8E62-D79D6923E1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4267200"/>
            <a:ext cx="6781800" cy="1600200"/>
          </a:xfrm>
        </p:spPr>
        <p:txBody>
          <a:bodyPr>
            <a:normAutofit/>
          </a:bodyPr>
          <a:lstStyle/>
          <a:p>
            <a:r>
              <a:rPr lang="en-US" sz="2800" dirty="0"/>
              <a:t>“It isn't what we say or think that defines us, but what we do.” </a:t>
            </a:r>
          </a:p>
          <a:p>
            <a:r>
              <a:rPr lang="en-US" sz="2800" dirty="0"/>
              <a:t>― Jane Austen, </a:t>
            </a:r>
            <a:r>
              <a:rPr lang="en-US" sz="2800" i="1" dirty="0"/>
              <a:t>Sense and Sensibility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DE696EB-7565-4FC5-A27F-EF662C9E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977AC-B6BA-4E1D-9492-6667E8336FFE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315355-E6C5-433D-A982-76BDE48842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566367B-D678-4ED7-BFDA-BC4F252BE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/>
              <a:t>b</a:t>
            </a:r>
            <a:fld id="{F3698329-7E74-489C-977A-F404E138E57F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09D24430-A1F2-454B-AB52-23DFF411B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957" y="1039813"/>
            <a:ext cx="6165643" cy="309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58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Observations on the History </a:t>
            </a:r>
            <a:br>
              <a:rPr lang="en-US" sz="3600" dirty="0"/>
            </a:br>
            <a:r>
              <a:rPr lang="en-US" sz="3600" dirty="0"/>
              <a:t>of Central Bank Independence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/>
              <a:t>Haldane Questions</a:t>
            </a:r>
          </a:p>
          <a:p>
            <a:pPr marL="0" indent="0" algn="ctr">
              <a:buNone/>
            </a:pPr>
            <a:endParaRPr lang="en-US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experience with different CBI models?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merits of different CBI political-legal arrangements?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CBI align with economic changes since spreading in 1990s?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CBI experience  inform decisions about CB control of financial stability decisions?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8C9E-16F7-48D2-94BC-28ACD216F11B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99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Observations on the History </a:t>
            </a:r>
            <a:br>
              <a:rPr lang="en-US" sz="3600" dirty="0"/>
            </a:br>
            <a:r>
              <a:rPr lang="en-US" sz="3600" dirty="0"/>
              <a:t>of Central Bank Independence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/>
              <a:t>Haldane Questions</a:t>
            </a:r>
          </a:p>
          <a:p>
            <a:pPr marL="0" indent="0" algn="ctr">
              <a:buNone/>
            </a:pPr>
            <a:endParaRPr lang="en-US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experience with different CBI models?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merits of different CBI political-legal arrangements?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CBI align with economic changes since spreading in 1990s?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does CBI experience  inform decisions about CB control of financial stability decisions?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722438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u="sng" dirty="0"/>
              <a:t>Evidence/Experience</a:t>
            </a:r>
          </a:p>
          <a:p>
            <a:pPr marL="0" indent="0" algn="ctr">
              <a:buNone/>
            </a:pPr>
            <a:endParaRPr lang="en-US" u="sng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CBI impact on economic outcomes overrated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Differences in legal structures have little consistent impact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Independence matters as insulation, not as counter-inflationary conservatism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Central bank will be held responsible. Time-inconsistency argument for rules better for financial stability than price stability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78C9E-16F7-48D2-94BC-28ACD216F11B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13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BBB479B-0D8B-4332-AC2A-A11A84D55E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4114800"/>
            <a:ext cx="7543800" cy="1447800"/>
          </a:xfrm>
        </p:spPr>
        <p:txBody>
          <a:bodyPr>
            <a:noAutofit/>
          </a:bodyPr>
          <a:lstStyle/>
          <a:p>
            <a:r>
              <a:rPr lang="en-US" altLang="en-US" sz="2400" dirty="0">
                <a:solidFill>
                  <a:srgbClr val="181818"/>
                </a:solidFill>
              </a:rPr>
              <a:t>“It is easy in the world to live after the world's opinion; it is easy in solitude to live after your own; but the great man is he who in the midst of the crowd keeps with perfect sweetness the independence of solitude.” </a:t>
            </a:r>
            <a:r>
              <a:rPr lang="en-US" altLang="en-US" sz="2400" u="sng" dirty="0">
                <a:solidFill>
                  <a:srgbClr val="181818"/>
                </a:solidFill>
              </a:rPr>
              <a:t/>
            </a:r>
            <a:br>
              <a:rPr lang="en-US" altLang="en-US" sz="2400" u="sng" dirty="0">
                <a:solidFill>
                  <a:srgbClr val="181818"/>
                </a:solidFill>
              </a:rPr>
            </a:br>
            <a:r>
              <a:rPr lang="en-US" altLang="en-US" sz="2400" dirty="0">
                <a:solidFill>
                  <a:schemeClr val="tx1"/>
                </a:solidFill>
              </a:rPr>
              <a:t>― Bertrand Russell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3D849-1664-4FCD-A0A6-2E35F936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B2298-D240-43FA-9943-06E33D418A15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99A33C-2B02-447A-8ACF-74FCFF8B1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0E1733-24DD-40C4-9D04-51477249E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070A178-4D6F-4EFA-8F55-D6463A564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1545352"/>
            <a:ext cx="9144000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4761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u="sng" dirty="0">
                <a:solidFill>
                  <a:srgbClr val="00635D"/>
                </a:solidFill>
                <a:latin typeface="Lato"/>
              </a:rPr>
              <a:t> 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026" name="Picture 2" descr="Image result for bertrand russell images">
            <a:extLst>
              <a:ext uri="{FF2B5EF4-FFF2-40B4-BE49-F238E27FC236}">
                <a16:creationId xmlns:a16="http://schemas.microsoft.com/office/drawing/2014/main" xmlns="" id="{6652393D-E351-420E-AB3C-AD1D83D36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762000"/>
            <a:ext cx="3914019" cy="308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033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Experience with CBI models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Initial promise of political economy of CBI</a:t>
            </a:r>
          </a:p>
          <a:p>
            <a:pPr lvl="1"/>
            <a:r>
              <a:rPr lang="en-US" dirty="0"/>
              <a:t>Impose it anywhere, and it will work to     </a:t>
            </a:r>
            <a:r>
              <a:rPr lang="el-GR" sz="3500" dirty="0"/>
              <a:t>π</a:t>
            </a:r>
            <a:endParaRPr lang="en-US" sz="3000" dirty="0"/>
          </a:p>
          <a:p>
            <a:r>
              <a:rPr lang="en-US" dirty="0"/>
              <a:t>False premise led to varied results</a:t>
            </a:r>
          </a:p>
          <a:p>
            <a:pPr lvl="1"/>
            <a:r>
              <a:rPr lang="en-US" dirty="0"/>
              <a:t>Generally adopted </a:t>
            </a:r>
            <a:r>
              <a:rPr lang="en-US" i="1" dirty="0"/>
              <a:t>after</a:t>
            </a:r>
            <a:r>
              <a:rPr lang="en-US" dirty="0"/>
              <a:t> disinflation successful</a:t>
            </a:r>
          </a:p>
          <a:p>
            <a:pPr lvl="1"/>
            <a:r>
              <a:rPr lang="en-US" dirty="0"/>
              <a:t>Cross-national variation in CBI explains little of overall decline in inflation rates globally</a:t>
            </a:r>
          </a:p>
          <a:p>
            <a:pPr lvl="1"/>
            <a:r>
              <a:rPr lang="en-US" dirty="0"/>
              <a:t>Division between rule of law (respecting governors’ autonomy/tenure) vs not is key to effectiveness</a:t>
            </a:r>
          </a:p>
          <a:p>
            <a:pPr lvl="1"/>
            <a:r>
              <a:rPr lang="en-US" dirty="0"/>
              <a:t>Even experiments with reduced CBI (e.g. BOJ) have not had impact on inflation expectations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xmlns="" id="{2ED69359-12DF-4730-9FE4-95E08DBE0059}"/>
              </a:ext>
            </a:extLst>
          </p:cNvPr>
          <p:cNvSpPr/>
          <p:nvPr/>
        </p:nvSpPr>
        <p:spPr>
          <a:xfrm>
            <a:off x="7010400" y="1981200"/>
            <a:ext cx="228600" cy="381000"/>
          </a:xfrm>
          <a:prstGeom prst="downArrow">
            <a:avLst>
              <a:gd name="adj1" fmla="val 4192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4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79438"/>
            <a:ext cx="7848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Experience with CBI models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1"/>
          </a:xfrm>
        </p:spPr>
        <p:txBody>
          <a:bodyPr>
            <a:normAutofit/>
          </a:bodyPr>
          <a:lstStyle/>
          <a:p>
            <a:r>
              <a:rPr lang="en-US" sz="2800" dirty="0"/>
              <a:t>Every CB takes into account its political environment and risks to independence</a:t>
            </a:r>
          </a:p>
          <a:p>
            <a:pPr lvl="1"/>
            <a:r>
              <a:rPr lang="en-US" sz="2400" dirty="0"/>
              <a:t>Even the most independent central bank legally (ECB) has had to adjust its policies</a:t>
            </a:r>
          </a:p>
          <a:p>
            <a:pPr lvl="1"/>
            <a:r>
              <a:rPr lang="en-US" sz="2400" dirty="0"/>
              <a:t>Backlash against QE in the US led to curtailed capabilities of the FRB</a:t>
            </a:r>
          </a:p>
          <a:p>
            <a:pPr lvl="1"/>
            <a:r>
              <a:rPr lang="en-US" sz="2400" dirty="0"/>
              <a:t>Lohmann (1992) fixed cost of changing view combined with ongoing negotiations and coalitions</a:t>
            </a:r>
          </a:p>
          <a:p>
            <a:r>
              <a:rPr lang="en-US" sz="2800" dirty="0"/>
              <a:t>Thus there are no wider knock-on effects of CBI</a:t>
            </a:r>
          </a:p>
          <a:p>
            <a:pPr lvl="1"/>
            <a:r>
              <a:rPr lang="en-US" sz="2400" dirty="0"/>
              <a:t>Not on wage-bargaining, fiscal discipline, structural reform, price flexibility…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183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3D849-1664-4FCD-A0A6-2E35F9367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B2298-D240-43FA-9943-06E33D418A15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099A33C-2B02-447A-8ACF-74FCFF8B1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0E1733-24DD-40C4-9D04-51477249E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070A178-4D6F-4EFA-8F55-D6463A564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1545352"/>
            <a:ext cx="9144000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4761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000" u="sng" dirty="0">
                <a:solidFill>
                  <a:srgbClr val="00635D"/>
                </a:solidFill>
                <a:latin typeface="Lato"/>
              </a:rPr>
              <a:t> 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F17B280-1737-480D-B507-D1FBF51E9AB7}"/>
              </a:ext>
            </a:extLst>
          </p:cNvPr>
          <p:cNvSpPr/>
          <p:nvPr/>
        </p:nvSpPr>
        <p:spPr>
          <a:xfrm>
            <a:off x="762000" y="4114800"/>
            <a:ext cx="7543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“I do not think, sir, you have any right to command me, merely because you are older than I, or because you have seen more of the world than I have; your claim to superiority depends on the use you have made of your time and experience.” 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― Charlotte Brontë,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Jane Eyre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EECCB7DA-0C31-4451-9D1E-1BE6A1E50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864" y="990600"/>
            <a:ext cx="438150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7848600" cy="1035052"/>
          </a:xfrm>
        </p:spPr>
        <p:txBody>
          <a:bodyPr>
            <a:normAutofit fontScale="90000"/>
          </a:bodyPr>
          <a:lstStyle/>
          <a:p>
            <a:r>
              <a:rPr lang="en-US" dirty="0"/>
              <a:t>Merits of different CBI </a:t>
            </a:r>
            <a:br>
              <a:rPr lang="en-US" dirty="0"/>
            </a:br>
            <a:r>
              <a:rPr lang="en-US" dirty="0"/>
              <a:t>political-legal arrangements</a:t>
            </a:r>
            <a:br>
              <a:rPr lang="en-US" dirty="0"/>
            </a:b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1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What is the real meaning of CB independence?</a:t>
            </a:r>
          </a:p>
          <a:p>
            <a:pPr lvl="1"/>
            <a:r>
              <a:rPr lang="en-US" sz="2400" dirty="0"/>
              <a:t>Conservatism against inflation</a:t>
            </a:r>
          </a:p>
          <a:p>
            <a:pPr lvl="1"/>
            <a:r>
              <a:rPr lang="en-US" sz="2400" dirty="0"/>
              <a:t>Expertise and near-objectivity</a:t>
            </a:r>
          </a:p>
          <a:p>
            <a:pPr lvl="1"/>
            <a:r>
              <a:rPr lang="en-US" sz="2400" dirty="0"/>
              <a:t>Depoliticization of decisions</a:t>
            </a:r>
          </a:p>
          <a:p>
            <a:pPr lvl="1"/>
            <a:r>
              <a:rPr lang="en-US" sz="2400" dirty="0"/>
              <a:t>Seal of approval for markets and governments</a:t>
            </a:r>
          </a:p>
          <a:p>
            <a:pPr lvl="1"/>
            <a:r>
              <a:rPr lang="en-US" sz="2400" dirty="0"/>
              <a:t>Legitimacy of the institution to decide</a:t>
            </a:r>
          </a:p>
          <a:p>
            <a:r>
              <a:rPr lang="en-US" sz="2800" dirty="0"/>
              <a:t>In each country, adoption of CBI and its specific form is context specific and requires support</a:t>
            </a:r>
          </a:p>
          <a:p>
            <a:pPr lvl="1"/>
            <a:r>
              <a:rPr lang="en-US" sz="2400" dirty="0"/>
              <a:t>Even at height of technocratic spread via EMU</a:t>
            </a:r>
          </a:p>
          <a:p>
            <a:pPr lvl="1"/>
            <a:r>
              <a:rPr lang="en-US" sz="2400" dirty="0"/>
              <a:t>A lesser version of ‘constitutional moments’</a:t>
            </a:r>
          </a:p>
          <a:p>
            <a:pPr lvl="1"/>
            <a:r>
              <a:rPr lang="en-US" sz="2400" dirty="0"/>
              <a:t>Tension of need to change with coalitions and times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4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xmlns="" id="{BE0DC08C-6D42-4063-A567-4A6FFF2C3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7848600" cy="1035052"/>
          </a:xfrm>
        </p:spPr>
        <p:txBody>
          <a:bodyPr>
            <a:normAutofit fontScale="90000"/>
          </a:bodyPr>
          <a:lstStyle/>
          <a:p>
            <a:r>
              <a:rPr lang="en-US" dirty="0"/>
              <a:t>Merits of different CBI </a:t>
            </a:r>
            <a:br>
              <a:rPr lang="en-US" dirty="0"/>
            </a:br>
            <a:r>
              <a:rPr lang="en-US" dirty="0"/>
              <a:t>political-legal arrangements</a:t>
            </a:r>
            <a:br>
              <a:rPr lang="en-US" dirty="0"/>
            </a:b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xmlns="" id="{098533AF-10C2-4C65-8DDA-1E1C60F78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401"/>
          </a:xfrm>
        </p:spPr>
        <p:txBody>
          <a:bodyPr>
            <a:normAutofit/>
          </a:bodyPr>
          <a:lstStyle/>
          <a:p>
            <a:r>
              <a:rPr lang="en-US" sz="2400" dirty="0"/>
              <a:t>Instrument v Goal independence – blurry but useful</a:t>
            </a:r>
          </a:p>
          <a:p>
            <a:pPr lvl="1"/>
            <a:r>
              <a:rPr lang="en-US" sz="2000" dirty="0"/>
              <a:t>But even on this a wide variety of goal setting processes</a:t>
            </a:r>
          </a:p>
          <a:p>
            <a:r>
              <a:rPr lang="en-US" sz="2400" dirty="0"/>
              <a:t>Aspects that should matter a lot do not seem to matter</a:t>
            </a:r>
          </a:p>
          <a:p>
            <a:pPr lvl="1"/>
            <a:r>
              <a:rPr lang="en-US" sz="2000" dirty="0"/>
              <a:t>Mandates are all over the place in focus and definition</a:t>
            </a:r>
          </a:p>
          <a:p>
            <a:pPr lvl="1"/>
            <a:r>
              <a:rPr lang="en-US" sz="2000" dirty="0"/>
              <a:t>Committee structure, relative power of monetary policy voters and degree of explicit voting do not change outcomes</a:t>
            </a:r>
          </a:p>
          <a:p>
            <a:pPr lvl="1"/>
            <a:r>
              <a:rPr lang="en-US" sz="2000" dirty="0"/>
              <a:t>Perhaps matter more for political legitimacy, less for economic</a:t>
            </a:r>
          </a:p>
          <a:p>
            <a:r>
              <a:rPr lang="en-US" sz="2400" dirty="0"/>
              <a:t>Importance of context can be seen in what allowed to buy under duress</a:t>
            </a:r>
          </a:p>
          <a:p>
            <a:pPr lvl="1"/>
            <a:r>
              <a:rPr lang="en-US" sz="2000" dirty="0"/>
              <a:t>FRB could only buy public obligations, violation to buy private</a:t>
            </a:r>
          </a:p>
          <a:p>
            <a:pPr lvl="1"/>
            <a:r>
              <a:rPr lang="en-US" sz="2000" dirty="0"/>
              <a:t>ECB would prefer to buy private debt, violation to support public</a:t>
            </a:r>
          </a:p>
          <a:p>
            <a:pPr lvl="1"/>
            <a:r>
              <a:rPr lang="en-US" sz="2000" dirty="0"/>
              <a:t>Smaller central banks buy foreign assets not domestic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F3DA90-FA6E-4F42-A4BA-DF093FFFEB2E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0BAA820-F040-4179-B13C-E95D6885C99C}" type="datetime1">
              <a:rPr lang="en-US" smtClean="0"/>
              <a:t>9/29/2017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655490-2327-4299-AABF-EAA6C3DC7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© PIIE, 2017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C8909-403F-4105-BD26-4E3AE39E6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3698329-7E74-489C-977A-F404E138E57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87672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EP Fall 2016 Posen fiscal risks" id="{E3B8635B-A491-4AC9-B18A-0D0F2E6C240F}" vid="{8BE686AC-5B69-47B5-91D7-5262E505AB27}"/>
    </a:ext>
  </a:extLst>
</a:theme>
</file>

<file path=ppt/theme/theme2.xml><?xml version="1.0" encoding="utf-8"?>
<a:theme xmlns:a="http://schemas.openxmlformats.org/drawingml/2006/main" name="Title and Bullet lis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EP Fall 2016 Posen fiscal risks" id="{E3B8635B-A491-4AC9-B18A-0D0F2E6C240F}" vid="{5FE7B24F-3C10-4CB7-8A59-86C0052E4D2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180E6D8696B941AACE3A12D513E0A1" ma:contentTypeVersion="364" ma:contentTypeDescription="Create a new document." ma:contentTypeScope="" ma:versionID="ebe2787d987a702954bc505634bb3bf6">
  <xsd:schema xmlns:xsd="http://www.w3.org/2001/XMLSchema" xmlns:xs="http://www.w3.org/2001/XMLSchema" xmlns:p="http://schemas.microsoft.com/office/2006/metadata/properties" xmlns:ns1="http://schemas.microsoft.com/sharepoint/v3" xmlns:ns2="b67fa5cd-9f58-4c91-ae17-33c31eed239f" xmlns:ns3="a5edd0e9-353e-4089-bcbc-d9218926e91f" xmlns:ns4="http://schemas.microsoft.com/sharepoint/v3/fields" targetNamespace="http://schemas.microsoft.com/office/2006/metadata/properties" ma:root="true" ma:fieldsID="d073f2b2c4e9230ab52d3fb6d7e3a729" ns1:_="" ns2:_="" ns3:_="" ns4:_="">
    <xsd:import namespace="http://schemas.microsoft.com/sharepoint/v3"/>
    <xsd:import namespace="b67fa5cd-9f58-4c91-ae17-33c31eed239f"/>
    <xsd:import namespace="a5edd0e9-353e-4089-bcbc-d9218926e91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PublishDate" minOccurs="0"/>
                <xsd:element ref="ns1:OwnerGroup"/>
                <xsd:element ref="ns2:BOETaxonomyFieldTaxHTField0" minOccurs="0"/>
                <xsd:element ref="ns3:TaxCatchAll" minOccurs="0"/>
                <xsd:element ref="ns3:TaxCatchAllLabel" minOccurs="0"/>
                <xsd:element ref="ns4:BOEKeywords" minOccurs="0"/>
                <xsd:element ref="ns1:BOESummaryText" minOccurs="0"/>
                <xsd:element ref="ns1:IncludeContentsInIndex" minOccurs="0"/>
                <xsd:element ref="ns1:BOEApprovalStatus" minOccurs="0"/>
                <xsd:element ref="ns2:BOETwoLevelApprovalUnapprovedUrls" minOccurs="0"/>
                <xsd:element ref="ns1:ApprovedBy" minOccurs="0"/>
                <xsd:element ref="ns1:PublishedBy" minOccurs="0"/>
                <xsd:element ref="ns1:ArchivalDate" minOccurs="0"/>
                <xsd:element ref="ns1:ArchivalChoice"/>
                <xsd:element ref="ns1:BOEReplicationFlag" minOccurs="0"/>
                <xsd:element ref="ns1:BOEReplicateBackwardLinksOnDeployFlag" minOccurs="0"/>
                <xsd:element ref="ns1:ContentReviewDat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  <xsd:element name="PublishDate" ma:index="10" nillable="true" ma:displayName="Publication Date" ma:format="DateOnly" ma:internalName="PublishDate">
      <xsd:simpleType>
        <xsd:restriction base="dms:DateTime"/>
      </xsd:simpleType>
    </xsd:element>
    <xsd:element name="OwnerGroup" ma:index="11" ma:displayName="Owner Group" ma:list="UserInfo" ma:SearchPeopleOnly="false" ma:internalName="OwnerGroup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OESummaryText" ma:index="17" nillable="true" ma:displayName="Summary Text" ma:internalName="BOESummaryText" ma:readOnly="false">
      <xsd:simpleType>
        <xsd:restriction base="dms:Note">
          <xsd:maxLength value="255"/>
        </xsd:restriction>
      </xsd:simpleType>
    </xsd:element>
    <xsd:element name="IncludeContentsInIndex" ma:index="18" nillable="true" ma:displayName="Make Content Searchable" ma:default="1" ma:description="" ma:internalName="IncludeContentsInIndex">
      <xsd:simpleType>
        <xsd:restriction base="dms:Boolean"/>
      </xsd:simpleType>
    </xsd:element>
    <xsd:element name="BOEApprovalStatus" ma:index="19" nillable="true" ma:displayName="2 Stage Approval Status" ma:default="Pending Approval" ma:internalName="BOEApprovalStatus">
      <xsd:simpleType>
        <xsd:restriction base="dms:Choice">
          <xsd:enumeration value="Pending Approval"/>
          <xsd:enumeration value="Level 1 Approved"/>
          <xsd:enumeration value="Level 1 Rejected"/>
          <xsd:enumeration value="Level 2 Approved"/>
          <xsd:enumeration value="Level 2 Rejected"/>
        </xsd:restriction>
      </xsd:simpleType>
    </xsd:element>
    <xsd:element name="ApprovedBy" ma:index="21" nillable="true" ma:displayName="Approved By" ma:list="UserInfo" ma:internalName="Approv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ublishedBy" ma:index="22" nillable="true" ma:displayName="Published By" ma:list="UserInfo" ma:internalName="PublishedBy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alDate" ma:index="23" nillable="true" ma:displayName="Archival Date" ma:format="DateOnly" ma:internalName="ArchivalDate" ma:readOnly="false">
      <xsd:simpleType>
        <xsd:restriction base="dms:DateTime"/>
      </xsd:simpleType>
    </xsd:element>
    <xsd:element name="ArchivalChoice" ma:index="24" ma:displayName="Archive In" ma:default="3 Years" ma:internalName="ArchivalChoice" ma:readOnly="false">
      <xsd:simpleType>
        <xsd:restriction base="dms:Choice">
          <xsd:enumeration value="3 Months"/>
          <xsd:enumeration value="6 Months"/>
          <xsd:enumeration value="1 Year"/>
          <xsd:enumeration value="2 Years"/>
          <xsd:enumeration value="3 Years"/>
          <xsd:enumeration value="4 Years"/>
          <xsd:enumeration value="5 Years"/>
        </xsd:restriction>
      </xsd:simpleType>
    </xsd:element>
    <xsd:element name="BOEReplicationFlag" ma:index="26" nillable="true" ma:displayName="Replicated" ma:default="1" ma:internalName="Replicated" ma:readOnly="false">
      <xsd:simpleType>
        <xsd:restriction base="dms:Text"/>
      </xsd:simpleType>
    </xsd:element>
    <xsd:element name="BOEReplicateBackwardLinksOnDeployFlag" ma:index="27" nillable="true" ma:displayName="Replicate Backward Links On Deploy" ma:default="0" ma:internalName="Replicate_x0020_Backward_x0020_Links_x0020_On_x0020_Deploy" ma:readOnly="false">
      <xsd:simpleType>
        <xsd:restriction base="dms:Boolean"/>
      </xsd:simpleType>
    </xsd:element>
    <xsd:element name="ContentReviewDate" ma:index="28" ma:displayName="Content Review Date" ma:internalName="ContentReview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fa5cd-9f58-4c91-ae17-33c31eed239f" elementFormDefault="qualified">
    <xsd:import namespace="http://schemas.microsoft.com/office/2006/documentManagement/types"/>
    <xsd:import namespace="http://schemas.microsoft.com/office/infopath/2007/PartnerControls"/>
    <xsd:element name="BOETaxonomyFieldTaxHTField0" ma:index="13" ma:taxonomy="true" ma:internalName="BOETaxonomyFieldTaxHTField0" ma:taxonomyFieldName="BOETaxonomyField" ma:displayName="Taxonomy" ma:default="" ma:fieldId="{8d0458c1-0fb7-4981-bee1-52d0df01895c}" ma:taxonomyMulti="true" ma:sspId="8879b917-e261-45cf-a9d8-7a379b5709b9" ma:termSetId="f722e845-53bc-4304-a021-71ff6897438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OETwoLevelApprovalUnapprovedUrls" ma:index="20" nillable="true" ma:displayName="Unapproved Urls" ma:internalName="BOETwoLevelApprovalUnapprovedUrl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edd0e9-353e-4089-bcbc-d9218926e91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description="" ma:hidden="true" ma:list="{24e5fe3a-2481-4c14-85cb-2566c1d518d1}" ma:internalName="TaxCatchAll" ma:showField="CatchAllData" ma:web="a5edd0e9-353e-4089-bcbc-d9218926e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5" nillable="true" ma:displayName="Taxonomy Catch All Column1" ma:hidden="true" ma:list="{24e5fe3a-2481-4c14-85cb-2566c1d518d1}" ma:internalName="TaxCatchAllLabel" ma:readOnly="true" ma:showField="CatchAllDataLabel" ma:web="a5edd0e9-353e-4089-bcbc-d9218926e91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BOEKeywords" ma:index="16" nillable="true" ma:displayName="Keywords" ma:hidden="true" ma:internalName="BOEKeyword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OEReplicationFlag xmlns="http://schemas.microsoft.com/sharepoint/v3">0</BOEReplicationFlag>
    <BOETaxonomyFieldTaxHTField0 xmlns="b67fa5cd-9f58-4c91-ae17-33c31eed239f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Conferences</TermName>
          <TermId xmlns="http://schemas.microsoft.com/office/infopath/2007/PartnerControls">8fb32821-a092-4700-b362-a2c26fe49d0f</TermId>
        </TermInfo>
      </Terms>
    </BOETaxonomyFieldTaxHTField0>
    <BOEReplicateBackwardLinksOnDeployFlag xmlns="http://schemas.microsoft.com/sharepoint/v3">false</BOEReplicateBackwardLinksOnDeployFlag>
    <BOETwoLevelApprovalUnapprovedUrls xmlns="b67fa5cd-9f58-4c91-ae17-33c31eed239f" xsi:nil="true"/>
    <PublishDate xmlns="http://schemas.microsoft.com/sharepoint/v3">2017-09-28T23:00:00+00:00</PublishDate>
    <ContentReviewDate xmlns="http://schemas.microsoft.com/sharepoint/v3">1900-01-01T00:00:00+00:00</ContentReviewDate>
    <PublishingExpirationDate xmlns="http://schemas.microsoft.com/sharepoint/v3" xsi:nil="true"/>
    <IncludeContentsInIndex xmlns="http://schemas.microsoft.com/sharepoint/v3">true</IncludeContentsInIndex>
    <PublishingStartDate xmlns="http://schemas.microsoft.com/sharepoint/v3" xsi:nil="true"/>
    <BOEKeywords xmlns="http://schemas.microsoft.com/sharepoint/v3/fields" xsi:nil="true"/>
    <OwnerGroup xmlns="http://schemas.microsoft.com/sharepoint/v3">
      <UserInfo>
        <DisplayName/>
        <AccountId>177</AccountId>
        <AccountType/>
      </UserInfo>
    </OwnerGroup>
    <BOEApprovalStatus xmlns="http://schemas.microsoft.com/sharepoint/v3">Pending Approval</BOEApprovalStatus>
    <BOESummaryText xmlns="http://schemas.microsoft.com/sharepoint/v3" xsi:nil="true"/>
    <ArchivalChoice xmlns="http://schemas.microsoft.com/sharepoint/v3">3 Years</ArchivalChoice>
    <ArchivalDate xmlns="http://schemas.microsoft.com/sharepoint/v3" xsi:nil="true"/>
    <TaxCatchAll xmlns="a5edd0e9-353e-4089-bcbc-d9218926e91f">
      <Value>1828</Value>
    </TaxCatchAll>
  </documentManagement>
</p:properties>
</file>

<file path=customXml/itemProps1.xml><?xml version="1.0" encoding="utf-8"?>
<ds:datastoreItem xmlns:ds="http://schemas.openxmlformats.org/officeDocument/2006/customXml" ds:itemID="{310F7D17-A717-4A0F-A18F-16A9394C2A62}"/>
</file>

<file path=customXml/itemProps2.xml><?xml version="1.0" encoding="utf-8"?>
<ds:datastoreItem xmlns:ds="http://schemas.openxmlformats.org/officeDocument/2006/customXml" ds:itemID="{FC76BEDC-0D03-46FE-8599-5FEEDEB21D44}"/>
</file>

<file path=customXml/itemProps3.xml><?xml version="1.0" encoding="utf-8"?>
<ds:datastoreItem xmlns:ds="http://schemas.openxmlformats.org/officeDocument/2006/customXml" ds:itemID="{D776E23D-BC21-4701-95C3-EC69BB6A8341}"/>
</file>

<file path=docProps/app.xml><?xml version="1.0" encoding="utf-8"?>
<Properties xmlns="http://schemas.openxmlformats.org/officeDocument/2006/extended-properties" xmlns:vt="http://schemas.openxmlformats.org/officeDocument/2006/docPropsVTypes">
  <Template>PIIE ppt template</Template>
  <TotalTime>245</TotalTime>
  <Words>1438</Words>
  <Application>Microsoft Office PowerPoint</Application>
  <PresentationFormat>On-screen Show (4:3)</PresentationFormat>
  <Paragraphs>183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Custom Design</vt:lpstr>
      <vt:lpstr>Title and Bullet lists</vt:lpstr>
      <vt:lpstr>In the Fray, Not Above It Observations on the Global History  of Central Bank Independence</vt:lpstr>
      <vt:lpstr>Observations on the History  of Central Bank Independence</vt:lpstr>
      <vt:lpstr>Observations on the History  of Central Bank Independence</vt:lpstr>
      <vt:lpstr>PowerPoint Presentation</vt:lpstr>
      <vt:lpstr>Experience with CBI models</vt:lpstr>
      <vt:lpstr>Experience with CBI models</vt:lpstr>
      <vt:lpstr>PowerPoint Presentation</vt:lpstr>
      <vt:lpstr>Merits of different CBI  political-legal arrangements </vt:lpstr>
      <vt:lpstr>Merits of different CBI  political-legal arrangements </vt:lpstr>
      <vt:lpstr>Merits of different CBI  political-legal arrangements</vt:lpstr>
      <vt:lpstr>PowerPoint Presentation</vt:lpstr>
      <vt:lpstr>CBI alignment with  economic changes since 1990</vt:lpstr>
      <vt:lpstr>CBI alignment with  economic changes since 1990</vt:lpstr>
      <vt:lpstr>PowerPoint Presentation</vt:lpstr>
      <vt:lpstr>CBI and the control  of financial stability decisions</vt:lpstr>
      <vt:lpstr>CBI and the control  of financial stability decisions</vt:lpstr>
      <vt:lpstr>Suggestions for the Future  of Central Bank Independence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Adam Posen slides</dc:title>
  <dc:creator>Adam Posen</dc:creator>
  <cp:lastModifiedBy>Cottis, Michelle</cp:lastModifiedBy>
  <cp:revision>25</cp:revision>
  <dcterms:created xsi:type="dcterms:W3CDTF">2017-09-24T13:27:14Z</dcterms:created>
  <dcterms:modified xsi:type="dcterms:W3CDTF">2017-09-29T08:12:13Z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0x01010051180E6D8696B941AACE3A12D513E0A1</vt:lpwstr>
  </property>
  <property fmtid="{D5CDD505-2E9C-101B-9397-08002B2CF9AE}" pid="3" name="BOETaxonomyField">
    <vt:lpwstr>1828;#Conferences|8fb32821-a092-4700-b362-a2c26fe49d0f</vt:lpwstr>
  </property>
  <property fmtid="{D5CDD505-2E9C-101B-9397-08002B2CF9AE}" pid="4" name="Order">
    <vt:r8>849400</vt:r8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