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style1.xml" ContentType="application/vnd.ms-office.chartstyle+xml"/>
  <Override PartName="/ppt/charts/colors1.xml" ContentType="application/vnd.ms-office.chartcolorstyl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59" r:id="rId3"/>
    <p:sldId id="258" r:id="rId4"/>
    <p:sldId id="261" r:id="rId5"/>
    <p:sldId id="275" r:id="rId6"/>
    <p:sldId id="269" r:id="rId7"/>
    <p:sldId id="263" r:id="rId8"/>
    <p:sldId id="270" r:id="rId9"/>
    <p:sldId id="271" r:id="rId10"/>
    <p:sldId id="264" r:id="rId11"/>
    <p:sldId id="272" r:id="rId12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6A7E"/>
    <a:srgbClr val="FF0F55"/>
    <a:srgbClr val="707D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6" autoAdjust="0"/>
  </p:normalViewPr>
  <p:slideViewPr>
    <p:cSldViewPr snapToGrid="0">
      <p:cViewPr varScale="1">
        <p:scale>
          <a:sx n="87" d="100"/>
          <a:sy n="87" d="100"/>
        </p:scale>
        <p:origin x="-78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 </c:v>
                </c:pt>
              </c:strCache>
            </c:strRef>
          </c:tx>
          <c:spPr>
            <a:solidFill>
              <a:srgbClr val="FF0F5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1997-07</c:v>
                </c:pt>
                <c:pt idx="1">
                  <c:v>2007-16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1.99</c:v>
                </c:pt>
                <c:pt idx="1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 </c:v>
                </c:pt>
              </c:strCache>
            </c:strRef>
          </c:tx>
          <c:spPr>
            <a:solidFill>
              <a:srgbClr val="5F6A7E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1997-07</c:v>
                </c:pt>
                <c:pt idx="1">
                  <c:v>2007-16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2.42</c:v>
                </c:pt>
                <c:pt idx="1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Euroarea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1997-07</c:v>
                </c:pt>
                <c:pt idx="1">
                  <c:v>2007-16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1.69</c:v>
                </c:pt>
                <c:pt idx="1">
                  <c:v>0.03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Japan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1997-07</c:v>
                </c:pt>
                <c:pt idx="1">
                  <c:v>2007-16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0.89</c:v>
                </c:pt>
                <c:pt idx="1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25216"/>
        <c:axId val="72026752"/>
      </c:barChart>
      <c:catAx>
        <c:axId val="7202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026752"/>
        <c:crosses val="autoZero"/>
        <c:auto val="1"/>
        <c:lblAlgn val="ctr"/>
        <c:lblOffset val="100"/>
        <c:noMultiLvlLbl val="0"/>
      </c:catAx>
      <c:valAx>
        <c:axId val="7202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025216"/>
        <c:crosses val="autoZero"/>
        <c:crossBetween val="between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16BAE-1D71-4FA1-A5D9-ACF418FAC6A1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CC2EB-5638-43D2-9218-7977713C6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0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5085-CA6B-49B4-8A68-8C495072989C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A25E7-B59C-4DA5-8C06-65B5E50639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48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97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0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92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330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262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184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B7F6B-2B0F-4AA4-8E59-2D1AC32B0B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33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707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227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A25E7-B59C-4DA5-8C06-65B5E506397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02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C0B5-86B1-4176-8709-8EA7A1806BF4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24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C7DD4-BF04-4ECD-A11E-7B78F6C68563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85" y="6356350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8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4F08-3CE2-44CA-B9BA-9B1679A4DD79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802" y="6374044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6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32CF-2317-4195-BAA2-F67084A7894C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3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B132-11CF-4597-AB8D-8973EF11A925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A3B8-7C86-4F64-BAE3-E102AD865F1F}" type="datetime1">
              <a:rPr lang="en-GB" smtClean="0"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802" y="6374044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71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457200" indent="-457200">
              <a:buClr>
                <a:srgbClr val="FF0F50"/>
              </a:buClr>
              <a:buFont typeface="Arial" panose="020B0604020202020204" pitchFamily="34" charset="0"/>
              <a:buChar char="•"/>
              <a:defRPr/>
            </a:lvl1pPr>
            <a:lvl2pPr marL="800100" indent="-342900">
              <a:buClr>
                <a:srgbClr val="FF0F50"/>
              </a:buClr>
              <a:buFont typeface="Arial" panose="020B0604020202020204" pitchFamily="34" charset="0"/>
              <a:buChar char="•"/>
              <a:defRPr/>
            </a:lvl2pPr>
            <a:lvl3pPr marL="1257300" indent="-342900">
              <a:buClr>
                <a:srgbClr val="FF0F50"/>
              </a:buClr>
              <a:buFont typeface="Arial" panose="020B0604020202020204" pitchFamily="34" charset="0"/>
              <a:buChar char="•"/>
              <a:defRPr/>
            </a:lvl3pPr>
            <a:lvl4pPr marL="1657350" indent="-285750">
              <a:buClr>
                <a:srgbClr val="FF0F50"/>
              </a:buClr>
              <a:buFont typeface="Arial" panose="020B0604020202020204" pitchFamily="34" charset="0"/>
              <a:buChar char="•"/>
              <a:defRPr/>
            </a:lvl4pPr>
            <a:lvl5pPr marL="2114550" indent="-285750">
              <a:buClr>
                <a:srgbClr val="FF0F50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buClr>
                <a:srgbClr val="FF0F50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Clr>
                <a:srgbClr val="FF0F50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Clr>
                <a:srgbClr val="FF0F50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Clr>
                <a:srgbClr val="FF0F50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Clr>
                <a:srgbClr val="FF0F50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06CC-C60A-48F8-A808-D43F980D63FE}" type="datetime1">
              <a:rPr lang="en-GB" smtClean="0"/>
              <a:t>28/09/2017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802" y="6374044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6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2B43-65D9-4402-8C69-EA654F714C72}" type="datetime1">
              <a:rPr lang="en-GB" smtClean="0"/>
              <a:t>28/09/2017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CB85A-2CB3-4B3F-8760-B1A7AD9225A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000" y="6356350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6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63A4-E9BA-4615-B804-14839C41C99E}" type="datetime1">
              <a:rPr lang="en-GB" smtClean="0"/>
              <a:t>28/09/2017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CB85A-2CB3-4B3F-8760-B1A7AD9225A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130" y="6328003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7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FF0F50"/>
              </a:buCl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buClr>
                <a:srgbClr val="FF0F50"/>
              </a:buCl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buClr>
                <a:srgbClr val="FF0F50"/>
              </a:buCl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rgbClr val="FF0F50"/>
              </a:buCl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buClr>
                <a:srgbClr val="FF0F50"/>
              </a:buCl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0740-0721-4C6F-B0ED-06D30D2B5908}" type="datetime1">
              <a:rPr lang="en-GB" smtClean="0"/>
              <a:t>28/09/2017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2274" y="6331513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93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AB37-7ED0-4405-B237-5CFAFA92973F}" type="datetime1">
              <a:rPr lang="en-GB" smtClean="0"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4418" y="6331575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8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F10A0-F445-4BDF-A7AA-50F1836F23F8}" type="datetime1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B85A-2CB3-4B3F-8760-B1A7AD922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2632" y="199085"/>
            <a:ext cx="7602245" cy="2387600"/>
          </a:xfrm>
        </p:spPr>
        <p:txBody>
          <a:bodyPr>
            <a:normAutofit/>
          </a:bodyPr>
          <a:lstStyle/>
          <a:p>
            <a:r>
              <a:rPr lang="en-GB" sz="4400" b="1" dirty="0" smtClean="0"/>
              <a:t>Bank </a:t>
            </a:r>
            <a:r>
              <a:rPr lang="en-GB" sz="4400" b="1" dirty="0"/>
              <a:t>of England Independence: 20 Years </a:t>
            </a:r>
            <a:r>
              <a:rPr lang="en-GB" sz="4400" b="1" dirty="0" smtClean="0"/>
              <a:t>On </a:t>
            </a:r>
            <a:endParaRPr lang="en-GB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510" y="3146518"/>
            <a:ext cx="9144000" cy="1655762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Panel discussion: </a:t>
            </a:r>
            <a:endParaRPr lang="en-GB" sz="3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3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"</a:t>
            </a:r>
            <a:r>
              <a:rPr lang="en-GB" sz="3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Does the model remain fit for purpose? Financial stability considerations"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78026" y="5362113"/>
            <a:ext cx="22714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Adair Turner</a:t>
            </a:r>
          </a:p>
          <a:p>
            <a:r>
              <a:rPr lang="en-GB" sz="2000" dirty="0" smtClean="0"/>
              <a:t>28 September, 2017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834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3785" y="112206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FF0F55"/>
                </a:solidFill>
              </a:rPr>
              <a:t>More radical  use of macro-prudential levers</a:t>
            </a:r>
            <a:endParaRPr lang="en-GB" dirty="0">
              <a:solidFill>
                <a:srgbClr val="FF0F55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582520"/>
              </p:ext>
            </p:extLst>
          </p:nvPr>
        </p:nvGraphicFramePr>
        <p:xfrm>
          <a:off x="1253785" y="1018178"/>
          <a:ext cx="9407729" cy="5145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729"/>
              </a:tblGrid>
              <a:tr h="418826">
                <a:tc>
                  <a:txBody>
                    <a:bodyPr/>
                    <a:lstStyle/>
                    <a:p>
                      <a:pPr marL="0" indent="0">
                        <a:buClr>
                          <a:srgbClr val="FF0F55"/>
                        </a:buClr>
                        <a:buFont typeface="Arial" panose="020B0604020202020204" pitchFamily="34" charset="0"/>
                        <a:buNone/>
                      </a:pP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9000"/>
                      </a:schemeClr>
                    </a:solidFill>
                  </a:tcPr>
                </a:tc>
              </a:tr>
              <a:tr h="1470619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1200"/>
                        </a:spcAft>
                        <a:buClr>
                          <a:srgbClr val="FF0F5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Bank capital ratios significantly higher than Basel III 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equirements and focussed</a:t>
                      </a:r>
                    </a:p>
                    <a:p>
                      <a:pPr marL="1200150" lvl="2" indent="-285750">
                        <a:buClr>
                          <a:srgbClr val="FF0F55"/>
                        </a:buClr>
                        <a:buFont typeface="Calibri" panose="020F0502020204030204" pitchFamily="34" charset="0"/>
                        <a:buChar char="—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just on financial system resilience</a:t>
                      </a:r>
                    </a:p>
                    <a:p>
                      <a:pPr marL="1200150" lvl="2" indent="-285750">
                        <a:buClr>
                          <a:srgbClr val="FF0F55"/>
                        </a:buClr>
                        <a:buFont typeface="Calibri" panose="020F0502020204030204" pitchFamily="34" charset="0"/>
                        <a:buChar char="—"/>
                      </a:pP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But also on constraining total real economy leverage</a:t>
                      </a:r>
                      <a:endParaRPr lang="en-GB" sz="2000" dirty="0"/>
                    </a:p>
                  </a:txBody>
                  <a:tcPr>
                    <a:solidFill>
                      <a:srgbClr val="707D94">
                        <a:alpha val="19000"/>
                      </a:srgbClr>
                    </a:solidFill>
                  </a:tcPr>
                </a:tc>
              </a:tr>
              <a:tr h="155127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FF0F5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Countercyclical capital requirements applied</a:t>
                      </a:r>
                    </a:p>
                    <a:p>
                      <a:pPr marL="1200150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F55"/>
                        </a:buClr>
                        <a:buSzTx/>
                        <a:buFont typeface="Calibri" panose="020F0502020204030204" pitchFamily="34" charset="0"/>
                        <a:buChar char="—"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Not just to prevent credit growth ‘above trend’</a:t>
                      </a:r>
                    </a:p>
                    <a:p>
                      <a:pPr marL="1200150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FF0F55"/>
                        </a:buClr>
                        <a:buSzTx/>
                        <a:buFont typeface="Calibri" panose="020F0502020204030204" pitchFamily="34" charset="0"/>
                        <a:buChar char="—"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But to constrain leverage </a:t>
                      </a:r>
                      <a:r>
                        <a:rPr kumimoji="0" lang="en-GB" sz="20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</a:t>
                      </a:r>
                      <a:r>
                        <a:rPr kumimoji="0" lang="en-GB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above optimal</a:t>
                      </a:r>
                    </a:p>
                    <a:p>
                      <a:endParaRPr lang="en-GB" sz="2000" dirty="0"/>
                    </a:p>
                  </a:txBody>
                  <a:tcPr>
                    <a:solidFill>
                      <a:srgbClr val="707D94">
                        <a:alpha val="19000"/>
                      </a:srgbClr>
                    </a:solidFill>
                  </a:tcPr>
                </a:tc>
              </a:tr>
              <a:tr h="164034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FF0F5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Higher risk weights for real estate lending</a:t>
                      </a:r>
                    </a:p>
                    <a:p>
                      <a:pPr marL="1200150" lvl="2" indent="-285750">
                        <a:buClr>
                          <a:srgbClr val="FF0F55"/>
                        </a:buClr>
                        <a:buFont typeface="Calibri" panose="020F0502020204030204" pitchFamily="34" charset="0"/>
                        <a:buChar char="—"/>
                      </a:pPr>
                      <a:r>
                        <a:rPr lang="en-GB" sz="2000" dirty="0" smtClean="0"/>
                        <a:t>Set by macro-prudential regulator to prevent</a:t>
                      </a:r>
                      <a:r>
                        <a:rPr lang="en-GB" sz="2000" baseline="0" dirty="0" smtClean="0"/>
                        <a:t> macro-economic risks</a:t>
                      </a:r>
                    </a:p>
                    <a:p>
                      <a:pPr marL="1200150" lvl="2" indent="-285750">
                        <a:buClr>
                          <a:srgbClr val="FF0F55"/>
                        </a:buClr>
                        <a:buFont typeface="Calibri" panose="020F0502020204030204" pitchFamily="34" charset="0"/>
                        <a:buChar char="—"/>
                      </a:pPr>
                      <a:r>
                        <a:rPr lang="en-GB" sz="2000" baseline="0" dirty="0" smtClean="0"/>
                        <a:t>Not by internal models to reflect probability of default</a:t>
                      </a:r>
                    </a:p>
                  </a:txBody>
                  <a:tcPr>
                    <a:solidFill>
                      <a:srgbClr val="707D94">
                        <a:alpha val="19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62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40" y="281098"/>
            <a:ext cx="9874818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F55"/>
                </a:solidFill>
              </a:rPr>
              <a:t>Differentiated central bank funding schemes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>
          <a:xfrm>
            <a:off x="8549446" y="6397185"/>
            <a:ext cx="2743200" cy="365125"/>
          </a:xfrm>
        </p:spPr>
        <p:txBody>
          <a:bodyPr/>
          <a:lstStyle/>
          <a:p>
            <a:fld id="{E7ACB85A-2CB3-4B3F-8760-B1A7AD9225A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43" name="Group 42"/>
          <p:cNvGrpSpPr/>
          <p:nvPr/>
        </p:nvGrpSpPr>
        <p:grpSpPr>
          <a:xfrm>
            <a:off x="1210673" y="2044912"/>
            <a:ext cx="10753186" cy="3608311"/>
            <a:chOff x="1210673" y="1490431"/>
            <a:chExt cx="10753186" cy="3608311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2827501" y="3856238"/>
              <a:ext cx="0" cy="788492"/>
            </a:xfrm>
            <a:prstGeom prst="line">
              <a:avLst/>
            </a:prstGeom>
            <a:ln>
              <a:solidFill>
                <a:srgbClr val="FF0F5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6076351" y="1490431"/>
              <a:ext cx="588750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400" dirty="0"/>
                <a:t>Funding for lending scheme (FLS) with </a:t>
              </a:r>
              <a:r>
                <a:rPr lang="en-GB" sz="2400" dirty="0" smtClean="0"/>
                <a:t>‘incentives’ </a:t>
              </a:r>
              <a:r>
                <a:rPr lang="en-GB" sz="2400" dirty="0"/>
                <a:t>for lending skewed towards SMEs”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076351" y="4208574"/>
              <a:ext cx="493740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400" dirty="0"/>
                <a:t>Targeted LTRO: for non-mortgage bank lending 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0673" y="1593084"/>
              <a:ext cx="3394548" cy="859952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0673" y="3886888"/>
              <a:ext cx="3394548" cy="1211854"/>
            </a:xfrm>
            <a:prstGeom prst="rect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</p:pic>
        <p:grpSp>
          <p:nvGrpSpPr>
            <p:cNvPr id="24" name="Group 23"/>
            <p:cNvGrpSpPr/>
            <p:nvPr/>
          </p:nvGrpSpPr>
          <p:grpSpPr>
            <a:xfrm>
              <a:off x="4985061" y="1749681"/>
              <a:ext cx="650988" cy="546757"/>
              <a:chOff x="4599192" y="2585062"/>
              <a:chExt cx="933856" cy="847883"/>
            </a:xfrm>
          </p:grpSpPr>
          <p:pic>
            <p:nvPicPr>
              <p:cNvPr id="37" name="Picture 8" descr="http://upload.wikimedia.org/wikipedia/en/thumb/a/ae/Flag_of_the_United_Kingdom.svg/1200px-Flag_of_the_United_Kingdom.svg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99192" y="2806065"/>
                <a:ext cx="508113" cy="419100"/>
              </a:xfrm>
              <a:prstGeom prst="rect">
                <a:avLst/>
              </a:prstGeom>
              <a:noFill/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" name="Right Arrow 22"/>
              <p:cNvSpPr/>
              <p:nvPr/>
            </p:nvSpPr>
            <p:spPr>
              <a:xfrm>
                <a:off x="4599193" y="2585062"/>
                <a:ext cx="933855" cy="847883"/>
              </a:xfrm>
              <a:prstGeom prst="rightArrow">
                <a:avLst/>
              </a:prstGeom>
              <a:solidFill>
                <a:srgbClr val="707D94">
                  <a:alpha val="21000"/>
                </a:srgbClr>
              </a:solidFill>
              <a:ln w="3175">
                <a:solidFill>
                  <a:srgbClr val="707D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4985062" y="4328029"/>
              <a:ext cx="650987" cy="546757"/>
              <a:chOff x="4537588" y="4196771"/>
              <a:chExt cx="650987" cy="546757"/>
            </a:xfrm>
          </p:grpSpPr>
          <p:sp>
            <p:nvSpPr>
              <p:cNvPr id="41" name="Right Arrow 40"/>
              <p:cNvSpPr/>
              <p:nvPr/>
            </p:nvSpPr>
            <p:spPr>
              <a:xfrm>
                <a:off x="4537588" y="4196771"/>
                <a:ext cx="650987" cy="546757"/>
              </a:xfrm>
              <a:prstGeom prst="rightArrow">
                <a:avLst/>
              </a:prstGeom>
              <a:solidFill>
                <a:srgbClr val="707D94">
                  <a:alpha val="21000"/>
                </a:srgbClr>
              </a:solidFill>
              <a:ln w="3175">
                <a:solidFill>
                  <a:srgbClr val="707D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37589" y="4340900"/>
                <a:ext cx="384932" cy="30383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59082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852" y="365125"/>
            <a:ext cx="10181948" cy="1325563"/>
          </a:xfrm>
        </p:spPr>
        <p:txBody>
          <a:bodyPr/>
          <a:lstStyle/>
          <a:p>
            <a:r>
              <a:rPr lang="en-GB" dirty="0">
                <a:solidFill>
                  <a:srgbClr val="FF0F55"/>
                </a:solidFill>
              </a:rPr>
              <a:t>Private domestic credit as a % of GDP: </a:t>
            </a:r>
            <a:r>
              <a:rPr lang="en-GB" dirty="0" smtClean="0">
                <a:solidFill>
                  <a:srgbClr val="FF0F55"/>
                </a:solidFill>
              </a:rPr>
              <a:t/>
            </a:r>
            <a:br>
              <a:rPr lang="en-GB" dirty="0" smtClean="0">
                <a:solidFill>
                  <a:srgbClr val="FF0F55"/>
                </a:solidFill>
              </a:rPr>
            </a:b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Advanced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economies 1950 – 2011 </a:t>
            </a:r>
            <a:endParaRPr lang="en-GB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359479" y="1513170"/>
            <a:ext cx="8784000" cy="4778483"/>
            <a:chOff x="145834" y="1449490"/>
            <a:chExt cx="7861788" cy="4778483"/>
          </a:xfrm>
          <a:solidFill>
            <a:schemeClr val="bg1"/>
          </a:solidFill>
        </p:grpSpPr>
        <p:sp>
          <p:nvSpPr>
            <p:cNvPr id="29" name="Text Box 6"/>
            <p:cNvSpPr txBox="1">
              <a:spLocks noChangeArrowheads="1"/>
            </p:cNvSpPr>
            <p:nvPr/>
          </p:nvSpPr>
          <p:spPr bwMode="auto">
            <a:xfrm>
              <a:off x="863599" y="5766308"/>
              <a:ext cx="7010400" cy="46166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GB" sz="1200" dirty="0"/>
                <a:t>Source: </a:t>
              </a:r>
              <a:r>
                <a:rPr lang="en-GB" sz="1200" i="1" dirty="0"/>
                <a:t>Financial and Sovereign Debt Crises: Some Lessons Learned and Those Forgotten</a:t>
              </a:r>
              <a:r>
                <a:rPr lang="en-GB" sz="1200" dirty="0"/>
                <a:t>, C. Reinhart &amp; K.  Rogoff, 2013</a:t>
              </a:r>
            </a:p>
            <a:p>
              <a:r>
                <a:rPr lang="en-GB" sz="1200" b="1" i="1" dirty="0"/>
                <a:t> 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51032" y="3369838"/>
              <a:ext cx="95862" cy="8001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45834" y="1449490"/>
              <a:ext cx="7861788" cy="4316818"/>
              <a:chOff x="673675" y="1388036"/>
              <a:chExt cx="7861788" cy="4316818"/>
            </a:xfrm>
            <a:grpFill/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 rotWithShape="1">
              <a:blip r:embed="rId3"/>
              <a:srcRect l="-215" t="785" r="215" b="-785"/>
              <a:stretch/>
            </p:blipFill>
            <p:spPr>
              <a:xfrm>
                <a:off x="673675" y="1388036"/>
                <a:ext cx="7861788" cy="4316818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</p:pic>
          <p:grpSp>
            <p:nvGrpSpPr>
              <p:cNvPr id="23" name="Group 22"/>
              <p:cNvGrpSpPr/>
              <p:nvPr/>
            </p:nvGrpSpPr>
            <p:grpSpPr>
              <a:xfrm>
                <a:off x="5114925" y="1937309"/>
                <a:ext cx="2022475" cy="2306079"/>
                <a:chOff x="5114925" y="1937309"/>
                <a:chExt cx="2022475" cy="2306079"/>
              </a:xfrm>
              <a:grpFill/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6581552" y="2048181"/>
                  <a:ext cx="555848" cy="248453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5114925" y="4071936"/>
                  <a:ext cx="238125" cy="171452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5224939" y="1937309"/>
                  <a:ext cx="1040395" cy="248453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30" name="Rectangle 29"/>
            <p:cNvSpPr/>
            <p:nvPr/>
          </p:nvSpPr>
          <p:spPr>
            <a:xfrm>
              <a:off x="3706499" y="2921729"/>
              <a:ext cx="1204436" cy="48177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113822" y="4085355"/>
              <a:ext cx="6193599" cy="1175197"/>
              <a:chOff x="1641663" y="3987351"/>
              <a:chExt cx="6193599" cy="1175197"/>
            </a:xfrm>
            <a:grpFill/>
          </p:grpSpPr>
          <p:sp>
            <p:nvSpPr>
              <p:cNvPr id="32" name="Rectangle 31"/>
              <p:cNvSpPr/>
              <p:nvPr/>
            </p:nvSpPr>
            <p:spPr>
              <a:xfrm>
                <a:off x="1641663" y="4457699"/>
                <a:ext cx="4486275" cy="704849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234340" y="3987351"/>
                <a:ext cx="3600922" cy="869584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35" name="Straight Connector 34"/>
            <p:cNvCxnSpPr/>
            <p:nvPr/>
          </p:nvCxnSpPr>
          <p:spPr>
            <a:xfrm flipV="1">
              <a:off x="4624919" y="3547246"/>
              <a:ext cx="177779" cy="15213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643007" y="3341538"/>
              <a:ext cx="84518" cy="238061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 rot="21304432">
              <a:off x="4637936" y="3605028"/>
              <a:ext cx="243713" cy="492337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4624919" y="3965983"/>
              <a:ext cx="83207" cy="140937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6053711" y="3851196"/>
              <a:ext cx="389422" cy="453646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75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46" y="987343"/>
            <a:ext cx="8229600" cy="214484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solidFill>
                  <a:srgbClr val="FF0F55"/>
                </a:solidFill>
              </a:rPr>
              <a:t>US debt as a % of GDP by borrower type</a:t>
            </a:r>
            <a:br>
              <a:rPr lang="en-GB" dirty="0">
                <a:solidFill>
                  <a:srgbClr val="FF0F55"/>
                </a:solidFill>
              </a:rPr>
            </a:br>
            <a:endParaRPr lang="en-GB" dirty="0">
              <a:solidFill>
                <a:srgbClr val="FF0F55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85223" y="1522572"/>
            <a:ext cx="9180000" cy="4224866"/>
            <a:chOff x="1738143" y="1522572"/>
            <a:chExt cx="9180000" cy="4224866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38143" y="1522572"/>
              <a:ext cx="9180000" cy="4224866"/>
              <a:chOff x="308" y="1344"/>
              <a:chExt cx="4221" cy="2106"/>
            </a:xfrm>
          </p:grpSpPr>
          <p:sp>
            <p:nvSpPr>
              <p:cNvPr id="5" name="AutoShape 10"/>
              <p:cNvSpPr>
                <a:spLocks noChangeAspect="1" noChangeArrowheads="1" noTextEdit="1"/>
              </p:cNvSpPr>
              <p:nvPr/>
            </p:nvSpPr>
            <p:spPr bwMode="auto">
              <a:xfrm>
                <a:off x="308" y="1344"/>
                <a:ext cx="4221" cy="2106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600"/>
              </a:p>
            </p:txBody>
          </p:sp>
          <p:sp>
            <p:nvSpPr>
              <p:cNvPr id="6" name="Freeform 11"/>
              <p:cNvSpPr>
                <a:spLocks/>
              </p:cNvSpPr>
              <p:nvPr/>
            </p:nvSpPr>
            <p:spPr bwMode="auto">
              <a:xfrm>
                <a:off x="807" y="1485"/>
                <a:ext cx="3611" cy="1550"/>
              </a:xfrm>
              <a:custGeom>
                <a:avLst/>
                <a:gdLst>
                  <a:gd name="T0" fmla="*/ 0 w 3611"/>
                  <a:gd name="T1" fmla="*/ 1550 h 1550"/>
                  <a:gd name="T2" fmla="*/ 0 w 3611"/>
                  <a:gd name="T3" fmla="*/ 687 h 1550"/>
                  <a:gd name="T4" fmla="*/ 61 w 3611"/>
                  <a:gd name="T5" fmla="*/ 559 h 1550"/>
                  <a:gd name="T6" fmla="*/ 94 w 3611"/>
                  <a:gd name="T7" fmla="*/ 487 h 1550"/>
                  <a:gd name="T8" fmla="*/ 141 w 3611"/>
                  <a:gd name="T9" fmla="*/ 277 h 1550"/>
                  <a:gd name="T10" fmla="*/ 186 w 3611"/>
                  <a:gd name="T11" fmla="*/ 296 h 1550"/>
                  <a:gd name="T12" fmla="*/ 238 w 3611"/>
                  <a:gd name="T13" fmla="*/ 521 h 1550"/>
                  <a:gd name="T14" fmla="*/ 331 w 3611"/>
                  <a:gd name="T15" fmla="*/ 710 h 1550"/>
                  <a:gd name="T16" fmla="*/ 379 w 3611"/>
                  <a:gd name="T17" fmla="*/ 785 h 1550"/>
                  <a:gd name="T18" fmla="*/ 416 w 3611"/>
                  <a:gd name="T19" fmla="*/ 758 h 1550"/>
                  <a:gd name="T20" fmla="*/ 513 w 3611"/>
                  <a:gd name="T21" fmla="*/ 848 h 1550"/>
                  <a:gd name="T22" fmla="*/ 576 w 3611"/>
                  <a:gd name="T23" fmla="*/ 991 h 1550"/>
                  <a:gd name="T24" fmla="*/ 654 w 3611"/>
                  <a:gd name="T25" fmla="*/ 1160 h 1550"/>
                  <a:gd name="T26" fmla="*/ 693 w 3611"/>
                  <a:gd name="T27" fmla="*/ 1186 h 1550"/>
                  <a:gd name="T28" fmla="*/ 750 w 3611"/>
                  <a:gd name="T29" fmla="*/ 1310 h 1550"/>
                  <a:gd name="T30" fmla="*/ 843 w 3611"/>
                  <a:gd name="T31" fmla="*/ 1250 h 1550"/>
                  <a:gd name="T32" fmla="*/ 882 w 3611"/>
                  <a:gd name="T33" fmla="*/ 1254 h 1550"/>
                  <a:gd name="T34" fmla="*/ 979 w 3611"/>
                  <a:gd name="T35" fmla="*/ 1209 h 1550"/>
                  <a:gd name="T36" fmla="*/ 1020 w 3611"/>
                  <a:gd name="T37" fmla="*/ 1231 h 1550"/>
                  <a:gd name="T38" fmla="*/ 1080 w 3611"/>
                  <a:gd name="T39" fmla="*/ 1194 h 1550"/>
                  <a:gd name="T40" fmla="*/ 1117 w 3611"/>
                  <a:gd name="T41" fmla="*/ 1202 h 1550"/>
                  <a:gd name="T42" fmla="*/ 1267 w 3611"/>
                  <a:gd name="T43" fmla="*/ 1129 h 1550"/>
                  <a:gd name="T44" fmla="*/ 1297 w 3611"/>
                  <a:gd name="T45" fmla="*/ 1148 h 1550"/>
                  <a:gd name="T46" fmla="*/ 1508 w 3611"/>
                  <a:gd name="T47" fmla="*/ 1054 h 1550"/>
                  <a:gd name="T48" fmla="*/ 1584 w 3611"/>
                  <a:gd name="T49" fmla="*/ 1028 h 1550"/>
                  <a:gd name="T50" fmla="*/ 1685 w 3611"/>
                  <a:gd name="T51" fmla="*/ 998 h 1550"/>
                  <a:gd name="T52" fmla="*/ 1765 w 3611"/>
                  <a:gd name="T53" fmla="*/ 1006 h 1550"/>
                  <a:gd name="T54" fmla="*/ 1850 w 3611"/>
                  <a:gd name="T55" fmla="*/ 983 h 1550"/>
                  <a:gd name="T56" fmla="*/ 1954 w 3611"/>
                  <a:gd name="T57" fmla="*/ 968 h 1550"/>
                  <a:gd name="T58" fmla="*/ 2088 w 3611"/>
                  <a:gd name="T59" fmla="*/ 906 h 1550"/>
                  <a:gd name="T60" fmla="*/ 2176 w 3611"/>
                  <a:gd name="T61" fmla="*/ 938 h 1550"/>
                  <a:gd name="T62" fmla="*/ 2382 w 3611"/>
                  <a:gd name="T63" fmla="*/ 860 h 1550"/>
                  <a:gd name="T64" fmla="*/ 2419 w 3611"/>
                  <a:gd name="T65" fmla="*/ 863 h 1550"/>
                  <a:gd name="T66" fmla="*/ 2551 w 3611"/>
                  <a:gd name="T67" fmla="*/ 810 h 1550"/>
                  <a:gd name="T68" fmla="*/ 2660 w 3611"/>
                  <a:gd name="T69" fmla="*/ 679 h 1550"/>
                  <a:gd name="T70" fmla="*/ 2785 w 3611"/>
                  <a:gd name="T71" fmla="*/ 604 h 1550"/>
                  <a:gd name="T72" fmla="*/ 2902 w 3611"/>
                  <a:gd name="T73" fmla="*/ 634 h 1550"/>
                  <a:gd name="T74" fmla="*/ 3019 w 3611"/>
                  <a:gd name="T75" fmla="*/ 571 h 1550"/>
                  <a:gd name="T76" fmla="*/ 3106 w 3611"/>
                  <a:gd name="T77" fmla="*/ 506 h 1550"/>
                  <a:gd name="T78" fmla="*/ 3232 w 3611"/>
                  <a:gd name="T79" fmla="*/ 342 h 1550"/>
                  <a:gd name="T80" fmla="*/ 3340 w 3611"/>
                  <a:gd name="T81" fmla="*/ 198 h 1550"/>
                  <a:gd name="T82" fmla="*/ 3457 w 3611"/>
                  <a:gd name="T83" fmla="*/ 120 h 1550"/>
                  <a:gd name="T84" fmla="*/ 3521 w 3611"/>
                  <a:gd name="T85" fmla="*/ 34 h 1550"/>
                  <a:gd name="T86" fmla="*/ 3611 w 3611"/>
                  <a:gd name="T87" fmla="*/ 0 h 1550"/>
                  <a:gd name="T88" fmla="*/ 3611 w 3611"/>
                  <a:gd name="T89" fmla="*/ 1550 h 1550"/>
                  <a:gd name="T90" fmla="*/ 0 w 3611"/>
                  <a:gd name="T91" fmla="*/ 1550 h 1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611" h="1550">
                    <a:moveTo>
                      <a:pt x="0" y="1550"/>
                    </a:moveTo>
                    <a:lnTo>
                      <a:pt x="0" y="687"/>
                    </a:lnTo>
                    <a:lnTo>
                      <a:pt x="61" y="559"/>
                    </a:lnTo>
                    <a:lnTo>
                      <a:pt x="94" y="487"/>
                    </a:lnTo>
                    <a:lnTo>
                      <a:pt x="141" y="277"/>
                    </a:lnTo>
                    <a:lnTo>
                      <a:pt x="186" y="296"/>
                    </a:lnTo>
                    <a:lnTo>
                      <a:pt x="238" y="521"/>
                    </a:lnTo>
                    <a:lnTo>
                      <a:pt x="331" y="710"/>
                    </a:lnTo>
                    <a:lnTo>
                      <a:pt x="379" y="785"/>
                    </a:lnTo>
                    <a:lnTo>
                      <a:pt x="416" y="758"/>
                    </a:lnTo>
                    <a:lnTo>
                      <a:pt x="513" y="848"/>
                    </a:lnTo>
                    <a:lnTo>
                      <a:pt x="576" y="991"/>
                    </a:lnTo>
                    <a:lnTo>
                      <a:pt x="654" y="1160"/>
                    </a:lnTo>
                    <a:lnTo>
                      <a:pt x="693" y="1186"/>
                    </a:lnTo>
                    <a:lnTo>
                      <a:pt x="750" y="1310"/>
                    </a:lnTo>
                    <a:lnTo>
                      <a:pt x="843" y="1250"/>
                    </a:lnTo>
                    <a:lnTo>
                      <a:pt x="882" y="1254"/>
                    </a:lnTo>
                    <a:lnTo>
                      <a:pt x="979" y="1209"/>
                    </a:lnTo>
                    <a:lnTo>
                      <a:pt x="1020" y="1231"/>
                    </a:lnTo>
                    <a:lnTo>
                      <a:pt x="1080" y="1194"/>
                    </a:lnTo>
                    <a:lnTo>
                      <a:pt x="1117" y="1202"/>
                    </a:lnTo>
                    <a:lnTo>
                      <a:pt x="1267" y="1129"/>
                    </a:lnTo>
                    <a:lnTo>
                      <a:pt x="1297" y="1148"/>
                    </a:lnTo>
                    <a:lnTo>
                      <a:pt x="1508" y="1054"/>
                    </a:lnTo>
                    <a:lnTo>
                      <a:pt x="1584" y="1028"/>
                    </a:lnTo>
                    <a:lnTo>
                      <a:pt x="1685" y="998"/>
                    </a:lnTo>
                    <a:lnTo>
                      <a:pt x="1765" y="1006"/>
                    </a:lnTo>
                    <a:lnTo>
                      <a:pt x="1850" y="983"/>
                    </a:lnTo>
                    <a:lnTo>
                      <a:pt x="1954" y="968"/>
                    </a:lnTo>
                    <a:lnTo>
                      <a:pt x="2088" y="906"/>
                    </a:lnTo>
                    <a:lnTo>
                      <a:pt x="2176" y="938"/>
                    </a:lnTo>
                    <a:lnTo>
                      <a:pt x="2382" y="860"/>
                    </a:lnTo>
                    <a:lnTo>
                      <a:pt x="2419" y="863"/>
                    </a:lnTo>
                    <a:lnTo>
                      <a:pt x="2551" y="810"/>
                    </a:lnTo>
                    <a:lnTo>
                      <a:pt x="2660" y="679"/>
                    </a:lnTo>
                    <a:lnTo>
                      <a:pt x="2785" y="604"/>
                    </a:lnTo>
                    <a:lnTo>
                      <a:pt x="2902" y="634"/>
                    </a:lnTo>
                    <a:lnTo>
                      <a:pt x="3019" y="571"/>
                    </a:lnTo>
                    <a:lnTo>
                      <a:pt x="3106" y="506"/>
                    </a:lnTo>
                    <a:lnTo>
                      <a:pt x="3232" y="342"/>
                    </a:lnTo>
                    <a:lnTo>
                      <a:pt x="3340" y="198"/>
                    </a:lnTo>
                    <a:lnTo>
                      <a:pt x="3457" y="120"/>
                    </a:lnTo>
                    <a:lnTo>
                      <a:pt x="3521" y="34"/>
                    </a:lnTo>
                    <a:lnTo>
                      <a:pt x="3611" y="0"/>
                    </a:lnTo>
                    <a:lnTo>
                      <a:pt x="3611" y="1550"/>
                    </a:lnTo>
                    <a:lnTo>
                      <a:pt x="0" y="1550"/>
                    </a:lnTo>
                    <a:close/>
                  </a:path>
                </a:pathLst>
              </a:custGeom>
              <a:solidFill>
                <a:srgbClr val="00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" name="Freeform 12"/>
              <p:cNvSpPr>
                <a:spLocks/>
              </p:cNvSpPr>
              <p:nvPr/>
            </p:nvSpPr>
            <p:spPr bwMode="auto">
              <a:xfrm>
                <a:off x="803" y="1878"/>
                <a:ext cx="3618" cy="1162"/>
              </a:xfrm>
              <a:custGeom>
                <a:avLst/>
                <a:gdLst>
                  <a:gd name="T0" fmla="*/ 0 w 3618"/>
                  <a:gd name="T1" fmla="*/ 1162 h 1162"/>
                  <a:gd name="T2" fmla="*/ 0 w 3618"/>
                  <a:gd name="T3" fmla="*/ 838 h 1162"/>
                  <a:gd name="T4" fmla="*/ 70 w 3618"/>
                  <a:gd name="T5" fmla="*/ 786 h 1162"/>
                  <a:gd name="T6" fmla="*/ 110 w 3618"/>
                  <a:gd name="T7" fmla="*/ 763 h 1162"/>
                  <a:gd name="T8" fmla="*/ 154 w 3618"/>
                  <a:gd name="T9" fmla="*/ 722 h 1162"/>
                  <a:gd name="T10" fmla="*/ 234 w 3618"/>
                  <a:gd name="T11" fmla="*/ 805 h 1162"/>
                  <a:gd name="T12" fmla="*/ 363 w 3618"/>
                  <a:gd name="T13" fmla="*/ 903 h 1162"/>
                  <a:gd name="T14" fmla="*/ 412 w 3618"/>
                  <a:gd name="T15" fmla="*/ 903 h 1162"/>
                  <a:gd name="T16" fmla="*/ 505 w 3618"/>
                  <a:gd name="T17" fmla="*/ 911 h 1162"/>
                  <a:gd name="T18" fmla="*/ 613 w 3618"/>
                  <a:gd name="T19" fmla="*/ 1012 h 1162"/>
                  <a:gd name="T20" fmla="*/ 710 w 3618"/>
                  <a:gd name="T21" fmla="*/ 1057 h 1162"/>
                  <a:gd name="T22" fmla="*/ 803 w 3618"/>
                  <a:gd name="T23" fmla="*/ 1041 h 1162"/>
                  <a:gd name="T24" fmla="*/ 920 w 3618"/>
                  <a:gd name="T25" fmla="*/ 1019 h 1162"/>
                  <a:gd name="T26" fmla="*/ 992 w 3618"/>
                  <a:gd name="T27" fmla="*/ 986 h 1162"/>
                  <a:gd name="T28" fmla="*/ 1033 w 3618"/>
                  <a:gd name="T29" fmla="*/ 993 h 1162"/>
                  <a:gd name="T30" fmla="*/ 1247 w 3618"/>
                  <a:gd name="T31" fmla="*/ 922 h 1162"/>
                  <a:gd name="T32" fmla="*/ 1306 w 3618"/>
                  <a:gd name="T33" fmla="*/ 937 h 1162"/>
                  <a:gd name="T34" fmla="*/ 1504 w 3618"/>
                  <a:gd name="T35" fmla="*/ 872 h 1162"/>
                  <a:gd name="T36" fmla="*/ 1552 w 3618"/>
                  <a:gd name="T37" fmla="*/ 876 h 1162"/>
                  <a:gd name="T38" fmla="*/ 1648 w 3618"/>
                  <a:gd name="T39" fmla="*/ 846 h 1162"/>
                  <a:gd name="T40" fmla="*/ 1778 w 3618"/>
                  <a:gd name="T41" fmla="*/ 853 h 1162"/>
                  <a:gd name="T42" fmla="*/ 1964 w 3618"/>
                  <a:gd name="T43" fmla="*/ 838 h 1162"/>
                  <a:gd name="T44" fmla="*/ 2096 w 3618"/>
                  <a:gd name="T45" fmla="*/ 816 h 1162"/>
                  <a:gd name="T46" fmla="*/ 2181 w 3618"/>
                  <a:gd name="T47" fmla="*/ 820 h 1162"/>
                  <a:gd name="T48" fmla="*/ 2337 w 3618"/>
                  <a:gd name="T49" fmla="*/ 767 h 1162"/>
                  <a:gd name="T50" fmla="*/ 2419 w 3618"/>
                  <a:gd name="T51" fmla="*/ 770 h 1162"/>
                  <a:gd name="T52" fmla="*/ 2556 w 3618"/>
                  <a:gd name="T53" fmla="*/ 729 h 1162"/>
                  <a:gd name="T54" fmla="*/ 2677 w 3618"/>
                  <a:gd name="T55" fmla="*/ 621 h 1162"/>
                  <a:gd name="T56" fmla="*/ 2789 w 3618"/>
                  <a:gd name="T57" fmla="*/ 557 h 1162"/>
                  <a:gd name="T58" fmla="*/ 2934 w 3618"/>
                  <a:gd name="T59" fmla="*/ 523 h 1162"/>
                  <a:gd name="T60" fmla="*/ 3099 w 3618"/>
                  <a:gd name="T61" fmla="*/ 429 h 1162"/>
                  <a:gd name="T62" fmla="*/ 3203 w 3618"/>
                  <a:gd name="T63" fmla="*/ 327 h 1162"/>
                  <a:gd name="T64" fmla="*/ 3240 w 3618"/>
                  <a:gd name="T65" fmla="*/ 327 h 1162"/>
                  <a:gd name="T66" fmla="*/ 3393 w 3618"/>
                  <a:gd name="T67" fmla="*/ 127 h 1162"/>
                  <a:gd name="T68" fmla="*/ 3530 w 3618"/>
                  <a:gd name="T69" fmla="*/ 23 h 1162"/>
                  <a:gd name="T70" fmla="*/ 3618 w 3618"/>
                  <a:gd name="T71" fmla="*/ 0 h 1162"/>
                  <a:gd name="T72" fmla="*/ 3618 w 3618"/>
                  <a:gd name="T73" fmla="*/ 1155 h 1162"/>
                  <a:gd name="T74" fmla="*/ 0 w 3618"/>
                  <a:gd name="T75" fmla="*/ 1162 h 1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18" h="1162">
                    <a:moveTo>
                      <a:pt x="0" y="1162"/>
                    </a:moveTo>
                    <a:lnTo>
                      <a:pt x="0" y="838"/>
                    </a:lnTo>
                    <a:lnTo>
                      <a:pt x="70" y="786"/>
                    </a:lnTo>
                    <a:lnTo>
                      <a:pt x="110" y="763"/>
                    </a:lnTo>
                    <a:lnTo>
                      <a:pt x="154" y="722"/>
                    </a:lnTo>
                    <a:lnTo>
                      <a:pt x="234" y="805"/>
                    </a:lnTo>
                    <a:lnTo>
                      <a:pt x="363" y="903"/>
                    </a:lnTo>
                    <a:lnTo>
                      <a:pt x="412" y="903"/>
                    </a:lnTo>
                    <a:lnTo>
                      <a:pt x="505" y="911"/>
                    </a:lnTo>
                    <a:lnTo>
                      <a:pt x="613" y="1012"/>
                    </a:lnTo>
                    <a:lnTo>
                      <a:pt x="710" y="1057"/>
                    </a:lnTo>
                    <a:lnTo>
                      <a:pt x="803" y="1041"/>
                    </a:lnTo>
                    <a:lnTo>
                      <a:pt x="920" y="1019"/>
                    </a:lnTo>
                    <a:lnTo>
                      <a:pt x="992" y="986"/>
                    </a:lnTo>
                    <a:lnTo>
                      <a:pt x="1033" y="993"/>
                    </a:lnTo>
                    <a:lnTo>
                      <a:pt x="1247" y="922"/>
                    </a:lnTo>
                    <a:lnTo>
                      <a:pt x="1306" y="937"/>
                    </a:lnTo>
                    <a:lnTo>
                      <a:pt x="1504" y="872"/>
                    </a:lnTo>
                    <a:lnTo>
                      <a:pt x="1552" y="876"/>
                    </a:lnTo>
                    <a:lnTo>
                      <a:pt x="1648" y="846"/>
                    </a:lnTo>
                    <a:lnTo>
                      <a:pt x="1778" y="853"/>
                    </a:lnTo>
                    <a:lnTo>
                      <a:pt x="1964" y="838"/>
                    </a:lnTo>
                    <a:lnTo>
                      <a:pt x="2096" y="816"/>
                    </a:lnTo>
                    <a:lnTo>
                      <a:pt x="2181" y="820"/>
                    </a:lnTo>
                    <a:lnTo>
                      <a:pt x="2337" y="767"/>
                    </a:lnTo>
                    <a:lnTo>
                      <a:pt x="2419" y="770"/>
                    </a:lnTo>
                    <a:lnTo>
                      <a:pt x="2556" y="729"/>
                    </a:lnTo>
                    <a:lnTo>
                      <a:pt x="2677" y="621"/>
                    </a:lnTo>
                    <a:lnTo>
                      <a:pt x="2789" y="557"/>
                    </a:lnTo>
                    <a:lnTo>
                      <a:pt x="2934" y="523"/>
                    </a:lnTo>
                    <a:lnTo>
                      <a:pt x="3099" y="429"/>
                    </a:lnTo>
                    <a:lnTo>
                      <a:pt x="3203" y="327"/>
                    </a:lnTo>
                    <a:lnTo>
                      <a:pt x="3240" y="327"/>
                    </a:lnTo>
                    <a:lnTo>
                      <a:pt x="3393" y="127"/>
                    </a:lnTo>
                    <a:lnTo>
                      <a:pt x="3530" y="23"/>
                    </a:lnTo>
                    <a:lnTo>
                      <a:pt x="3618" y="0"/>
                    </a:lnTo>
                    <a:lnTo>
                      <a:pt x="3618" y="1155"/>
                    </a:lnTo>
                    <a:lnTo>
                      <a:pt x="0" y="1162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" name="Freeform 13"/>
              <p:cNvSpPr>
                <a:spLocks/>
              </p:cNvSpPr>
              <p:nvPr/>
            </p:nvSpPr>
            <p:spPr bwMode="auto">
              <a:xfrm>
                <a:off x="807" y="2420"/>
                <a:ext cx="3611" cy="615"/>
              </a:xfrm>
              <a:custGeom>
                <a:avLst/>
                <a:gdLst>
                  <a:gd name="T0" fmla="*/ 0 w 3611"/>
                  <a:gd name="T1" fmla="*/ 611 h 615"/>
                  <a:gd name="T2" fmla="*/ 0 w 3611"/>
                  <a:gd name="T3" fmla="*/ 503 h 615"/>
                  <a:gd name="T4" fmla="*/ 45 w 3611"/>
                  <a:gd name="T5" fmla="*/ 488 h 615"/>
                  <a:gd name="T6" fmla="*/ 109 w 3611"/>
                  <a:gd name="T7" fmla="*/ 495 h 615"/>
                  <a:gd name="T8" fmla="*/ 141 w 3611"/>
                  <a:gd name="T9" fmla="*/ 492 h 615"/>
                  <a:gd name="T10" fmla="*/ 291 w 3611"/>
                  <a:gd name="T11" fmla="*/ 540 h 615"/>
                  <a:gd name="T12" fmla="*/ 347 w 3611"/>
                  <a:gd name="T13" fmla="*/ 548 h 615"/>
                  <a:gd name="T14" fmla="*/ 509 w 3611"/>
                  <a:gd name="T15" fmla="*/ 567 h 615"/>
                  <a:gd name="T16" fmla="*/ 570 w 3611"/>
                  <a:gd name="T17" fmla="*/ 575 h 615"/>
                  <a:gd name="T18" fmla="*/ 613 w 3611"/>
                  <a:gd name="T19" fmla="*/ 600 h 615"/>
                  <a:gd name="T20" fmla="*/ 682 w 3611"/>
                  <a:gd name="T21" fmla="*/ 592 h 615"/>
                  <a:gd name="T22" fmla="*/ 754 w 3611"/>
                  <a:gd name="T23" fmla="*/ 575 h 615"/>
                  <a:gd name="T24" fmla="*/ 818 w 3611"/>
                  <a:gd name="T25" fmla="*/ 596 h 615"/>
                  <a:gd name="T26" fmla="*/ 923 w 3611"/>
                  <a:gd name="T27" fmla="*/ 596 h 615"/>
                  <a:gd name="T28" fmla="*/ 968 w 3611"/>
                  <a:gd name="T29" fmla="*/ 581 h 615"/>
                  <a:gd name="T30" fmla="*/ 1076 w 3611"/>
                  <a:gd name="T31" fmla="*/ 600 h 615"/>
                  <a:gd name="T32" fmla="*/ 1202 w 3611"/>
                  <a:gd name="T33" fmla="*/ 585 h 615"/>
                  <a:gd name="T34" fmla="*/ 1293 w 3611"/>
                  <a:gd name="T35" fmla="*/ 600 h 615"/>
                  <a:gd name="T36" fmla="*/ 1418 w 3611"/>
                  <a:gd name="T37" fmla="*/ 581 h 615"/>
                  <a:gd name="T38" fmla="*/ 1620 w 3611"/>
                  <a:gd name="T39" fmla="*/ 581 h 615"/>
                  <a:gd name="T40" fmla="*/ 1869 w 3611"/>
                  <a:gd name="T41" fmla="*/ 563 h 615"/>
                  <a:gd name="T42" fmla="*/ 2027 w 3611"/>
                  <a:gd name="T43" fmla="*/ 552 h 615"/>
                  <a:gd name="T44" fmla="*/ 2088 w 3611"/>
                  <a:gd name="T45" fmla="*/ 525 h 615"/>
                  <a:gd name="T46" fmla="*/ 2176 w 3611"/>
                  <a:gd name="T47" fmla="*/ 540 h 615"/>
                  <a:gd name="T48" fmla="*/ 2382 w 3611"/>
                  <a:gd name="T49" fmla="*/ 499 h 615"/>
                  <a:gd name="T50" fmla="*/ 2466 w 3611"/>
                  <a:gd name="T51" fmla="*/ 492 h 615"/>
                  <a:gd name="T52" fmla="*/ 2519 w 3611"/>
                  <a:gd name="T53" fmla="*/ 492 h 615"/>
                  <a:gd name="T54" fmla="*/ 2599 w 3611"/>
                  <a:gd name="T55" fmla="*/ 450 h 615"/>
                  <a:gd name="T56" fmla="*/ 2700 w 3611"/>
                  <a:gd name="T57" fmla="*/ 398 h 615"/>
                  <a:gd name="T58" fmla="*/ 2857 w 3611"/>
                  <a:gd name="T59" fmla="*/ 365 h 615"/>
                  <a:gd name="T60" fmla="*/ 2950 w 3611"/>
                  <a:gd name="T61" fmla="*/ 334 h 615"/>
                  <a:gd name="T62" fmla="*/ 3099 w 3611"/>
                  <a:gd name="T63" fmla="*/ 278 h 615"/>
                  <a:gd name="T64" fmla="*/ 3196 w 3611"/>
                  <a:gd name="T65" fmla="*/ 180 h 615"/>
                  <a:gd name="T66" fmla="*/ 3268 w 3611"/>
                  <a:gd name="T67" fmla="*/ 142 h 615"/>
                  <a:gd name="T68" fmla="*/ 3308 w 3611"/>
                  <a:gd name="T69" fmla="*/ 105 h 615"/>
                  <a:gd name="T70" fmla="*/ 3424 w 3611"/>
                  <a:gd name="T71" fmla="*/ 53 h 615"/>
                  <a:gd name="T72" fmla="*/ 3517 w 3611"/>
                  <a:gd name="T73" fmla="*/ 22 h 615"/>
                  <a:gd name="T74" fmla="*/ 3611 w 3611"/>
                  <a:gd name="T75" fmla="*/ 0 h 615"/>
                  <a:gd name="T76" fmla="*/ 3611 w 3611"/>
                  <a:gd name="T77" fmla="*/ 615 h 615"/>
                  <a:gd name="T78" fmla="*/ 0 w 3611"/>
                  <a:gd name="T79" fmla="*/ 611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611" h="615">
                    <a:moveTo>
                      <a:pt x="0" y="611"/>
                    </a:moveTo>
                    <a:lnTo>
                      <a:pt x="0" y="503"/>
                    </a:lnTo>
                    <a:lnTo>
                      <a:pt x="45" y="488"/>
                    </a:lnTo>
                    <a:lnTo>
                      <a:pt x="109" y="495"/>
                    </a:lnTo>
                    <a:lnTo>
                      <a:pt x="141" y="492"/>
                    </a:lnTo>
                    <a:lnTo>
                      <a:pt x="291" y="540"/>
                    </a:lnTo>
                    <a:lnTo>
                      <a:pt x="347" y="548"/>
                    </a:lnTo>
                    <a:lnTo>
                      <a:pt x="509" y="567"/>
                    </a:lnTo>
                    <a:lnTo>
                      <a:pt x="570" y="575"/>
                    </a:lnTo>
                    <a:lnTo>
                      <a:pt x="613" y="600"/>
                    </a:lnTo>
                    <a:lnTo>
                      <a:pt x="682" y="592"/>
                    </a:lnTo>
                    <a:lnTo>
                      <a:pt x="754" y="575"/>
                    </a:lnTo>
                    <a:lnTo>
                      <a:pt x="818" y="596"/>
                    </a:lnTo>
                    <a:lnTo>
                      <a:pt x="923" y="596"/>
                    </a:lnTo>
                    <a:lnTo>
                      <a:pt x="968" y="581"/>
                    </a:lnTo>
                    <a:lnTo>
                      <a:pt x="1076" y="600"/>
                    </a:lnTo>
                    <a:lnTo>
                      <a:pt x="1202" y="585"/>
                    </a:lnTo>
                    <a:lnTo>
                      <a:pt x="1293" y="600"/>
                    </a:lnTo>
                    <a:lnTo>
                      <a:pt x="1418" y="581"/>
                    </a:lnTo>
                    <a:lnTo>
                      <a:pt x="1620" y="581"/>
                    </a:lnTo>
                    <a:lnTo>
                      <a:pt x="1869" y="563"/>
                    </a:lnTo>
                    <a:lnTo>
                      <a:pt x="2027" y="552"/>
                    </a:lnTo>
                    <a:lnTo>
                      <a:pt x="2088" y="525"/>
                    </a:lnTo>
                    <a:lnTo>
                      <a:pt x="2176" y="540"/>
                    </a:lnTo>
                    <a:lnTo>
                      <a:pt x="2382" y="499"/>
                    </a:lnTo>
                    <a:lnTo>
                      <a:pt x="2466" y="492"/>
                    </a:lnTo>
                    <a:lnTo>
                      <a:pt x="2519" y="492"/>
                    </a:lnTo>
                    <a:lnTo>
                      <a:pt x="2599" y="450"/>
                    </a:lnTo>
                    <a:lnTo>
                      <a:pt x="2700" y="398"/>
                    </a:lnTo>
                    <a:lnTo>
                      <a:pt x="2857" y="365"/>
                    </a:lnTo>
                    <a:lnTo>
                      <a:pt x="2950" y="334"/>
                    </a:lnTo>
                    <a:lnTo>
                      <a:pt x="3099" y="278"/>
                    </a:lnTo>
                    <a:lnTo>
                      <a:pt x="3196" y="180"/>
                    </a:lnTo>
                    <a:lnTo>
                      <a:pt x="3268" y="142"/>
                    </a:lnTo>
                    <a:lnTo>
                      <a:pt x="3308" y="105"/>
                    </a:lnTo>
                    <a:lnTo>
                      <a:pt x="3424" y="53"/>
                    </a:lnTo>
                    <a:lnTo>
                      <a:pt x="3517" y="22"/>
                    </a:lnTo>
                    <a:lnTo>
                      <a:pt x="3611" y="0"/>
                    </a:lnTo>
                    <a:lnTo>
                      <a:pt x="3611" y="615"/>
                    </a:lnTo>
                    <a:lnTo>
                      <a:pt x="0" y="611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9" name="Group 14"/>
              <p:cNvGrpSpPr>
                <a:grpSpLocks/>
              </p:cNvGrpSpPr>
              <p:nvPr/>
            </p:nvGrpSpPr>
            <p:grpSpPr bwMode="auto">
              <a:xfrm>
                <a:off x="807" y="1376"/>
                <a:ext cx="3604" cy="1659"/>
                <a:chOff x="807" y="1376"/>
                <a:chExt cx="3604" cy="1659"/>
              </a:xfrm>
            </p:grpSpPr>
            <p:sp>
              <p:nvSpPr>
                <p:cNvPr id="72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807" y="1376"/>
                  <a:ext cx="0" cy="165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3" name="Line 16"/>
                <p:cNvSpPr>
                  <a:spLocks noChangeShapeType="1"/>
                </p:cNvSpPr>
                <p:nvPr/>
              </p:nvSpPr>
              <p:spPr bwMode="auto">
                <a:xfrm>
                  <a:off x="807" y="3035"/>
                  <a:ext cx="3604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0" name="Rectangle 17"/>
              <p:cNvSpPr>
                <a:spLocks noChangeArrowheads="1"/>
              </p:cNvSpPr>
              <p:nvPr/>
            </p:nvSpPr>
            <p:spPr bwMode="auto">
              <a:xfrm rot="16200000">
                <a:off x="818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1929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11" name="Rectangle 18"/>
              <p:cNvSpPr>
                <a:spLocks noChangeArrowheads="1"/>
              </p:cNvSpPr>
              <p:nvPr/>
            </p:nvSpPr>
            <p:spPr bwMode="auto">
              <a:xfrm rot="16200000">
                <a:off x="1090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1935</a:t>
                </a:r>
                <a:endParaRPr lang="en-GB" altLang="en-US" sz="1400">
                  <a:solidFill>
                    <a:srgbClr val="690069"/>
                  </a:solidFill>
                </a:endParaRPr>
              </a:p>
            </p:txBody>
          </p:sp>
          <p:sp>
            <p:nvSpPr>
              <p:cNvPr id="12" name="Rectangle 19"/>
              <p:cNvSpPr>
                <a:spLocks noChangeArrowheads="1"/>
              </p:cNvSpPr>
              <p:nvPr/>
            </p:nvSpPr>
            <p:spPr bwMode="auto">
              <a:xfrm rot="16200000">
                <a:off x="1363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1941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 rot="16200000">
                <a:off x="2181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1959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16" name="Rectangle 23"/>
              <p:cNvSpPr>
                <a:spLocks noChangeArrowheads="1"/>
              </p:cNvSpPr>
              <p:nvPr/>
            </p:nvSpPr>
            <p:spPr bwMode="auto">
              <a:xfrm rot="16200000">
                <a:off x="2725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1971</a:t>
                </a:r>
                <a:endParaRPr lang="en-GB" altLang="en-US" sz="1400">
                  <a:solidFill>
                    <a:srgbClr val="690069"/>
                  </a:solidFill>
                </a:endParaRPr>
              </a:p>
            </p:txBody>
          </p:sp>
          <p:sp>
            <p:nvSpPr>
              <p:cNvPr id="17" name="Rectangle 24"/>
              <p:cNvSpPr>
                <a:spLocks noChangeArrowheads="1"/>
              </p:cNvSpPr>
              <p:nvPr/>
            </p:nvSpPr>
            <p:spPr bwMode="auto">
              <a:xfrm rot="16200000">
                <a:off x="2998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1977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18" name="Rectangle 25"/>
              <p:cNvSpPr>
                <a:spLocks noChangeArrowheads="1"/>
              </p:cNvSpPr>
              <p:nvPr/>
            </p:nvSpPr>
            <p:spPr bwMode="auto">
              <a:xfrm rot="16200000">
                <a:off x="3271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1983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19" name="Rectangle 26"/>
              <p:cNvSpPr>
                <a:spLocks noChangeArrowheads="1"/>
              </p:cNvSpPr>
              <p:nvPr/>
            </p:nvSpPr>
            <p:spPr bwMode="auto">
              <a:xfrm rot="16200000">
                <a:off x="3542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1990</a:t>
                </a:r>
                <a:endParaRPr lang="en-GB" altLang="en-US" sz="1400">
                  <a:solidFill>
                    <a:srgbClr val="690069"/>
                  </a:solidFill>
                </a:endParaRPr>
              </a:p>
            </p:txBody>
          </p:sp>
          <p:sp>
            <p:nvSpPr>
              <p:cNvPr id="20" name="Rectangle 27"/>
              <p:cNvSpPr>
                <a:spLocks noChangeArrowheads="1"/>
              </p:cNvSpPr>
              <p:nvPr/>
            </p:nvSpPr>
            <p:spPr bwMode="auto">
              <a:xfrm rot="16200000">
                <a:off x="3812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1996</a:t>
                </a:r>
                <a:endParaRPr lang="en-GB" altLang="en-US" sz="1400">
                  <a:solidFill>
                    <a:srgbClr val="690069"/>
                  </a:solidFill>
                </a:endParaRPr>
              </a:p>
            </p:txBody>
          </p:sp>
          <p:sp>
            <p:nvSpPr>
              <p:cNvPr id="21" name="Rectangle 28"/>
              <p:cNvSpPr>
                <a:spLocks noChangeArrowheads="1"/>
              </p:cNvSpPr>
              <p:nvPr/>
            </p:nvSpPr>
            <p:spPr bwMode="auto">
              <a:xfrm rot="16200000">
                <a:off x="4086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2002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22" name="Rectangle 29"/>
              <p:cNvSpPr>
                <a:spLocks noChangeArrowheads="1"/>
              </p:cNvSpPr>
              <p:nvPr/>
            </p:nvSpPr>
            <p:spPr bwMode="auto">
              <a:xfrm rot="16200000">
                <a:off x="4359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2007</a:t>
                </a:r>
                <a:endParaRPr lang="en-GB" altLang="en-US" sz="1400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23" name="Freeform 30"/>
              <p:cNvSpPr>
                <a:spLocks/>
              </p:cNvSpPr>
              <p:nvPr/>
            </p:nvSpPr>
            <p:spPr bwMode="auto">
              <a:xfrm>
                <a:off x="807" y="1485"/>
                <a:ext cx="3611" cy="1550"/>
              </a:xfrm>
              <a:custGeom>
                <a:avLst/>
                <a:gdLst>
                  <a:gd name="T0" fmla="*/ 0 w 3611"/>
                  <a:gd name="T1" fmla="*/ 1550 h 1550"/>
                  <a:gd name="T2" fmla="*/ 0 w 3611"/>
                  <a:gd name="T3" fmla="*/ 687 h 1550"/>
                  <a:gd name="T4" fmla="*/ 61 w 3611"/>
                  <a:gd name="T5" fmla="*/ 559 h 1550"/>
                  <a:gd name="T6" fmla="*/ 94 w 3611"/>
                  <a:gd name="T7" fmla="*/ 487 h 1550"/>
                  <a:gd name="T8" fmla="*/ 141 w 3611"/>
                  <a:gd name="T9" fmla="*/ 277 h 1550"/>
                  <a:gd name="T10" fmla="*/ 186 w 3611"/>
                  <a:gd name="T11" fmla="*/ 296 h 1550"/>
                  <a:gd name="T12" fmla="*/ 238 w 3611"/>
                  <a:gd name="T13" fmla="*/ 521 h 1550"/>
                  <a:gd name="T14" fmla="*/ 331 w 3611"/>
                  <a:gd name="T15" fmla="*/ 710 h 1550"/>
                  <a:gd name="T16" fmla="*/ 379 w 3611"/>
                  <a:gd name="T17" fmla="*/ 785 h 1550"/>
                  <a:gd name="T18" fmla="*/ 416 w 3611"/>
                  <a:gd name="T19" fmla="*/ 758 h 1550"/>
                  <a:gd name="T20" fmla="*/ 513 w 3611"/>
                  <a:gd name="T21" fmla="*/ 848 h 1550"/>
                  <a:gd name="T22" fmla="*/ 576 w 3611"/>
                  <a:gd name="T23" fmla="*/ 991 h 1550"/>
                  <a:gd name="T24" fmla="*/ 654 w 3611"/>
                  <a:gd name="T25" fmla="*/ 1160 h 1550"/>
                  <a:gd name="T26" fmla="*/ 693 w 3611"/>
                  <a:gd name="T27" fmla="*/ 1186 h 1550"/>
                  <a:gd name="T28" fmla="*/ 750 w 3611"/>
                  <a:gd name="T29" fmla="*/ 1310 h 1550"/>
                  <a:gd name="T30" fmla="*/ 843 w 3611"/>
                  <a:gd name="T31" fmla="*/ 1250 h 1550"/>
                  <a:gd name="T32" fmla="*/ 882 w 3611"/>
                  <a:gd name="T33" fmla="*/ 1254 h 1550"/>
                  <a:gd name="T34" fmla="*/ 979 w 3611"/>
                  <a:gd name="T35" fmla="*/ 1209 h 1550"/>
                  <a:gd name="T36" fmla="*/ 1020 w 3611"/>
                  <a:gd name="T37" fmla="*/ 1231 h 1550"/>
                  <a:gd name="T38" fmla="*/ 1080 w 3611"/>
                  <a:gd name="T39" fmla="*/ 1194 h 1550"/>
                  <a:gd name="T40" fmla="*/ 1117 w 3611"/>
                  <a:gd name="T41" fmla="*/ 1202 h 1550"/>
                  <a:gd name="T42" fmla="*/ 1267 w 3611"/>
                  <a:gd name="T43" fmla="*/ 1129 h 1550"/>
                  <a:gd name="T44" fmla="*/ 1297 w 3611"/>
                  <a:gd name="T45" fmla="*/ 1148 h 1550"/>
                  <a:gd name="T46" fmla="*/ 1508 w 3611"/>
                  <a:gd name="T47" fmla="*/ 1054 h 1550"/>
                  <a:gd name="T48" fmla="*/ 1584 w 3611"/>
                  <a:gd name="T49" fmla="*/ 1028 h 1550"/>
                  <a:gd name="T50" fmla="*/ 1685 w 3611"/>
                  <a:gd name="T51" fmla="*/ 998 h 1550"/>
                  <a:gd name="T52" fmla="*/ 1765 w 3611"/>
                  <a:gd name="T53" fmla="*/ 1006 h 1550"/>
                  <a:gd name="T54" fmla="*/ 1850 w 3611"/>
                  <a:gd name="T55" fmla="*/ 983 h 1550"/>
                  <a:gd name="T56" fmla="*/ 1954 w 3611"/>
                  <a:gd name="T57" fmla="*/ 968 h 1550"/>
                  <a:gd name="T58" fmla="*/ 2088 w 3611"/>
                  <a:gd name="T59" fmla="*/ 906 h 1550"/>
                  <a:gd name="T60" fmla="*/ 2176 w 3611"/>
                  <a:gd name="T61" fmla="*/ 938 h 1550"/>
                  <a:gd name="T62" fmla="*/ 2382 w 3611"/>
                  <a:gd name="T63" fmla="*/ 860 h 1550"/>
                  <a:gd name="T64" fmla="*/ 2419 w 3611"/>
                  <a:gd name="T65" fmla="*/ 863 h 1550"/>
                  <a:gd name="T66" fmla="*/ 2551 w 3611"/>
                  <a:gd name="T67" fmla="*/ 810 h 1550"/>
                  <a:gd name="T68" fmla="*/ 2660 w 3611"/>
                  <a:gd name="T69" fmla="*/ 679 h 1550"/>
                  <a:gd name="T70" fmla="*/ 2785 w 3611"/>
                  <a:gd name="T71" fmla="*/ 604 h 1550"/>
                  <a:gd name="T72" fmla="*/ 2902 w 3611"/>
                  <a:gd name="T73" fmla="*/ 634 h 1550"/>
                  <a:gd name="T74" fmla="*/ 3019 w 3611"/>
                  <a:gd name="T75" fmla="*/ 571 h 1550"/>
                  <a:gd name="T76" fmla="*/ 3106 w 3611"/>
                  <a:gd name="T77" fmla="*/ 506 h 1550"/>
                  <a:gd name="T78" fmla="*/ 3232 w 3611"/>
                  <a:gd name="T79" fmla="*/ 342 h 1550"/>
                  <a:gd name="T80" fmla="*/ 3340 w 3611"/>
                  <a:gd name="T81" fmla="*/ 198 h 1550"/>
                  <a:gd name="T82" fmla="*/ 3457 w 3611"/>
                  <a:gd name="T83" fmla="*/ 120 h 1550"/>
                  <a:gd name="T84" fmla="*/ 3521 w 3611"/>
                  <a:gd name="T85" fmla="*/ 34 h 1550"/>
                  <a:gd name="T86" fmla="*/ 3611 w 3611"/>
                  <a:gd name="T87" fmla="*/ 0 h 1550"/>
                  <a:gd name="T88" fmla="*/ 3611 w 3611"/>
                  <a:gd name="T89" fmla="*/ 1550 h 1550"/>
                  <a:gd name="T90" fmla="*/ 0 w 3611"/>
                  <a:gd name="T91" fmla="*/ 1550 h 1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611" h="1550">
                    <a:moveTo>
                      <a:pt x="0" y="1550"/>
                    </a:moveTo>
                    <a:lnTo>
                      <a:pt x="0" y="687"/>
                    </a:lnTo>
                    <a:lnTo>
                      <a:pt x="61" y="559"/>
                    </a:lnTo>
                    <a:lnTo>
                      <a:pt x="94" y="487"/>
                    </a:lnTo>
                    <a:lnTo>
                      <a:pt x="141" y="277"/>
                    </a:lnTo>
                    <a:lnTo>
                      <a:pt x="186" y="296"/>
                    </a:lnTo>
                    <a:lnTo>
                      <a:pt x="238" y="521"/>
                    </a:lnTo>
                    <a:lnTo>
                      <a:pt x="331" y="710"/>
                    </a:lnTo>
                    <a:lnTo>
                      <a:pt x="379" y="785"/>
                    </a:lnTo>
                    <a:lnTo>
                      <a:pt x="416" y="758"/>
                    </a:lnTo>
                    <a:lnTo>
                      <a:pt x="513" y="848"/>
                    </a:lnTo>
                    <a:lnTo>
                      <a:pt x="576" y="991"/>
                    </a:lnTo>
                    <a:lnTo>
                      <a:pt x="654" y="1160"/>
                    </a:lnTo>
                    <a:lnTo>
                      <a:pt x="693" y="1186"/>
                    </a:lnTo>
                    <a:lnTo>
                      <a:pt x="750" y="1310"/>
                    </a:lnTo>
                    <a:lnTo>
                      <a:pt x="843" y="1250"/>
                    </a:lnTo>
                    <a:lnTo>
                      <a:pt x="882" y="1254"/>
                    </a:lnTo>
                    <a:lnTo>
                      <a:pt x="979" y="1209"/>
                    </a:lnTo>
                    <a:lnTo>
                      <a:pt x="1020" y="1231"/>
                    </a:lnTo>
                    <a:lnTo>
                      <a:pt x="1080" y="1194"/>
                    </a:lnTo>
                    <a:lnTo>
                      <a:pt x="1117" y="1202"/>
                    </a:lnTo>
                    <a:lnTo>
                      <a:pt x="1267" y="1129"/>
                    </a:lnTo>
                    <a:lnTo>
                      <a:pt x="1297" y="1148"/>
                    </a:lnTo>
                    <a:lnTo>
                      <a:pt x="1508" y="1054"/>
                    </a:lnTo>
                    <a:lnTo>
                      <a:pt x="1584" y="1028"/>
                    </a:lnTo>
                    <a:lnTo>
                      <a:pt x="1685" y="998"/>
                    </a:lnTo>
                    <a:lnTo>
                      <a:pt x="1765" y="1006"/>
                    </a:lnTo>
                    <a:lnTo>
                      <a:pt x="1850" y="983"/>
                    </a:lnTo>
                    <a:lnTo>
                      <a:pt x="1954" y="968"/>
                    </a:lnTo>
                    <a:lnTo>
                      <a:pt x="2088" y="906"/>
                    </a:lnTo>
                    <a:lnTo>
                      <a:pt x="2176" y="938"/>
                    </a:lnTo>
                    <a:lnTo>
                      <a:pt x="2382" y="860"/>
                    </a:lnTo>
                    <a:lnTo>
                      <a:pt x="2419" y="863"/>
                    </a:lnTo>
                    <a:lnTo>
                      <a:pt x="2551" y="810"/>
                    </a:lnTo>
                    <a:lnTo>
                      <a:pt x="2660" y="679"/>
                    </a:lnTo>
                    <a:lnTo>
                      <a:pt x="2785" y="604"/>
                    </a:lnTo>
                    <a:lnTo>
                      <a:pt x="2902" y="634"/>
                    </a:lnTo>
                    <a:lnTo>
                      <a:pt x="3019" y="571"/>
                    </a:lnTo>
                    <a:lnTo>
                      <a:pt x="3106" y="506"/>
                    </a:lnTo>
                    <a:lnTo>
                      <a:pt x="3232" y="342"/>
                    </a:lnTo>
                    <a:lnTo>
                      <a:pt x="3340" y="198"/>
                    </a:lnTo>
                    <a:lnTo>
                      <a:pt x="3457" y="120"/>
                    </a:lnTo>
                    <a:lnTo>
                      <a:pt x="3521" y="34"/>
                    </a:lnTo>
                    <a:lnTo>
                      <a:pt x="3611" y="0"/>
                    </a:lnTo>
                    <a:lnTo>
                      <a:pt x="3611" y="1550"/>
                    </a:lnTo>
                    <a:lnTo>
                      <a:pt x="0" y="1550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31"/>
              <p:cNvSpPr>
                <a:spLocks/>
              </p:cNvSpPr>
              <p:nvPr/>
            </p:nvSpPr>
            <p:spPr bwMode="auto">
              <a:xfrm>
                <a:off x="803" y="1878"/>
                <a:ext cx="3618" cy="1162"/>
              </a:xfrm>
              <a:custGeom>
                <a:avLst/>
                <a:gdLst>
                  <a:gd name="T0" fmla="*/ 0 w 3618"/>
                  <a:gd name="T1" fmla="*/ 1162 h 1162"/>
                  <a:gd name="T2" fmla="*/ 0 w 3618"/>
                  <a:gd name="T3" fmla="*/ 838 h 1162"/>
                  <a:gd name="T4" fmla="*/ 70 w 3618"/>
                  <a:gd name="T5" fmla="*/ 786 h 1162"/>
                  <a:gd name="T6" fmla="*/ 110 w 3618"/>
                  <a:gd name="T7" fmla="*/ 763 h 1162"/>
                  <a:gd name="T8" fmla="*/ 154 w 3618"/>
                  <a:gd name="T9" fmla="*/ 722 h 1162"/>
                  <a:gd name="T10" fmla="*/ 234 w 3618"/>
                  <a:gd name="T11" fmla="*/ 805 h 1162"/>
                  <a:gd name="T12" fmla="*/ 363 w 3618"/>
                  <a:gd name="T13" fmla="*/ 903 h 1162"/>
                  <a:gd name="T14" fmla="*/ 412 w 3618"/>
                  <a:gd name="T15" fmla="*/ 903 h 1162"/>
                  <a:gd name="T16" fmla="*/ 505 w 3618"/>
                  <a:gd name="T17" fmla="*/ 911 h 1162"/>
                  <a:gd name="T18" fmla="*/ 613 w 3618"/>
                  <a:gd name="T19" fmla="*/ 1012 h 1162"/>
                  <a:gd name="T20" fmla="*/ 710 w 3618"/>
                  <a:gd name="T21" fmla="*/ 1057 h 1162"/>
                  <a:gd name="T22" fmla="*/ 803 w 3618"/>
                  <a:gd name="T23" fmla="*/ 1041 h 1162"/>
                  <a:gd name="T24" fmla="*/ 920 w 3618"/>
                  <a:gd name="T25" fmla="*/ 1019 h 1162"/>
                  <a:gd name="T26" fmla="*/ 992 w 3618"/>
                  <a:gd name="T27" fmla="*/ 986 h 1162"/>
                  <a:gd name="T28" fmla="*/ 1033 w 3618"/>
                  <a:gd name="T29" fmla="*/ 993 h 1162"/>
                  <a:gd name="T30" fmla="*/ 1247 w 3618"/>
                  <a:gd name="T31" fmla="*/ 922 h 1162"/>
                  <a:gd name="T32" fmla="*/ 1306 w 3618"/>
                  <a:gd name="T33" fmla="*/ 937 h 1162"/>
                  <a:gd name="T34" fmla="*/ 1504 w 3618"/>
                  <a:gd name="T35" fmla="*/ 872 h 1162"/>
                  <a:gd name="T36" fmla="*/ 1552 w 3618"/>
                  <a:gd name="T37" fmla="*/ 876 h 1162"/>
                  <a:gd name="T38" fmla="*/ 1648 w 3618"/>
                  <a:gd name="T39" fmla="*/ 846 h 1162"/>
                  <a:gd name="T40" fmla="*/ 1778 w 3618"/>
                  <a:gd name="T41" fmla="*/ 853 h 1162"/>
                  <a:gd name="T42" fmla="*/ 1964 w 3618"/>
                  <a:gd name="T43" fmla="*/ 838 h 1162"/>
                  <a:gd name="T44" fmla="*/ 2096 w 3618"/>
                  <a:gd name="T45" fmla="*/ 816 h 1162"/>
                  <a:gd name="T46" fmla="*/ 2181 w 3618"/>
                  <a:gd name="T47" fmla="*/ 820 h 1162"/>
                  <a:gd name="T48" fmla="*/ 2337 w 3618"/>
                  <a:gd name="T49" fmla="*/ 767 h 1162"/>
                  <a:gd name="T50" fmla="*/ 2419 w 3618"/>
                  <a:gd name="T51" fmla="*/ 770 h 1162"/>
                  <a:gd name="T52" fmla="*/ 2556 w 3618"/>
                  <a:gd name="T53" fmla="*/ 729 h 1162"/>
                  <a:gd name="T54" fmla="*/ 2677 w 3618"/>
                  <a:gd name="T55" fmla="*/ 621 h 1162"/>
                  <a:gd name="T56" fmla="*/ 2789 w 3618"/>
                  <a:gd name="T57" fmla="*/ 557 h 1162"/>
                  <a:gd name="T58" fmla="*/ 2934 w 3618"/>
                  <a:gd name="T59" fmla="*/ 523 h 1162"/>
                  <a:gd name="T60" fmla="*/ 3099 w 3618"/>
                  <a:gd name="T61" fmla="*/ 429 h 1162"/>
                  <a:gd name="T62" fmla="*/ 3203 w 3618"/>
                  <a:gd name="T63" fmla="*/ 327 h 1162"/>
                  <a:gd name="T64" fmla="*/ 3240 w 3618"/>
                  <a:gd name="T65" fmla="*/ 327 h 1162"/>
                  <a:gd name="T66" fmla="*/ 3393 w 3618"/>
                  <a:gd name="T67" fmla="*/ 127 h 1162"/>
                  <a:gd name="T68" fmla="*/ 3530 w 3618"/>
                  <a:gd name="T69" fmla="*/ 23 h 1162"/>
                  <a:gd name="T70" fmla="*/ 3618 w 3618"/>
                  <a:gd name="T71" fmla="*/ 0 h 1162"/>
                  <a:gd name="T72" fmla="*/ 3618 w 3618"/>
                  <a:gd name="T73" fmla="*/ 1155 h 1162"/>
                  <a:gd name="T74" fmla="*/ 0 w 3618"/>
                  <a:gd name="T75" fmla="*/ 1162 h 1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18" h="1162">
                    <a:moveTo>
                      <a:pt x="0" y="1162"/>
                    </a:moveTo>
                    <a:lnTo>
                      <a:pt x="0" y="838"/>
                    </a:lnTo>
                    <a:lnTo>
                      <a:pt x="70" y="786"/>
                    </a:lnTo>
                    <a:lnTo>
                      <a:pt x="110" y="763"/>
                    </a:lnTo>
                    <a:lnTo>
                      <a:pt x="154" y="722"/>
                    </a:lnTo>
                    <a:lnTo>
                      <a:pt x="234" y="805"/>
                    </a:lnTo>
                    <a:lnTo>
                      <a:pt x="363" y="903"/>
                    </a:lnTo>
                    <a:lnTo>
                      <a:pt x="412" y="903"/>
                    </a:lnTo>
                    <a:lnTo>
                      <a:pt x="505" y="911"/>
                    </a:lnTo>
                    <a:lnTo>
                      <a:pt x="613" y="1012"/>
                    </a:lnTo>
                    <a:lnTo>
                      <a:pt x="710" y="1057"/>
                    </a:lnTo>
                    <a:lnTo>
                      <a:pt x="803" y="1041"/>
                    </a:lnTo>
                    <a:lnTo>
                      <a:pt x="920" y="1019"/>
                    </a:lnTo>
                    <a:lnTo>
                      <a:pt x="992" y="986"/>
                    </a:lnTo>
                    <a:lnTo>
                      <a:pt x="1033" y="993"/>
                    </a:lnTo>
                    <a:lnTo>
                      <a:pt x="1247" y="922"/>
                    </a:lnTo>
                    <a:lnTo>
                      <a:pt x="1306" y="937"/>
                    </a:lnTo>
                    <a:lnTo>
                      <a:pt x="1504" y="872"/>
                    </a:lnTo>
                    <a:lnTo>
                      <a:pt x="1552" y="876"/>
                    </a:lnTo>
                    <a:lnTo>
                      <a:pt x="1648" y="846"/>
                    </a:lnTo>
                    <a:lnTo>
                      <a:pt x="1778" y="853"/>
                    </a:lnTo>
                    <a:lnTo>
                      <a:pt x="1964" y="838"/>
                    </a:lnTo>
                    <a:lnTo>
                      <a:pt x="2096" y="816"/>
                    </a:lnTo>
                    <a:lnTo>
                      <a:pt x="2181" y="820"/>
                    </a:lnTo>
                    <a:lnTo>
                      <a:pt x="2337" y="767"/>
                    </a:lnTo>
                    <a:lnTo>
                      <a:pt x="2419" y="770"/>
                    </a:lnTo>
                    <a:lnTo>
                      <a:pt x="2556" y="729"/>
                    </a:lnTo>
                    <a:lnTo>
                      <a:pt x="2677" y="621"/>
                    </a:lnTo>
                    <a:lnTo>
                      <a:pt x="2789" y="557"/>
                    </a:lnTo>
                    <a:lnTo>
                      <a:pt x="2934" y="523"/>
                    </a:lnTo>
                    <a:lnTo>
                      <a:pt x="3099" y="429"/>
                    </a:lnTo>
                    <a:lnTo>
                      <a:pt x="3203" y="327"/>
                    </a:lnTo>
                    <a:lnTo>
                      <a:pt x="3240" y="327"/>
                    </a:lnTo>
                    <a:lnTo>
                      <a:pt x="3393" y="127"/>
                    </a:lnTo>
                    <a:lnTo>
                      <a:pt x="3530" y="23"/>
                    </a:lnTo>
                    <a:lnTo>
                      <a:pt x="3618" y="0"/>
                    </a:lnTo>
                    <a:lnTo>
                      <a:pt x="3618" y="1155"/>
                    </a:lnTo>
                    <a:lnTo>
                      <a:pt x="0" y="1162"/>
                    </a:lnTo>
                    <a:close/>
                  </a:path>
                </a:pathLst>
              </a:custGeom>
              <a:solidFill>
                <a:srgbClr val="00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32"/>
              <p:cNvSpPr>
                <a:spLocks/>
              </p:cNvSpPr>
              <p:nvPr/>
            </p:nvSpPr>
            <p:spPr bwMode="auto">
              <a:xfrm>
                <a:off x="807" y="2420"/>
                <a:ext cx="3611" cy="615"/>
              </a:xfrm>
              <a:custGeom>
                <a:avLst/>
                <a:gdLst>
                  <a:gd name="T0" fmla="*/ 0 w 3611"/>
                  <a:gd name="T1" fmla="*/ 611 h 615"/>
                  <a:gd name="T2" fmla="*/ 0 w 3611"/>
                  <a:gd name="T3" fmla="*/ 503 h 615"/>
                  <a:gd name="T4" fmla="*/ 45 w 3611"/>
                  <a:gd name="T5" fmla="*/ 488 h 615"/>
                  <a:gd name="T6" fmla="*/ 109 w 3611"/>
                  <a:gd name="T7" fmla="*/ 495 h 615"/>
                  <a:gd name="T8" fmla="*/ 141 w 3611"/>
                  <a:gd name="T9" fmla="*/ 492 h 615"/>
                  <a:gd name="T10" fmla="*/ 291 w 3611"/>
                  <a:gd name="T11" fmla="*/ 540 h 615"/>
                  <a:gd name="T12" fmla="*/ 347 w 3611"/>
                  <a:gd name="T13" fmla="*/ 548 h 615"/>
                  <a:gd name="T14" fmla="*/ 509 w 3611"/>
                  <a:gd name="T15" fmla="*/ 567 h 615"/>
                  <a:gd name="T16" fmla="*/ 570 w 3611"/>
                  <a:gd name="T17" fmla="*/ 575 h 615"/>
                  <a:gd name="T18" fmla="*/ 613 w 3611"/>
                  <a:gd name="T19" fmla="*/ 600 h 615"/>
                  <a:gd name="T20" fmla="*/ 682 w 3611"/>
                  <a:gd name="T21" fmla="*/ 592 h 615"/>
                  <a:gd name="T22" fmla="*/ 754 w 3611"/>
                  <a:gd name="T23" fmla="*/ 575 h 615"/>
                  <a:gd name="T24" fmla="*/ 818 w 3611"/>
                  <a:gd name="T25" fmla="*/ 596 h 615"/>
                  <a:gd name="T26" fmla="*/ 923 w 3611"/>
                  <a:gd name="T27" fmla="*/ 596 h 615"/>
                  <a:gd name="T28" fmla="*/ 968 w 3611"/>
                  <a:gd name="T29" fmla="*/ 581 h 615"/>
                  <a:gd name="T30" fmla="*/ 1076 w 3611"/>
                  <a:gd name="T31" fmla="*/ 600 h 615"/>
                  <a:gd name="T32" fmla="*/ 1202 w 3611"/>
                  <a:gd name="T33" fmla="*/ 585 h 615"/>
                  <a:gd name="T34" fmla="*/ 1293 w 3611"/>
                  <a:gd name="T35" fmla="*/ 600 h 615"/>
                  <a:gd name="T36" fmla="*/ 1418 w 3611"/>
                  <a:gd name="T37" fmla="*/ 581 h 615"/>
                  <a:gd name="T38" fmla="*/ 1620 w 3611"/>
                  <a:gd name="T39" fmla="*/ 581 h 615"/>
                  <a:gd name="T40" fmla="*/ 1869 w 3611"/>
                  <a:gd name="T41" fmla="*/ 563 h 615"/>
                  <a:gd name="T42" fmla="*/ 2027 w 3611"/>
                  <a:gd name="T43" fmla="*/ 552 h 615"/>
                  <a:gd name="T44" fmla="*/ 2088 w 3611"/>
                  <a:gd name="T45" fmla="*/ 525 h 615"/>
                  <a:gd name="T46" fmla="*/ 2176 w 3611"/>
                  <a:gd name="T47" fmla="*/ 540 h 615"/>
                  <a:gd name="T48" fmla="*/ 2382 w 3611"/>
                  <a:gd name="T49" fmla="*/ 499 h 615"/>
                  <a:gd name="T50" fmla="*/ 2466 w 3611"/>
                  <a:gd name="T51" fmla="*/ 492 h 615"/>
                  <a:gd name="T52" fmla="*/ 2519 w 3611"/>
                  <a:gd name="T53" fmla="*/ 492 h 615"/>
                  <a:gd name="T54" fmla="*/ 2599 w 3611"/>
                  <a:gd name="T55" fmla="*/ 450 h 615"/>
                  <a:gd name="T56" fmla="*/ 2700 w 3611"/>
                  <a:gd name="T57" fmla="*/ 398 h 615"/>
                  <a:gd name="T58" fmla="*/ 2857 w 3611"/>
                  <a:gd name="T59" fmla="*/ 365 h 615"/>
                  <a:gd name="T60" fmla="*/ 2950 w 3611"/>
                  <a:gd name="T61" fmla="*/ 334 h 615"/>
                  <a:gd name="T62" fmla="*/ 3099 w 3611"/>
                  <a:gd name="T63" fmla="*/ 278 h 615"/>
                  <a:gd name="T64" fmla="*/ 3196 w 3611"/>
                  <a:gd name="T65" fmla="*/ 180 h 615"/>
                  <a:gd name="T66" fmla="*/ 3268 w 3611"/>
                  <a:gd name="T67" fmla="*/ 142 h 615"/>
                  <a:gd name="T68" fmla="*/ 3308 w 3611"/>
                  <a:gd name="T69" fmla="*/ 105 h 615"/>
                  <a:gd name="T70" fmla="*/ 3424 w 3611"/>
                  <a:gd name="T71" fmla="*/ 53 h 615"/>
                  <a:gd name="T72" fmla="*/ 3517 w 3611"/>
                  <a:gd name="T73" fmla="*/ 22 h 615"/>
                  <a:gd name="T74" fmla="*/ 3611 w 3611"/>
                  <a:gd name="T75" fmla="*/ 0 h 615"/>
                  <a:gd name="T76" fmla="*/ 3611 w 3611"/>
                  <a:gd name="T77" fmla="*/ 615 h 615"/>
                  <a:gd name="T78" fmla="*/ 0 w 3611"/>
                  <a:gd name="T79" fmla="*/ 611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611" h="615">
                    <a:moveTo>
                      <a:pt x="0" y="611"/>
                    </a:moveTo>
                    <a:lnTo>
                      <a:pt x="0" y="503"/>
                    </a:lnTo>
                    <a:lnTo>
                      <a:pt x="45" y="488"/>
                    </a:lnTo>
                    <a:lnTo>
                      <a:pt x="109" y="495"/>
                    </a:lnTo>
                    <a:lnTo>
                      <a:pt x="141" y="492"/>
                    </a:lnTo>
                    <a:lnTo>
                      <a:pt x="291" y="540"/>
                    </a:lnTo>
                    <a:lnTo>
                      <a:pt x="347" y="548"/>
                    </a:lnTo>
                    <a:lnTo>
                      <a:pt x="509" y="567"/>
                    </a:lnTo>
                    <a:lnTo>
                      <a:pt x="570" y="575"/>
                    </a:lnTo>
                    <a:lnTo>
                      <a:pt x="613" y="600"/>
                    </a:lnTo>
                    <a:lnTo>
                      <a:pt x="682" y="592"/>
                    </a:lnTo>
                    <a:lnTo>
                      <a:pt x="754" y="575"/>
                    </a:lnTo>
                    <a:lnTo>
                      <a:pt x="818" y="596"/>
                    </a:lnTo>
                    <a:lnTo>
                      <a:pt x="923" y="596"/>
                    </a:lnTo>
                    <a:lnTo>
                      <a:pt x="968" y="581"/>
                    </a:lnTo>
                    <a:lnTo>
                      <a:pt x="1076" y="600"/>
                    </a:lnTo>
                    <a:lnTo>
                      <a:pt x="1202" y="585"/>
                    </a:lnTo>
                    <a:lnTo>
                      <a:pt x="1293" y="600"/>
                    </a:lnTo>
                    <a:lnTo>
                      <a:pt x="1418" y="581"/>
                    </a:lnTo>
                    <a:lnTo>
                      <a:pt x="1620" y="581"/>
                    </a:lnTo>
                    <a:lnTo>
                      <a:pt x="1869" y="563"/>
                    </a:lnTo>
                    <a:lnTo>
                      <a:pt x="2027" y="552"/>
                    </a:lnTo>
                    <a:lnTo>
                      <a:pt x="2088" y="525"/>
                    </a:lnTo>
                    <a:lnTo>
                      <a:pt x="2176" y="540"/>
                    </a:lnTo>
                    <a:lnTo>
                      <a:pt x="2382" y="499"/>
                    </a:lnTo>
                    <a:lnTo>
                      <a:pt x="2466" y="492"/>
                    </a:lnTo>
                    <a:lnTo>
                      <a:pt x="2519" y="492"/>
                    </a:lnTo>
                    <a:lnTo>
                      <a:pt x="2599" y="450"/>
                    </a:lnTo>
                    <a:lnTo>
                      <a:pt x="2700" y="398"/>
                    </a:lnTo>
                    <a:lnTo>
                      <a:pt x="2857" y="365"/>
                    </a:lnTo>
                    <a:lnTo>
                      <a:pt x="2950" y="334"/>
                    </a:lnTo>
                    <a:lnTo>
                      <a:pt x="3099" y="278"/>
                    </a:lnTo>
                    <a:lnTo>
                      <a:pt x="3196" y="180"/>
                    </a:lnTo>
                    <a:lnTo>
                      <a:pt x="3268" y="142"/>
                    </a:lnTo>
                    <a:lnTo>
                      <a:pt x="3308" y="105"/>
                    </a:lnTo>
                    <a:lnTo>
                      <a:pt x="3424" y="53"/>
                    </a:lnTo>
                    <a:lnTo>
                      <a:pt x="3517" y="22"/>
                    </a:lnTo>
                    <a:lnTo>
                      <a:pt x="3611" y="0"/>
                    </a:lnTo>
                    <a:lnTo>
                      <a:pt x="3611" y="615"/>
                    </a:lnTo>
                    <a:lnTo>
                      <a:pt x="0" y="611"/>
                    </a:lnTo>
                    <a:close/>
                  </a:path>
                </a:pathLst>
              </a:custGeom>
              <a:solidFill>
                <a:srgbClr val="5400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Rectangle 33"/>
              <p:cNvSpPr>
                <a:spLocks noChangeArrowheads="1"/>
              </p:cNvSpPr>
              <p:nvPr/>
            </p:nvSpPr>
            <p:spPr bwMode="auto">
              <a:xfrm>
                <a:off x="524" y="2945"/>
                <a:ext cx="15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10%</a:t>
                </a:r>
                <a:endParaRPr lang="en-GB" altLang="en-US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27" name="Rectangle 34"/>
              <p:cNvSpPr>
                <a:spLocks noChangeArrowheads="1"/>
              </p:cNvSpPr>
              <p:nvPr/>
            </p:nvSpPr>
            <p:spPr bwMode="auto">
              <a:xfrm>
                <a:off x="524" y="2718"/>
                <a:ext cx="15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50%</a:t>
                </a:r>
                <a:endParaRPr lang="en-GB" altLang="en-US">
                  <a:solidFill>
                    <a:srgbClr val="690069"/>
                  </a:solidFill>
                </a:endParaRPr>
              </a:p>
            </p:txBody>
          </p:sp>
          <p:sp>
            <p:nvSpPr>
              <p:cNvPr id="28" name="Rectangle 35"/>
              <p:cNvSpPr>
                <a:spLocks noChangeArrowheads="1"/>
              </p:cNvSpPr>
              <p:nvPr/>
            </p:nvSpPr>
            <p:spPr bwMode="auto">
              <a:xfrm>
                <a:off x="450" y="2466"/>
                <a:ext cx="20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100%</a:t>
                </a:r>
                <a:endParaRPr lang="en-GB" altLang="en-US">
                  <a:solidFill>
                    <a:srgbClr val="690069"/>
                  </a:solidFill>
                </a:endParaRPr>
              </a:p>
            </p:txBody>
          </p:sp>
          <p:sp>
            <p:nvSpPr>
              <p:cNvPr id="29" name="Rectangle 36"/>
              <p:cNvSpPr>
                <a:spLocks noChangeArrowheads="1"/>
              </p:cNvSpPr>
              <p:nvPr/>
            </p:nvSpPr>
            <p:spPr bwMode="auto">
              <a:xfrm>
                <a:off x="450" y="2190"/>
                <a:ext cx="20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150%</a:t>
                </a:r>
                <a:endParaRPr lang="en-GB" altLang="en-US">
                  <a:solidFill>
                    <a:srgbClr val="690069"/>
                  </a:solidFill>
                </a:endParaRPr>
              </a:p>
            </p:txBody>
          </p:sp>
          <p:sp>
            <p:nvSpPr>
              <p:cNvPr id="30" name="Rectangle 37"/>
              <p:cNvSpPr>
                <a:spLocks noChangeArrowheads="1"/>
              </p:cNvSpPr>
              <p:nvPr/>
            </p:nvSpPr>
            <p:spPr bwMode="auto">
              <a:xfrm>
                <a:off x="450" y="1913"/>
                <a:ext cx="20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200%</a:t>
                </a:r>
                <a:endParaRPr lang="en-GB" altLang="en-US">
                  <a:solidFill>
                    <a:srgbClr val="690069"/>
                  </a:solidFill>
                </a:endParaRPr>
              </a:p>
            </p:txBody>
          </p:sp>
          <p:sp>
            <p:nvSpPr>
              <p:cNvPr id="31" name="Rectangle 38"/>
              <p:cNvSpPr>
                <a:spLocks noChangeArrowheads="1"/>
              </p:cNvSpPr>
              <p:nvPr/>
            </p:nvSpPr>
            <p:spPr bwMode="auto">
              <a:xfrm>
                <a:off x="450" y="1636"/>
                <a:ext cx="20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>
                    <a:solidFill>
                      <a:srgbClr val="000000"/>
                    </a:solidFill>
                  </a:rPr>
                  <a:t>250%</a:t>
                </a:r>
                <a:endParaRPr lang="en-GB" altLang="en-US">
                  <a:solidFill>
                    <a:srgbClr val="690069"/>
                  </a:solidFill>
                </a:endParaRPr>
              </a:p>
            </p:txBody>
          </p:sp>
          <p:sp>
            <p:nvSpPr>
              <p:cNvPr id="32" name="Rectangle 39"/>
              <p:cNvSpPr>
                <a:spLocks noChangeArrowheads="1"/>
              </p:cNvSpPr>
              <p:nvPr/>
            </p:nvSpPr>
            <p:spPr bwMode="auto">
              <a:xfrm>
                <a:off x="450" y="1358"/>
                <a:ext cx="20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000000"/>
                    </a:solidFill>
                  </a:rPr>
                  <a:t>300%</a:t>
                </a:r>
                <a:endParaRPr lang="en-GB" altLang="en-US" dirty="0">
                  <a:solidFill>
                    <a:srgbClr val="690069"/>
                  </a:solidFill>
                </a:endParaRPr>
              </a:p>
            </p:txBody>
          </p:sp>
          <p:sp>
            <p:nvSpPr>
              <p:cNvPr id="33" name="Line 40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Line 41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Line 42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Line 43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44"/>
              <p:cNvSpPr>
                <a:spLocks/>
              </p:cNvSpPr>
              <p:nvPr/>
            </p:nvSpPr>
            <p:spPr bwMode="auto">
              <a:xfrm>
                <a:off x="807" y="1485"/>
                <a:ext cx="3611" cy="1550"/>
              </a:xfrm>
              <a:custGeom>
                <a:avLst/>
                <a:gdLst>
                  <a:gd name="T0" fmla="*/ 0 w 3611"/>
                  <a:gd name="T1" fmla="*/ 1550 h 1550"/>
                  <a:gd name="T2" fmla="*/ 0 w 3611"/>
                  <a:gd name="T3" fmla="*/ 687 h 1550"/>
                  <a:gd name="T4" fmla="*/ 61 w 3611"/>
                  <a:gd name="T5" fmla="*/ 559 h 1550"/>
                  <a:gd name="T6" fmla="*/ 94 w 3611"/>
                  <a:gd name="T7" fmla="*/ 487 h 1550"/>
                  <a:gd name="T8" fmla="*/ 141 w 3611"/>
                  <a:gd name="T9" fmla="*/ 277 h 1550"/>
                  <a:gd name="T10" fmla="*/ 186 w 3611"/>
                  <a:gd name="T11" fmla="*/ 296 h 1550"/>
                  <a:gd name="T12" fmla="*/ 238 w 3611"/>
                  <a:gd name="T13" fmla="*/ 521 h 1550"/>
                  <a:gd name="T14" fmla="*/ 331 w 3611"/>
                  <a:gd name="T15" fmla="*/ 710 h 1550"/>
                  <a:gd name="T16" fmla="*/ 379 w 3611"/>
                  <a:gd name="T17" fmla="*/ 785 h 1550"/>
                  <a:gd name="T18" fmla="*/ 416 w 3611"/>
                  <a:gd name="T19" fmla="*/ 758 h 1550"/>
                  <a:gd name="T20" fmla="*/ 513 w 3611"/>
                  <a:gd name="T21" fmla="*/ 848 h 1550"/>
                  <a:gd name="T22" fmla="*/ 576 w 3611"/>
                  <a:gd name="T23" fmla="*/ 991 h 1550"/>
                  <a:gd name="T24" fmla="*/ 654 w 3611"/>
                  <a:gd name="T25" fmla="*/ 1160 h 1550"/>
                  <a:gd name="T26" fmla="*/ 693 w 3611"/>
                  <a:gd name="T27" fmla="*/ 1186 h 1550"/>
                  <a:gd name="T28" fmla="*/ 750 w 3611"/>
                  <a:gd name="T29" fmla="*/ 1310 h 1550"/>
                  <a:gd name="T30" fmla="*/ 843 w 3611"/>
                  <a:gd name="T31" fmla="*/ 1250 h 1550"/>
                  <a:gd name="T32" fmla="*/ 882 w 3611"/>
                  <a:gd name="T33" fmla="*/ 1254 h 1550"/>
                  <a:gd name="T34" fmla="*/ 979 w 3611"/>
                  <a:gd name="T35" fmla="*/ 1209 h 1550"/>
                  <a:gd name="T36" fmla="*/ 1020 w 3611"/>
                  <a:gd name="T37" fmla="*/ 1231 h 1550"/>
                  <a:gd name="T38" fmla="*/ 1080 w 3611"/>
                  <a:gd name="T39" fmla="*/ 1194 h 1550"/>
                  <a:gd name="T40" fmla="*/ 1117 w 3611"/>
                  <a:gd name="T41" fmla="*/ 1202 h 1550"/>
                  <a:gd name="T42" fmla="*/ 1267 w 3611"/>
                  <a:gd name="T43" fmla="*/ 1129 h 1550"/>
                  <a:gd name="T44" fmla="*/ 1297 w 3611"/>
                  <a:gd name="T45" fmla="*/ 1148 h 1550"/>
                  <a:gd name="T46" fmla="*/ 1508 w 3611"/>
                  <a:gd name="T47" fmla="*/ 1054 h 1550"/>
                  <a:gd name="T48" fmla="*/ 1584 w 3611"/>
                  <a:gd name="T49" fmla="*/ 1028 h 1550"/>
                  <a:gd name="T50" fmla="*/ 1685 w 3611"/>
                  <a:gd name="T51" fmla="*/ 998 h 1550"/>
                  <a:gd name="T52" fmla="*/ 1765 w 3611"/>
                  <a:gd name="T53" fmla="*/ 1006 h 1550"/>
                  <a:gd name="T54" fmla="*/ 1850 w 3611"/>
                  <a:gd name="T55" fmla="*/ 983 h 1550"/>
                  <a:gd name="T56" fmla="*/ 1954 w 3611"/>
                  <a:gd name="T57" fmla="*/ 968 h 1550"/>
                  <a:gd name="T58" fmla="*/ 2088 w 3611"/>
                  <a:gd name="T59" fmla="*/ 906 h 1550"/>
                  <a:gd name="T60" fmla="*/ 2176 w 3611"/>
                  <a:gd name="T61" fmla="*/ 938 h 1550"/>
                  <a:gd name="T62" fmla="*/ 2382 w 3611"/>
                  <a:gd name="T63" fmla="*/ 860 h 1550"/>
                  <a:gd name="T64" fmla="*/ 2419 w 3611"/>
                  <a:gd name="T65" fmla="*/ 863 h 1550"/>
                  <a:gd name="T66" fmla="*/ 2551 w 3611"/>
                  <a:gd name="T67" fmla="*/ 810 h 1550"/>
                  <a:gd name="T68" fmla="*/ 2660 w 3611"/>
                  <a:gd name="T69" fmla="*/ 679 h 1550"/>
                  <a:gd name="T70" fmla="*/ 2785 w 3611"/>
                  <a:gd name="T71" fmla="*/ 604 h 1550"/>
                  <a:gd name="T72" fmla="*/ 2902 w 3611"/>
                  <a:gd name="T73" fmla="*/ 634 h 1550"/>
                  <a:gd name="T74" fmla="*/ 3019 w 3611"/>
                  <a:gd name="T75" fmla="*/ 571 h 1550"/>
                  <a:gd name="T76" fmla="*/ 3106 w 3611"/>
                  <a:gd name="T77" fmla="*/ 506 h 1550"/>
                  <a:gd name="T78" fmla="*/ 3232 w 3611"/>
                  <a:gd name="T79" fmla="*/ 342 h 1550"/>
                  <a:gd name="T80" fmla="*/ 3340 w 3611"/>
                  <a:gd name="T81" fmla="*/ 198 h 1550"/>
                  <a:gd name="T82" fmla="*/ 3457 w 3611"/>
                  <a:gd name="T83" fmla="*/ 120 h 1550"/>
                  <a:gd name="T84" fmla="*/ 3521 w 3611"/>
                  <a:gd name="T85" fmla="*/ 34 h 1550"/>
                  <a:gd name="T86" fmla="*/ 3611 w 3611"/>
                  <a:gd name="T87" fmla="*/ 0 h 1550"/>
                  <a:gd name="T88" fmla="*/ 3611 w 3611"/>
                  <a:gd name="T89" fmla="*/ 1550 h 1550"/>
                  <a:gd name="T90" fmla="*/ 0 w 3611"/>
                  <a:gd name="T91" fmla="*/ 1550 h 1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611" h="1550">
                    <a:moveTo>
                      <a:pt x="0" y="1550"/>
                    </a:moveTo>
                    <a:lnTo>
                      <a:pt x="0" y="687"/>
                    </a:lnTo>
                    <a:lnTo>
                      <a:pt x="61" y="559"/>
                    </a:lnTo>
                    <a:lnTo>
                      <a:pt x="94" y="487"/>
                    </a:lnTo>
                    <a:lnTo>
                      <a:pt x="141" y="277"/>
                    </a:lnTo>
                    <a:lnTo>
                      <a:pt x="186" y="296"/>
                    </a:lnTo>
                    <a:lnTo>
                      <a:pt x="238" y="521"/>
                    </a:lnTo>
                    <a:lnTo>
                      <a:pt x="331" y="710"/>
                    </a:lnTo>
                    <a:lnTo>
                      <a:pt x="379" y="785"/>
                    </a:lnTo>
                    <a:lnTo>
                      <a:pt x="416" y="758"/>
                    </a:lnTo>
                    <a:lnTo>
                      <a:pt x="513" y="848"/>
                    </a:lnTo>
                    <a:lnTo>
                      <a:pt x="576" y="991"/>
                    </a:lnTo>
                    <a:lnTo>
                      <a:pt x="654" y="1160"/>
                    </a:lnTo>
                    <a:lnTo>
                      <a:pt x="693" y="1186"/>
                    </a:lnTo>
                    <a:lnTo>
                      <a:pt x="750" y="1310"/>
                    </a:lnTo>
                    <a:lnTo>
                      <a:pt x="843" y="1250"/>
                    </a:lnTo>
                    <a:lnTo>
                      <a:pt x="882" y="1254"/>
                    </a:lnTo>
                    <a:lnTo>
                      <a:pt x="979" y="1209"/>
                    </a:lnTo>
                    <a:lnTo>
                      <a:pt x="1020" y="1231"/>
                    </a:lnTo>
                    <a:lnTo>
                      <a:pt x="1080" y="1194"/>
                    </a:lnTo>
                    <a:lnTo>
                      <a:pt x="1117" y="1202"/>
                    </a:lnTo>
                    <a:lnTo>
                      <a:pt x="1267" y="1129"/>
                    </a:lnTo>
                    <a:lnTo>
                      <a:pt x="1297" y="1148"/>
                    </a:lnTo>
                    <a:lnTo>
                      <a:pt x="1508" y="1054"/>
                    </a:lnTo>
                    <a:lnTo>
                      <a:pt x="1584" y="1028"/>
                    </a:lnTo>
                    <a:lnTo>
                      <a:pt x="1685" y="998"/>
                    </a:lnTo>
                    <a:lnTo>
                      <a:pt x="1765" y="1006"/>
                    </a:lnTo>
                    <a:lnTo>
                      <a:pt x="1850" y="983"/>
                    </a:lnTo>
                    <a:lnTo>
                      <a:pt x="1954" y="968"/>
                    </a:lnTo>
                    <a:lnTo>
                      <a:pt x="2088" y="906"/>
                    </a:lnTo>
                    <a:lnTo>
                      <a:pt x="2176" y="938"/>
                    </a:lnTo>
                    <a:lnTo>
                      <a:pt x="2382" y="860"/>
                    </a:lnTo>
                    <a:lnTo>
                      <a:pt x="2419" y="863"/>
                    </a:lnTo>
                    <a:lnTo>
                      <a:pt x="2551" y="810"/>
                    </a:lnTo>
                    <a:lnTo>
                      <a:pt x="2660" y="679"/>
                    </a:lnTo>
                    <a:lnTo>
                      <a:pt x="2785" y="604"/>
                    </a:lnTo>
                    <a:lnTo>
                      <a:pt x="2902" y="634"/>
                    </a:lnTo>
                    <a:lnTo>
                      <a:pt x="3019" y="571"/>
                    </a:lnTo>
                    <a:lnTo>
                      <a:pt x="3106" y="506"/>
                    </a:lnTo>
                    <a:lnTo>
                      <a:pt x="3232" y="342"/>
                    </a:lnTo>
                    <a:lnTo>
                      <a:pt x="3340" y="198"/>
                    </a:lnTo>
                    <a:lnTo>
                      <a:pt x="3457" y="120"/>
                    </a:lnTo>
                    <a:lnTo>
                      <a:pt x="3521" y="34"/>
                    </a:lnTo>
                    <a:lnTo>
                      <a:pt x="3611" y="0"/>
                    </a:lnTo>
                    <a:lnTo>
                      <a:pt x="3611" y="1550"/>
                    </a:lnTo>
                    <a:lnTo>
                      <a:pt x="0" y="1550"/>
                    </a:lnTo>
                    <a:close/>
                  </a:path>
                </a:pathLst>
              </a:custGeom>
              <a:solidFill>
                <a:srgbClr val="00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45"/>
              <p:cNvSpPr>
                <a:spLocks/>
              </p:cNvSpPr>
              <p:nvPr/>
            </p:nvSpPr>
            <p:spPr bwMode="auto">
              <a:xfrm>
                <a:off x="803" y="1878"/>
                <a:ext cx="3618" cy="1162"/>
              </a:xfrm>
              <a:custGeom>
                <a:avLst/>
                <a:gdLst>
                  <a:gd name="T0" fmla="*/ 0 w 3618"/>
                  <a:gd name="T1" fmla="*/ 1162 h 1162"/>
                  <a:gd name="T2" fmla="*/ 0 w 3618"/>
                  <a:gd name="T3" fmla="*/ 838 h 1162"/>
                  <a:gd name="T4" fmla="*/ 70 w 3618"/>
                  <a:gd name="T5" fmla="*/ 786 h 1162"/>
                  <a:gd name="T6" fmla="*/ 110 w 3618"/>
                  <a:gd name="T7" fmla="*/ 763 h 1162"/>
                  <a:gd name="T8" fmla="*/ 154 w 3618"/>
                  <a:gd name="T9" fmla="*/ 722 h 1162"/>
                  <a:gd name="T10" fmla="*/ 234 w 3618"/>
                  <a:gd name="T11" fmla="*/ 805 h 1162"/>
                  <a:gd name="T12" fmla="*/ 363 w 3618"/>
                  <a:gd name="T13" fmla="*/ 903 h 1162"/>
                  <a:gd name="T14" fmla="*/ 412 w 3618"/>
                  <a:gd name="T15" fmla="*/ 903 h 1162"/>
                  <a:gd name="T16" fmla="*/ 505 w 3618"/>
                  <a:gd name="T17" fmla="*/ 911 h 1162"/>
                  <a:gd name="T18" fmla="*/ 613 w 3618"/>
                  <a:gd name="T19" fmla="*/ 1012 h 1162"/>
                  <a:gd name="T20" fmla="*/ 710 w 3618"/>
                  <a:gd name="T21" fmla="*/ 1057 h 1162"/>
                  <a:gd name="T22" fmla="*/ 803 w 3618"/>
                  <a:gd name="T23" fmla="*/ 1041 h 1162"/>
                  <a:gd name="T24" fmla="*/ 920 w 3618"/>
                  <a:gd name="T25" fmla="*/ 1019 h 1162"/>
                  <a:gd name="T26" fmla="*/ 992 w 3618"/>
                  <a:gd name="T27" fmla="*/ 986 h 1162"/>
                  <a:gd name="T28" fmla="*/ 1033 w 3618"/>
                  <a:gd name="T29" fmla="*/ 993 h 1162"/>
                  <a:gd name="T30" fmla="*/ 1247 w 3618"/>
                  <a:gd name="T31" fmla="*/ 922 h 1162"/>
                  <a:gd name="T32" fmla="*/ 1306 w 3618"/>
                  <a:gd name="T33" fmla="*/ 937 h 1162"/>
                  <a:gd name="T34" fmla="*/ 1504 w 3618"/>
                  <a:gd name="T35" fmla="*/ 872 h 1162"/>
                  <a:gd name="T36" fmla="*/ 1552 w 3618"/>
                  <a:gd name="T37" fmla="*/ 876 h 1162"/>
                  <a:gd name="T38" fmla="*/ 1648 w 3618"/>
                  <a:gd name="T39" fmla="*/ 846 h 1162"/>
                  <a:gd name="T40" fmla="*/ 1778 w 3618"/>
                  <a:gd name="T41" fmla="*/ 853 h 1162"/>
                  <a:gd name="T42" fmla="*/ 1964 w 3618"/>
                  <a:gd name="T43" fmla="*/ 838 h 1162"/>
                  <a:gd name="T44" fmla="*/ 2096 w 3618"/>
                  <a:gd name="T45" fmla="*/ 816 h 1162"/>
                  <a:gd name="T46" fmla="*/ 2181 w 3618"/>
                  <a:gd name="T47" fmla="*/ 820 h 1162"/>
                  <a:gd name="T48" fmla="*/ 2337 w 3618"/>
                  <a:gd name="T49" fmla="*/ 767 h 1162"/>
                  <a:gd name="T50" fmla="*/ 2419 w 3618"/>
                  <a:gd name="T51" fmla="*/ 770 h 1162"/>
                  <a:gd name="T52" fmla="*/ 2556 w 3618"/>
                  <a:gd name="T53" fmla="*/ 729 h 1162"/>
                  <a:gd name="T54" fmla="*/ 2677 w 3618"/>
                  <a:gd name="T55" fmla="*/ 621 h 1162"/>
                  <a:gd name="T56" fmla="*/ 2789 w 3618"/>
                  <a:gd name="T57" fmla="*/ 557 h 1162"/>
                  <a:gd name="T58" fmla="*/ 2934 w 3618"/>
                  <a:gd name="T59" fmla="*/ 523 h 1162"/>
                  <a:gd name="T60" fmla="*/ 3099 w 3618"/>
                  <a:gd name="T61" fmla="*/ 429 h 1162"/>
                  <a:gd name="T62" fmla="*/ 3203 w 3618"/>
                  <a:gd name="T63" fmla="*/ 327 h 1162"/>
                  <a:gd name="T64" fmla="*/ 3240 w 3618"/>
                  <a:gd name="T65" fmla="*/ 327 h 1162"/>
                  <a:gd name="T66" fmla="*/ 3393 w 3618"/>
                  <a:gd name="T67" fmla="*/ 127 h 1162"/>
                  <a:gd name="T68" fmla="*/ 3530 w 3618"/>
                  <a:gd name="T69" fmla="*/ 23 h 1162"/>
                  <a:gd name="T70" fmla="*/ 3618 w 3618"/>
                  <a:gd name="T71" fmla="*/ 0 h 1162"/>
                  <a:gd name="T72" fmla="*/ 3618 w 3618"/>
                  <a:gd name="T73" fmla="*/ 1155 h 1162"/>
                  <a:gd name="T74" fmla="*/ 0 w 3618"/>
                  <a:gd name="T75" fmla="*/ 1162 h 1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18" h="1162">
                    <a:moveTo>
                      <a:pt x="0" y="1162"/>
                    </a:moveTo>
                    <a:lnTo>
                      <a:pt x="0" y="838"/>
                    </a:lnTo>
                    <a:lnTo>
                      <a:pt x="70" y="786"/>
                    </a:lnTo>
                    <a:lnTo>
                      <a:pt x="110" y="763"/>
                    </a:lnTo>
                    <a:lnTo>
                      <a:pt x="154" y="722"/>
                    </a:lnTo>
                    <a:lnTo>
                      <a:pt x="234" y="805"/>
                    </a:lnTo>
                    <a:lnTo>
                      <a:pt x="363" y="903"/>
                    </a:lnTo>
                    <a:lnTo>
                      <a:pt x="412" y="903"/>
                    </a:lnTo>
                    <a:lnTo>
                      <a:pt x="505" y="911"/>
                    </a:lnTo>
                    <a:lnTo>
                      <a:pt x="613" y="1012"/>
                    </a:lnTo>
                    <a:lnTo>
                      <a:pt x="710" y="1057"/>
                    </a:lnTo>
                    <a:lnTo>
                      <a:pt x="803" y="1041"/>
                    </a:lnTo>
                    <a:lnTo>
                      <a:pt x="920" y="1019"/>
                    </a:lnTo>
                    <a:lnTo>
                      <a:pt x="992" y="986"/>
                    </a:lnTo>
                    <a:lnTo>
                      <a:pt x="1033" y="993"/>
                    </a:lnTo>
                    <a:lnTo>
                      <a:pt x="1247" y="922"/>
                    </a:lnTo>
                    <a:lnTo>
                      <a:pt x="1306" y="937"/>
                    </a:lnTo>
                    <a:lnTo>
                      <a:pt x="1504" y="872"/>
                    </a:lnTo>
                    <a:lnTo>
                      <a:pt x="1552" y="876"/>
                    </a:lnTo>
                    <a:lnTo>
                      <a:pt x="1648" y="846"/>
                    </a:lnTo>
                    <a:lnTo>
                      <a:pt x="1778" y="853"/>
                    </a:lnTo>
                    <a:lnTo>
                      <a:pt x="1964" y="838"/>
                    </a:lnTo>
                    <a:lnTo>
                      <a:pt x="2096" y="816"/>
                    </a:lnTo>
                    <a:lnTo>
                      <a:pt x="2181" y="820"/>
                    </a:lnTo>
                    <a:lnTo>
                      <a:pt x="2337" y="767"/>
                    </a:lnTo>
                    <a:lnTo>
                      <a:pt x="2419" y="770"/>
                    </a:lnTo>
                    <a:lnTo>
                      <a:pt x="2556" y="729"/>
                    </a:lnTo>
                    <a:lnTo>
                      <a:pt x="2677" y="621"/>
                    </a:lnTo>
                    <a:lnTo>
                      <a:pt x="2789" y="557"/>
                    </a:lnTo>
                    <a:lnTo>
                      <a:pt x="2934" y="523"/>
                    </a:lnTo>
                    <a:lnTo>
                      <a:pt x="3099" y="429"/>
                    </a:lnTo>
                    <a:lnTo>
                      <a:pt x="3203" y="327"/>
                    </a:lnTo>
                    <a:lnTo>
                      <a:pt x="3240" y="327"/>
                    </a:lnTo>
                    <a:lnTo>
                      <a:pt x="3393" y="127"/>
                    </a:lnTo>
                    <a:lnTo>
                      <a:pt x="3530" y="23"/>
                    </a:lnTo>
                    <a:lnTo>
                      <a:pt x="3618" y="0"/>
                    </a:lnTo>
                    <a:lnTo>
                      <a:pt x="3618" y="1155"/>
                    </a:lnTo>
                    <a:lnTo>
                      <a:pt x="0" y="1162"/>
                    </a:lnTo>
                    <a:close/>
                  </a:path>
                </a:pathLst>
              </a:cu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46"/>
              <p:cNvSpPr>
                <a:spLocks/>
              </p:cNvSpPr>
              <p:nvPr/>
            </p:nvSpPr>
            <p:spPr bwMode="auto">
              <a:xfrm>
                <a:off x="807" y="2420"/>
                <a:ext cx="3611" cy="615"/>
              </a:xfrm>
              <a:custGeom>
                <a:avLst/>
                <a:gdLst>
                  <a:gd name="T0" fmla="*/ 0 w 3611"/>
                  <a:gd name="T1" fmla="*/ 611 h 615"/>
                  <a:gd name="T2" fmla="*/ 0 w 3611"/>
                  <a:gd name="T3" fmla="*/ 503 h 615"/>
                  <a:gd name="T4" fmla="*/ 45 w 3611"/>
                  <a:gd name="T5" fmla="*/ 488 h 615"/>
                  <a:gd name="T6" fmla="*/ 109 w 3611"/>
                  <a:gd name="T7" fmla="*/ 495 h 615"/>
                  <a:gd name="T8" fmla="*/ 141 w 3611"/>
                  <a:gd name="T9" fmla="*/ 492 h 615"/>
                  <a:gd name="T10" fmla="*/ 291 w 3611"/>
                  <a:gd name="T11" fmla="*/ 540 h 615"/>
                  <a:gd name="T12" fmla="*/ 347 w 3611"/>
                  <a:gd name="T13" fmla="*/ 548 h 615"/>
                  <a:gd name="T14" fmla="*/ 509 w 3611"/>
                  <a:gd name="T15" fmla="*/ 567 h 615"/>
                  <a:gd name="T16" fmla="*/ 570 w 3611"/>
                  <a:gd name="T17" fmla="*/ 575 h 615"/>
                  <a:gd name="T18" fmla="*/ 613 w 3611"/>
                  <a:gd name="T19" fmla="*/ 600 h 615"/>
                  <a:gd name="T20" fmla="*/ 682 w 3611"/>
                  <a:gd name="T21" fmla="*/ 592 h 615"/>
                  <a:gd name="T22" fmla="*/ 754 w 3611"/>
                  <a:gd name="T23" fmla="*/ 575 h 615"/>
                  <a:gd name="T24" fmla="*/ 818 w 3611"/>
                  <a:gd name="T25" fmla="*/ 596 h 615"/>
                  <a:gd name="T26" fmla="*/ 923 w 3611"/>
                  <a:gd name="T27" fmla="*/ 596 h 615"/>
                  <a:gd name="T28" fmla="*/ 968 w 3611"/>
                  <a:gd name="T29" fmla="*/ 581 h 615"/>
                  <a:gd name="T30" fmla="*/ 1076 w 3611"/>
                  <a:gd name="T31" fmla="*/ 600 h 615"/>
                  <a:gd name="T32" fmla="*/ 1202 w 3611"/>
                  <a:gd name="T33" fmla="*/ 585 h 615"/>
                  <a:gd name="T34" fmla="*/ 1293 w 3611"/>
                  <a:gd name="T35" fmla="*/ 600 h 615"/>
                  <a:gd name="T36" fmla="*/ 1418 w 3611"/>
                  <a:gd name="T37" fmla="*/ 581 h 615"/>
                  <a:gd name="T38" fmla="*/ 1620 w 3611"/>
                  <a:gd name="T39" fmla="*/ 581 h 615"/>
                  <a:gd name="T40" fmla="*/ 1869 w 3611"/>
                  <a:gd name="T41" fmla="*/ 563 h 615"/>
                  <a:gd name="T42" fmla="*/ 2027 w 3611"/>
                  <a:gd name="T43" fmla="*/ 552 h 615"/>
                  <a:gd name="T44" fmla="*/ 2088 w 3611"/>
                  <a:gd name="T45" fmla="*/ 525 h 615"/>
                  <a:gd name="T46" fmla="*/ 2176 w 3611"/>
                  <a:gd name="T47" fmla="*/ 540 h 615"/>
                  <a:gd name="T48" fmla="*/ 2382 w 3611"/>
                  <a:gd name="T49" fmla="*/ 499 h 615"/>
                  <a:gd name="T50" fmla="*/ 2466 w 3611"/>
                  <a:gd name="T51" fmla="*/ 492 h 615"/>
                  <a:gd name="T52" fmla="*/ 2519 w 3611"/>
                  <a:gd name="T53" fmla="*/ 492 h 615"/>
                  <a:gd name="T54" fmla="*/ 2599 w 3611"/>
                  <a:gd name="T55" fmla="*/ 450 h 615"/>
                  <a:gd name="T56" fmla="*/ 2700 w 3611"/>
                  <a:gd name="T57" fmla="*/ 398 h 615"/>
                  <a:gd name="T58" fmla="*/ 2857 w 3611"/>
                  <a:gd name="T59" fmla="*/ 365 h 615"/>
                  <a:gd name="T60" fmla="*/ 2950 w 3611"/>
                  <a:gd name="T61" fmla="*/ 334 h 615"/>
                  <a:gd name="T62" fmla="*/ 3099 w 3611"/>
                  <a:gd name="T63" fmla="*/ 278 h 615"/>
                  <a:gd name="T64" fmla="*/ 3196 w 3611"/>
                  <a:gd name="T65" fmla="*/ 180 h 615"/>
                  <a:gd name="T66" fmla="*/ 3268 w 3611"/>
                  <a:gd name="T67" fmla="*/ 142 h 615"/>
                  <a:gd name="T68" fmla="*/ 3308 w 3611"/>
                  <a:gd name="T69" fmla="*/ 105 h 615"/>
                  <a:gd name="T70" fmla="*/ 3424 w 3611"/>
                  <a:gd name="T71" fmla="*/ 53 h 615"/>
                  <a:gd name="T72" fmla="*/ 3517 w 3611"/>
                  <a:gd name="T73" fmla="*/ 22 h 615"/>
                  <a:gd name="T74" fmla="*/ 3611 w 3611"/>
                  <a:gd name="T75" fmla="*/ 0 h 615"/>
                  <a:gd name="T76" fmla="*/ 3611 w 3611"/>
                  <a:gd name="T77" fmla="*/ 615 h 615"/>
                  <a:gd name="T78" fmla="*/ 0 w 3611"/>
                  <a:gd name="T79" fmla="*/ 611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611" h="615">
                    <a:moveTo>
                      <a:pt x="0" y="611"/>
                    </a:moveTo>
                    <a:lnTo>
                      <a:pt x="0" y="503"/>
                    </a:lnTo>
                    <a:lnTo>
                      <a:pt x="45" y="488"/>
                    </a:lnTo>
                    <a:lnTo>
                      <a:pt x="109" y="495"/>
                    </a:lnTo>
                    <a:lnTo>
                      <a:pt x="141" y="492"/>
                    </a:lnTo>
                    <a:lnTo>
                      <a:pt x="291" y="540"/>
                    </a:lnTo>
                    <a:lnTo>
                      <a:pt x="347" y="548"/>
                    </a:lnTo>
                    <a:lnTo>
                      <a:pt x="509" y="567"/>
                    </a:lnTo>
                    <a:lnTo>
                      <a:pt x="570" y="575"/>
                    </a:lnTo>
                    <a:lnTo>
                      <a:pt x="613" y="600"/>
                    </a:lnTo>
                    <a:lnTo>
                      <a:pt x="682" y="592"/>
                    </a:lnTo>
                    <a:lnTo>
                      <a:pt x="754" y="575"/>
                    </a:lnTo>
                    <a:lnTo>
                      <a:pt x="818" y="596"/>
                    </a:lnTo>
                    <a:lnTo>
                      <a:pt x="923" y="596"/>
                    </a:lnTo>
                    <a:lnTo>
                      <a:pt x="968" y="581"/>
                    </a:lnTo>
                    <a:lnTo>
                      <a:pt x="1076" y="600"/>
                    </a:lnTo>
                    <a:lnTo>
                      <a:pt x="1202" y="585"/>
                    </a:lnTo>
                    <a:lnTo>
                      <a:pt x="1293" y="600"/>
                    </a:lnTo>
                    <a:lnTo>
                      <a:pt x="1418" y="581"/>
                    </a:lnTo>
                    <a:lnTo>
                      <a:pt x="1620" y="581"/>
                    </a:lnTo>
                    <a:lnTo>
                      <a:pt x="1869" y="563"/>
                    </a:lnTo>
                    <a:lnTo>
                      <a:pt x="2027" y="552"/>
                    </a:lnTo>
                    <a:lnTo>
                      <a:pt x="2088" y="525"/>
                    </a:lnTo>
                    <a:lnTo>
                      <a:pt x="2176" y="540"/>
                    </a:lnTo>
                    <a:lnTo>
                      <a:pt x="2382" y="499"/>
                    </a:lnTo>
                    <a:lnTo>
                      <a:pt x="2466" y="492"/>
                    </a:lnTo>
                    <a:lnTo>
                      <a:pt x="2519" y="492"/>
                    </a:lnTo>
                    <a:lnTo>
                      <a:pt x="2599" y="450"/>
                    </a:lnTo>
                    <a:lnTo>
                      <a:pt x="2700" y="398"/>
                    </a:lnTo>
                    <a:lnTo>
                      <a:pt x="2857" y="365"/>
                    </a:lnTo>
                    <a:lnTo>
                      <a:pt x="2950" y="334"/>
                    </a:lnTo>
                    <a:lnTo>
                      <a:pt x="3099" y="278"/>
                    </a:lnTo>
                    <a:lnTo>
                      <a:pt x="3196" y="180"/>
                    </a:lnTo>
                    <a:lnTo>
                      <a:pt x="3268" y="142"/>
                    </a:lnTo>
                    <a:lnTo>
                      <a:pt x="3308" y="105"/>
                    </a:lnTo>
                    <a:lnTo>
                      <a:pt x="3424" y="53"/>
                    </a:lnTo>
                    <a:lnTo>
                      <a:pt x="3517" y="22"/>
                    </a:lnTo>
                    <a:lnTo>
                      <a:pt x="3611" y="0"/>
                    </a:lnTo>
                    <a:lnTo>
                      <a:pt x="3611" y="615"/>
                    </a:lnTo>
                    <a:lnTo>
                      <a:pt x="0" y="611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Line 47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Line 48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Line 49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Line 50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Rectangle 54"/>
              <p:cNvSpPr>
                <a:spLocks noChangeArrowheads="1"/>
              </p:cNvSpPr>
              <p:nvPr/>
            </p:nvSpPr>
            <p:spPr bwMode="auto">
              <a:xfrm rot="16200000">
                <a:off x="1625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333333"/>
                    </a:solidFill>
                  </a:rPr>
                  <a:t>1947</a:t>
                </a:r>
              </a:p>
            </p:txBody>
          </p:sp>
          <p:sp>
            <p:nvSpPr>
              <p:cNvPr id="48" name="Rectangle 55"/>
              <p:cNvSpPr>
                <a:spLocks noChangeArrowheads="1"/>
              </p:cNvSpPr>
              <p:nvPr/>
            </p:nvSpPr>
            <p:spPr bwMode="auto">
              <a:xfrm rot="16200000" flipH="1">
                <a:off x="1784" y="2993"/>
                <a:ext cx="408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333333"/>
                    </a:solidFill>
                  </a:rPr>
                  <a:t>1953</a:t>
                </a:r>
              </a:p>
            </p:txBody>
          </p:sp>
          <p:sp>
            <p:nvSpPr>
              <p:cNvPr id="50" name="Rectangle 57"/>
              <p:cNvSpPr>
                <a:spLocks noChangeArrowheads="1"/>
              </p:cNvSpPr>
              <p:nvPr/>
            </p:nvSpPr>
            <p:spPr bwMode="auto">
              <a:xfrm rot="16200000">
                <a:off x="2452" y="3105"/>
                <a:ext cx="18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altLang="en-US" sz="1400" dirty="0">
                    <a:solidFill>
                      <a:srgbClr val="333333"/>
                    </a:solidFill>
                  </a:rPr>
                  <a:t>1965</a:t>
                </a:r>
              </a:p>
            </p:txBody>
          </p:sp>
          <p:sp>
            <p:nvSpPr>
              <p:cNvPr id="58" name="Freeform 65"/>
              <p:cNvSpPr>
                <a:spLocks/>
              </p:cNvSpPr>
              <p:nvPr/>
            </p:nvSpPr>
            <p:spPr bwMode="auto">
              <a:xfrm>
                <a:off x="807" y="1485"/>
                <a:ext cx="3611" cy="1550"/>
              </a:xfrm>
              <a:custGeom>
                <a:avLst/>
                <a:gdLst>
                  <a:gd name="T0" fmla="*/ 0 w 3611"/>
                  <a:gd name="T1" fmla="*/ 1550 h 1550"/>
                  <a:gd name="T2" fmla="*/ 0 w 3611"/>
                  <a:gd name="T3" fmla="*/ 687 h 1550"/>
                  <a:gd name="T4" fmla="*/ 61 w 3611"/>
                  <a:gd name="T5" fmla="*/ 559 h 1550"/>
                  <a:gd name="T6" fmla="*/ 94 w 3611"/>
                  <a:gd name="T7" fmla="*/ 487 h 1550"/>
                  <a:gd name="T8" fmla="*/ 141 w 3611"/>
                  <a:gd name="T9" fmla="*/ 277 h 1550"/>
                  <a:gd name="T10" fmla="*/ 186 w 3611"/>
                  <a:gd name="T11" fmla="*/ 296 h 1550"/>
                  <a:gd name="T12" fmla="*/ 238 w 3611"/>
                  <a:gd name="T13" fmla="*/ 521 h 1550"/>
                  <a:gd name="T14" fmla="*/ 331 w 3611"/>
                  <a:gd name="T15" fmla="*/ 710 h 1550"/>
                  <a:gd name="T16" fmla="*/ 379 w 3611"/>
                  <a:gd name="T17" fmla="*/ 785 h 1550"/>
                  <a:gd name="T18" fmla="*/ 416 w 3611"/>
                  <a:gd name="T19" fmla="*/ 758 h 1550"/>
                  <a:gd name="T20" fmla="*/ 513 w 3611"/>
                  <a:gd name="T21" fmla="*/ 848 h 1550"/>
                  <a:gd name="T22" fmla="*/ 576 w 3611"/>
                  <a:gd name="T23" fmla="*/ 991 h 1550"/>
                  <a:gd name="T24" fmla="*/ 654 w 3611"/>
                  <a:gd name="T25" fmla="*/ 1160 h 1550"/>
                  <a:gd name="T26" fmla="*/ 693 w 3611"/>
                  <a:gd name="T27" fmla="*/ 1186 h 1550"/>
                  <a:gd name="T28" fmla="*/ 750 w 3611"/>
                  <a:gd name="T29" fmla="*/ 1310 h 1550"/>
                  <a:gd name="T30" fmla="*/ 843 w 3611"/>
                  <a:gd name="T31" fmla="*/ 1250 h 1550"/>
                  <a:gd name="T32" fmla="*/ 882 w 3611"/>
                  <a:gd name="T33" fmla="*/ 1254 h 1550"/>
                  <a:gd name="T34" fmla="*/ 979 w 3611"/>
                  <a:gd name="T35" fmla="*/ 1209 h 1550"/>
                  <a:gd name="T36" fmla="*/ 1020 w 3611"/>
                  <a:gd name="T37" fmla="*/ 1231 h 1550"/>
                  <a:gd name="T38" fmla="*/ 1080 w 3611"/>
                  <a:gd name="T39" fmla="*/ 1194 h 1550"/>
                  <a:gd name="T40" fmla="*/ 1117 w 3611"/>
                  <a:gd name="T41" fmla="*/ 1202 h 1550"/>
                  <a:gd name="T42" fmla="*/ 1267 w 3611"/>
                  <a:gd name="T43" fmla="*/ 1129 h 1550"/>
                  <a:gd name="T44" fmla="*/ 1297 w 3611"/>
                  <a:gd name="T45" fmla="*/ 1148 h 1550"/>
                  <a:gd name="T46" fmla="*/ 1508 w 3611"/>
                  <a:gd name="T47" fmla="*/ 1054 h 1550"/>
                  <a:gd name="T48" fmla="*/ 1584 w 3611"/>
                  <a:gd name="T49" fmla="*/ 1028 h 1550"/>
                  <a:gd name="T50" fmla="*/ 1685 w 3611"/>
                  <a:gd name="T51" fmla="*/ 998 h 1550"/>
                  <a:gd name="T52" fmla="*/ 1765 w 3611"/>
                  <a:gd name="T53" fmla="*/ 1006 h 1550"/>
                  <a:gd name="T54" fmla="*/ 1850 w 3611"/>
                  <a:gd name="T55" fmla="*/ 983 h 1550"/>
                  <a:gd name="T56" fmla="*/ 1954 w 3611"/>
                  <a:gd name="T57" fmla="*/ 968 h 1550"/>
                  <a:gd name="T58" fmla="*/ 2088 w 3611"/>
                  <a:gd name="T59" fmla="*/ 906 h 1550"/>
                  <a:gd name="T60" fmla="*/ 2176 w 3611"/>
                  <a:gd name="T61" fmla="*/ 938 h 1550"/>
                  <a:gd name="T62" fmla="*/ 2382 w 3611"/>
                  <a:gd name="T63" fmla="*/ 860 h 1550"/>
                  <a:gd name="T64" fmla="*/ 2419 w 3611"/>
                  <a:gd name="T65" fmla="*/ 863 h 1550"/>
                  <a:gd name="T66" fmla="*/ 2551 w 3611"/>
                  <a:gd name="T67" fmla="*/ 810 h 1550"/>
                  <a:gd name="T68" fmla="*/ 2660 w 3611"/>
                  <a:gd name="T69" fmla="*/ 679 h 1550"/>
                  <a:gd name="T70" fmla="*/ 2785 w 3611"/>
                  <a:gd name="T71" fmla="*/ 604 h 1550"/>
                  <a:gd name="T72" fmla="*/ 2902 w 3611"/>
                  <a:gd name="T73" fmla="*/ 634 h 1550"/>
                  <a:gd name="T74" fmla="*/ 3019 w 3611"/>
                  <a:gd name="T75" fmla="*/ 571 h 1550"/>
                  <a:gd name="T76" fmla="*/ 3106 w 3611"/>
                  <a:gd name="T77" fmla="*/ 506 h 1550"/>
                  <a:gd name="T78" fmla="*/ 3232 w 3611"/>
                  <a:gd name="T79" fmla="*/ 342 h 1550"/>
                  <a:gd name="T80" fmla="*/ 3340 w 3611"/>
                  <a:gd name="T81" fmla="*/ 198 h 1550"/>
                  <a:gd name="T82" fmla="*/ 3457 w 3611"/>
                  <a:gd name="T83" fmla="*/ 120 h 1550"/>
                  <a:gd name="T84" fmla="*/ 3521 w 3611"/>
                  <a:gd name="T85" fmla="*/ 34 h 1550"/>
                  <a:gd name="T86" fmla="*/ 3611 w 3611"/>
                  <a:gd name="T87" fmla="*/ 0 h 1550"/>
                  <a:gd name="T88" fmla="*/ 3611 w 3611"/>
                  <a:gd name="T89" fmla="*/ 1550 h 1550"/>
                  <a:gd name="T90" fmla="*/ 0 w 3611"/>
                  <a:gd name="T91" fmla="*/ 1550 h 1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611" h="1550">
                    <a:moveTo>
                      <a:pt x="0" y="1550"/>
                    </a:moveTo>
                    <a:lnTo>
                      <a:pt x="0" y="687"/>
                    </a:lnTo>
                    <a:lnTo>
                      <a:pt x="61" y="559"/>
                    </a:lnTo>
                    <a:lnTo>
                      <a:pt x="94" y="487"/>
                    </a:lnTo>
                    <a:lnTo>
                      <a:pt x="141" y="277"/>
                    </a:lnTo>
                    <a:lnTo>
                      <a:pt x="186" y="296"/>
                    </a:lnTo>
                    <a:lnTo>
                      <a:pt x="238" y="521"/>
                    </a:lnTo>
                    <a:lnTo>
                      <a:pt x="331" y="710"/>
                    </a:lnTo>
                    <a:lnTo>
                      <a:pt x="379" y="785"/>
                    </a:lnTo>
                    <a:lnTo>
                      <a:pt x="416" y="758"/>
                    </a:lnTo>
                    <a:lnTo>
                      <a:pt x="513" y="848"/>
                    </a:lnTo>
                    <a:lnTo>
                      <a:pt x="576" y="991"/>
                    </a:lnTo>
                    <a:lnTo>
                      <a:pt x="654" y="1160"/>
                    </a:lnTo>
                    <a:lnTo>
                      <a:pt x="693" y="1186"/>
                    </a:lnTo>
                    <a:lnTo>
                      <a:pt x="750" y="1310"/>
                    </a:lnTo>
                    <a:lnTo>
                      <a:pt x="843" y="1250"/>
                    </a:lnTo>
                    <a:lnTo>
                      <a:pt x="882" y="1254"/>
                    </a:lnTo>
                    <a:lnTo>
                      <a:pt x="979" y="1209"/>
                    </a:lnTo>
                    <a:lnTo>
                      <a:pt x="1020" y="1231"/>
                    </a:lnTo>
                    <a:lnTo>
                      <a:pt x="1080" y="1194"/>
                    </a:lnTo>
                    <a:lnTo>
                      <a:pt x="1117" y="1202"/>
                    </a:lnTo>
                    <a:lnTo>
                      <a:pt x="1267" y="1129"/>
                    </a:lnTo>
                    <a:lnTo>
                      <a:pt x="1297" y="1148"/>
                    </a:lnTo>
                    <a:lnTo>
                      <a:pt x="1508" y="1054"/>
                    </a:lnTo>
                    <a:lnTo>
                      <a:pt x="1584" y="1028"/>
                    </a:lnTo>
                    <a:lnTo>
                      <a:pt x="1685" y="998"/>
                    </a:lnTo>
                    <a:lnTo>
                      <a:pt x="1765" y="1006"/>
                    </a:lnTo>
                    <a:lnTo>
                      <a:pt x="1850" y="983"/>
                    </a:lnTo>
                    <a:lnTo>
                      <a:pt x="1954" y="968"/>
                    </a:lnTo>
                    <a:lnTo>
                      <a:pt x="2088" y="906"/>
                    </a:lnTo>
                    <a:lnTo>
                      <a:pt x="2176" y="938"/>
                    </a:lnTo>
                    <a:lnTo>
                      <a:pt x="2382" y="860"/>
                    </a:lnTo>
                    <a:lnTo>
                      <a:pt x="2419" y="863"/>
                    </a:lnTo>
                    <a:lnTo>
                      <a:pt x="2551" y="810"/>
                    </a:lnTo>
                    <a:lnTo>
                      <a:pt x="2660" y="679"/>
                    </a:lnTo>
                    <a:lnTo>
                      <a:pt x="2785" y="604"/>
                    </a:lnTo>
                    <a:lnTo>
                      <a:pt x="2902" y="634"/>
                    </a:lnTo>
                    <a:lnTo>
                      <a:pt x="3019" y="571"/>
                    </a:lnTo>
                    <a:lnTo>
                      <a:pt x="3106" y="506"/>
                    </a:lnTo>
                    <a:lnTo>
                      <a:pt x="3232" y="342"/>
                    </a:lnTo>
                    <a:lnTo>
                      <a:pt x="3340" y="198"/>
                    </a:lnTo>
                    <a:lnTo>
                      <a:pt x="3457" y="120"/>
                    </a:lnTo>
                    <a:lnTo>
                      <a:pt x="3521" y="34"/>
                    </a:lnTo>
                    <a:lnTo>
                      <a:pt x="3611" y="0"/>
                    </a:lnTo>
                    <a:lnTo>
                      <a:pt x="3611" y="1550"/>
                    </a:lnTo>
                    <a:lnTo>
                      <a:pt x="0" y="155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9" name="Freeform 66"/>
              <p:cNvSpPr>
                <a:spLocks/>
              </p:cNvSpPr>
              <p:nvPr/>
            </p:nvSpPr>
            <p:spPr bwMode="auto">
              <a:xfrm>
                <a:off x="807" y="1871"/>
                <a:ext cx="3618" cy="1162"/>
              </a:xfrm>
              <a:custGeom>
                <a:avLst/>
                <a:gdLst>
                  <a:gd name="T0" fmla="*/ 0 w 3618"/>
                  <a:gd name="T1" fmla="*/ 1162 h 1162"/>
                  <a:gd name="T2" fmla="*/ 0 w 3618"/>
                  <a:gd name="T3" fmla="*/ 838 h 1162"/>
                  <a:gd name="T4" fmla="*/ 70 w 3618"/>
                  <a:gd name="T5" fmla="*/ 786 h 1162"/>
                  <a:gd name="T6" fmla="*/ 110 w 3618"/>
                  <a:gd name="T7" fmla="*/ 763 h 1162"/>
                  <a:gd name="T8" fmla="*/ 154 w 3618"/>
                  <a:gd name="T9" fmla="*/ 722 h 1162"/>
                  <a:gd name="T10" fmla="*/ 234 w 3618"/>
                  <a:gd name="T11" fmla="*/ 805 h 1162"/>
                  <a:gd name="T12" fmla="*/ 363 w 3618"/>
                  <a:gd name="T13" fmla="*/ 903 h 1162"/>
                  <a:gd name="T14" fmla="*/ 412 w 3618"/>
                  <a:gd name="T15" fmla="*/ 903 h 1162"/>
                  <a:gd name="T16" fmla="*/ 505 w 3618"/>
                  <a:gd name="T17" fmla="*/ 911 h 1162"/>
                  <a:gd name="T18" fmla="*/ 613 w 3618"/>
                  <a:gd name="T19" fmla="*/ 1012 h 1162"/>
                  <a:gd name="T20" fmla="*/ 710 w 3618"/>
                  <a:gd name="T21" fmla="*/ 1057 h 1162"/>
                  <a:gd name="T22" fmla="*/ 803 w 3618"/>
                  <a:gd name="T23" fmla="*/ 1041 h 1162"/>
                  <a:gd name="T24" fmla="*/ 920 w 3618"/>
                  <a:gd name="T25" fmla="*/ 1019 h 1162"/>
                  <a:gd name="T26" fmla="*/ 992 w 3618"/>
                  <a:gd name="T27" fmla="*/ 986 h 1162"/>
                  <a:gd name="T28" fmla="*/ 1033 w 3618"/>
                  <a:gd name="T29" fmla="*/ 993 h 1162"/>
                  <a:gd name="T30" fmla="*/ 1247 w 3618"/>
                  <a:gd name="T31" fmla="*/ 922 h 1162"/>
                  <a:gd name="T32" fmla="*/ 1306 w 3618"/>
                  <a:gd name="T33" fmla="*/ 937 h 1162"/>
                  <a:gd name="T34" fmla="*/ 1504 w 3618"/>
                  <a:gd name="T35" fmla="*/ 872 h 1162"/>
                  <a:gd name="T36" fmla="*/ 1552 w 3618"/>
                  <a:gd name="T37" fmla="*/ 876 h 1162"/>
                  <a:gd name="T38" fmla="*/ 1648 w 3618"/>
                  <a:gd name="T39" fmla="*/ 846 h 1162"/>
                  <a:gd name="T40" fmla="*/ 1778 w 3618"/>
                  <a:gd name="T41" fmla="*/ 853 h 1162"/>
                  <a:gd name="T42" fmla="*/ 1964 w 3618"/>
                  <a:gd name="T43" fmla="*/ 838 h 1162"/>
                  <a:gd name="T44" fmla="*/ 2096 w 3618"/>
                  <a:gd name="T45" fmla="*/ 816 h 1162"/>
                  <a:gd name="T46" fmla="*/ 2181 w 3618"/>
                  <a:gd name="T47" fmla="*/ 820 h 1162"/>
                  <a:gd name="T48" fmla="*/ 2337 w 3618"/>
                  <a:gd name="T49" fmla="*/ 767 h 1162"/>
                  <a:gd name="T50" fmla="*/ 2419 w 3618"/>
                  <a:gd name="T51" fmla="*/ 770 h 1162"/>
                  <a:gd name="T52" fmla="*/ 2556 w 3618"/>
                  <a:gd name="T53" fmla="*/ 729 h 1162"/>
                  <a:gd name="T54" fmla="*/ 2677 w 3618"/>
                  <a:gd name="T55" fmla="*/ 621 h 1162"/>
                  <a:gd name="T56" fmla="*/ 2789 w 3618"/>
                  <a:gd name="T57" fmla="*/ 557 h 1162"/>
                  <a:gd name="T58" fmla="*/ 2934 w 3618"/>
                  <a:gd name="T59" fmla="*/ 523 h 1162"/>
                  <a:gd name="T60" fmla="*/ 3099 w 3618"/>
                  <a:gd name="T61" fmla="*/ 429 h 1162"/>
                  <a:gd name="T62" fmla="*/ 3203 w 3618"/>
                  <a:gd name="T63" fmla="*/ 327 h 1162"/>
                  <a:gd name="T64" fmla="*/ 3240 w 3618"/>
                  <a:gd name="T65" fmla="*/ 327 h 1162"/>
                  <a:gd name="T66" fmla="*/ 3393 w 3618"/>
                  <a:gd name="T67" fmla="*/ 127 h 1162"/>
                  <a:gd name="T68" fmla="*/ 3530 w 3618"/>
                  <a:gd name="T69" fmla="*/ 23 h 1162"/>
                  <a:gd name="T70" fmla="*/ 3618 w 3618"/>
                  <a:gd name="T71" fmla="*/ 0 h 1162"/>
                  <a:gd name="T72" fmla="*/ 3618 w 3618"/>
                  <a:gd name="T73" fmla="*/ 1155 h 1162"/>
                  <a:gd name="T74" fmla="*/ 0 w 3618"/>
                  <a:gd name="T75" fmla="*/ 1162 h 1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18" h="1162">
                    <a:moveTo>
                      <a:pt x="0" y="1162"/>
                    </a:moveTo>
                    <a:lnTo>
                      <a:pt x="0" y="838"/>
                    </a:lnTo>
                    <a:lnTo>
                      <a:pt x="70" y="786"/>
                    </a:lnTo>
                    <a:lnTo>
                      <a:pt x="110" y="763"/>
                    </a:lnTo>
                    <a:lnTo>
                      <a:pt x="154" y="722"/>
                    </a:lnTo>
                    <a:lnTo>
                      <a:pt x="234" y="805"/>
                    </a:lnTo>
                    <a:lnTo>
                      <a:pt x="363" y="903"/>
                    </a:lnTo>
                    <a:lnTo>
                      <a:pt x="412" y="903"/>
                    </a:lnTo>
                    <a:lnTo>
                      <a:pt x="505" y="911"/>
                    </a:lnTo>
                    <a:lnTo>
                      <a:pt x="613" y="1012"/>
                    </a:lnTo>
                    <a:lnTo>
                      <a:pt x="710" y="1057"/>
                    </a:lnTo>
                    <a:lnTo>
                      <a:pt x="803" y="1041"/>
                    </a:lnTo>
                    <a:lnTo>
                      <a:pt x="920" y="1019"/>
                    </a:lnTo>
                    <a:lnTo>
                      <a:pt x="992" y="986"/>
                    </a:lnTo>
                    <a:lnTo>
                      <a:pt x="1033" y="993"/>
                    </a:lnTo>
                    <a:lnTo>
                      <a:pt x="1247" y="922"/>
                    </a:lnTo>
                    <a:lnTo>
                      <a:pt x="1306" y="937"/>
                    </a:lnTo>
                    <a:lnTo>
                      <a:pt x="1504" y="872"/>
                    </a:lnTo>
                    <a:lnTo>
                      <a:pt x="1552" y="876"/>
                    </a:lnTo>
                    <a:lnTo>
                      <a:pt x="1648" y="846"/>
                    </a:lnTo>
                    <a:lnTo>
                      <a:pt x="1778" y="853"/>
                    </a:lnTo>
                    <a:lnTo>
                      <a:pt x="1964" y="838"/>
                    </a:lnTo>
                    <a:lnTo>
                      <a:pt x="2096" y="816"/>
                    </a:lnTo>
                    <a:lnTo>
                      <a:pt x="2181" y="820"/>
                    </a:lnTo>
                    <a:lnTo>
                      <a:pt x="2337" y="767"/>
                    </a:lnTo>
                    <a:lnTo>
                      <a:pt x="2419" y="770"/>
                    </a:lnTo>
                    <a:lnTo>
                      <a:pt x="2556" y="729"/>
                    </a:lnTo>
                    <a:lnTo>
                      <a:pt x="2677" y="621"/>
                    </a:lnTo>
                    <a:lnTo>
                      <a:pt x="2789" y="557"/>
                    </a:lnTo>
                    <a:lnTo>
                      <a:pt x="2934" y="523"/>
                    </a:lnTo>
                    <a:lnTo>
                      <a:pt x="3099" y="429"/>
                    </a:lnTo>
                    <a:lnTo>
                      <a:pt x="3203" y="327"/>
                    </a:lnTo>
                    <a:lnTo>
                      <a:pt x="3240" y="327"/>
                    </a:lnTo>
                    <a:lnTo>
                      <a:pt x="3393" y="127"/>
                    </a:lnTo>
                    <a:lnTo>
                      <a:pt x="3530" y="23"/>
                    </a:lnTo>
                    <a:lnTo>
                      <a:pt x="3618" y="0"/>
                    </a:lnTo>
                    <a:lnTo>
                      <a:pt x="3618" y="1155"/>
                    </a:lnTo>
                    <a:lnTo>
                      <a:pt x="0" y="1162"/>
                    </a:lnTo>
                    <a:close/>
                  </a:path>
                </a:pathLst>
              </a:custGeom>
              <a:solidFill>
                <a:srgbClr val="5F6A7E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0" name="Freeform 67"/>
              <p:cNvSpPr>
                <a:spLocks/>
              </p:cNvSpPr>
              <p:nvPr/>
            </p:nvSpPr>
            <p:spPr bwMode="auto">
              <a:xfrm>
                <a:off x="807" y="2420"/>
                <a:ext cx="3611" cy="615"/>
              </a:xfrm>
              <a:custGeom>
                <a:avLst/>
                <a:gdLst>
                  <a:gd name="T0" fmla="*/ 0 w 3611"/>
                  <a:gd name="T1" fmla="*/ 611 h 615"/>
                  <a:gd name="T2" fmla="*/ 0 w 3611"/>
                  <a:gd name="T3" fmla="*/ 503 h 615"/>
                  <a:gd name="T4" fmla="*/ 45 w 3611"/>
                  <a:gd name="T5" fmla="*/ 488 h 615"/>
                  <a:gd name="T6" fmla="*/ 109 w 3611"/>
                  <a:gd name="T7" fmla="*/ 495 h 615"/>
                  <a:gd name="T8" fmla="*/ 141 w 3611"/>
                  <a:gd name="T9" fmla="*/ 492 h 615"/>
                  <a:gd name="T10" fmla="*/ 291 w 3611"/>
                  <a:gd name="T11" fmla="*/ 540 h 615"/>
                  <a:gd name="T12" fmla="*/ 347 w 3611"/>
                  <a:gd name="T13" fmla="*/ 548 h 615"/>
                  <a:gd name="T14" fmla="*/ 509 w 3611"/>
                  <a:gd name="T15" fmla="*/ 567 h 615"/>
                  <a:gd name="T16" fmla="*/ 570 w 3611"/>
                  <a:gd name="T17" fmla="*/ 575 h 615"/>
                  <a:gd name="T18" fmla="*/ 613 w 3611"/>
                  <a:gd name="T19" fmla="*/ 600 h 615"/>
                  <a:gd name="T20" fmla="*/ 682 w 3611"/>
                  <a:gd name="T21" fmla="*/ 592 h 615"/>
                  <a:gd name="T22" fmla="*/ 754 w 3611"/>
                  <a:gd name="T23" fmla="*/ 575 h 615"/>
                  <a:gd name="T24" fmla="*/ 818 w 3611"/>
                  <a:gd name="T25" fmla="*/ 596 h 615"/>
                  <a:gd name="T26" fmla="*/ 923 w 3611"/>
                  <a:gd name="T27" fmla="*/ 596 h 615"/>
                  <a:gd name="T28" fmla="*/ 968 w 3611"/>
                  <a:gd name="T29" fmla="*/ 581 h 615"/>
                  <a:gd name="T30" fmla="*/ 1076 w 3611"/>
                  <a:gd name="T31" fmla="*/ 600 h 615"/>
                  <a:gd name="T32" fmla="*/ 1202 w 3611"/>
                  <a:gd name="T33" fmla="*/ 585 h 615"/>
                  <a:gd name="T34" fmla="*/ 1293 w 3611"/>
                  <a:gd name="T35" fmla="*/ 600 h 615"/>
                  <a:gd name="T36" fmla="*/ 1418 w 3611"/>
                  <a:gd name="T37" fmla="*/ 581 h 615"/>
                  <a:gd name="T38" fmla="*/ 1620 w 3611"/>
                  <a:gd name="T39" fmla="*/ 581 h 615"/>
                  <a:gd name="T40" fmla="*/ 1869 w 3611"/>
                  <a:gd name="T41" fmla="*/ 563 h 615"/>
                  <a:gd name="T42" fmla="*/ 2027 w 3611"/>
                  <a:gd name="T43" fmla="*/ 552 h 615"/>
                  <a:gd name="T44" fmla="*/ 2088 w 3611"/>
                  <a:gd name="T45" fmla="*/ 525 h 615"/>
                  <a:gd name="T46" fmla="*/ 2176 w 3611"/>
                  <a:gd name="T47" fmla="*/ 540 h 615"/>
                  <a:gd name="T48" fmla="*/ 2382 w 3611"/>
                  <a:gd name="T49" fmla="*/ 499 h 615"/>
                  <a:gd name="T50" fmla="*/ 2466 w 3611"/>
                  <a:gd name="T51" fmla="*/ 492 h 615"/>
                  <a:gd name="T52" fmla="*/ 2519 w 3611"/>
                  <a:gd name="T53" fmla="*/ 492 h 615"/>
                  <a:gd name="T54" fmla="*/ 2599 w 3611"/>
                  <a:gd name="T55" fmla="*/ 450 h 615"/>
                  <a:gd name="T56" fmla="*/ 2700 w 3611"/>
                  <a:gd name="T57" fmla="*/ 398 h 615"/>
                  <a:gd name="T58" fmla="*/ 2857 w 3611"/>
                  <a:gd name="T59" fmla="*/ 365 h 615"/>
                  <a:gd name="T60" fmla="*/ 2950 w 3611"/>
                  <a:gd name="T61" fmla="*/ 334 h 615"/>
                  <a:gd name="T62" fmla="*/ 3099 w 3611"/>
                  <a:gd name="T63" fmla="*/ 278 h 615"/>
                  <a:gd name="T64" fmla="*/ 3196 w 3611"/>
                  <a:gd name="T65" fmla="*/ 180 h 615"/>
                  <a:gd name="T66" fmla="*/ 3268 w 3611"/>
                  <a:gd name="T67" fmla="*/ 142 h 615"/>
                  <a:gd name="T68" fmla="*/ 3308 w 3611"/>
                  <a:gd name="T69" fmla="*/ 105 h 615"/>
                  <a:gd name="T70" fmla="*/ 3424 w 3611"/>
                  <a:gd name="T71" fmla="*/ 53 h 615"/>
                  <a:gd name="T72" fmla="*/ 3517 w 3611"/>
                  <a:gd name="T73" fmla="*/ 22 h 615"/>
                  <a:gd name="T74" fmla="*/ 3611 w 3611"/>
                  <a:gd name="T75" fmla="*/ 0 h 615"/>
                  <a:gd name="T76" fmla="*/ 3611 w 3611"/>
                  <a:gd name="T77" fmla="*/ 615 h 615"/>
                  <a:gd name="T78" fmla="*/ 0 w 3611"/>
                  <a:gd name="T79" fmla="*/ 611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611" h="615">
                    <a:moveTo>
                      <a:pt x="0" y="611"/>
                    </a:moveTo>
                    <a:lnTo>
                      <a:pt x="0" y="503"/>
                    </a:lnTo>
                    <a:lnTo>
                      <a:pt x="45" y="488"/>
                    </a:lnTo>
                    <a:lnTo>
                      <a:pt x="109" y="495"/>
                    </a:lnTo>
                    <a:lnTo>
                      <a:pt x="141" y="492"/>
                    </a:lnTo>
                    <a:lnTo>
                      <a:pt x="291" y="540"/>
                    </a:lnTo>
                    <a:lnTo>
                      <a:pt x="347" y="548"/>
                    </a:lnTo>
                    <a:lnTo>
                      <a:pt x="509" y="567"/>
                    </a:lnTo>
                    <a:lnTo>
                      <a:pt x="570" y="575"/>
                    </a:lnTo>
                    <a:lnTo>
                      <a:pt x="613" y="600"/>
                    </a:lnTo>
                    <a:lnTo>
                      <a:pt x="682" y="592"/>
                    </a:lnTo>
                    <a:lnTo>
                      <a:pt x="754" y="575"/>
                    </a:lnTo>
                    <a:lnTo>
                      <a:pt x="818" y="596"/>
                    </a:lnTo>
                    <a:lnTo>
                      <a:pt x="923" y="596"/>
                    </a:lnTo>
                    <a:lnTo>
                      <a:pt x="968" y="581"/>
                    </a:lnTo>
                    <a:lnTo>
                      <a:pt x="1076" y="600"/>
                    </a:lnTo>
                    <a:lnTo>
                      <a:pt x="1202" y="585"/>
                    </a:lnTo>
                    <a:lnTo>
                      <a:pt x="1293" y="600"/>
                    </a:lnTo>
                    <a:lnTo>
                      <a:pt x="1418" y="581"/>
                    </a:lnTo>
                    <a:lnTo>
                      <a:pt x="1620" y="581"/>
                    </a:lnTo>
                    <a:lnTo>
                      <a:pt x="1869" y="563"/>
                    </a:lnTo>
                    <a:lnTo>
                      <a:pt x="2027" y="552"/>
                    </a:lnTo>
                    <a:lnTo>
                      <a:pt x="2088" y="525"/>
                    </a:lnTo>
                    <a:lnTo>
                      <a:pt x="2176" y="540"/>
                    </a:lnTo>
                    <a:lnTo>
                      <a:pt x="2382" y="499"/>
                    </a:lnTo>
                    <a:lnTo>
                      <a:pt x="2466" y="492"/>
                    </a:lnTo>
                    <a:lnTo>
                      <a:pt x="2519" y="492"/>
                    </a:lnTo>
                    <a:lnTo>
                      <a:pt x="2599" y="450"/>
                    </a:lnTo>
                    <a:lnTo>
                      <a:pt x="2700" y="398"/>
                    </a:lnTo>
                    <a:lnTo>
                      <a:pt x="2857" y="365"/>
                    </a:lnTo>
                    <a:lnTo>
                      <a:pt x="2950" y="334"/>
                    </a:lnTo>
                    <a:lnTo>
                      <a:pt x="3099" y="278"/>
                    </a:lnTo>
                    <a:lnTo>
                      <a:pt x="3196" y="180"/>
                    </a:lnTo>
                    <a:lnTo>
                      <a:pt x="3268" y="142"/>
                    </a:lnTo>
                    <a:lnTo>
                      <a:pt x="3308" y="105"/>
                    </a:lnTo>
                    <a:lnTo>
                      <a:pt x="3424" y="53"/>
                    </a:lnTo>
                    <a:lnTo>
                      <a:pt x="3517" y="22"/>
                    </a:lnTo>
                    <a:lnTo>
                      <a:pt x="3611" y="0"/>
                    </a:lnTo>
                    <a:lnTo>
                      <a:pt x="3611" y="615"/>
                    </a:lnTo>
                    <a:lnTo>
                      <a:pt x="0" y="611"/>
                    </a:lnTo>
                    <a:close/>
                  </a:path>
                </a:pathLst>
              </a:custGeom>
              <a:solidFill>
                <a:srgbClr val="FF0F55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8" name="Line 75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Line 76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0" name="Line 77"/>
              <p:cNvSpPr>
                <a:spLocks noChangeShapeType="1"/>
              </p:cNvSpPr>
              <p:nvPr/>
            </p:nvSpPr>
            <p:spPr bwMode="auto">
              <a:xfrm flipV="1">
                <a:off x="807" y="1376"/>
                <a:ext cx="0" cy="1659"/>
              </a:xfrm>
              <a:prstGeom prst="line">
                <a:avLst/>
              </a:prstGeom>
              <a:noFill/>
              <a:ln w="19050" cap="rnd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Line 78"/>
              <p:cNvSpPr>
                <a:spLocks noChangeShapeType="1"/>
              </p:cNvSpPr>
              <p:nvPr/>
            </p:nvSpPr>
            <p:spPr bwMode="auto">
              <a:xfrm>
                <a:off x="807" y="3035"/>
                <a:ext cx="3604" cy="0"/>
              </a:xfrm>
              <a:prstGeom prst="line">
                <a:avLst/>
              </a:prstGeom>
              <a:noFill/>
              <a:ln w="19050" cap="rnd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 rot="19781887">
              <a:off x="8974718" y="3691778"/>
              <a:ext cx="916918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spcBef>
                  <a:spcPct val="20000"/>
                </a:spcBef>
              </a:pPr>
              <a:r>
                <a:rPr lang="en-GB" altLang="en-US" sz="1600" b="1" dirty="0">
                  <a:solidFill>
                    <a:schemeClr val="bg1"/>
                  </a:solidFill>
                </a:rPr>
                <a:t>Household</a:t>
              </a:r>
            </a:p>
          </p:txBody>
        </p: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 rot="19737394">
              <a:off x="8688215" y="3178791"/>
              <a:ext cx="853503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spcBef>
                  <a:spcPct val="20000"/>
                </a:spcBef>
              </a:pPr>
              <a:r>
                <a:rPr lang="en-GB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Corporate</a:t>
              </a:r>
            </a:p>
          </p:txBody>
        </p:sp>
        <p:sp>
          <p:nvSpPr>
            <p:cNvPr id="77" name="Text Box 8"/>
            <p:cNvSpPr txBox="1">
              <a:spLocks noChangeArrowheads="1"/>
            </p:cNvSpPr>
            <p:nvPr/>
          </p:nvSpPr>
          <p:spPr bwMode="auto">
            <a:xfrm rot="19679320">
              <a:off x="9331364" y="4380448"/>
              <a:ext cx="753411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spcBef>
                  <a:spcPct val="20000"/>
                </a:spcBef>
              </a:pPr>
              <a:r>
                <a:rPr lang="en-GB" altLang="en-US" sz="1600" b="1" dirty="0">
                  <a:solidFill>
                    <a:schemeClr val="bg1"/>
                  </a:solidFill>
                </a:rPr>
                <a:t>Financial</a:t>
              </a:r>
              <a:endParaRPr lang="en-GB" altLang="en-US" sz="1600" b="1" baseline="30000" dirty="0">
                <a:solidFill>
                  <a:schemeClr val="bg1"/>
                </a:solidFill>
              </a:endParaRPr>
            </a:p>
          </p:txBody>
        </p:sp>
      </p:grpSp>
      <p:sp>
        <p:nvSpPr>
          <p:cNvPr id="78" name="Text Box 3"/>
          <p:cNvSpPr txBox="1">
            <a:spLocks noChangeArrowheads="1"/>
          </p:cNvSpPr>
          <p:nvPr/>
        </p:nvSpPr>
        <p:spPr bwMode="auto">
          <a:xfrm>
            <a:off x="5249816" y="5534034"/>
            <a:ext cx="15780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200" dirty="0">
                <a:solidFill>
                  <a:srgbClr val="333333"/>
                </a:solidFill>
              </a:rPr>
              <a:t>Source: Oliver Wyman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60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966" y="607450"/>
            <a:ext cx="9874818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F55"/>
                </a:solidFill>
              </a:rPr>
              <a:t>Estimates of cost of public rescue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0131"/>
              </p:ext>
            </p:extLst>
          </p:nvPr>
        </p:nvGraphicFramePr>
        <p:xfrm>
          <a:off x="513348" y="2468138"/>
          <a:ext cx="10523621" cy="26670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64757"/>
                <a:gridCol w="3315660"/>
                <a:gridCol w="3093877"/>
                <a:gridCol w="3149327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IMF Global </a:t>
                      </a:r>
                      <a:r>
                        <a:rPr lang="en-GB" sz="2000" smtClean="0"/>
                        <a:t>Financial</a:t>
                      </a:r>
                      <a:r>
                        <a:rPr lang="en-GB" sz="2000" baseline="0" smtClean="0"/>
                        <a:t> Stability Review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2000" baseline="0" smtClean="0"/>
                        <a:t>April 2009</a:t>
                      </a:r>
                      <a:endParaRPr lang="en-GB" sz="2000" dirty="0"/>
                    </a:p>
                  </a:txBody>
                  <a:tcPr>
                    <a:solidFill>
                      <a:srgbClr val="707D94">
                        <a:alpha val="7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 smtClean="0"/>
                    </a:p>
                    <a:p>
                      <a:pPr algn="ctr"/>
                      <a:r>
                        <a:rPr lang="en-GB" sz="2000" dirty="0" smtClean="0"/>
                        <a:t>IMF Fiscal Monitor</a:t>
                      </a:r>
                    </a:p>
                    <a:p>
                      <a:pPr algn="ctr"/>
                      <a:r>
                        <a:rPr lang="en-GB" sz="2000" dirty="0" smtClean="0"/>
                        <a:t>October</a:t>
                      </a:r>
                      <a:r>
                        <a:rPr lang="en-GB" sz="2000" baseline="0" dirty="0" smtClean="0"/>
                        <a:t> 2014</a:t>
                      </a:r>
                      <a:r>
                        <a:rPr lang="en-GB" sz="2000" baseline="30000" dirty="0" smtClean="0"/>
                        <a:t>(</a:t>
                      </a:r>
                      <a:r>
                        <a:rPr lang="en-GB" sz="2000" baseline="0" dirty="0" smtClean="0"/>
                        <a:t>*</a:t>
                      </a:r>
                      <a:r>
                        <a:rPr lang="en-GB" sz="2000" baseline="30000" dirty="0" smtClean="0"/>
                        <a:t>) </a:t>
                      </a:r>
                      <a:endParaRPr lang="en-GB" sz="2000" b="1" kern="1200" baseline="300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7D94">
                        <a:alpha val="7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UK Office of Budget Responsibility </a:t>
                      </a:r>
                    </a:p>
                    <a:p>
                      <a:pPr algn="ctr"/>
                      <a:r>
                        <a:rPr lang="en-GB" sz="2000" dirty="0" smtClean="0"/>
                        <a:t>April</a:t>
                      </a:r>
                      <a:r>
                        <a:rPr lang="en-GB" sz="2000" baseline="0" dirty="0" smtClean="0"/>
                        <a:t> 2017</a:t>
                      </a:r>
                      <a:endParaRPr lang="en-GB" sz="2000" dirty="0"/>
                    </a:p>
                  </a:txBody>
                  <a:tcPr>
                    <a:solidFill>
                      <a:srgbClr val="707D94">
                        <a:alpha val="77000"/>
                      </a:srgbClr>
                    </a:solidFill>
                  </a:tcPr>
                </a:tc>
              </a:tr>
              <a:tr h="64830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12.7%</a:t>
                      </a:r>
                      <a:endParaRPr lang="en-GB" sz="2000" dirty="0"/>
                    </a:p>
                  </a:txBody>
                  <a:tcPr anchor="ctr">
                    <a:solidFill>
                      <a:srgbClr val="707D94">
                        <a:alpha val="1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-0.5%</a:t>
                      </a:r>
                      <a:endParaRPr lang="en-GB" sz="2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07D94">
                        <a:alpha val="1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7D94">
                        <a:alpha val="13000"/>
                      </a:srgbClr>
                    </a:solidFill>
                  </a:tcPr>
                </a:tc>
              </a:tr>
              <a:tr h="64202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9.1%</a:t>
                      </a:r>
                      <a:endParaRPr lang="en-GB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07D94">
                        <a:alpha val="1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8.0%</a:t>
                      </a:r>
                      <a:endParaRPr lang="en-GB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07D94">
                        <a:alpha val="1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1.2%</a:t>
                      </a:r>
                      <a:endParaRPr lang="en-GB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07D94">
                        <a:alpha val="13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360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l"/>
                        </a:tabLst>
                        <a:defRPr/>
                      </a:pPr>
                      <a:r>
                        <a:rPr lang="en-GB" sz="1600" baseline="30000" dirty="0" smtClean="0"/>
                        <a:t>(</a:t>
                      </a:r>
                      <a:r>
                        <a:rPr lang="en-GB" sz="1600" dirty="0" smtClean="0"/>
                        <a:t>*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	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 estimate at 4.5%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gross; 4.9% recoveries to date.  UK estimate at 10.5% gross; 2.6% recoveries to date</a:t>
                      </a:r>
                      <a:endParaRPr lang="en-GB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7D94">
                        <a:alpha val="13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7D94">
                        <a:alpha val="13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7D94">
                        <a:alpha val="13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10" descr="http://upload.wikimedia.org/wikipedia/en/thumb/a/a4/Flag_of_the_United_States.svg/1235px-Flag_of_the_United_States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302" y="3599944"/>
            <a:ext cx="593388" cy="34913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upload.wikimedia.org/wikipedia/en/thumb/a/ae/Flag_of_the_United_Kingdom.svg/1200px-Flag_of_the_United_Kingdom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302" y="4232313"/>
            <a:ext cx="593388" cy="36771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58302" y="1541693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% of GDP</a:t>
            </a:r>
            <a:endParaRPr lang="en-GB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8881664" y="430107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dk1"/>
                </a:solidFill>
              </a:rPr>
              <a:t>~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1263"/>
            <a:ext cx="10515600" cy="988679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FF0F55"/>
                </a:solidFill>
              </a:rPr>
              <a:t>Advanced economy growth per capita 1997-2016</a:t>
            </a:r>
            <a:br>
              <a:rPr lang="en-GB" sz="3200" b="1" dirty="0">
                <a:solidFill>
                  <a:srgbClr val="FF0F55"/>
                </a:solidFill>
              </a:rPr>
            </a:br>
            <a:endParaRPr lang="en-GB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861166"/>
              </p:ext>
            </p:extLst>
          </p:nvPr>
        </p:nvGraphicFramePr>
        <p:xfrm>
          <a:off x="968541" y="1745409"/>
          <a:ext cx="10497554" cy="470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950495" y="1165517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per annum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t>4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280" y="6200815"/>
            <a:ext cx="1490795" cy="38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3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196" y="38420"/>
            <a:ext cx="9874818" cy="1325563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F55"/>
                </a:solidFill>
              </a:rPr>
              <a:t>Credit </a:t>
            </a:r>
            <a:r>
              <a:rPr lang="en-GB" dirty="0">
                <a:solidFill>
                  <a:srgbClr val="FF0F55"/>
                </a:solidFill>
              </a:rPr>
              <a:t>supply</a:t>
            </a:r>
            <a:r>
              <a:rPr lang="en-GB" dirty="0" smtClean="0">
                <a:solidFill>
                  <a:srgbClr val="FF0F55"/>
                </a:solidFill>
              </a:rPr>
              <a:t> or demand?</a:t>
            </a:r>
            <a:endParaRPr lang="en-GB" dirty="0">
              <a:solidFill>
                <a:srgbClr val="FF0F55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22908" y="1363983"/>
            <a:ext cx="11772841" cy="5097089"/>
            <a:chOff x="322908" y="1363983"/>
            <a:chExt cx="11772841" cy="5097089"/>
          </a:xfrm>
        </p:grpSpPr>
        <p:sp>
          <p:nvSpPr>
            <p:cNvPr id="26" name="Rectangle 25"/>
            <p:cNvSpPr/>
            <p:nvPr/>
          </p:nvSpPr>
          <p:spPr>
            <a:xfrm>
              <a:off x="3113298" y="5417423"/>
              <a:ext cx="8967537" cy="10436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28212" y="3590761"/>
              <a:ext cx="8967537" cy="17251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128212" y="2477372"/>
              <a:ext cx="8967537" cy="10436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128212" y="1363983"/>
              <a:ext cx="8967537" cy="10436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22908" y="1404572"/>
              <a:ext cx="11166696" cy="5006541"/>
              <a:chOff x="322908" y="1404572"/>
              <a:chExt cx="11166696" cy="5006541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258760" y="1404572"/>
                <a:ext cx="82308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/>
                  <a:t>Abundant credit available at very low interest rates, but minimal demand in a balance sheet recession</a:t>
                </a:r>
                <a:endParaRPr lang="en-GB" sz="20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258760" y="2407632"/>
                <a:ext cx="8230844" cy="10926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 smtClean="0"/>
                  <a:t>Largest falls in consumption in countries with most overleveraged households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2000" dirty="0"/>
                  <a:t>	</a:t>
                </a:r>
                <a:r>
                  <a:rPr lang="en-GB" sz="2000" dirty="0" smtClean="0"/>
                  <a:t>… with consequent falls in business investment and 	borrowing 	(</a:t>
                </a:r>
                <a:r>
                  <a:rPr lang="en-GB" sz="2000" dirty="0" err="1" smtClean="0"/>
                  <a:t>Mian</a:t>
                </a:r>
                <a:r>
                  <a:rPr lang="en-GB" sz="2000" dirty="0" smtClean="0"/>
                  <a:t> and Sufi, 2014)</a:t>
                </a:r>
                <a:endParaRPr lang="en-GB" sz="20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258760" y="3795413"/>
                <a:ext cx="8230844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 smtClean="0"/>
                  <a:t>Tripartite discussions with banks abut why not lending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2000" dirty="0"/>
                  <a:t>	</a:t>
                </a:r>
                <a:r>
                  <a:rPr lang="en-GB" sz="2000" dirty="0" smtClean="0"/>
                  <a:t>… but low utilisation of committed overdraft facilities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2000" dirty="0"/>
                  <a:t>	</a:t>
                </a:r>
                <a:r>
                  <a:rPr lang="en-GB" sz="2000" dirty="0" smtClean="0"/>
                  <a:t>… and Bank Credit Conditions Survey shows low demand for business 	output far more important than links to credit supply</a:t>
                </a:r>
                <a:endParaRPr lang="en-GB" sz="2000" dirty="0"/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>
                <a:off x="1273956" y="1556890"/>
                <a:ext cx="1542410" cy="805185"/>
                <a:chOff x="1595050" y="1047601"/>
                <a:chExt cx="1542410" cy="805185"/>
              </a:xfrm>
            </p:grpSpPr>
            <p:pic>
              <p:nvPicPr>
                <p:cNvPr id="16" name="Picture 4" descr="http://upload.wikimedia.org/wikipedia/en/thumb/9/9e/Flag_of_Japan.svg/900px-Flag_of_Japan.svg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11195" y="1047601"/>
                  <a:ext cx="593387" cy="445850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7" name="TextBox 16"/>
                <p:cNvSpPr txBox="1"/>
                <p:nvPr/>
              </p:nvSpPr>
              <p:spPr>
                <a:xfrm>
                  <a:off x="1595050" y="1452676"/>
                  <a:ext cx="154241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sz="2000" b="1" dirty="0" smtClean="0"/>
                    <a:t>Japan 1990s</a:t>
                  </a:r>
                  <a:r>
                    <a:rPr lang="en-GB" b="1" dirty="0" smtClean="0"/>
                    <a:t>:</a:t>
                  </a:r>
                  <a:endParaRPr lang="en-GB" b="1" dirty="0"/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>
                <a:off x="1168108" y="2645020"/>
                <a:ext cx="1681871" cy="789823"/>
                <a:chOff x="1552576" y="2283039"/>
                <a:chExt cx="1681871" cy="789823"/>
              </a:xfrm>
            </p:grpSpPr>
            <p:pic>
              <p:nvPicPr>
                <p:cNvPr id="13" name="Picture 10" descr="http://upload.wikimedia.org/wikipedia/en/thumb/a/a4/Flag_of_the_United_States.svg/1235px-Flag_of_the_United_States.svg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11194" y="2283039"/>
                  <a:ext cx="593388" cy="352320"/>
                </a:xfrm>
                <a:prstGeom prst="rect">
                  <a:avLst/>
                </a:prstGeom>
                <a:noFill/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8" name="TextBox 17"/>
                <p:cNvSpPr txBox="1"/>
                <p:nvPr/>
              </p:nvSpPr>
              <p:spPr>
                <a:xfrm>
                  <a:off x="1552576" y="2672752"/>
                  <a:ext cx="168187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sz="2000" b="1" dirty="0" smtClean="0"/>
                    <a:t>US 2009 – 10: </a:t>
                  </a:r>
                  <a:endParaRPr lang="en-GB" sz="1600" b="1" dirty="0"/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1172967" y="4096237"/>
                <a:ext cx="1643399" cy="780906"/>
                <a:chOff x="1494061" y="3431200"/>
                <a:chExt cx="1643399" cy="780906"/>
              </a:xfrm>
            </p:grpSpPr>
            <p:pic>
              <p:nvPicPr>
                <p:cNvPr id="14" name="Picture 8" descr="http://upload.wikimedia.org/wikipedia/en/thumb/a/ae/Flag_of_the_United_Kingdom.svg/1200px-Flag_of_the_United_Kingdom.svg.png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7432" y="3431200"/>
                  <a:ext cx="593388" cy="367711"/>
                </a:xfrm>
                <a:prstGeom prst="rect">
                  <a:avLst/>
                </a:prstGeom>
                <a:noFill/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" name="TextBox 18"/>
                <p:cNvSpPr txBox="1"/>
                <p:nvPr/>
              </p:nvSpPr>
              <p:spPr>
                <a:xfrm>
                  <a:off x="1494061" y="3811996"/>
                  <a:ext cx="164339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sz="2000" b="1" dirty="0" smtClean="0"/>
                    <a:t>UK 2009 – 12:</a:t>
                  </a:r>
                  <a:endParaRPr lang="en-GB" sz="1600" b="1" dirty="0"/>
                </a:p>
              </p:txBody>
            </p:sp>
          </p:grpSp>
          <p:cxnSp>
            <p:nvCxnSpPr>
              <p:cNvPr id="21" name="Straight Connector 20"/>
              <p:cNvCxnSpPr/>
              <p:nvPr/>
            </p:nvCxnSpPr>
            <p:spPr>
              <a:xfrm>
                <a:off x="2973416" y="1404572"/>
                <a:ext cx="0" cy="4951778"/>
              </a:xfrm>
              <a:prstGeom prst="line">
                <a:avLst/>
              </a:prstGeom>
              <a:ln>
                <a:solidFill>
                  <a:srgbClr val="FF0F5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3258760" y="5626283"/>
                <a:ext cx="8230844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 smtClean="0"/>
                  <a:t>Targeted LTRO offers €400bn four year money at 0.1%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2000" dirty="0"/>
                  <a:t>	</a:t>
                </a:r>
                <a:r>
                  <a:rPr lang="en-GB" sz="2000" dirty="0" smtClean="0"/>
                  <a:t>- banks borrow €80bn</a:t>
                </a:r>
                <a:endParaRPr lang="en-GB" sz="2000" dirty="0"/>
              </a:p>
            </p:txBody>
          </p:sp>
          <p:grpSp>
            <p:nvGrpSpPr>
              <p:cNvPr id="29" name="Group 28"/>
              <p:cNvGrpSpPr/>
              <p:nvPr/>
            </p:nvGrpSpPr>
            <p:grpSpPr>
              <a:xfrm>
                <a:off x="322908" y="5375464"/>
                <a:ext cx="2415708" cy="773492"/>
                <a:chOff x="665247" y="4513737"/>
                <a:chExt cx="2415708" cy="773492"/>
              </a:xfrm>
            </p:grpSpPr>
            <p:pic>
              <p:nvPicPr>
                <p:cNvPr id="15" name="Picture 14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03285" y="4513737"/>
                  <a:ext cx="628662" cy="389454"/>
                </a:xfrm>
                <a:prstGeom prst="rect">
                  <a:avLst/>
                </a:prstGeom>
              </p:spPr>
            </p:pic>
            <p:sp>
              <p:nvSpPr>
                <p:cNvPr id="27" name="TextBox 26"/>
                <p:cNvSpPr txBox="1"/>
                <p:nvPr/>
              </p:nvSpPr>
              <p:spPr>
                <a:xfrm>
                  <a:off x="665247" y="4951240"/>
                  <a:ext cx="2415708" cy="3359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>
                    <a:lnSpc>
                      <a:spcPts val="1900"/>
                    </a:lnSpc>
                  </a:pPr>
                  <a:r>
                    <a:rPr lang="en-GB" sz="2000" b="1" dirty="0" smtClean="0"/>
                    <a:t>Eurozone Sep 2014:</a:t>
                  </a:r>
                  <a:endParaRPr lang="en-GB" sz="2000" b="1" dirty="0"/>
                </a:p>
              </p:txBody>
            </p:sp>
          </p:grpSp>
        </p:grpSp>
      </p:grp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3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36" y="484196"/>
            <a:ext cx="9395583" cy="292908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FF0F55"/>
                </a:solidFill>
              </a:rPr>
              <a:t>Share of real estate lending in total bank lending</a:t>
            </a:r>
            <a:endParaRPr lang="en-GB" dirty="0">
              <a:solidFill>
                <a:srgbClr val="FF0F55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773639" y="5940488"/>
            <a:ext cx="666145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Source: “</a:t>
            </a:r>
            <a:r>
              <a:rPr lang="en-GB" sz="1200" i="1" dirty="0"/>
              <a:t>The Great Mortgaging”, Oscar </a:t>
            </a:r>
            <a:r>
              <a:rPr lang="en-GB" sz="1200" i="1" dirty="0" err="1"/>
              <a:t>Jordá</a:t>
            </a:r>
            <a:r>
              <a:rPr lang="en-GB" sz="1200" i="1" dirty="0"/>
              <a:t>, Moritz </a:t>
            </a:r>
            <a:r>
              <a:rPr lang="en-GB" sz="1200" i="1" dirty="0" err="1"/>
              <a:t>Schularick</a:t>
            </a:r>
            <a:r>
              <a:rPr lang="en-GB" sz="1200" i="1" dirty="0"/>
              <a:t> and Alan Taylor, 2014) </a:t>
            </a:r>
          </a:p>
        </p:txBody>
      </p:sp>
      <p:grpSp>
        <p:nvGrpSpPr>
          <p:cNvPr id="17" name="Group 16"/>
          <p:cNvGrpSpPr>
            <a:grpSpLocks noChangeAspect="1"/>
          </p:cNvGrpSpPr>
          <p:nvPr/>
        </p:nvGrpSpPr>
        <p:grpSpPr>
          <a:xfrm>
            <a:off x="632298" y="1197929"/>
            <a:ext cx="9669293" cy="4673128"/>
            <a:chOff x="745725" y="1244600"/>
            <a:chExt cx="7543142" cy="4351867"/>
          </a:xfrm>
        </p:grpSpPr>
        <p:grpSp>
          <p:nvGrpSpPr>
            <p:cNvPr id="4" name="Group 4"/>
            <p:cNvGrpSpPr>
              <a:grpSpLocks noChangeAspect="1"/>
            </p:cNvGrpSpPr>
            <p:nvPr/>
          </p:nvGrpSpPr>
          <p:grpSpPr bwMode="auto">
            <a:xfrm>
              <a:off x="1176866" y="1244600"/>
              <a:ext cx="7112001" cy="4351867"/>
              <a:chOff x="373" y="851"/>
              <a:chExt cx="5126" cy="2984"/>
            </a:xfrm>
          </p:grpSpPr>
          <p:sp>
            <p:nvSpPr>
              <p:cNvPr id="5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73" y="851"/>
                <a:ext cx="5126" cy="2984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2053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" y="851"/>
                <a:ext cx="5134" cy="2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745725" y="1326395"/>
              <a:ext cx="861748" cy="3939676"/>
              <a:chOff x="745725" y="1326395"/>
              <a:chExt cx="861748" cy="3939676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745725" y="1402671"/>
                <a:ext cx="861134" cy="37907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186817" y="4979453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10%</a:t>
                </a:r>
                <a:endParaRPr lang="es-ES" sz="14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186817" y="4227584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20%</a:t>
                </a:r>
                <a:endParaRPr lang="es-ES" sz="14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186817" y="3533687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30%</a:t>
                </a:r>
                <a:endParaRPr lang="es-ES" sz="14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186817" y="2773379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40%</a:t>
                </a:r>
                <a:endParaRPr lang="es-ES" sz="14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186817" y="2041009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50%</a:t>
                </a:r>
                <a:endParaRPr lang="es-ES" sz="14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186817" y="1326395"/>
                <a:ext cx="420656" cy="286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60%</a:t>
                </a:r>
                <a:endParaRPr lang="es-ES" sz="14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6200000">
                <a:off x="461580" y="3111124"/>
                <a:ext cx="10002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Percentage</a:t>
                </a:r>
                <a:endParaRPr lang="es-ES" sz="1400" dirty="0"/>
              </a:p>
            </p:txBody>
          </p:sp>
        </p:grp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5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022" y="124383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0F55"/>
                </a:solidFill>
              </a:rPr>
              <a:t>Credit and asset price </a:t>
            </a:r>
            <a:r>
              <a:rPr lang="en-GB" dirty="0" smtClean="0">
                <a:solidFill>
                  <a:srgbClr val="FF0F55"/>
                </a:solidFill>
              </a:rPr>
              <a:t>cycles: upswing</a:t>
            </a:r>
            <a:endParaRPr lang="en-GB" dirty="0">
              <a:solidFill>
                <a:srgbClr val="FF0F55"/>
              </a:solidFill>
            </a:endParaRPr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63" y="1093535"/>
            <a:ext cx="9854118" cy="562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3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20" y="764338"/>
            <a:ext cx="8229600" cy="214484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FF0F55"/>
                </a:solidFill>
              </a:rPr>
              <a:t>Global debt continues to rise</a:t>
            </a:r>
            <a:br>
              <a:rPr lang="en-GB" sz="3600" dirty="0" smtClean="0">
                <a:solidFill>
                  <a:srgbClr val="FF0F55"/>
                </a:solidFill>
              </a:rPr>
            </a:br>
            <a:r>
              <a:rPr lang="en-GB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Debt as % of GDP</a:t>
            </a:r>
            <a:endParaRPr lang="en-GB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837616" y="5997388"/>
            <a:ext cx="6319837" cy="26520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6689" tIns="39879" rIns="76689" bIns="39879">
            <a:spAutoFit/>
          </a:bodyPr>
          <a:lstStyle>
            <a:lvl1pPr defTabSz="83185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3185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3185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3185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3185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1200" dirty="0">
                <a:latin typeface="+mn-lt"/>
              </a:rPr>
              <a:t>Source:  </a:t>
            </a:r>
            <a:r>
              <a:rPr lang="en-GB" sz="1200" i="1" dirty="0">
                <a:latin typeface="+mn-lt"/>
              </a:rPr>
              <a:t> Bank for International Settlements 87</a:t>
            </a:r>
            <a:r>
              <a:rPr lang="en-GB" sz="1200" i="1" baseline="30000" dirty="0">
                <a:latin typeface="+mn-lt"/>
              </a:rPr>
              <a:t>th</a:t>
            </a:r>
            <a:r>
              <a:rPr lang="en-GB" sz="1200" i="1" dirty="0">
                <a:latin typeface="+mn-lt"/>
              </a:rPr>
              <a:t> Annual Report</a:t>
            </a:r>
            <a:r>
              <a:rPr lang="en-GB" sz="1200" dirty="0">
                <a:latin typeface="+mn-lt"/>
              </a:rPr>
              <a:t>, 2017</a:t>
            </a:r>
            <a:endParaRPr lang="en-GB" sz="11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992" y="1317549"/>
            <a:ext cx="8486215" cy="4566624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2275706" y="5545447"/>
            <a:ext cx="6965571" cy="358182"/>
            <a:chOff x="1578556" y="5419080"/>
            <a:chExt cx="6252863" cy="276999"/>
          </a:xfrm>
        </p:grpSpPr>
        <p:sp>
          <p:nvSpPr>
            <p:cNvPr id="34" name="TextBox 33"/>
            <p:cNvSpPr txBox="1"/>
            <p:nvPr/>
          </p:nvSpPr>
          <p:spPr>
            <a:xfrm>
              <a:off x="1578556" y="5419080"/>
              <a:ext cx="7809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End-2007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68282" y="5419080"/>
              <a:ext cx="787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End-2010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64421" y="5419080"/>
              <a:ext cx="787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End-2013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044024" y="5419080"/>
              <a:ext cx="787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End-2016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B85A-2CB3-4B3F-8760-B1A7AD9225A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50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80E6D8696B941AACE3A12D513E0A1" ma:contentTypeVersion="364" ma:contentTypeDescription="Create a new document." ma:contentTypeScope="" ma:versionID="ebe2787d987a702954bc505634bb3bf6">
  <xsd:schema xmlns:xsd="http://www.w3.org/2001/XMLSchema" xmlns:xs="http://www.w3.org/2001/XMLSchema" xmlns:p="http://schemas.microsoft.com/office/2006/metadata/properties" xmlns:ns1="http://schemas.microsoft.com/sharepoint/v3" xmlns:ns2="b67fa5cd-9f58-4c91-ae17-33c31eed239f" xmlns:ns3="a5edd0e9-353e-4089-bcbc-d9218926e91f" xmlns:ns4="http://schemas.microsoft.com/sharepoint/v3/fields" targetNamespace="http://schemas.microsoft.com/office/2006/metadata/properties" ma:root="true" ma:fieldsID="d073f2b2c4e9230ab52d3fb6d7e3a729" ns1:_="" ns2:_="" ns3:_="" ns4:_="">
    <xsd:import namespace="http://schemas.microsoft.com/sharepoint/v3"/>
    <xsd:import namespace="b67fa5cd-9f58-4c91-ae17-33c31eed239f"/>
    <xsd:import namespace="a5edd0e9-353e-4089-bcbc-d9218926e91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PublishDate" minOccurs="0"/>
                <xsd:element ref="ns1:OwnerGroup"/>
                <xsd:element ref="ns2:BOETaxonomyFieldTaxHTField0" minOccurs="0"/>
                <xsd:element ref="ns3:TaxCatchAll" minOccurs="0"/>
                <xsd:element ref="ns3:TaxCatchAllLabel" minOccurs="0"/>
                <xsd:element ref="ns4:BOEKeywords" minOccurs="0"/>
                <xsd:element ref="ns1:BOESummaryText" minOccurs="0"/>
                <xsd:element ref="ns1:IncludeContentsInIndex" minOccurs="0"/>
                <xsd:element ref="ns1:BOEApprovalStatus" minOccurs="0"/>
                <xsd:element ref="ns2:BOETwoLevelApprovalUnapprovedUrls" minOccurs="0"/>
                <xsd:element ref="ns1:ApprovedBy" minOccurs="0"/>
                <xsd:element ref="ns1:PublishedBy" minOccurs="0"/>
                <xsd:element ref="ns1:ArchivalDate" minOccurs="0"/>
                <xsd:element ref="ns1:ArchivalChoice"/>
                <xsd:element ref="ns1:BOEReplicationFlag" minOccurs="0"/>
                <xsd:element ref="ns1:BOEReplicateBackwardLinksOnDeployFlag" minOccurs="0"/>
                <xsd:element ref="ns1:ContentReviewDat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PublishDate" ma:index="10" nillable="true" ma:displayName="Publication Date" ma:format="DateOnly" ma:internalName="PublishDate">
      <xsd:simpleType>
        <xsd:restriction base="dms:DateTime"/>
      </xsd:simpleType>
    </xsd:element>
    <xsd:element name="OwnerGroup" ma:index="11" ma:displayName="Owner Group" ma:list="UserInfo" ma:SearchPeopleOnly="false" ma:internalName="OwnerGroup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OESummaryText" ma:index="17" nillable="true" ma:displayName="Summary Text" ma:internalName="BOESummaryText" ma:readOnly="false">
      <xsd:simpleType>
        <xsd:restriction base="dms:Note">
          <xsd:maxLength value="255"/>
        </xsd:restriction>
      </xsd:simpleType>
    </xsd:element>
    <xsd:element name="IncludeContentsInIndex" ma:index="18" nillable="true" ma:displayName="Make Content Searchable" ma:default="1" ma:description="" ma:internalName="IncludeContentsInIndex">
      <xsd:simpleType>
        <xsd:restriction base="dms:Boolean"/>
      </xsd:simpleType>
    </xsd:element>
    <xsd:element name="BOEApprovalStatus" ma:index="19" nillable="true" ma:displayName="2 Stage Approval Status" ma:default="Pending Approval" ma:internalName="BOEApprovalStatus">
      <xsd:simpleType>
        <xsd:restriction base="dms:Choice">
          <xsd:enumeration value="Pending Approval"/>
          <xsd:enumeration value="Level 1 Approved"/>
          <xsd:enumeration value="Level 1 Rejected"/>
          <xsd:enumeration value="Level 2 Approved"/>
          <xsd:enumeration value="Level 2 Rejected"/>
        </xsd:restriction>
      </xsd:simpleType>
    </xsd:element>
    <xsd:element name="ApprovedBy" ma:index="21" nillable="true" ma:displayName="Approved By" ma:list="UserInfo" ma:internalName="Approv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edBy" ma:index="22" nillable="true" ma:displayName="Published By" ma:list="UserInfo" ma:internalName="Publish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alDate" ma:index="23" nillable="true" ma:displayName="Archival Date" ma:format="DateOnly" ma:internalName="ArchivalDate" ma:readOnly="false">
      <xsd:simpleType>
        <xsd:restriction base="dms:DateTime"/>
      </xsd:simpleType>
    </xsd:element>
    <xsd:element name="ArchivalChoice" ma:index="24" ma:displayName="Archive In" ma:default="3 Years" ma:internalName="ArchivalChoice" ma:readOnly="false">
      <xsd:simpleType>
        <xsd:restriction base="dms:Choice">
          <xsd:enumeration value="3 Months"/>
          <xsd:enumeration value="6 Months"/>
          <xsd:enumeration value="1 Year"/>
          <xsd:enumeration value="2 Years"/>
          <xsd:enumeration value="3 Years"/>
          <xsd:enumeration value="4 Years"/>
          <xsd:enumeration value="5 Years"/>
        </xsd:restriction>
      </xsd:simpleType>
    </xsd:element>
    <xsd:element name="BOEReplicationFlag" ma:index="26" nillable="true" ma:displayName="Replicated" ma:default="1" ma:internalName="Replicated" ma:readOnly="false">
      <xsd:simpleType>
        <xsd:restriction base="dms:Text"/>
      </xsd:simpleType>
    </xsd:element>
    <xsd:element name="BOEReplicateBackwardLinksOnDeployFlag" ma:index="27" nillable="true" ma:displayName="Replicate Backward Links On Deploy" ma:default="0" ma:internalName="Replicate_x0020_Backward_x0020_Links_x0020_On_x0020_Deploy" ma:readOnly="false">
      <xsd:simpleType>
        <xsd:restriction base="dms:Boolean"/>
      </xsd:simpleType>
    </xsd:element>
    <xsd:element name="ContentReviewDate" ma:index="28" ma:displayName="Content Review Date" ma:internalName="ContentReview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fa5cd-9f58-4c91-ae17-33c31eed239f" elementFormDefault="qualified">
    <xsd:import namespace="http://schemas.microsoft.com/office/2006/documentManagement/types"/>
    <xsd:import namespace="http://schemas.microsoft.com/office/infopath/2007/PartnerControls"/>
    <xsd:element name="BOETaxonomyFieldTaxHTField0" ma:index="13" ma:taxonomy="true" ma:internalName="BOETaxonomyFieldTaxHTField0" ma:taxonomyFieldName="BOETaxonomyField" ma:displayName="Taxonomy" ma:default="" ma:fieldId="{8d0458c1-0fb7-4981-bee1-52d0df01895c}" ma:taxonomyMulti="true" ma:sspId="8879b917-e261-45cf-a9d8-7a379b5709b9" ma:termSetId="f722e845-53bc-4304-a021-71ff689743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OETwoLevelApprovalUnapprovedUrls" ma:index="20" nillable="true" ma:displayName="Unapproved Urls" ma:internalName="BOETwoLevelApprovalUnapprovedUrl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dd0e9-353e-4089-bcbc-d9218926e91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description="" ma:hidden="true" ma:list="{24e5fe3a-2481-4c14-85cb-2566c1d518d1}" ma:internalName="TaxCatchAll" ma:showField="CatchAllData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24e5fe3a-2481-4c14-85cb-2566c1d518d1}" ma:internalName="TaxCatchAllLabel" ma:readOnly="true" ma:showField="CatchAllDataLabel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BOEKeywords" ma:index="16" nillable="true" ma:displayName="Keywords" ma:hidden="true" ma:internalName="BOEKeyword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OEReplicationFlag xmlns="http://schemas.microsoft.com/sharepoint/v3">0</BOEReplicationFlag>
    <BOETaxonomyFieldTaxHTField0 xmlns="b67fa5cd-9f58-4c91-ae17-33c31eed239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Conferences</TermName>
          <TermId xmlns="http://schemas.microsoft.com/office/infopath/2007/PartnerControls">8fb32821-a092-4700-b362-a2c26fe49d0f</TermId>
        </TermInfo>
      </Terms>
    </BOETaxonomyFieldTaxHTField0>
    <BOEReplicateBackwardLinksOnDeployFlag xmlns="http://schemas.microsoft.com/sharepoint/v3">false</BOEReplicateBackwardLinksOnDeployFlag>
    <BOETwoLevelApprovalUnapprovedUrls xmlns="b67fa5cd-9f58-4c91-ae17-33c31eed239f" xsi:nil="true"/>
    <PublishDate xmlns="http://schemas.microsoft.com/sharepoint/v3">2017-09-27T23:00:00+00:00</PublishDate>
    <ContentReviewDate xmlns="http://schemas.microsoft.com/sharepoint/v3">1900-01-01T00:00:00+00:00</ContentReviewDate>
    <PublishingExpirationDate xmlns="http://schemas.microsoft.com/sharepoint/v3" xsi:nil="true"/>
    <IncludeContentsInIndex xmlns="http://schemas.microsoft.com/sharepoint/v3">true</IncludeContentsInIndex>
    <PublishingStartDate xmlns="http://schemas.microsoft.com/sharepoint/v3" xsi:nil="true"/>
    <BOEKeywords xmlns="http://schemas.microsoft.com/sharepoint/v3/fields" xsi:nil="true"/>
    <OwnerGroup xmlns="http://schemas.microsoft.com/sharepoint/v3">
      <UserInfo>
        <DisplayName/>
        <AccountId>177</AccountId>
        <AccountType/>
      </UserInfo>
    </OwnerGroup>
    <BOEApprovalStatus xmlns="http://schemas.microsoft.com/sharepoint/v3">Pending Approval</BOEApprovalStatus>
    <BOESummaryText xmlns="http://schemas.microsoft.com/sharepoint/v3" xsi:nil="true"/>
    <ArchivalChoice xmlns="http://schemas.microsoft.com/sharepoint/v3">3 Years</ArchivalChoice>
    <ArchivalDate xmlns="http://schemas.microsoft.com/sharepoint/v3" xsi:nil="true"/>
    <TaxCatchAll xmlns="a5edd0e9-353e-4089-bcbc-d9218926e91f">
      <Value>1828</Value>
    </TaxCatchAll>
  </documentManagement>
</p:properties>
</file>

<file path=customXml/itemProps1.xml><?xml version="1.0" encoding="utf-8"?>
<ds:datastoreItem xmlns:ds="http://schemas.openxmlformats.org/officeDocument/2006/customXml" ds:itemID="{BE193107-10A5-44FD-BF59-8E85DEEC602F}"/>
</file>

<file path=customXml/itemProps2.xml><?xml version="1.0" encoding="utf-8"?>
<ds:datastoreItem xmlns:ds="http://schemas.openxmlformats.org/officeDocument/2006/customXml" ds:itemID="{A8593D6C-4491-46F9-9366-5798BE945F24}"/>
</file>

<file path=customXml/itemProps3.xml><?xml version="1.0" encoding="utf-8"?>
<ds:datastoreItem xmlns:ds="http://schemas.openxmlformats.org/officeDocument/2006/customXml" ds:itemID="{65182419-7BA4-417E-8847-4172D8C860E4}"/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421</Words>
  <Application>Microsoft Office PowerPoint</Application>
  <PresentationFormat>Custom</PresentationFormat>
  <Paragraphs>114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Bank of England Independence: 20 Years On </vt:lpstr>
      <vt:lpstr>Private domestic credit as a % of GDP:  Advanced economies 1950 – 2011 </vt:lpstr>
      <vt:lpstr>US debt as a % of GDP by borrower type </vt:lpstr>
      <vt:lpstr>Estimates of cost of public rescue </vt:lpstr>
      <vt:lpstr>Advanced economy growth per capita 1997-2016 </vt:lpstr>
      <vt:lpstr>Credit supply or demand?</vt:lpstr>
      <vt:lpstr>Share of real estate lending in total bank lending</vt:lpstr>
      <vt:lpstr>Credit and asset price cycles: upswing</vt:lpstr>
      <vt:lpstr>Global debt continues to rise Debt as % of GDP</vt:lpstr>
      <vt:lpstr>More radical  use of macro-prudential levers</vt:lpstr>
      <vt:lpstr>Differentiated central bank funding schemes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Adair Turner slides</dc:title>
  <dc:creator>Lord Adair Turner</dc:creator>
  <cp:lastModifiedBy>Cottis, Michelle</cp:lastModifiedBy>
  <cp:revision>47</cp:revision>
  <cp:lastPrinted>2017-09-23T18:27:12Z</cp:lastPrinted>
  <dcterms:created xsi:type="dcterms:W3CDTF">2017-09-13T10:05:32Z</dcterms:created>
  <dcterms:modified xsi:type="dcterms:W3CDTF">2017-09-28T13:32:37Z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0x01010051180E6D8696B941AACE3A12D513E0A1</vt:lpwstr>
  </property>
  <property fmtid="{D5CDD505-2E9C-101B-9397-08002B2CF9AE}" pid="3" name="BOETaxonomyField">
    <vt:lpwstr>1828;#Conferences|8fb32821-a092-4700-b362-a2c26fe49d0f</vt:lpwstr>
  </property>
  <property fmtid="{D5CDD505-2E9C-101B-9397-08002B2CF9AE}" pid="4" name="Order">
    <vt:r8>849100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