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9" r:id="rId12"/>
    <p:sldId id="279" r:id="rId13"/>
    <p:sldId id="282" r:id="rId14"/>
    <p:sldId id="283" r:id="rId15"/>
    <p:sldId id="280" r:id="rId16"/>
    <p:sldId id="284" r:id="rId17"/>
    <p:sldId id="281" r:id="rId18"/>
    <p:sldId id="277" r:id="rId19"/>
    <p:sldId id="266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 Owen" initials="AO" lastIdx="1" clrIdx="0">
    <p:extLst/>
  </p:cmAuthor>
  <p:cmAuthor id="2" name="Judit Temesvary" initials="JT" lastIdx="18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-258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1.xls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2.xlsx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3.xlsx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4.xls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4000" dirty="0">
                <a:latin typeface="Segoe UI" panose="020B0502040204020203" pitchFamily="34" charset="0"/>
                <a:cs typeface="Segoe UI" panose="020B0502040204020203" pitchFamily="34" charset="0"/>
              </a:rPr>
              <a:t>The Performance Effects of Gender Diversity on Bank </a:t>
            </a:r>
            <a:r>
              <a:rPr lang="en-GB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Boards</a:t>
            </a:r>
            <a:br>
              <a:rPr lang="en-GB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40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4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r>
              <a:rPr lang="en-US" sz="8600" dirty="0">
                <a:latin typeface="Segoe UI" panose="020B0502040204020203" pitchFamily="34" charset="0"/>
                <a:cs typeface="Segoe UI" panose="020B0502040204020203" pitchFamily="34" charset="0"/>
              </a:rPr>
              <a:t>Ann L. </a:t>
            </a:r>
            <a:r>
              <a:rPr lang="en-US" sz="8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Owen					Judit </a:t>
            </a:r>
            <a:r>
              <a:rPr lang="en-US" sz="8600" dirty="0" err="1">
                <a:latin typeface="Segoe UI" panose="020B0502040204020203" pitchFamily="34" charset="0"/>
                <a:cs typeface="Segoe UI" panose="020B0502040204020203" pitchFamily="34" charset="0"/>
              </a:rPr>
              <a:t>Temesva</a:t>
            </a:r>
            <a:r>
              <a:rPr lang="hu-HU" sz="8600" dirty="0">
                <a:latin typeface="Segoe UI" panose="020B0502040204020203" pitchFamily="34" charset="0"/>
                <a:cs typeface="Segoe UI" panose="020B0502040204020203" pitchFamily="34" charset="0"/>
              </a:rPr>
              <a:t>ry</a:t>
            </a:r>
            <a:endParaRPr lang="en-US" sz="8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8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Hamilton </a:t>
            </a:r>
            <a:r>
              <a:rPr lang="en-US" sz="8600" dirty="0">
                <a:latin typeface="Segoe UI" panose="020B0502040204020203" pitchFamily="34" charset="0"/>
                <a:cs typeface="Segoe UI" panose="020B0502040204020203" pitchFamily="34" charset="0"/>
              </a:rPr>
              <a:t>College	            Federal Reserve Board</a:t>
            </a:r>
            <a:endParaRPr lang="hu-HU" sz="8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7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May 14, 2018</a:t>
            </a:r>
            <a:endParaRPr lang="en-US" sz="7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5200" y="6273225"/>
            <a:ext cx="10430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The views expressed in this presentation are those of the authors and do not necessarily reflect the views of the Board of Governors of the Federal Reserve System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hr-HR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3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2" y="452718"/>
            <a:ext cx="9242956" cy="766482"/>
          </a:xfrm>
        </p:spPr>
        <p:txBody>
          <a:bodyPr/>
          <a:lstStyle/>
          <a:p>
            <a:r>
              <a:rPr lang="en-US" dirty="0"/>
              <a:t>Estimation methodology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08000" y="1016000"/>
                <a:ext cx="9541853" cy="5232399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Main specification:</a:t>
                </a:r>
              </a:p>
              <a:p>
                <a:pPr marL="0" indent="0">
                  <a:buNone/>
                </a:pPr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×[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i="1" dirty="0"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6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</a:t>
                </a:r>
                <a:r>
                  <a:rPr lang="en-US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Blau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index			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Board characteristics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Bank balance sheet traits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&amp;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Bank &amp; year FE’s</a:t>
                </a:r>
              </a:p>
              <a:p>
                <a:pPr marL="0" indent="0">
                  <a:buNone/>
                </a:pPr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IV specification (first-stage):</a:t>
                </a:r>
              </a:p>
              <a:p>
                <a:pPr marL="0" indent="0">
                  <a:buNone/>
                </a:pPr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1999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Segoe UI" panose="020B0502040204020203" pitchFamily="34" charset="0"/>
                  <a:ea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00" y="1016000"/>
                <a:ext cx="9541853" cy="5232399"/>
              </a:xfrm>
              <a:blipFill rotWithShape="0">
                <a:blip r:embed="rId2"/>
                <a:stretch>
                  <a:fillRect l="-255" t="-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1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8" y="186268"/>
            <a:ext cx="10058400" cy="762000"/>
          </a:xfrm>
        </p:spPr>
        <p:txBody>
          <a:bodyPr/>
          <a:lstStyle/>
          <a:p>
            <a:r>
              <a:rPr lang="en-US" sz="3600" dirty="0" smtClean="0"/>
              <a:t>Main Results 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12800"/>
            <a:ext cx="10126133" cy="5571067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Relationship between gender diversity and bank 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performance 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depends on the existing level of diversity, and varies with the risk-weighted capital ratio</a:t>
            </a:r>
          </a:p>
          <a:p>
            <a:pPr marL="0" indent="0">
              <a:buNone/>
            </a:pPr>
            <a:endParaRPr lang="en-US"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Generally, performance 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declines with additional diversity at low levels of existing 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diversity, but improves at higher levels of diversity</a:t>
            </a:r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Revenue to expense ratio 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increases with gender 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diversity 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once the share of women on boards reaches around 17 percent </a:t>
            </a:r>
            <a:endParaRPr lang="en-US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Return on Assets 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increases with gender diversity at well-capitalized banks, once the share of women on boards reaches around 13 percent </a:t>
            </a:r>
            <a:endParaRPr lang="en-US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Sharpe Ratio increases with gender diversity at well-capitalized banks, once the share of women on boards reaches around 20 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percent </a:t>
            </a:r>
            <a:endParaRPr lang="en-US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Marginal effects for the impact of stock price growth are only significant at the extremes</a:t>
            </a:r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1" indent="0">
              <a:buNone/>
            </a:pPr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14400" lvl="2" indent="0">
              <a:buNone/>
            </a:pP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18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7" y="452718"/>
            <a:ext cx="10075333" cy="614082"/>
          </a:xfrm>
        </p:spPr>
        <p:txBody>
          <a:bodyPr/>
          <a:lstStyle/>
          <a:p>
            <a:r>
              <a:rPr lang="en-US" sz="2600" dirty="0"/>
              <a:t>Results: </a:t>
            </a:r>
            <a:r>
              <a:rPr lang="en-US" sz="2600" dirty="0" smtClean="0"/>
              <a:t>Gender Diversity and Bank Performance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406235"/>
              </p:ext>
            </p:extLst>
          </p:nvPr>
        </p:nvGraphicFramePr>
        <p:xfrm>
          <a:off x="298384" y="1667542"/>
          <a:ext cx="11712898" cy="458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Worksheet" r:id="rId4" imgW="7915351" imgH="3095479" progId="Excel.Sheet.12">
                  <p:embed/>
                </p:oleObj>
              </mc:Choice>
              <mc:Fallback>
                <p:oleObj name="Worksheet" r:id="rId4" imgW="7915351" imgH="309547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8384" y="1667542"/>
                        <a:ext cx="11712898" cy="4580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board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Banks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with boards whose members have served on many boards fare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better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Supports the idea that diversity of experience is positive for bank performance</a:t>
            </a: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1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452718"/>
            <a:ext cx="9390434" cy="1003549"/>
          </a:xfrm>
        </p:spPr>
        <p:txBody>
          <a:bodyPr/>
          <a:lstStyle/>
          <a:p>
            <a:r>
              <a:rPr lang="en-US" sz="2800" dirty="0" smtClean="0"/>
              <a:t>Gender diversity and regulatory enforcement actions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Greater gender diversity is associated with fewer Federal Reserve enforcement actions</a:t>
            </a:r>
          </a:p>
          <a:p>
            <a:r>
              <a:rPr lang="en-US" dirty="0"/>
              <a:t>T</a:t>
            </a:r>
            <a:r>
              <a:rPr lang="en-US" dirty="0" smtClean="0"/>
              <a:t>he lower number of enforcement actions is a result of a lower probability of any enforcement action</a:t>
            </a:r>
          </a:p>
          <a:p>
            <a:r>
              <a:rPr lang="en-US" dirty="0" smtClean="0"/>
              <a:t>The type of enforcement actions which decline are related to financial health</a:t>
            </a:r>
          </a:p>
          <a:p>
            <a:r>
              <a:rPr lang="en-US" dirty="0"/>
              <a:t>N</a:t>
            </a:r>
            <a:r>
              <a:rPr lang="en-US" dirty="0" smtClean="0"/>
              <a:t>o evidence that enforcement actions related to illegal activity are reduced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5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2718"/>
            <a:ext cx="9542834" cy="986615"/>
          </a:xfrm>
        </p:spPr>
        <p:txBody>
          <a:bodyPr/>
          <a:lstStyle/>
          <a:p>
            <a:r>
              <a:rPr lang="en-US" sz="2800" dirty="0" smtClean="0"/>
              <a:t>Gender Diversity and regulatory enforcement actions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484148"/>
              </p:ext>
            </p:extLst>
          </p:nvPr>
        </p:nvGraphicFramePr>
        <p:xfrm>
          <a:off x="508000" y="1506982"/>
          <a:ext cx="10761192" cy="4984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Worksheet" r:id="rId4" imgW="7115251" imgH="3295773" progId="Excel.Sheet.12">
                  <p:embed/>
                </p:oleObj>
              </mc:Choice>
              <mc:Fallback>
                <p:oleObj name="Worksheet" r:id="rId4" imgW="7115251" imgH="329577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1506982"/>
                        <a:ext cx="10761192" cy="4984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103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867" y="452718"/>
            <a:ext cx="9254967" cy="834215"/>
          </a:xfrm>
        </p:spPr>
        <p:txBody>
          <a:bodyPr/>
          <a:lstStyle/>
          <a:p>
            <a:r>
              <a:rPr lang="en-US" sz="2800" dirty="0" smtClean="0"/>
              <a:t>Board gender diversity during the financial crisis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gender diversity is especially impactful during the crisis  </a:t>
            </a:r>
          </a:p>
          <a:p>
            <a:r>
              <a:rPr lang="en-US" dirty="0" smtClean="0"/>
              <a:t>This result, combined with results on regulatory actions, suggests that increased gender diversity improves both decision-making and board oversight.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5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4" y="351118"/>
            <a:ext cx="9288834" cy="749549"/>
          </a:xfrm>
        </p:spPr>
        <p:txBody>
          <a:bodyPr/>
          <a:lstStyle/>
          <a:p>
            <a:r>
              <a:rPr lang="en-US" sz="3600" dirty="0" smtClean="0"/>
              <a:t>During the Crisis</a:t>
            </a:r>
            <a:endParaRPr lang="en-US" sz="36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914664"/>
              </p:ext>
            </p:extLst>
          </p:nvPr>
        </p:nvGraphicFramePr>
        <p:xfrm>
          <a:off x="673768" y="1017668"/>
          <a:ext cx="10166202" cy="543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Worksheet" r:id="rId4" imgW="6257849" imgH="3343275" progId="Excel.Sheet.12">
                  <p:embed/>
                </p:oleObj>
              </mc:Choice>
              <mc:Fallback>
                <p:oleObj name="Worksheet" r:id="rId4" imgW="6257849" imgH="33432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3768" y="1017668"/>
                        <a:ext cx="10166202" cy="543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35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53067"/>
            <a:ext cx="10210800" cy="5283199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impact of gender diversity is context dependent</a:t>
            </a:r>
          </a:p>
          <a:p>
            <a:pPr lvl="1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emphasizes the importance of studying the impact of gender diversity in a nuanced way</a:t>
            </a:r>
          </a:p>
          <a:p>
            <a:pPr lvl="1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More research needs to done on why this effect exists</a:t>
            </a:r>
          </a:p>
          <a:p>
            <a:pPr lvl="2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An indicator of more meritocratic selection process for board members?</a:t>
            </a:r>
          </a:p>
          <a:p>
            <a:pPr lvl="2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An indicator of better monitoring?</a:t>
            </a:r>
          </a:p>
          <a:p>
            <a:pPr lvl="2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An indicator of better strategic advice?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Banks’ continued voluntary expansion of board gender diversity is likely to bring overall performance benefits, provided that the banks are well managed (capitalized)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24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Materials:  Endogeneity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533" y="1253067"/>
            <a:ext cx="9567333" cy="5164665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Endogeneity of board gender diversity is an important concern</a:t>
            </a:r>
          </a:p>
          <a:p>
            <a:pPr marL="0" indent="0">
              <a:buNone/>
            </a:pP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Why is it important:</a:t>
            </a:r>
          </a:p>
          <a:p>
            <a:pPr lvl="1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Board diversity might respond to existing stress (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Fich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, 2005;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Mateos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de Cabo et al., 2012)</a:t>
            </a:r>
          </a:p>
          <a:p>
            <a:pPr lvl="1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Board experience likely correlated with gender diversity (Kim and Starks, 2016)</a:t>
            </a:r>
          </a:p>
          <a:p>
            <a:pPr lvl="1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Women may self-select into better firms (Farrell and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Hersch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, 2004)</a:t>
            </a:r>
          </a:p>
          <a:p>
            <a:pPr marL="457200" lvl="1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What we do about it:</a:t>
            </a:r>
          </a:p>
          <a:p>
            <a:pPr marL="0" indent="0">
              <a:buNone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1.  IV Strategy</a:t>
            </a:r>
          </a:p>
          <a:p>
            <a:r>
              <a:rPr lang="en-US" sz="2200" i="1" dirty="0">
                <a:latin typeface="Segoe UI" panose="020B0502040204020203" pitchFamily="34" charset="0"/>
                <a:cs typeface="Segoe UI" panose="020B0502040204020203" pitchFamily="34" charset="0"/>
              </a:rPr>
              <a:t>Share of independent directors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</a:p>
          <a:p>
            <a:pPr lvl="1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Correlated with gender diversity but not bank performance (Pi and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Timme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, 1993; de Andres and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Vallelado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, 2008; Muller-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Kahle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Lewellyn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, 2011;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Aebi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et al, 2012; Adams &amp; Mehran, 2012)</a:t>
            </a:r>
          </a:p>
          <a:p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Initial </a:t>
            </a:r>
            <a:r>
              <a:rPr lang="en-US" i="1" dirty="0" err="1">
                <a:latin typeface="Segoe UI" panose="020B0502040204020203" pitchFamily="34" charset="0"/>
                <a:cs typeface="Segoe UI" panose="020B0502040204020203" pitchFamily="34" charset="0"/>
              </a:rPr>
              <a:t>Blau</a:t>
            </a:r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 index (1999) times year fixed </a:t>
            </a:r>
            <a:r>
              <a:rPr lang="en-US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effects 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(Ahern and Ditmar, 2012)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Use Lagged Values (Anderson et al, 2006)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Our research question: 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What is the relationship between the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gender diversity of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banks’ boards and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bank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performance?</a:t>
            </a:r>
          </a:p>
          <a:p>
            <a:pPr marL="457200" lvl="1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Specifically: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How does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gender diversity of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banks’ boards relate to banks’ efficiency and profitability? 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How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do these relationships change as gender diversity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of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boards increases?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Under what circumstances does gender diversity affect performance?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452718"/>
            <a:ext cx="9753599" cy="681815"/>
          </a:xfrm>
        </p:spPr>
        <p:txBody>
          <a:bodyPr/>
          <a:lstStyle/>
          <a:p>
            <a:r>
              <a:rPr lang="en-US" sz="2800" dirty="0"/>
              <a:t>Additional </a:t>
            </a:r>
            <a:r>
              <a:rPr lang="en-US" sz="2800" dirty="0" smtClean="0"/>
              <a:t>materials: </a:t>
            </a:r>
            <a:r>
              <a:rPr lang="en-US" sz="2800" dirty="0"/>
              <a:t>First stage results for IV regressions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825290"/>
              </p:ext>
            </p:extLst>
          </p:nvPr>
        </p:nvGraphicFramePr>
        <p:xfrm>
          <a:off x="354013" y="1077913"/>
          <a:ext cx="11282362" cy="556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Worksheet" r:id="rId4" imgW="7626510" imgH="5549827" progId="Excel.Sheet.12">
                  <p:embed/>
                </p:oleObj>
              </mc:Choice>
              <mc:Fallback>
                <p:oleObj name="Worksheet" r:id="rId4" imgW="7626510" imgH="554982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4013" y="1077913"/>
                        <a:ext cx="11282362" cy="556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5315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853248"/>
            <a:ext cx="9495974" cy="466608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Underrepresentation of women in leadership positions</a:t>
            </a:r>
          </a:p>
          <a:p>
            <a:pPr marL="914400" lvl="2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Studies on performance effects of female participation on boards (including in the banking industry) show mixed results </a:t>
            </a:r>
          </a:p>
          <a:p>
            <a:pPr marL="0" indent="0">
              <a:buNone/>
            </a:pP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Positive effects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on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performance: Gul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et al., 2011; Campbell and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Minguez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-Vera, 2008; Noland et al., 2016; Kang et al., 2009;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Schmid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and Urban,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2016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1" indent="0">
              <a:buNone/>
            </a:pP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egative effects:  Ahern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Dittmar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, 2012; Adams and Ferreira,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2009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1" indent="0">
              <a:buNone/>
            </a:pP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ittle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or no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impact:  Farrell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Hersch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, 2004; Ferrari et al.,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2016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Preview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08668"/>
            <a:ext cx="9547755" cy="4639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Impact of gender diversity on performance depends on bank and board traits:</a:t>
            </a: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Better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managed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banks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are more likely to reap positive benefits from greater gender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diversity.  Higher capital ratios proxy for quality of management (Mehran and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Thakor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, 2011; Bhat and Desai, 2016)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There is a threshold effect:  the share of women on bank boards must reach around 13 to 17 percent before performance benefits accrue</a:t>
            </a:r>
            <a:endParaRPr lang="en-US" dirty="0"/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Some suggestive evidence that more gender diverse boards provide both better monitoring and better strategic advice to banks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9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Implications and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Provides a reason for inconclusive and conflicting results from existing literature</a:t>
            </a: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Banks’ continued (voluntary) expansion of board gender diversity is likely to bring overall performance benefits, provided that the banks are well managed</a:t>
            </a: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Context matters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6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452718"/>
            <a:ext cx="10176933" cy="1400530"/>
          </a:xfrm>
        </p:spPr>
        <p:txBody>
          <a:bodyPr/>
          <a:lstStyle/>
          <a:p>
            <a:r>
              <a:rPr lang="en-US" sz="3600" dirty="0"/>
              <a:t>Why and how does gender diversity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71600"/>
            <a:ext cx="9903355" cy="4876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Characteristics of the female board members</a:t>
            </a:r>
          </a:p>
          <a:p>
            <a:pPr lvl="1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ontribute 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specific functional (task-related) expertise (Kim and 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Starks, 2016)</a:t>
            </a:r>
          </a:p>
          <a:p>
            <a:pPr lvl="1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Women who get elected to boards are chosen due to exceptional performance (</a:t>
            </a:r>
            <a:r>
              <a:rPr lang="en-US" sz="2200" dirty="0" err="1">
                <a:latin typeface="Segoe UI" panose="020B0502040204020203" pitchFamily="34" charset="0"/>
                <a:cs typeface="Segoe UI" panose="020B0502040204020203" pitchFamily="34" charset="0"/>
              </a:rPr>
              <a:t>Schmid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 And Urban, 2016) </a:t>
            </a:r>
            <a:endParaRPr lang="en-US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Better 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monitors (Adams 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and Ferreira, 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2009)</a:t>
            </a:r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Gender diversity is a board characteristic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Increases 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the diversity of opinions and mitigates “groupthink”</a:t>
            </a:r>
          </a:p>
          <a:p>
            <a:pPr lvl="1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ay lead to conflict 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within the board (Berger et al, 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2014)</a:t>
            </a:r>
          </a:p>
          <a:p>
            <a:pPr lvl="1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An indicator of more meritocratic selection of board members (</a:t>
            </a:r>
            <a:r>
              <a:rPr lang="en-US" sz="2200" dirty="0" err="1">
                <a:latin typeface="Segoe UI" panose="020B0502040204020203" pitchFamily="34" charset="0"/>
                <a:cs typeface="Segoe UI" panose="020B0502040204020203" pitchFamily="34" charset="0"/>
              </a:rPr>
              <a:t>Besley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200" dirty="0" err="1">
                <a:latin typeface="Segoe UI" panose="020B0502040204020203" pitchFamily="34" charset="0"/>
                <a:cs typeface="Segoe UI" panose="020B0502040204020203" pitchFamily="34" charset="0"/>
              </a:rPr>
              <a:t>Folke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200" dirty="0" err="1">
                <a:latin typeface="Segoe UI" panose="020B0502040204020203" pitchFamily="34" charset="0"/>
                <a:cs typeface="Segoe UI" panose="020B0502040204020203" pitchFamily="34" charset="0"/>
              </a:rPr>
              <a:t>Persson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, and </a:t>
            </a:r>
            <a:r>
              <a:rPr lang="en-US" sz="2200" dirty="0" err="1">
                <a:latin typeface="Segoe UI" panose="020B0502040204020203" pitchFamily="34" charset="0"/>
                <a:cs typeface="Segoe UI" panose="020B0502040204020203" pitchFamily="34" charset="0"/>
              </a:rPr>
              <a:t>Rickne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2017)</a:t>
            </a:r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US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76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3" y="452718"/>
            <a:ext cx="10160000" cy="1400530"/>
          </a:xfrm>
        </p:spPr>
        <p:txBody>
          <a:bodyPr/>
          <a:lstStyle/>
          <a:p>
            <a:r>
              <a:rPr lang="en-US" sz="3600" dirty="0"/>
              <a:t>Data: Bank performance and board diversity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1068" y="1168400"/>
                <a:ext cx="10244666" cy="50800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We use a newly compiled dataset on the gender composition and demographic characteristics of </a:t>
                </a:r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87 </a:t>
                </a:r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U.S. bank holding companies over 1999-2015</a:t>
                </a:r>
              </a:p>
              <a:p>
                <a:pPr lvl="1"/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Combine board data from </a:t>
                </a:r>
                <a:r>
                  <a:rPr lang="en-US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Boardex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with bank performance measures derived from </a:t>
                </a:r>
                <a:r>
                  <a:rPr lang="en-US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from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Compustat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and </a:t>
                </a:r>
                <a:r>
                  <a:rPr lang="en-US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Bankscope</a:t>
                </a:r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Bank performance measures:</a:t>
                </a:r>
              </a:p>
              <a:p>
                <a:pPr lvl="1"/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Efficiency: Revenue to Expense Ratio </a:t>
                </a:r>
              </a:p>
              <a:p>
                <a:pPr lvl="1"/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Profitability: Return on 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Assets </a:t>
                </a:r>
              </a:p>
              <a:p>
                <a:pPr lvl="1"/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Risk-adjusted profitability:  Sharpe Ratio</a:t>
                </a:r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lvl="1"/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Market-based assessment:  annual stock price growth</a:t>
                </a:r>
              </a:p>
              <a:p>
                <a:pPr marL="457200" lvl="1" indent="0">
                  <a:buNone/>
                </a:pPr>
                <a:endParaRPr lang="en-US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Board diversity measures: lower values = less gender diversity</a:t>
                </a:r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lvl="1"/>
                <a:r>
                  <a:rPr lang="en-GB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Female Share of Board – sample average 12.5%, but ¾ of boards &lt; 17%</a:t>
                </a:r>
              </a:p>
              <a:p>
                <a:pPr lvl="1"/>
                <a:r>
                  <a:rPr lang="en-GB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Blau</a:t>
                </a:r>
                <a:r>
                  <a:rPr lang="en-GB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Index (</a:t>
                </a:r>
                <a:r>
                  <a:rPr lang="en-GB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Blau</a:t>
                </a:r>
                <a:r>
                  <a:rPr lang="en-GB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en-GB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1977)</a:t>
                </a:r>
                <a:endParaRPr lang="en-GB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457200" lvl="1" indent="0">
                  <a:buNone/>
                </a:pPr>
                <a:endParaRPr lang="en-GB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en-GB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1068" y="1168400"/>
                <a:ext cx="10244666" cy="5080000"/>
              </a:xfrm>
              <a:blipFill rotWithShape="0">
                <a:blip r:embed="rId2"/>
                <a:stretch>
                  <a:fillRect l="-238" t="-1801" b="-15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902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7" y="440268"/>
            <a:ext cx="10261600" cy="1371600"/>
          </a:xfrm>
        </p:spPr>
        <p:txBody>
          <a:bodyPr/>
          <a:lstStyle/>
          <a:p>
            <a:r>
              <a:rPr lang="en-US" sz="3600" dirty="0"/>
              <a:t>Data: </a:t>
            </a:r>
            <a:r>
              <a:rPr lang="en-US" sz="3600" dirty="0" smtClean="0"/>
              <a:t>Board </a:t>
            </a:r>
            <a:r>
              <a:rPr lang="en-US" sz="3600" dirty="0"/>
              <a:t>demographics and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734" y="1100668"/>
            <a:ext cx="9220120" cy="514773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Average Age and Wealth of Board Members</a:t>
            </a: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Average Bank Board Tenure: 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Number of years on </a:t>
            </a:r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bank boards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: around 6 years on average</a:t>
            </a:r>
          </a:p>
          <a:p>
            <a:pPr marL="457200" lvl="1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Average Board Experience: </a:t>
            </a:r>
          </a:p>
          <a:p>
            <a:pPr lvl="1"/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Number of bank boards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which board member has served on: 5 boards on average</a:t>
            </a:r>
          </a:p>
          <a:p>
            <a:pPr marL="457200" lvl="1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Overall Board Tenure: 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Number of years on boards of publicly listed (non-bank) companies – around 9 years on average</a:t>
            </a:r>
          </a:p>
          <a:p>
            <a:pPr marL="457200" lvl="1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Spreads of all three measures: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Measures dispersion by accounting for mean – median difference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6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7" y="406400"/>
            <a:ext cx="9864567" cy="1446848"/>
          </a:xfrm>
        </p:spPr>
        <p:txBody>
          <a:bodyPr/>
          <a:lstStyle/>
          <a:p>
            <a:r>
              <a:rPr lang="en-US" sz="4000" dirty="0"/>
              <a:t>Data: Controls for bank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34534"/>
            <a:ext cx="9287853" cy="5113866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Loan to deposit Ratio: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Measure of liquidity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conditions 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1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Acquisition dummy: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Captures M&amp;A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activity 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1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Risk-weighted capital ratio: 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“Quality of management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”  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1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Board size: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Overall number of bank board members: ranges from 6 to 32, mean of 13</a:t>
            </a:r>
          </a:p>
          <a:p>
            <a:pPr lvl="1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</TotalTime>
  <Words>1333</Words>
  <Application>Microsoft Office PowerPoint</Application>
  <PresentationFormat>Custom</PresentationFormat>
  <Paragraphs>153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Ion</vt:lpstr>
      <vt:lpstr>Worksheet</vt:lpstr>
      <vt:lpstr>The Performance Effects of Gender Diversity on Bank Boards  </vt:lpstr>
      <vt:lpstr>Research question</vt:lpstr>
      <vt:lpstr>Motivation</vt:lpstr>
      <vt:lpstr>Preview of results</vt:lpstr>
      <vt:lpstr>Implications and contributions</vt:lpstr>
      <vt:lpstr>Why and how does gender diversity matter?</vt:lpstr>
      <vt:lpstr>Data: Bank performance and board diversity</vt:lpstr>
      <vt:lpstr>Data: Board demographics and experience</vt:lpstr>
      <vt:lpstr>Data: Controls for bank characteristics</vt:lpstr>
      <vt:lpstr>Estimation methodology</vt:lpstr>
      <vt:lpstr>Main Results Summary</vt:lpstr>
      <vt:lpstr>Results: Gender Diversity and Bank Performance</vt:lpstr>
      <vt:lpstr>Other board characteristics</vt:lpstr>
      <vt:lpstr>Gender diversity and regulatory enforcement actions</vt:lpstr>
      <vt:lpstr>Gender Diversity and regulatory enforcement actions</vt:lpstr>
      <vt:lpstr>Board gender diversity during the financial crisis</vt:lpstr>
      <vt:lpstr>During the Crisis</vt:lpstr>
      <vt:lpstr>Conclusion</vt:lpstr>
      <vt:lpstr>Additional Materials:  Endogeneity</vt:lpstr>
      <vt:lpstr>Additional materials: First stage results for IV regressions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Performance Effects of Gender Diversity on Bank Boards</dc:title>
  <dc:creator>Ann Owen</dc:creator>
  <cp:lastModifiedBy>Cottis, Michelle</cp:lastModifiedBy>
  <cp:revision>47</cp:revision>
  <dcterms:created xsi:type="dcterms:W3CDTF">2017-09-02T17:38:53Z</dcterms:created>
  <dcterms:modified xsi:type="dcterms:W3CDTF">2018-05-17T09:46:05Z</dcterms:modified>
</cp:coreProperties>
</file>