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2" r:id="rId3"/>
    <p:sldId id="265" r:id="rId4"/>
    <p:sldId id="264" r:id="rId5"/>
    <p:sldId id="257" r:id="rId6"/>
    <p:sldId id="271" r:id="rId7"/>
    <p:sldId id="266" r:id="rId8"/>
    <p:sldId id="258" r:id="rId9"/>
    <p:sldId id="259" r:id="rId10"/>
    <p:sldId id="260" r:id="rId11"/>
    <p:sldId id="261" r:id="rId12"/>
    <p:sldId id="263" r:id="rId13"/>
    <p:sldId id="267" r:id="rId14"/>
    <p:sldId id="268" r:id="rId15"/>
    <p:sldId id="270" r:id="rId16"/>
    <p:sldId id="269" r:id="rId17"/>
  </p:sldIdLst>
  <p:sldSz cx="9144000" cy="5143500" type="screen16x9"/>
  <p:notesSz cx="6794500" cy="9906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4" autoAdjust="0"/>
    <p:restoredTop sz="82557"/>
  </p:normalViewPr>
  <p:slideViewPr>
    <p:cSldViewPr snapToGrid="0">
      <p:cViewPr varScale="1">
        <p:scale>
          <a:sx n="83" d="100"/>
          <a:sy n="83" d="100"/>
        </p:scale>
        <p:origin x="-786" y="-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BELLB1\Dropbox\Gender\disclosure%20charts.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BELLB1\Dropbox\Gender\disclosure%20charts.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Female</a:t>
            </a:r>
            <a:r>
              <a:rPr lang="en-GB" baseline="0" dirty="0"/>
              <a:t> Employee Share by Wage Percentile, 1973-2017, US</a:t>
            </a:r>
            <a:endParaRPr lang="en-GB" dirty="0"/>
          </a:p>
        </c:rich>
      </c:tx>
      <c:layout/>
      <c:overlay val="0"/>
      <c:spPr>
        <a:noFill/>
        <a:ln>
          <a:noFill/>
        </a:ln>
        <a:effectLst/>
      </c:spPr>
    </c:title>
    <c:autoTitleDeleted val="0"/>
    <c:plotArea>
      <c:layout/>
      <c:lineChart>
        <c:grouping val="standard"/>
        <c:varyColors val="0"/>
        <c:ser>
          <c:idx val="1"/>
          <c:order val="0"/>
          <c:tx>
            <c:v>All Workers</c:v>
          </c:tx>
          <c:spPr>
            <a:ln w="19050" cap="rnd">
              <a:solidFill>
                <a:schemeClr val="tx1"/>
              </a:solidFill>
              <a:round/>
            </a:ln>
            <a:effectLst/>
          </c:spPr>
          <c:marker>
            <c:symbol val="none"/>
          </c:marker>
          <c:cat>
            <c:numRef>
              <c:f>Sheet1!$A$2:$A$46</c:f>
              <c:numCache>
                <c:formatCode>General</c:formatCode>
                <c:ptCount val="45"/>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numCache>
            </c:numRef>
          </c:cat>
          <c:val>
            <c:numRef>
              <c:f>Sheet1!$F$2:$F$46</c:f>
              <c:numCache>
                <c:formatCode>General</c:formatCode>
                <c:ptCount val="45"/>
                <c:pt idx="0">
                  <c:v>0.40815100000000004</c:v>
                </c:pt>
                <c:pt idx="1">
                  <c:v>0.41072790000000003</c:v>
                </c:pt>
                <c:pt idx="2">
                  <c:v>0.41305360000000002</c:v>
                </c:pt>
                <c:pt idx="3">
                  <c:v>0.42057929999999999</c:v>
                </c:pt>
                <c:pt idx="4">
                  <c:v>0.42696429999999996</c:v>
                </c:pt>
                <c:pt idx="5">
                  <c:v>0.43215320000000002</c:v>
                </c:pt>
                <c:pt idx="6">
                  <c:v>0.43255500000000002</c:v>
                </c:pt>
                <c:pt idx="7">
                  <c:v>0.44134830000000003</c:v>
                </c:pt>
                <c:pt idx="8">
                  <c:v>0.44550509999999999</c:v>
                </c:pt>
                <c:pt idx="9">
                  <c:v>0.45239390000000002</c:v>
                </c:pt>
                <c:pt idx="10">
                  <c:v>0.45527260000000003</c:v>
                </c:pt>
                <c:pt idx="11">
                  <c:v>0.45457190000000003</c:v>
                </c:pt>
                <c:pt idx="12">
                  <c:v>0.45787509999999998</c:v>
                </c:pt>
                <c:pt idx="13">
                  <c:v>0.46173900000000001</c:v>
                </c:pt>
                <c:pt idx="14">
                  <c:v>0.46498510000000004</c:v>
                </c:pt>
                <c:pt idx="15">
                  <c:v>0.46649160000000001</c:v>
                </c:pt>
                <c:pt idx="16">
                  <c:v>0.46838190000000002</c:v>
                </c:pt>
                <c:pt idx="17">
                  <c:v>0.47114279999999997</c:v>
                </c:pt>
                <c:pt idx="18">
                  <c:v>0.47341840000000002</c:v>
                </c:pt>
                <c:pt idx="19">
                  <c:v>0.47634080000000001</c:v>
                </c:pt>
                <c:pt idx="20">
                  <c:v>0.47554059999999998</c:v>
                </c:pt>
                <c:pt idx="21">
                  <c:v>0.47331520000000005</c:v>
                </c:pt>
                <c:pt idx="22">
                  <c:v>0.47314719999999999</c:v>
                </c:pt>
                <c:pt idx="23">
                  <c:v>0.4747074</c:v>
                </c:pt>
                <c:pt idx="24">
                  <c:v>0.47505399999999998</c:v>
                </c:pt>
                <c:pt idx="25">
                  <c:v>0.4748985</c:v>
                </c:pt>
                <c:pt idx="26">
                  <c:v>0.47747609999999996</c:v>
                </c:pt>
                <c:pt idx="27">
                  <c:v>0.47691939999999999</c:v>
                </c:pt>
                <c:pt idx="28">
                  <c:v>0.4782246</c:v>
                </c:pt>
                <c:pt idx="29">
                  <c:v>0.4793982</c:v>
                </c:pt>
                <c:pt idx="30">
                  <c:v>0.47991220000000001</c:v>
                </c:pt>
                <c:pt idx="31">
                  <c:v>0.4775933</c:v>
                </c:pt>
                <c:pt idx="32">
                  <c:v>0.47619279999999997</c:v>
                </c:pt>
                <c:pt idx="33">
                  <c:v>0.47585089999999997</c:v>
                </c:pt>
                <c:pt idx="34">
                  <c:v>0.47707129999999998</c:v>
                </c:pt>
                <c:pt idx="35">
                  <c:v>0.48004400000000003</c:v>
                </c:pt>
                <c:pt idx="36">
                  <c:v>0.48727520000000002</c:v>
                </c:pt>
                <c:pt idx="37">
                  <c:v>0.48552839999999997</c:v>
                </c:pt>
                <c:pt idx="38">
                  <c:v>0.4810567</c:v>
                </c:pt>
                <c:pt idx="39">
                  <c:v>0.48098419999999997</c:v>
                </c:pt>
                <c:pt idx="40">
                  <c:v>0.48005180000000003</c:v>
                </c:pt>
                <c:pt idx="41">
                  <c:v>0.47929299999999997</c:v>
                </c:pt>
                <c:pt idx="42">
                  <c:v>0.47947770000000001</c:v>
                </c:pt>
                <c:pt idx="43">
                  <c:v>0.47827609999999998</c:v>
                </c:pt>
                <c:pt idx="44">
                  <c:v>0.47848599999999997</c:v>
                </c:pt>
              </c:numCache>
            </c:numRef>
          </c:val>
          <c:smooth val="0"/>
          <c:extLst xmlns:c16r2="http://schemas.microsoft.com/office/drawing/2015/06/chart">
            <c:ext xmlns:c16="http://schemas.microsoft.com/office/drawing/2014/chart" uri="{C3380CC4-5D6E-409C-BE32-E72D297353CC}">
              <c16:uniqueId val="{00000000-30D7-2C47-8ED2-7FF7227DC35C}"/>
            </c:ext>
          </c:extLst>
        </c:ser>
        <c:ser>
          <c:idx val="2"/>
          <c:order val="1"/>
          <c:tx>
            <c:v>Top Quartile</c:v>
          </c:tx>
          <c:spPr>
            <a:ln w="19050" cap="rnd">
              <a:solidFill>
                <a:srgbClr val="FF0000"/>
              </a:solidFill>
              <a:round/>
            </a:ln>
            <a:effectLst/>
          </c:spPr>
          <c:marker>
            <c:symbol val="none"/>
          </c:marker>
          <c:cat>
            <c:numRef>
              <c:f>Sheet1!$A$2:$A$46</c:f>
              <c:numCache>
                <c:formatCode>General</c:formatCode>
                <c:ptCount val="45"/>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numCache>
            </c:numRef>
          </c:cat>
          <c:val>
            <c:numRef>
              <c:f>Sheet1!$G$2:$G$47</c:f>
              <c:numCache>
                <c:formatCode>General</c:formatCode>
                <c:ptCount val="46"/>
                <c:pt idx="0">
                  <c:v>0.13541199999999998</c:v>
                </c:pt>
                <c:pt idx="1">
                  <c:v>0.14508180000000004</c:v>
                </c:pt>
                <c:pt idx="2">
                  <c:v>0.15070249999999996</c:v>
                </c:pt>
                <c:pt idx="3">
                  <c:v>0.1647189</c:v>
                </c:pt>
                <c:pt idx="4">
                  <c:v>0.16338459999999999</c:v>
                </c:pt>
                <c:pt idx="5">
                  <c:v>0.15919910000000004</c:v>
                </c:pt>
                <c:pt idx="6">
                  <c:v>0.15848059999999997</c:v>
                </c:pt>
                <c:pt idx="7">
                  <c:v>0.17289560000000004</c:v>
                </c:pt>
                <c:pt idx="8">
                  <c:v>0.1858976</c:v>
                </c:pt>
                <c:pt idx="9">
                  <c:v>0.19473799999999997</c:v>
                </c:pt>
                <c:pt idx="10">
                  <c:v>0.22062910000000002</c:v>
                </c:pt>
                <c:pt idx="11">
                  <c:v>0.22707520000000003</c:v>
                </c:pt>
                <c:pt idx="12">
                  <c:v>0.23545799999999995</c:v>
                </c:pt>
                <c:pt idx="13">
                  <c:v>0.24404590000000004</c:v>
                </c:pt>
                <c:pt idx="14">
                  <c:v>0.26717420000000003</c:v>
                </c:pt>
                <c:pt idx="15">
                  <c:v>0.26891529999999997</c:v>
                </c:pt>
                <c:pt idx="16">
                  <c:v>0.28821209999999997</c:v>
                </c:pt>
                <c:pt idx="17">
                  <c:v>0.29897079999999998</c:v>
                </c:pt>
                <c:pt idx="18">
                  <c:v>0.31259709999999996</c:v>
                </c:pt>
                <c:pt idx="19">
                  <c:v>0.32451669999999999</c:v>
                </c:pt>
                <c:pt idx="20">
                  <c:v>0.33794639999999998</c:v>
                </c:pt>
                <c:pt idx="21">
                  <c:v>0.34223530000000002</c:v>
                </c:pt>
                <c:pt idx="22">
                  <c:v>0.33921520000000005</c:v>
                </c:pt>
                <c:pt idx="23">
                  <c:v>0.34954839999999998</c:v>
                </c:pt>
                <c:pt idx="24">
                  <c:v>0.34791950000000005</c:v>
                </c:pt>
                <c:pt idx="25">
                  <c:v>0.34730179999999999</c:v>
                </c:pt>
                <c:pt idx="26">
                  <c:v>0.35158429999999996</c:v>
                </c:pt>
                <c:pt idx="27">
                  <c:v>0.34863129999999998</c:v>
                </c:pt>
                <c:pt idx="28">
                  <c:v>0.35141679999999997</c:v>
                </c:pt>
                <c:pt idx="29">
                  <c:v>0.36206729999999998</c:v>
                </c:pt>
                <c:pt idx="30">
                  <c:v>0.36833079999999996</c:v>
                </c:pt>
                <c:pt idx="31">
                  <c:v>0.37318660000000003</c:v>
                </c:pt>
                <c:pt idx="32">
                  <c:v>0.37781529999999997</c:v>
                </c:pt>
                <c:pt idx="33">
                  <c:v>0.3758243</c:v>
                </c:pt>
                <c:pt idx="34">
                  <c:v>0.37780049999999998</c:v>
                </c:pt>
                <c:pt idx="35">
                  <c:v>0.37881160000000003</c:v>
                </c:pt>
                <c:pt idx="36">
                  <c:v>0.38454999999999995</c:v>
                </c:pt>
                <c:pt idx="37">
                  <c:v>0.39327109999999998</c:v>
                </c:pt>
                <c:pt idx="38">
                  <c:v>0.39210080000000003</c:v>
                </c:pt>
                <c:pt idx="39">
                  <c:v>0.38627259999999997</c:v>
                </c:pt>
                <c:pt idx="40">
                  <c:v>0.39313589999999998</c:v>
                </c:pt>
                <c:pt idx="41">
                  <c:v>0.39565600000000001</c:v>
                </c:pt>
                <c:pt idx="42">
                  <c:v>0.39361740000000001</c:v>
                </c:pt>
                <c:pt idx="43">
                  <c:v>0.393895</c:v>
                </c:pt>
                <c:pt idx="44">
                  <c:v>0.39169540000000003</c:v>
                </c:pt>
              </c:numCache>
            </c:numRef>
          </c:val>
          <c:smooth val="0"/>
          <c:extLst xmlns:c16r2="http://schemas.microsoft.com/office/drawing/2015/06/chart">
            <c:ext xmlns:c16="http://schemas.microsoft.com/office/drawing/2014/chart" uri="{C3380CC4-5D6E-409C-BE32-E72D297353CC}">
              <c16:uniqueId val="{00000001-30D7-2C47-8ED2-7FF7227DC35C}"/>
            </c:ext>
          </c:extLst>
        </c:ser>
        <c:ser>
          <c:idx val="3"/>
          <c:order val="2"/>
          <c:tx>
            <c:v>Top Decile</c:v>
          </c:tx>
          <c:spPr>
            <a:ln w="25400" cap="rnd">
              <a:solidFill>
                <a:srgbClr val="0070C0"/>
              </a:solidFill>
              <a:prstDash val="sysDash"/>
              <a:round/>
            </a:ln>
            <a:effectLst/>
          </c:spPr>
          <c:marker>
            <c:symbol val="none"/>
          </c:marker>
          <c:cat>
            <c:numRef>
              <c:f>Sheet1!$A$2:$A$46</c:f>
              <c:numCache>
                <c:formatCode>General</c:formatCode>
                <c:ptCount val="45"/>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numCache>
            </c:numRef>
          </c:cat>
          <c:val>
            <c:numRef>
              <c:f>Sheet1!$H$2:$H$46</c:f>
              <c:numCache>
                <c:formatCode>General</c:formatCode>
                <c:ptCount val="45"/>
                <c:pt idx="0">
                  <c:v>0.11204590000000003</c:v>
                </c:pt>
                <c:pt idx="1">
                  <c:v>0.10903910000000006</c:v>
                </c:pt>
                <c:pt idx="2">
                  <c:v>0.1161373</c:v>
                </c:pt>
                <c:pt idx="3">
                  <c:v>0.12625339999999996</c:v>
                </c:pt>
                <c:pt idx="4">
                  <c:v>0.11792239999999998</c:v>
                </c:pt>
                <c:pt idx="5">
                  <c:v>0.10726449999999998</c:v>
                </c:pt>
                <c:pt idx="6">
                  <c:v>0.11505710000000002</c:v>
                </c:pt>
                <c:pt idx="7">
                  <c:v>0.12627809999999995</c:v>
                </c:pt>
                <c:pt idx="8">
                  <c:v>0.13097309999999995</c:v>
                </c:pt>
                <c:pt idx="9">
                  <c:v>0.14191500000000001</c:v>
                </c:pt>
                <c:pt idx="10">
                  <c:v>0.15117340000000001</c:v>
                </c:pt>
                <c:pt idx="11">
                  <c:v>0.16111710000000001</c:v>
                </c:pt>
                <c:pt idx="12">
                  <c:v>0.17268810000000001</c:v>
                </c:pt>
                <c:pt idx="13">
                  <c:v>0.17908570000000001</c:v>
                </c:pt>
                <c:pt idx="14">
                  <c:v>0.19605709999999998</c:v>
                </c:pt>
                <c:pt idx="15">
                  <c:v>0.20561280000000004</c:v>
                </c:pt>
                <c:pt idx="16">
                  <c:v>0.22820370000000001</c:v>
                </c:pt>
                <c:pt idx="17">
                  <c:v>0.23926420000000004</c:v>
                </c:pt>
                <c:pt idx="18">
                  <c:v>0.25142469999999995</c:v>
                </c:pt>
                <c:pt idx="19">
                  <c:v>0.27241150000000003</c:v>
                </c:pt>
                <c:pt idx="20">
                  <c:v>0.28529720000000003</c:v>
                </c:pt>
                <c:pt idx="21">
                  <c:v>0.29662849999999996</c:v>
                </c:pt>
                <c:pt idx="22">
                  <c:v>0.29124380000000005</c:v>
                </c:pt>
                <c:pt idx="23">
                  <c:v>0.29865200000000003</c:v>
                </c:pt>
                <c:pt idx="24">
                  <c:v>0.30159340000000001</c:v>
                </c:pt>
                <c:pt idx="25">
                  <c:v>0.29984460000000002</c:v>
                </c:pt>
                <c:pt idx="26">
                  <c:v>0.30120619999999998</c:v>
                </c:pt>
                <c:pt idx="27">
                  <c:v>0.30044769999999998</c:v>
                </c:pt>
                <c:pt idx="28">
                  <c:v>0.30261389999999999</c:v>
                </c:pt>
                <c:pt idx="29">
                  <c:v>0.31250999999999995</c:v>
                </c:pt>
                <c:pt idx="30">
                  <c:v>0.31914469999999995</c:v>
                </c:pt>
                <c:pt idx="31">
                  <c:v>0.31821580000000005</c:v>
                </c:pt>
                <c:pt idx="32">
                  <c:v>0.32632059999999996</c:v>
                </c:pt>
                <c:pt idx="33">
                  <c:v>0.33035099999999995</c:v>
                </c:pt>
                <c:pt idx="34">
                  <c:v>0.33341699999999996</c:v>
                </c:pt>
                <c:pt idx="35">
                  <c:v>0.33526299999999998</c:v>
                </c:pt>
                <c:pt idx="36">
                  <c:v>0.33780840000000001</c:v>
                </c:pt>
                <c:pt idx="37">
                  <c:v>0.34446569999999999</c:v>
                </c:pt>
                <c:pt idx="38">
                  <c:v>0.34674729999999998</c:v>
                </c:pt>
                <c:pt idx="39">
                  <c:v>0.34331389999999995</c:v>
                </c:pt>
                <c:pt idx="40">
                  <c:v>0.34415980000000002</c:v>
                </c:pt>
                <c:pt idx="41">
                  <c:v>0.35201859999999996</c:v>
                </c:pt>
                <c:pt idx="42">
                  <c:v>0.35378209999999999</c:v>
                </c:pt>
                <c:pt idx="43">
                  <c:v>0.35052680000000003</c:v>
                </c:pt>
                <c:pt idx="44">
                  <c:v>0.34868960000000004</c:v>
                </c:pt>
              </c:numCache>
            </c:numRef>
          </c:val>
          <c:smooth val="0"/>
          <c:extLst xmlns:c16r2="http://schemas.microsoft.com/office/drawing/2015/06/chart">
            <c:ext xmlns:c16="http://schemas.microsoft.com/office/drawing/2014/chart" uri="{C3380CC4-5D6E-409C-BE32-E72D297353CC}">
              <c16:uniqueId val="{00000002-30D7-2C47-8ED2-7FF7227DC35C}"/>
            </c:ext>
          </c:extLst>
        </c:ser>
        <c:dLbls>
          <c:showLegendKey val="0"/>
          <c:showVal val="0"/>
          <c:showCatName val="0"/>
          <c:showSerName val="0"/>
          <c:showPercent val="0"/>
          <c:showBubbleSize val="0"/>
        </c:dLbls>
        <c:marker val="1"/>
        <c:smooth val="0"/>
        <c:axId val="114275840"/>
        <c:axId val="114277376"/>
      </c:lineChart>
      <c:catAx>
        <c:axId val="11427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277376"/>
        <c:crosses val="autoZero"/>
        <c:auto val="1"/>
        <c:lblAlgn val="ctr"/>
        <c:lblOffset val="100"/>
        <c:tickLblSkip val="4"/>
        <c:noMultiLvlLbl val="0"/>
      </c:catAx>
      <c:valAx>
        <c:axId val="114277376"/>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275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Female</a:t>
            </a:r>
            <a:r>
              <a:rPr lang="en-GB" baseline="0"/>
              <a:t> Employee Share by Wage Percentile, US, 2011-2016 ACS</a:t>
            </a:r>
            <a:endParaRPr lang="en-GB"/>
          </a:p>
        </c:rich>
      </c:tx>
      <c:layout/>
      <c:overlay val="0"/>
      <c:spPr>
        <a:noFill/>
        <a:ln>
          <a:noFill/>
        </a:ln>
        <a:effectLst/>
      </c:spPr>
    </c:title>
    <c:autoTitleDeleted val="0"/>
    <c:plotArea>
      <c:layout/>
      <c:barChart>
        <c:barDir val="col"/>
        <c:grouping val="clustered"/>
        <c:varyColors val="0"/>
        <c:ser>
          <c:idx val="0"/>
          <c:order val="0"/>
          <c:tx>
            <c:strRef>
              <c:f>Sheet3!$B$1</c:f>
              <c:strCache>
                <c:ptCount val="1"/>
                <c:pt idx="0">
                  <c:v>All Workers</c:v>
                </c:pt>
              </c:strCache>
            </c:strRef>
          </c:tx>
          <c:spPr>
            <a:solidFill>
              <a:schemeClr val="accent1"/>
            </a:solidFill>
            <a:ln>
              <a:noFill/>
            </a:ln>
            <a:effectLst/>
          </c:spPr>
          <c:invertIfNegative val="0"/>
          <c:cat>
            <c:strRef>
              <c:f>Sheet3!$A$2:$A$4</c:f>
              <c:strCache>
                <c:ptCount val="3"/>
                <c:pt idx="0">
                  <c:v>All Wage Earners</c:v>
                </c:pt>
                <c:pt idx="1">
                  <c:v>Top Quartile</c:v>
                </c:pt>
                <c:pt idx="2">
                  <c:v>Top Decile</c:v>
                </c:pt>
              </c:strCache>
            </c:strRef>
          </c:cat>
          <c:val>
            <c:numRef>
              <c:f>Sheet3!$B$2:$B$4</c:f>
              <c:numCache>
                <c:formatCode>General</c:formatCode>
                <c:ptCount val="3"/>
                <c:pt idx="0">
                  <c:v>47.9</c:v>
                </c:pt>
                <c:pt idx="1">
                  <c:v>34.5</c:v>
                </c:pt>
                <c:pt idx="2">
                  <c:v>27.4</c:v>
                </c:pt>
              </c:numCache>
            </c:numRef>
          </c:val>
          <c:extLst xmlns:c16r2="http://schemas.microsoft.com/office/drawing/2015/06/chart">
            <c:ext xmlns:c16="http://schemas.microsoft.com/office/drawing/2014/chart" uri="{C3380CC4-5D6E-409C-BE32-E72D297353CC}">
              <c16:uniqueId val="{00000000-5039-924A-8A17-E1405FE65387}"/>
            </c:ext>
          </c:extLst>
        </c:ser>
        <c:ser>
          <c:idx val="1"/>
          <c:order val="1"/>
          <c:tx>
            <c:strRef>
              <c:f>Sheet3!$C$1</c:f>
              <c:strCache>
                <c:ptCount val="1"/>
                <c:pt idx="0">
                  <c:v>"Economists"</c:v>
                </c:pt>
              </c:strCache>
            </c:strRef>
          </c:tx>
          <c:spPr>
            <a:solidFill>
              <a:schemeClr val="accent2"/>
            </a:solidFill>
            <a:ln>
              <a:noFill/>
            </a:ln>
            <a:effectLst/>
          </c:spPr>
          <c:invertIfNegative val="0"/>
          <c:cat>
            <c:strRef>
              <c:f>Sheet3!$A$2:$A$4</c:f>
              <c:strCache>
                <c:ptCount val="3"/>
                <c:pt idx="0">
                  <c:v>All Wage Earners</c:v>
                </c:pt>
                <c:pt idx="1">
                  <c:v>Top Quartile</c:v>
                </c:pt>
                <c:pt idx="2">
                  <c:v>Top Decile</c:v>
                </c:pt>
              </c:strCache>
            </c:strRef>
          </c:cat>
          <c:val>
            <c:numRef>
              <c:f>Sheet3!$C$2:$C$4</c:f>
              <c:numCache>
                <c:formatCode>General</c:formatCode>
                <c:ptCount val="3"/>
                <c:pt idx="0">
                  <c:v>30.7</c:v>
                </c:pt>
                <c:pt idx="1">
                  <c:v>18</c:v>
                </c:pt>
                <c:pt idx="2">
                  <c:v>14.9</c:v>
                </c:pt>
              </c:numCache>
            </c:numRef>
          </c:val>
          <c:extLst xmlns:c16r2="http://schemas.microsoft.com/office/drawing/2015/06/chart">
            <c:ext xmlns:c16="http://schemas.microsoft.com/office/drawing/2014/chart" uri="{C3380CC4-5D6E-409C-BE32-E72D297353CC}">
              <c16:uniqueId val="{00000001-5039-924A-8A17-E1405FE65387}"/>
            </c:ext>
          </c:extLst>
        </c:ser>
        <c:dLbls>
          <c:showLegendKey val="0"/>
          <c:showVal val="0"/>
          <c:showCatName val="0"/>
          <c:showSerName val="0"/>
          <c:showPercent val="0"/>
          <c:showBubbleSize val="0"/>
        </c:dLbls>
        <c:gapWidth val="219"/>
        <c:overlap val="-27"/>
        <c:axId val="114334720"/>
        <c:axId val="114348800"/>
      </c:barChart>
      <c:catAx>
        <c:axId val="11433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348800"/>
        <c:crosses val="autoZero"/>
        <c:auto val="1"/>
        <c:lblAlgn val="ctr"/>
        <c:lblOffset val="100"/>
        <c:noMultiLvlLbl val="0"/>
      </c:catAx>
      <c:valAx>
        <c:axId val="1143488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334720"/>
        <c:crosses val="autoZero"/>
        <c:crossBetween val="between"/>
      </c:valAx>
      <c:spPr>
        <a:noFill/>
        <a:ln>
          <a:noFill/>
        </a:ln>
        <a:effectLst/>
      </c:spPr>
    </c:plotArea>
    <c:legend>
      <c:legendPos val="b"/>
      <c:layout>
        <c:manualLayout>
          <c:xMode val="edge"/>
          <c:yMode val="edge"/>
          <c:x val="0.3172056965101584"/>
          <c:y val="0.92729403179087322"/>
          <c:w val="0.3841071254982017"/>
          <c:h val="5.36356487837791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Female</a:t>
            </a:r>
            <a:r>
              <a:rPr lang="en-GB" baseline="0"/>
              <a:t> Employee Share by Wage Percentile, UK, 2015-2017 ASHE</a:t>
            </a:r>
            <a:endParaRPr lang="en-GB"/>
          </a:p>
        </c:rich>
      </c:tx>
      <c:layout/>
      <c:overlay val="0"/>
      <c:spPr>
        <a:noFill/>
        <a:ln>
          <a:noFill/>
        </a:ln>
        <a:effectLst/>
      </c:spPr>
    </c:title>
    <c:autoTitleDeleted val="0"/>
    <c:plotArea>
      <c:layout/>
      <c:barChart>
        <c:barDir val="col"/>
        <c:grouping val="clustered"/>
        <c:varyColors val="0"/>
        <c:ser>
          <c:idx val="0"/>
          <c:order val="0"/>
          <c:tx>
            <c:strRef>
              <c:f>Sheet3!$B$1</c:f>
              <c:strCache>
                <c:ptCount val="1"/>
                <c:pt idx="0">
                  <c:v>All Workers</c:v>
                </c:pt>
              </c:strCache>
            </c:strRef>
          </c:tx>
          <c:spPr>
            <a:solidFill>
              <a:schemeClr val="accent1"/>
            </a:solidFill>
            <a:ln>
              <a:noFill/>
            </a:ln>
            <a:effectLst/>
          </c:spPr>
          <c:invertIfNegative val="0"/>
          <c:cat>
            <c:strRef>
              <c:f>Sheet3!$A$7:$A$8</c:f>
              <c:strCache>
                <c:ptCount val="2"/>
                <c:pt idx="0">
                  <c:v>All Wage Earners</c:v>
                </c:pt>
                <c:pt idx="1">
                  <c:v>Top Quartile</c:v>
                </c:pt>
              </c:strCache>
            </c:strRef>
          </c:cat>
          <c:val>
            <c:numRef>
              <c:f>Sheet3!$B$7:$B$8</c:f>
              <c:numCache>
                <c:formatCode>General</c:formatCode>
                <c:ptCount val="2"/>
                <c:pt idx="0">
                  <c:v>49.9</c:v>
                </c:pt>
                <c:pt idx="1">
                  <c:v>32.799999999999997</c:v>
                </c:pt>
              </c:numCache>
            </c:numRef>
          </c:val>
          <c:extLst xmlns:c16r2="http://schemas.microsoft.com/office/drawing/2015/06/chart">
            <c:ext xmlns:c16="http://schemas.microsoft.com/office/drawing/2014/chart" uri="{C3380CC4-5D6E-409C-BE32-E72D297353CC}">
              <c16:uniqueId val="{00000000-0720-F445-8A8E-CB8216158C31}"/>
            </c:ext>
          </c:extLst>
        </c:ser>
        <c:ser>
          <c:idx val="1"/>
          <c:order val="1"/>
          <c:tx>
            <c:strRef>
              <c:f>Sheet3!$C$1</c:f>
              <c:strCache>
                <c:ptCount val="1"/>
                <c:pt idx="0">
                  <c:v>"Economists"</c:v>
                </c:pt>
              </c:strCache>
            </c:strRef>
          </c:tx>
          <c:spPr>
            <a:solidFill>
              <a:schemeClr val="accent2"/>
            </a:solidFill>
            <a:ln>
              <a:noFill/>
            </a:ln>
            <a:effectLst/>
          </c:spPr>
          <c:invertIfNegative val="0"/>
          <c:cat>
            <c:strRef>
              <c:f>Sheet3!$A$7:$A$8</c:f>
              <c:strCache>
                <c:ptCount val="2"/>
                <c:pt idx="0">
                  <c:v>All Wage Earners</c:v>
                </c:pt>
                <c:pt idx="1">
                  <c:v>Top Quartile</c:v>
                </c:pt>
              </c:strCache>
            </c:strRef>
          </c:cat>
          <c:val>
            <c:numRef>
              <c:f>Sheet3!$C$7:$C$8</c:f>
              <c:numCache>
                <c:formatCode>General</c:formatCode>
                <c:ptCount val="2"/>
                <c:pt idx="0">
                  <c:v>26.3</c:v>
                </c:pt>
                <c:pt idx="1">
                  <c:v>13.8</c:v>
                </c:pt>
              </c:numCache>
            </c:numRef>
          </c:val>
          <c:extLst xmlns:c16r2="http://schemas.microsoft.com/office/drawing/2015/06/chart">
            <c:ext xmlns:c16="http://schemas.microsoft.com/office/drawing/2014/chart" uri="{C3380CC4-5D6E-409C-BE32-E72D297353CC}">
              <c16:uniqueId val="{00000001-0720-F445-8A8E-CB8216158C31}"/>
            </c:ext>
          </c:extLst>
        </c:ser>
        <c:dLbls>
          <c:showLegendKey val="0"/>
          <c:showVal val="0"/>
          <c:showCatName val="0"/>
          <c:showSerName val="0"/>
          <c:showPercent val="0"/>
          <c:showBubbleSize val="0"/>
        </c:dLbls>
        <c:gapWidth val="219"/>
        <c:overlap val="-27"/>
        <c:axId val="114379008"/>
        <c:axId val="114393088"/>
      </c:barChart>
      <c:catAx>
        <c:axId val="11437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393088"/>
        <c:crosses val="autoZero"/>
        <c:auto val="1"/>
        <c:lblAlgn val="ctr"/>
        <c:lblOffset val="100"/>
        <c:noMultiLvlLbl val="0"/>
      </c:catAx>
      <c:valAx>
        <c:axId val="1143930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379008"/>
        <c:crosses val="autoZero"/>
        <c:crossBetween val="between"/>
      </c:valAx>
      <c:spPr>
        <a:noFill/>
        <a:ln>
          <a:noFill/>
        </a:ln>
        <a:effectLst/>
      </c:spPr>
    </c:plotArea>
    <c:legend>
      <c:legendPos val="b"/>
      <c:layout>
        <c:manualLayout>
          <c:xMode val="edge"/>
          <c:yMode val="edge"/>
          <c:x val="0.3172056965101584"/>
          <c:y val="0.92729403179087322"/>
          <c:w val="0.3841071254982017"/>
          <c:h val="5.36356487837791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Share of Women by Wage Quartile</a:t>
            </a:r>
          </a:p>
        </c:rich>
      </c:tx>
      <c:layout/>
      <c:overlay val="0"/>
      <c:spPr>
        <a:noFill/>
        <a:ln>
          <a:noFill/>
        </a:ln>
        <a:effectLst/>
      </c:spPr>
    </c:title>
    <c:autoTitleDeleted val="0"/>
    <c:plotArea>
      <c:layout/>
      <c:barChart>
        <c:barDir val="col"/>
        <c:grouping val="clustered"/>
        <c:varyColors val="0"/>
        <c:ser>
          <c:idx val="0"/>
          <c:order val="0"/>
          <c:tx>
            <c:v>All Private Firms</c:v>
          </c:tx>
          <c:spPr>
            <a:solidFill>
              <a:schemeClr val="accent1"/>
            </a:solidFill>
            <a:ln>
              <a:noFill/>
            </a:ln>
            <a:effectLst/>
          </c:spPr>
          <c:invertIfNegative val="0"/>
          <c:cat>
            <c:strRef>
              <c:f>Sheet1!$A$2:$A$5</c:f>
              <c:strCache>
                <c:ptCount val="4"/>
                <c:pt idx="0">
                  <c:v>Bottom</c:v>
                </c:pt>
                <c:pt idx="1">
                  <c:v>Lower Middle</c:v>
                </c:pt>
                <c:pt idx="2">
                  <c:v>Upper Middle</c:v>
                </c:pt>
                <c:pt idx="3">
                  <c:v>Top</c:v>
                </c:pt>
              </c:strCache>
            </c:strRef>
          </c:cat>
          <c:val>
            <c:numRef>
              <c:f>Sheet1!$B$2:$B$5</c:f>
              <c:numCache>
                <c:formatCode>General</c:formatCode>
                <c:ptCount val="4"/>
                <c:pt idx="0">
                  <c:v>51.6</c:v>
                </c:pt>
                <c:pt idx="1">
                  <c:v>47.1</c:v>
                </c:pt>
                <c:pt idx="2">
                  <c:v>42.6</c:v>
                </c:pt>
                <c:pt idx="3">
                  <c:v>36.9</c:v>
                </c:pt>
              </c:numCache>
            </c:numRef>
          </c:val>
          <c:extLst xmlns:c16r2="http://schemas.microsoft.com/office/drawing/2015/06/chart">
            <c:ext xmlns:c16="http://schemas.microsoft.com/office/drawing/2014/chart" uri="{C3380CC4-5D6E-409C-BE32-E72D297353CC}">
              <c16:uniqueId val="{00000000-BB5B-FA45-9C36-9540CB999C21}"/>
            </c:ext>
          </c:extLst>
        </c:ser>
        <c:ser>
          <c:idx val="1"/>
          <c:order val="1"/>
          <c:tx>
            <c:v>Bank of England</c:v>
          </c:tx>
          <c:spPr>
            <a:solidFill>
              <a:schemeClr val="accent2"/>
            </a:solidFill>
            <a:ln>
              <a:noFill/>
            </a:ln>
            <a:effectLst/>
          </c:spPr>
          <c:invertIfNegative val="0"/>
          <c:cat>
            <c:strRef>
              <c:f>Sheet1!$A$2:$A$5</c:f>
              <c:strCache>
                <c:ptCount val="4"/>
                <c:pt idx="0">
                  <c:v>Bottom</c:v>
                </c:pt>
                <c:pt idx="1">
                  <c:v>Lower Middle</c:v>
                </c:pt>
                <c:pt idx="2">
                  <c:v>Upper Middle</c:v>
                </c:pt>
                <c:pt idx="3">
                  <c:v>Top</c:v>
                </c:pt>
              </c:strCache>
            </c:strRef>
          </c:cat>
          <c:val>
            <c:numRef>
              <c:f>Sheet1!$C$2:$C$5</c:f>
              <c:numCache>
                <c:formatCode>General</c:formatCode>
                <c:ptCount val="4"/>
                <c:pt idx="0">
                  <c:v>57</c:v>
                </c:pt>
                <c:pt idx="1">
                  <c:v>49</c:v>
                </c:pt>
                <c:pt idx="2">
                  <c:v>38</c:v>
                </c:pt>
                <c:pt idx="3">
                  <c:v>30</c:v>
                </c:pt>
              </c:numCache>
            </c:numRef>
          </c:val>
          <c:extLst xmlns:c16r2="http://schemas.microsoft.com/office/drawing/2015/06/chart">
            <c:ext xmlns:c16="http://schemas.microsoft.com/office/drawing/2014/chart" uri="{C3380CC4-5D6E-409C-BE32-E72D297353CC}">
              <c16:uniqueId val="{00000001-BB5B-FA45-9C36-9540CB999C21}"/>
            </c:ext>
          </c:extLst>
        </c:ser>
        <c:ser>
          <c:idx val="2"/>
          <c:order val="2"/>
          <c:tx>
            <c:strRef>
              <c:f>Sheet1!$D$1</c:f>
              <c:strCache>
                <c:ptCount val="1"/>
                <c:pt idx="0">
                  <c:v>Goldman Sachs</c:v>
                </c:pt>
              </c:strCache>
            </c:strRef>
          </c:tx>
          <c:spPr>
            <a:solidFill>
              <a:schemeClr val="accent3"/>
            </a:solidFill>
            <a:ln>
              <a:noFill/>
            </a:ln>
            <a:effectLst/>
          </c:spPr>
          <c:invertIfNegative val="0"/>
          <c:val>
            <c:numRef>
              <c:f>Sheet1!$D$2:$D$5</c:f>
              <c:numCache>
                <c:formatCode>General</c:formatCode>
                <c:ptCount val="4"/>
                <c:pt idx="0">
                  <c:v>62.4</c:v>
                </c:pt>
                <c:pt idx="1">
                  <c:v>57.6</c:v>
                </c:pt>
                <c:pt idx="2">
                  <c:v>31.1</c:v>
                </c:pt>
                <c:pt idx="3">
                  <c:v>17</c:v>
                </c:pt>
              </c:numCache>
            </c:numRef>
          </c:val>
          <c:extLst xmlns:c16r2="http://schemas.microsoft.com/office/drawing/2015/06/chart">
            <c:ext xmlns:c16="http://schemas.microsoft.com/office/drawing/2014/chart" uri="{C3380CC4-5D6E-409C-BE32-E72D297353CC}">
              <c16:uniqueId val="{00000002-BB5B-FA45-9C36-9540CB999C21}"/>
            </c:ext>
          </c:extLst>
        </c:ser>
        <c:dLbls>
          <c:showLegendKey val="0"/>
          <c:showVal val="0"/>
          <c:showCatName val="0"/>
          <c:showSerName val="0"/>
          <c:showPercent val="0"/>
          <c:showBubbleSize val="0"/>
        </c:dLbls>
        <c:gapWidth val="219"/>
        <c:overlap val="-27"/>
        <c:axId val="117868416"/>
        <c:axId val="117869952"/>
      </c:barChart>
      <c:catAx>
        <c:axId val="11786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869952"/>
        <c:crosses val="autoZero"/>
        <c:auto val="1"/>
        <c:lblAlgn val="ctr"/>
        <c:lblOffset val="100"/>
        <c:noMultiLvlLbl val="0"/>
      </c:catAx>
      <c:valAx>
        <c:axId val="1178699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868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89B7501E-44BB-F543-BAA7-5FB45B35B14C}" type="datetimeFigureOut">
              <a:rPr lang="en-US" smtClean="0"/>
              <a:t>5/17/2018</a:t>
            </a:fld>
            <a:endParaRPr lang="en-US" dirty="0"/>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67263"/>
            <a:ext cx="5435600" cy="39004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9113"/>
            <a:ext cx="2944813" cy="4968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100" y="9409113"/>
            <a:ext cx="2944813" cy="496887"/>
          </a:xfrm>
          <a:prstGeom prst="rect">
            <a:avLst/>
          </a:prstGeom>
        </p:spPr>
        <p:txBody>
          <a:bodyPr vert="horz" lIns="91440" tIns="45720" rIns="91440" bIns="45720" rtlCol="0" anchor="b"/>
          <a:lstStyle>
            <a:lvl1pPr algn="r">
              <a:defRPr sz="1200"/>
            </a:lvl1pPr>
          </a:lstStyle>
          <a:p>
            <a:fld id="{A56898AF-04D9-C14D-BE9C-D33475466F56}" type="slidenum">
              <a:rPr lang="en-US" smtClean="0"/>
              <a:t>‹#›</a:t>
            </a:fld>
            <a:endParaRPr lang="en-US" dirty="0"/>
          </a:p>
        </p:txBody>
      </p:sp>
    </p:spTree>
    <p:extLst>
      <p:ext uri="{BB962C8B-B14F-4D97-AF65-F5344CB8AC3E}">
        <p14:creationId xmlns:p14="http://schemas.microsoft.com/office/powerpoint/2010/main" val="371508857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898AF-04D9-C14D-BE9C-D33475466F56}" type="slidenum">
              <a:rPr lang="en-US" smtClean="0"/>
              <a:t>1</a:t>
            </a:fld>
            <a:endParaRPr lang="en-US"/>
          </a:p>
        </p:txBody>
      </p:sp>
    </p:spTree>
    <p:extLst>
      <p:ext uri="{BB962C8B-B14F-4D97-AF65-F5344CB8AC3E}">
        <p14:creationId xmlns:p14="http://schemas.microsoft.com/office/powerpoint/2010/main" val="2038383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Tournament theory may be important here. If the financial/professional services environment is one in which it is more common for workers to compete in tournaments for promotion, then career interruptions may be very costly relative to occupations such as medicine that have flatter hierarchies. Data from the Harvard and Beyond project suggests that the penalty to an 18-month career break is only a third as large for those with an MD compared to those with an MBA.</a:t>
            </a:r>
          </a:p>
          <a:p>
            <a:endParaRPr lang="en-US" dirty="0"/>
          </a:p>
          <a:p>
            <a:r>
              <a:rPr lang="en-US" dirty="0"/>
              <a:t>It will also matter when the major career advances occur and whether this coincides with when women are more likely to be taking time out of the labour market. My guess is that a career break at age 50 doesn’t impart much pay penalty when you return, but one at 35 does. Is this because this is the age when workers are competing for Managing Director, Partner etc - and by 50 that competition is largely over?</a:t>
            </a:r>
          </a:p>
          <a:p>
            <a:endParaRPr lang="en-US" dirty="0"/>
          </a:p>
          <a:p>
            <a:r>
              <a:rPr lang="en-US" dirty="0"/>
              <a:t>Substitutability between workers may not be as immutable as you may imagine. 20 years ago, most of us would have gone to the local GP who would work full time. Now, we go to large GP practices, probably don’t know which GP will see us and get a 10 minute appointment. For good or bad, this transformation means that part-time work can be equally valued – and indeed is the only way the GP system is sustainable.</a:t>
            </a:r>
          </a:p>
        </p:txBody>
      </p:sp>
      <p:sp>
        <p:nvSpPr>
          <p:cNvPr id="4" name="Slide Number Placeholder 3"/>
          <p:cNvSpPr>
            <a:spLocks noGrp="1"/>
          </p:cNvSpPr>
          <p:nvPr>
            <p:ph type="sldNum" sz="quarter" idx="10"/>
          </p:nvPr>
        </p:nvSpPr>
        <p:spPr/>
        <p:txBody>
          <a:bodyPr/>
          <a:lstStyle/>
          <a:p>
            <a:fld id="{A56898AF-04D9-C14D-BE9C-D33475466F56}" type="slidenum">
              <a:rPr lang="en-US" smtClean="0"/>
              <a:t>10</a:t>
            </a:fld>
            <a:endParaRPr lang="en-US" dirty="0"/>
          </a:p>
        </p:txBody>
      </p:sp>
    </p:spTree>
    <p:extLst>
      <p:ext uri="{BB962C8B-B14F-4D97-AF65-F5344CB8AC3E}">
        <p14:creationId xmlns:p14="http://schemas.microsoft.com/office/powerpoint/2010/main" val="2616808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898AF-04D9-C14D-BE9C-D33475466F56}" type="slidenum">
              <a:rPr lang="en-US" smtClean="0"/>
              <a:t>11</a:t>
            </a:fld>
            <a:endParaRPr lang="en-US" dirty="0"/>
          </a:p>
        </p:txBody>
      </p:sp>
    </p:spTree>
    <p:extLst>
      <p:ext uri="{BB962C8B-B14F-4D97-AF65-F5344CB8AC3E}">
        <p14:creationId xmlns:p14="http://schemas.microsoft.com/office/powerpoint/2010/main" val="3992096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blue bars show the share of women in each quartile of the wage distribution for all the private sector firms that have submitted gender pay reports to the government in 2017/18. In total, women account for 44% of employees in these firms - but they make up 52% of the lowest earners and only 37% of the top earners. The orange bars show the same data for the Bank of England (which also happens to employ 44% women in total). The gender differences across the wage distribution are more pronounced for the BoE than for the economy as a whole. Women account for 57% of bottom quartile earners and 30% of top quartile earners. Finally, the grey bars are for a well-known investment bank, Goldman Sachs. The gender differences are even more extreme, and the firm does particularly poorly in having women working in the top quartile of earners – only 17%.</a:t>
            </a:r>
          </a:p>
        </p:txBody>
      </p:sp>
      <p:sp>
        <p:nvSpPr>
          <p:cNvPr id="4" name="Slide Number Placeholder 3"/>
          <p:cNvSpPr>
            <a:spLocks noGrp="1"/>
          </p:cNvSpPr>
          <p:nvPr>
            <p:ph type="sldNum" sz="quarter" idx="10"/>
          </p:nvPr>
        </p:nvSpPr>
        <p:spPr/>
        <p:txBody>
          <a:bodyPr/>
          <a:lstStyle/>
          <a:p>
            <a:fld id="{A56898AF-04D9-C14D-BE9C-D33475466F56}" type="slidenum">
              <a:rPr lang="en-US" smtClean="0"/>
              <a:t>12</a:t>
            </a:fld>
            <a:endParaRPr lang="en-US" dirty="0"/>
          </a:p>
        </p:txBody>
      </p:sp>
    </p:spTree>
    <p:extLst>
      <p:ext uri="{BB962C8B-B14F-4D97-AF65-F5344CB8AC3E}">
        <p14:creationId xmlns:p14="http://schemas.microsoft.com/office/powerpoint/2010/main" val="3074427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shows the average percentage point gap between the share of women in a firm and the share of women in the top earnings quartile of the firm for all the sectors of the UK economy. For reference, remember the Bank of England employs 44% women in total and has 30% in the top quartile, so its gap is 14 pp.  Goldman Sachs gap was 25 pp. What’s interesting is how variable this measure is across industries, and how financial services are at the very extreme. No sector achieves balance, though health and social work gets close. This suggests that Central Banks (to the extent that they are like private sector companies in finance) may face particular headwinds in addressing this gender imbalance in senior positions.</a:t>
            </a:r>
          </a:p>
        </p:txBody>
      </p:sp>
      <p:sp>
        <p:nvSpPr>
          <p:cNvPr id="4" name="Slide Number Placeholder 3"/>
          <p:cNvSpPr>
            <a:spLocks noGrp="1"/>
          </p:cNvSpPr>
          <p:nvPr>
            <p:ph type="sldNum" sz="quarter" idx="10"/>
          </p:nvPr>
        </p:nvSpPr>
        <p:spPr/>
        <p:txBody>
          <a:bodyPr/>
          <a:lstStyle/>
          <a:p>
            <a:fld id="{A56898AF-04D9-C14D-BE9C-D33475466F56}" type="slidenum">
              <a:rPr lang="en-US" smtClean="0"/>
              <a:t>13</a:t>
            </a:fld>
            <a:endParaRPr lang="en-US" dirty="0"/>
          </a:p>
        </p:txBody>
      </p:sp>
    </p:spTree>
    <p:extLst>
      <p:ext uri="{BB962C8B-B14F-4D97-AF65-F5344CB8AC3E}">
        <p14:creationId xmlns:p14="http://schemas.microsoft.com/office/powerpoint/2010/main" val="163821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shows the distribution for the 299 firms that operate in the financial sector in the UK and have reported gender pay data. Recall that on average for these firms, 46% of workers are women but only 29% are in the top quartile of earners. What is interesting is the dispersion of the gap, the standard deviation is 8pp.  Some firms employ women in the top quartile in roughly the same proportion as they employ women overall. State Street Global Advisors for example employs 39% women and has 37% in the top quartile. </a:t>
            </a:r>
          </a:p>
          <a:p>
            <a:endParaRPr lang="en-US" dirty="0"/>
          </a:p>
          <a:p>
            <a:r>
              <a:rPr lang="en-US" dirty="0"/>
              <a:t>In the end we get back to the question posed earlier – does the dispersion across and within industries and firms reflect different and immutable production technologies or does it at least partly reflect the choice of some firms to adopt and encourage flexible work?</a:t>
            </a:r>
          </a:p>
        </p:txBody>
      </p:sp>
      <p:sp>
        <p:nvSpPr>
          <p:cNvPr id="4" name="Slide Number Placeholder 3"/>
          <p:cNvSpPr>
            <a:spLocks noGrp="1"/>
          </p:cNvSpPr>
          <p:nvPr>
            <p:ph type="sldNum" sz="quarter" idx="10"/>
          </p:nvPr>
        </p:nvSpPr>
        <p:spPr/>
        <p:txBody>
          <a:bodyPr/>
          <a:lstStyle/>
          <a:p>
            <a:fld id="{A56898AF-04D9-C14D-BE9C-D33475466F56}" type="slidenum">
              <a:rPr lang="en-US" smtClean="0"/>
              <a:t>14</a:t>
            </a:fld>
            <a:endParaRPr lang="en-US" dirty="0"/>
          </a:p>
        </p:txBody>
      </p:sp>
    </p:spTree>
    <p:extLst>
      <p:ext uri="{BB962C8B-B14F-4D97-AF65-F5344CB8AC3E}">
        <p14:creationId xmlns:p14="http://schemas.microsoft.com/office/powerpoint/2010/main" val="729963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done some more systematic analysis of the gender pay disclosure data by joining it to company accounts data and to industry-level information (at 3-digit level) on working practices from the Labour Force Survey. Preliminary results suggest two consistent findings. (Note: when we use industry level variation we control for 2-digit industry so we are exploiting variation </a:t>
            </a:r>
            <a:r>
              <a:rPr lang="en-US" b="1" dirty="0"/>
              <a:t>within</a:t>
            </a:r>
            <a:r>
              <a:rPr lang="en-US" dirty="0"/>
              <a:t> fairly narrowly defined industries, which is perhaps a little more convincing)</a:t>
            </a:r>
          </a:p>
          <a:p>
            <a:endParaRPr lang="en-US" dirty="0"/>
          </a:p>
          <a:p>
            <a:r>
              <a:rPr lang="en-US" dirty="0"/>
              <a:t>First, if we calculate the share of women on the Board of Directors, we find that firms with a higher share have smaller female employment gaps in the top quartile. Taken literally, a switch from an all-male to an all-female Board would eliminate about 20% of the gap (there are lots of all-male Boards, not many all-female ones!). One might worry this is mechanical, since if they are executive members of the Board they are surely in the top quartile. But this effect is true regardless of the size of employment in the firm. This ripple effect may be due to fairer promotion chances or to mentoring – a fascinating paper this afternoon will examine the role that mentoring programs can play for female academic economists. However internationally the evidence is unclear – a careful study of the Norway quotas on women on Boards suggests essentially no effect on the share of women in non-Board management roles.</a:t>
            </a:r>
          </a:p>
          <a:p>
            <a:endParaRPr lang="en-US" dirty="0"/>
          </a:p>
          <a:p>
            <a:r>
              <a:rPr lang="en-US" dirty="0"/>
              <a:t>Second, the LFS asks all workers if they are employed on a job share arrangement. It must be noted that this remains very uncommon, only 0.6% of workers are employed on such an arrangement. Over 50% of industries have no workers on such an arrangement (remember this is just a survey of workers). The size of the estimated effect is large – a 1 pp rise in job share workers would lower the gap by 0.7pp (remember the average gap is 7 pp). I don’t want to claim this is causal – but it is consistent with the idea that such arrangements can make workers more substitutable and thus lessen the pay and promotion difficulties with part-time work requirements.</a:t>
            </a:r>
          </a:p>
        </p:txBody>
      </p:sp>
      <p:sp>
        <p:nvSpPr>
          <p:cNvPr id="4" name="Slide Number Placeholder 3"/>
          <p:cNvSpPr>
            <a:spLocks noGrp="1"/>
          </p:cNvSpPr>
          <p:nvPr>
            <p:ph type="sldNum" sz="quarter" idx="10"/>
          </p:nvPr>
        </p:nvSpPr>
        <p:spPr/>
        <p:txBody>
          <a:bodyPr/>
          <a:lstStyle/>
          <a:p>
            <a:fld id="{A56898AF-04D9-C14D-BE9C-D33475466F56}" type="slidenum">
              <a:rPr lang="en-US" smtClean="0"/>
              <a:t>15</a:t>
            </a:fld>
            <a:endParaRPr lang="en-US" dirty="0"/>
          </a:p>
        </p:txBody>
      </p:sp>
    </p:spTree>
    <p:extLst>
      <p:ext uri="{BB962C8B-B14F-4D97-AF65-F5344CB8AC3E}">
        <p14:creationId xmlns:p14="http://schemas.microsoft.com/office/powerpoint/2010/main" val="2095829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issue is whether policy makers can do anything. One option is to impose quotas for senior jobs – in a similar manner to the Norwegian experiment at the Board level. The evidence on this experiment does not really point to strong effects below the Board. One issue is that one can satisfy such a rule by appointing female non-execs and have no effect on the management structure of the firm. Could a government impose quotas on executive jobs? And notice that some perfectly sensible policies may have unintended consequences. For example, generous maternity leave policies will encourage women to take longer out of the labour market than they might otherwise do. In the MBA example, that might be costly in the long term.</a:t>
            </a:r>
          </a:p>
          <a:p>
            <a:endParaRPr lang="en-US" dirty="0"/>
          </a:p>
          <a:p>
            <a:r>
              <a:rPr lang="en-US" dirty="0"/>
              <a:t>One interesting question that the recent disclosure requirement in the UK has raised is whether transparency itself will prompt change. All these firms already knew the situation in their firm, but often responded publicly as if this was a shocking new discovery. The fact that this will be an annual reporting requirement means that firms will have to explain each year the direction of travel.</a:t>
            </a:r>
          </a:p>
        </p:txBody>
      </p:sp>
      <p:sp>
        <p:nvSpPr>
          <p:cNvPr id="4" name="Slide Number Placeholder 3"/>
          <p:cNvSpPr>
            <a:spLocks noGrp="1"/>
          </p:cNvSpPr>
          <p:nvPr>
            <p:ph type="sldNum" sz="quarter" idx="10"/>
          </p:nvPr>
        </p:nvSpPr>
        <p:spPr/>
        <p:txBody>
          <a:bodyPr/>
          <a:lstStyle/>
          <a:p>
            <a:fld id="{A56898AF-04D9-C14D-BE9C-D33475466F56}" type="slidenum">
              <a:rPr lang="en-US" smtClean="0"/>
              <a:t>16</a:t>
            </a:fld>
            <a:endParaRPr lang="en-US" dirty="0"/>
          </a:p>
        </p:txBody>
      </p:sp>
    </p:spTree>
    <p:extLst>
      <p:ext uri="{BB962C8B-B14F-4D97-AF65-F5344CB8AC3E}">
        <p14:creationId xmlns:p14="http://schemas.microsoft.com/office/powerpoint/2010/main" val="1255727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issue I won’t cover today is why fewer women want to study economics. This is important for Central Banks because it directly determines the pool from which you recruit for at least some of your jobs – though I recognize that increasingly the span of operations of CBs means that a much broader range of skills are recruited. </a:t>
            </a:r>
          </a:p>
          <a:p>
            <a:endParaRPr lang="en-US" dirty="0"/>
          </a:p>
          <a:p>
            <a:r>
              <a:rPr lang="en-US" dirty="0"/>
              <a:t>We know that women are less likely to study economics at undergraduate level – 27% of British students studying single-honours economics are women (compared to 52% for STEM). Not much consensus on why this is the case – math ability does not explain anything. To make matters worse, macro and finance tend to have lower female shares than other areas of economics such as applied micro – the paper later this morning looking at attendance at the NBER Summer Institute will highlight this.</a:t>
            </a:r>
          </a:p>
        </p:txBody>
      </p:sp>
      <p:sp>
        <p:nvSpPr>
          <p:cNvPr id="4" name="Slide Number Placeholder 3"/>
          <p:cNvSpPr>
            <a:spLocks noGrp="1"/>
          </p:cNvSpPr>
          <p:nvPr>
            <p:ph type="sldNum" sz="quarter" idx="10"/>
          </p:nvPr>
        </p:nvSpPr>
        <p:spPr/>
        <p:txBody>
          <a:bodyPr/>
          <a:lstStyle/>
          <a:p>
            <a:fld id="{A56898AF-04D9-C14D-BE9C-D33475466F56}" type="slidenum">
              <a:rPr lang="en-US" smtClean="0"/>
              <a:t>2</a:t>
            </a:fld>
            <a:endParaRPr lang="en-US" dirty="0"/>
          </a:p>
        </p:txBody>
      </p:sp>
    </p:spTree>
    <p:extLst>
      <p:ext uri="{BB962C8B-B14F-4D97-AF65-F5344CB8AC3E}">
        <p14:creationId xmlns:p14="http://schemas.microsoft.com/office/powerpoint/2010/main" val="149927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counties passed laws requiring equal pay in the 1960s and 1970s. President Kennedy signed the Equal Pay Act in 1963, the UK Equal Pay Act was enacted in 1970 and Article 141 of the Treaty of Rome in 1958 requires that “</a:t>
            </a:r>
            <a:r>
              <a:rPr lang="en-GB" dirty="0"/>
              <a:t>each Member State shall ensure that the principle of equal pay for male and female workers for equal work or work of equal value is applied”. The chart above from Claudia Goldin’s Presidential address to the American Economic Association shows how subsequent generations of women have fared in terms of pay. For women born before WWII (and therefore largely working when not covered by such laws), pay gaps were enormous at all points in their career. For more recent cohorts, the gaps at the start of the working life have largely been eliminated – but average earnings gaps build relentlessly as the cohort ages, though still much improved on earlier cohorts.</a:t>
            </a:r>
            <a:endParaRPr lang="en-US" dirty="0"/>
          </a:p>
        </p:txBody>
      </p:sp>
      <p:sp>
        <p:nvSpPr>
          <p:cNvPr id="4" name="Slide Number Placeholder 3"/>
          <p:cNvSpPr>
            <a:spLocks noGrp="1"/>
          </p:cNvSpPr>
          <p:nvPr>
            <p:ph type="sldNum" sz="quarter" idx="10"/>
          </p:nvPr>
        </p:nvSpPr>
        <p:spPr/>
        <p:txBody>
          <a:bodyPr/>
          <a:lstStyle/>
          <a:p>
            <a:fld id="{A56898AF-04D9-C14D-BE9C-D33475466F56}" type="slidenum">
              <a:rPr lang="en-US" smtClean="0"/>
              <a:t>3</a:t>
            </a:fld>
            <a:endParaRPr lang="en-US" dirty="0"/>
          </a:p>
        </p:txBody>
      </p:sp>
    </p:spTree>
    <p:extLst>
      <p:ext uri="{BB962C8B-B14F-4D97-AF65-F5344CB8AC3E}">
        <p14:creationId xmlns:p14="http://schemas.microsoft.com/office/powerpoint/2010/main" val="75731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law in most countries requires employers to pay men and women the same for work of equal value. Most employers took this to mean paying the same for everyone in the same grade or job title. As an example, the above figure is from the Bank of England’s Gender pay report. It shows the mean gender pay gap for each grade within the Bank – I suspect most of these gaps are statistically insignificant. HR Departments spend a lot of time ensuring that this measure of equality is achieved, partly because it is fairly easy to observe and to litigate over.</a:t>
            </a:r>
          </a:p>
          <a:p>
            <a:endParaRPr lang="en-US" dirty="0"/>
          </a:p>
          <a:p>
            <a:r>
              <a:rPr lang="en-US" dirty="0"/>
              <a:t>This type of equality has been largely achieved. Two examples highlight some remaining issues. First, Tesco are currently involved in a case that </a:t>
            </a:r>
            <a:r>
              <a:rPr lang="en-US"/>
              <a:t>could reportedly cost </a:t>
            </a:r>
            <a:r>
              <a:rPr lang="en-US" dirty="0"/>
              <a:t>it £4bn. The argument centers on whether store staff (mainly women) where of equal value to warehouse staff (mainly men and paid a higher hourly rate). Second, the BBC has been in focus as a result of reporting the pay of top earners. There are huge gender pay differences for presenters on the same programme (such as Radio 4’s Today) or doing what looks like the same job.</a:t>
            </a:r>
          </a:p>
        </p:txBody>
      </p:sp>
      <p:sp>
        <p:nvSpPr>
          <p:cNvPr id="4" name="Slide Number Placeholder 3"/>
          <p:cNvSpPr>
            <a:spLocks noGrp="1"/>
          </p:cNvSpPr>
          <p:nvPr>
            <p:ph type="sldNum" sz="quarter" idx="10"/>
          </p:nvPr>
        </p:nvSpPr>
        <p:spPr/>
        <p:txBody>
          <a:bodyPr/>
          <a:lstStyle/>
          <a:p>
            <a:fld id="{A56898AF-04D9-C14D-BE9C-D33475466F56}" type="slidenum">
              <a:rPr lang="en-US" smtClean="0"/>
              <a:t>4</a:t>
            </a:fld>
            <a:endParaRPr lang="en-US" dirty="0"/>
          </a:p>
        </p:txBody>
      </p:sp>
    </p:spTree>
    <p:extLst>
      <p:ext uri="{BB962C8B-B14F-4D97-AF65-F5344CB8AC3E}">
        <p14:creationId xmlns:p14="http://schemas.microsoft.com/office/powerpoint/2010/main" val="1041842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vertical equality I mean that men and women are fairly represented at all levels of a firm and all points in the wage distribution. This does not have to mean a 50/50 split for every firm. Some occupations like economists are disproportionately male, so there will always be more men than women in that occupation unless we can do something at the university stage. Vertical equality would mean simply that if 30% of economists were women, 30% of chief economists would be women.</a:t>
            </a:r>
          </a:p>
          <a:p>
            <a:endParaRPr lang="en-US" dirty="0"/>
          </a:p>
          <a:p>
            <a:r>
              <a:rPr lang="en-US" dirty="0"/>
              <a:t>The picture shows the share of women over time in the US labour market. As a whole, women now make up almost 50% of employees (black line). But when we focus on the upper part of the wage distribution (red and blue lines) we see that women are underrepresented – only 35% of those earning in the top decile are women. More striking is how this share has grown very slowly since the start of the 1990s – after considerable progress in the 1980s.</a:t>
            </a:r>
          </a:p>
        </p:txBody>
      </p:sp>
      <p:sp>
        <p:nvSpPr>
          <p:cNvPr id="4" name="Slide Number Placeholder 3"/>
          <p:cNvSpPr>
            <a:spLocks noGrp="1"/>
          </p:cNvSpPr>
          <p:nvPr>
            <p:ph type="sldNum" sz="quarter" idx="10"/>
          </p:nvPr>
        </p:nvSpPr>
        <p:spPr/>
        <p:txBody>
          <a:bodyPr/>
          <a:lstStyle/>
          <a:p>
            <a:fld id="{A56898AF-04D9-C14D-BE9C-D33475466F56}" type="slidenum">
              <a:rPr lang="en-US" smtClean="0"/>
              <a:t>5</a:t>
            </a:fld>
            <a:endParaRPr lang="en-US" dirty="0"/>
          </a:p>
        </p:txBody>
      </p:sp>
    </p:spTree>
    <p:extLst>
      <p:ext uri="{BB962C8B-B14F-4D97-AF65-F5344CB8AC3E}">
        <p14:creationId xmlns:p14="http://schemas.microsoft.com/office/powerpoint/2010/main" val="3541541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may include one more slide here that replicates the previous slide but only for workers aged say 18-30 to show that vertical inequality is much less pronounced early in the career.</a:t>
            </a:r>
          </a:p>
        </p:txBody>
      </p:sp>
      <p:sp>
        <p:nvSpPr>
          <p:cNvPr id="4" name="Slide Number Placeholder 3"/>
          <p:cNvSpPr>
            <a:spLocks noGrp="1"/>
          </p:cNvSpPr>
          <p:nvPr>
            <p:ph type="sldNum" sz="quarter" idx="10"/>
          </p:nvPr>
        </p:nvSpPr>
        <p:spPr/>
        <p:txBody>
          <a:bodyPr/>
          <a:lstStyle/>
          <a:p>
            <a:fld id="{A56898AF-04D9-C14D-BE9C-D33475466F56}" type="slidenum">
              <a:rPr lang="en-US" smtClean="0"/>
              <a:t>6</a:t>
            </a:fld>
            <a:endParaRPr lang="en-US" dirty="0"/>
          </a:p>
        </p:txBody>
      </p:sp>
    </p:spTree>
    <p:extLst>
      <p:ext uri="{BB962C8B-B14F-4D97-AF65-F5344CB8AC3E}">
        <p14:creationId xmlns:p14="http://schemas.microsoft.com/office/powerpoint/2010/main" val="3631059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joint work with Nicole Fortin and Michael Bohm, I have shown how the unequal share of women across the earnings distribution is the most important reason for the continuing average gender pay gap in advanced economies. Crucially, we show that the main action is at the very top i.e. women’s underrepresentation in the top decile (and more so the top 1%) explains a large fraction of the overall gender pay gap.</a:t>
            </a:r>
          </a:p>
          <a:p>
            <a:endParaRPr lang="en-US" dirty="0"/>
          </a:p>
          <a:p>
            <a:r>
              <a:rPr lang="en-US" dirty="0"/>
              <a:t>The picture shows the results for Sweden using total annual earnings. The first box shows the share of women in total employment and for various parts of the wage distribution. Even in Sweden, only about 15% of the top 1% of earners are women. In the second box we show the gender wage gap within each centile group. Note that within these groups the earnings gaps are smaller than in aggregate – again this is horizontal equality at work. In the final box, we demonstrate a really simple simulation. The black line shows the actual gender pay gap between men and women. The green line imagines what the gap would be if women were distributed across the wage distribution in the same way that men are. In other words there would be lots more women in higher paying jobs. Over half the gap would be eliminated – the remainder is mainly because women would still be working fewer hours. Internally firms (and the BoE) could easily compute this kind of counterfactual to see where change in the organization’s hierarchy could have the largest effect on the overall gender pay gap. This is useful because often public focus is at the very top e.g. how many Governors or MPC members are women. This is a legitimate issue but it is surely that case that even if all those positions were held by women, the gender pay gap would remain substantial. </a:t>
            </a:r>
          </a:p>
          <a:p>
            <a:endParaRPr lang="en-US" dirty="0"/>
          </a:p>
          <a:p>
            <a:r>
              <a:rPr lang="en-US" dirty="0"/>
              <a:t>Interestingly, controls for education, occupation, industry and region have very little explanatory power. In other words, it is all within narrowly defined occupations and industries where the problem is. Not much progress would be made by encouraging women to change occupations.</a:t>
            </a:r>
          </a:p>
        </p:txBody>
      </p:sp>
      <p:sp>
        <p:nvSpPr>
          <p:cNvPr id="4" name="Slide Number Placeholder 3"/>
          <p:cNvSpPr>
            <a:spLocks noGrp="1"/>
          </p:cNvSpPr>
          <p:nvPr>
            <p:ph type="sldNum" sz="quarter" idx="10"/>
          </p:nvPr>
        </p:nvSpPr>
        <p:spPr/>
        <p:txBody>
          <a:bodyPr/>
          <a:lstStyle/>
          <a:p>
            <a:fld id="{A56898AF-04D9-C14D-BE9C-D33475466F56}" type="slidenum">
              <a:rPr lang="en-US" smtClean="0"/>
              <a:t>7</a:t>
            </a:fld>
            <a:endParaRPr lang="en-US" dirty="0"/>
          </a:p>
        </p:txBody>
      </p:sp>
    </p:spTree>
    <p:extLst>
      <p:ext uri="{BB962C8B-B14F-4D97-AF65-F5344CB8AC3E}">
        <p14:creationId xmlns:p14="http://schemas.microsoft.com/office/powerpoint/2010/main" val="1282241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 evidence therefore suggests looking within particular industries and occupations and trying to understand why women are less represented in the upper reaches of the wage distribution. This is obviously closely related to asking questions such as why women are less likely to be CEOs (5.2% of the S&amp;P500 CEOs are women), less likely to be law firm partners (29% of large UK law firm partners are women) and less likely to be Central Bank governors (6.5% globally). Again though the perspective does need to be broader than focusing on the very top jobs, for the simple reason that very few people are in those jobs and sometimes it can distract us from focusing on the problems that face normal workers.</a:t>
            </a:r>
          </a:p>
          <a:p>
            <a:endParaRPr lang="en-US" dirty="0"/>
          </a:p>
          <a:p>
            <a:r>
              <a:rPr lang="en-US" dirty="0"/>
              <a:t>I will talk briefly about 2 studies that have looked at the career trajectories of men and women in high-skill, high-pay occupations and industries. First, a great study that followed University of Chicago MBA graduates through their subsequent careers. (explain bullet points).</a:t>
            </a:r>
          </a:p>
          <a:p>
            <a:endParaRPr lang="en-US" dirty="0"/>
          </a:p>
          <a:p>
            <a:r>
              <a:rPr lang="en-US" dirty="0"/>
              <a:t>Think about the two main factors. 41% of MBA women had had a career interruption of at least 6 months 10 years out, compared to 10% for men. However the interruptions are not long – the average is 1 year for women. So the penalty to any career interruptions is very high – much higher than one might expect from just thinking about what one extra year of experience might be worth. In terms of weekly hours, after 10 years from graduation, 22% of women were working part-time compared to 4% of men. Again, the penalty to working less than full hours (which tend to be 50+ hours in this sample) is very large.</a:t>
            </a:r>
          </a:p>
          <a:p>
            <a:endParaRPr lang="en-US" dirty="0"/>
          </a:p>
        </p:txBody>
      </p:sp>
      <p:sp>
        <p:nvSpPr>
          <p:cNvPr id="4" name="Slide Number Placeholder 3"/>
          <p:cNvSpPr>
            <a:spLocks noGrp="1"/>
          </p:cNvSpPr>
          <p:nvPr>
            <p:ph type="sldNum" sz="quarter" idx="10"/>
          </p:nvPr>
        </p:nvSpPr>
        <p:spPr/>
        <p:txBody>
          <a:bodyPr/>
          <a:lstStyle/>
          <a:p>
            <a:fld id="{A56898AF-04D9-C14D-BE9C-D33475466F56}" type="slidenum">
              <a:rPr lang="en-US" smtClean="0"/>
              <a:t>8</a:t>
            </a:fld>
            <a:endParaRPr lang="en-US" dirty="0"/>
          </a:p>
        </p:txBody>
      </p:sp>
    </p:spTree>
    <p:extLst>
      <p:ext uri="{BB962C8B-B14F-4D97-AF65-F5344CB8AC3E}">
        <p14:creationId xmlns:p14="http://schemas.microsoft.com/office/powerpoint/2010/main" val="2093057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thing here is that women’s earnings are lower than men’s pretty much solely because they tend to work few hours – on average women work 6.6 fewer hours per week. </a:t>
            </a:r>
          </a:p>
          <a:p>
            <a:endParaRPr lang="en-US" dirty="0"/>
          </a:p>
          <a:p>
            <a:r>
              <a:rPr lang="en-US" dirty="0"/>
              <a:t>The final bullet about linearity is important here. What it means is that the firm is willing to pay the same hourly rate for someone who can only work 10 hours per week as someone who can work 50 hours. This is fundamentally different from the MBA-type jobs where the firm pays much less for such part-time work.</a:t>
            </a:r>
          </a:p>
        </p:txBody>
      </p:sp>
      <p:sp>
        <p:nvSpPr>
          <p:cNvPr id="4" name="Slide Number Placeholder 3"/>
          <p:cNvSpPr>
            <a:spLocks noGrp="1"/>
          </p:cNvSpPr>
          <p:nvPr>
            <p:ph type="sldNum" sz="quarter" idx="10"/>
          </p:nvPr>
        </p:nvSpPr>
        <p:spPr/>
        <p:txBody>
          <a:bodyPr/>
          <a:lstStyle/>
          <a:p>
            <a:fld id="{A56898AF-04D9-C14D-BE9C-D33475466F56}" type="slidenum">
              <a:rPr lang="en-US" smtClean="0"/>
              <a:t>9</a:t>
            </a:fld>
            <a:endParaRPr lang="en-US" dirty="0"/>
          </a:p>
        </p:txBody>
      </p:sp>
    </p:spTree>
    <p:extLst>
      <p:ext uri="{BB962C8B-B14F-4D97-AF65-F5344CB8AC3E}">
        <p14:creationId xmlns:p14="http://schemas.microsoft.com/office/powerpoint/2010/main" val="772290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07A80B-1FD1-412F-A6C5-99451B07699B}" type="datetimeFigureOut">
              <a:rPr lang="en-GB" smtClean="0"/>
              <a:t>17/05/2018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7923B5-CD81-429C-A70D-996CE7F2DCF6}" type="slidenum">
              <a:rPr lang="en-GB" smtClean="0"/>
              <a:t>‹#›</a:t>
            </a:fld>
            <a:endParaRPr lang="en-GB" dirty="0"/>
          </a:p>
        </p:txBody>
      </p:sp>
    </p:spTree>
    <p:extLst>
      <p:ext uri="{BB962C8B-B14F-4D97-AF65-F5344CB8AC3E}">
        <p14:creationId xmlns:p14="http://schemas.microsoft.com/office/powerpoint/2010/main" val="4033578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07A80B-1FD1-412F-A6C5-99451B07699B}" type="datetimeFigureOut">
              <a:rPr lang="en-GB" smtClean="0"/>
              <a:t>17/05/2018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7923B5-CD81-429C-A70D-996CE7F2DCF6}" type="slidenum">
              <a:rPr lang="en-GB" smtClean="0"/>
              <a:t>‹#›</a:t>
            </a:fld>
            <a:endParaRPr lang="en-GB" dirty="0"/>
          </a:p>
        </p:txBody>
      </p:sp>
    </p:spTree>
    <p:extLst>
      <p:ext uri="{BB962C8B-B14F-4D97-AF65-F5344CB8AC3E}">
        <p14:creationId xmlns:p14="http://schemas.microsoft.com/office/powerpoint/2010/main" val="263900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07A80B-1FD1-412F-A6C5-99451B07699B}" type="datetimeFigureOut">
              <a:rPr lang="en-GB" smtClean="0"/>
              <a:t>17/05/2018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7923B5-CD81-429C-A70D-996CE7F2DCF6}" type="slidenum">
              <a:rPr lang="en-GB" smtClean="0"/>
              <a:t>‹#›</a:t>
            </a:fld>
            <a:endParaRPr lang="en-GB" dirty="0"/>
          </a:p>
        </p:txBody>
      </p:sp>
    </p:spTree>
    <p:extLst>
      <p:ext uri="{BB962C8B-B14F-4D97-AF65-F5344CB8AC3E}">
        <p14:creationId xmlns:p14="http://schemas.microsoft.com/office/powerpoint/2010/main" val="205535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07A80B-1FD1-412F-A6C5-99451B07699B}" type="datetimeFigureOut">
              <a:rPr lang="en-GB" smtClean="0"/>
              <a:t>17/05/2018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7923B5-CD81-429C-A70D-996CE7F2DCF6}" type="slidenum">
              <a:rPr lang="en-GB" smtClean="0"/>
              <a:t>‹#›</a:t>
            </a:fld>
            <a:endParaRPr lang="en-GB" dirty="0"/>
          </a:p>
        </p:txBody>
      </p:sp>
    </p:spTree>
    <p:extLst>
      <p:ext uri="{BB962C8B-B14F-4D97-AF65-F5344CB8AC3E}">
        <p14:creationId xmlns:p14="http://schemas.microsoft.com/office/powerpoint/2010/main" val="311710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07A80B-1FD1-412F-A6C5-99451B07699B}" type="datetimeFigureOut">
              <a:rPr lang="en-GB" smtClean="0"/>
              <a:t>17/05/2018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7923B5-CD81-429C-A70D-996CE7F2DCF6}" type="slidenum">
              <a:rPr lang="en-GB" smtClean="0"/>
              <a:t>‹#›</a:t>
            </a:fld>
            <a:endParaRPr lang="en-GB" dirty="0"/>
          </a:p>
        </p:txBody>
      </p:sp>
    </p:spTree>
    <p:extLst>
      <p:ext uri="{BB962C8B-B14F-4D97-AF65-F5344CB8AC3E}">
        <p14:creationId xmlns:p14="http://schemas.microsoft.com/office/powerpoint/2010/main" val="2674876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07A80B-1FD1-412F-A6C5-99451B07699B}" type="datetimeFigureOut">
              <a:rPr lang="en-GB" smtClean="0"/>
              <a:t>17/05/2018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A7923B5-CD81-429C-A70D-996CE7F2DCF6}" type="slidenum">
              <a:rPr lang="en-GB" smtClean="0"/>
              <a:t>‹#›</a:t>
            </a:fld>
            <a:endParaRPr lang="en-GB" dirty="0"/>
          </a:p>
        </p:txBody>
      </p:sp>
    </p:spTree>
    <p:extLst>
      <p:ext uri="{BB962C8B-B14F-4D97-AF65-F5344CB8AC3E}">
        <p14:creationId xmlns:p14="http://schemas.microsoft.com/office/powerpoint/2010/main" val="3882378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07A80B-1FD1-412F-A6C5-99451B07699B}" type="datetimeFigureOut">
              <a:rPr lang="en-GB" smtClean="0"/>
              <a:t>17/05/2018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A7923B5-CD81-429C-A70D-996CE7F2DCF6}" type="slidenum">
              <a:rPr lang="en-GB" smtClean="0"/>
              <a:t>‹#›</a:t>
            </a:fld>
            <a:endParaRPr lang="en-GB" dirty="0"/>
          </a:p>
        </p:txBody>
      </p:sp>
    </p:spTree>
    <p:extLst>
      <p:ext uri="{BB962C8B-B14F-4D97-AF65-F5344CB8AC3E}">
        <p14:creationId xmlns:p14="http://schemas.microsoft.com/office/powerpoint/2010/main" val="2013534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07A80B-1FD1-412F-A6C5-99451B07699B}" type="datetimeFigureOut">
              <a:rPr lang="en-GB" smtClean="0"/>
              <a:t>17/05/2018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A7923B5-CD81-429C-A70D-996CE7F2DCF6}" type="slidenum">
              <a:rPr lang="en-GB" smtClean="0"/>
              <a:t>‹#›</a:t>
            </a:fld>
            <a:endParaRPr lang="en-GB" dirty="0"/>
          </a:p>
        </p:txBody>
      </p:sp>
    </p:spTree>
    <p:extLst>
      <p:ext uri="{BB962C8B-B14F-4D97-AF65-F5344CB8AC3E}">
        <p14:creationId xmlns:p14="http://schemas.microsoft.com/office/powerpoint/2010/main" val="5281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7A80B-1FD1-412F-A6C5-99451B07699B}" type="datetimeFigureOut">
              <a:rPr lang="en-GB" smtClean="0"/>
              <a:t>17/05/2018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A7923B5-CD81-429C-A70D-996CE7F2DCF6}" type="slidenum">
              <a:rPr lang="en-GB" smtClean="0"/>
              <a:t>‹#›</a:t>
            </a:fld>
            <a:endParaRPr lang="en-GB" dirty="0"/>
          </a:p>
        </p:txBody>
      </p:sp>
    </p:spTree>
    <p:extLst>
      <p:ext uri="{BB962C8B-B14F-4D97-AF65-F5344CB8AC3E}">
        <p14:creationId xmlns:p14="http://schemas.microsoft.com/office/powerpoint/2010/main" val="420660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707A80B-1FD1-412F-A6C5-99451B07699B}" type="datetimeFigureOut">
              <a:rPr lang="en-GB" smtClean="0"/>
              <a:t>17/05/2018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A7923B5-CD81-429C-A70D-996CE7F2DCF6}" type="slidenum">
              <a:rPr lang="en-GB" smtClean="0"/>
              <a:t>‹#›</a:t>
            </a:fld>
            <a:endParaRPr lang="en-GB" dirty="0"/>
          </a:p>
        </p:txBody>
      </p:sp>
    </p:spTree>
    <p:extLst>
      <p:ext uri="{BB962C8B-B14F-4D97-AF65-F5344CB8AC3E}">
        <p14:creationId xmlns:p14="http://schemas.microsoft.com/office/powerpoint/2010/main" val="235961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707A80B-1FD1-412F-A6C5-99451B07699B}" type="datetimeFigureOut">
              <a:rPr lang="en-GB" smtClean="0"/>
              <a:t>17/05/2018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A7923B5-CD81-429C-A70D-996CE7F2DCF6}" type="slidenum">
              <a:rPr lang="en-GB" smtClean="0"/>
              <a:t>‹#›</a:t>
            </a:fld>
            <a:endParaRPr lang="en-GB" dirty="0"/>
          </a:p>
        </p:txBody>
      </p:sp>
    </p:spTree>
    <p:extLst>
      <p:ext uri="{BB962C8B-B14F-4D97-AF65-F5344CB8AC3E}">
        <p14:creationId xmlns:p14="http://schemas.microsoft.com/office/powerpoint/2010/main" val="3479914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707A80B-1FD1-412F-A6C5-99451B07699B}" type="datetimeFigureOut">
              <a:rPr lang="en-GB" smtClean="0"/>
              <a:t>17/05/2018</a:t>
            </a:fld>
            <a:endParaRPr lang="en-GB"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A7923B5-CD81-429C-A70D-996CE7F2DCF6}" type="slidenum">
              <a:rPr lang="en-GB" smtClean="0"/>
              <a:t>‹#›</a:t>
            </a:fld>
            <a:endParaRPr lang="en-GB" dirty="0"/>
          </a:p>
        </p:txBody>
      </p:sp>
    </p:spTree>
    <p:extLst>
      <p:ext uri="{BB962C8B-B14F-4D97-AF65-F5344CB8AC3E}">
        <p14:creationId xmlns:p14="http://schemas.microsoft.com/office/powerpoint/2010/main" val="1827542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575" y="841772"/>
            <a:ext cx="8352890" cy="791819"/>
          </a:xfrm>
        </p:spPr>
        <p:txBody>
          <a:bodyPr>
            <a:normAutofit/>
          </a:bodyPr>
          <a:lstStyle/>
          <a:p>
            <a:r>
              <a:rPr lang="en-GB" dirty="0"/>
              <a:t>Gender Pay and Career Progression</a:t>
            </a:r>
          </a:p>
        </p:txBody>
      </p:sp>
      <p:sp>
        <p:nvSpPr>
          <p:cNvPr id="3" name="Subtitle 2"/>
          <p:cNvSpPr>
            <a:spLocks noGrp="1"/>
          </p:cNvSpPr>
          <p:nvPr>
            <p:ph type="subTitle" idx="1"/>
          </p:nvPr>
        </p:nvSpPr>
        <p:spPr>
          <a:xfrm>
            <a:off x="1222514" y="2167559"/>
            <a:ext cx="6858000" cy="1241822"/>
          </a:xfrm>
        </p:spPr>
        <p:txBody>
          <a:bodyPr/>
          <a:lstStyle/>
          <a:p>
            <a:r>
              <a:rPr lang="en-GB" dirty="0">
                <a:latin typeface="+mj-lt"/>
              </a:rPr>
              <a:t>Brian Bell</a:t>
            </a:r>
          </a:p>
          <a:p>
            <a:r>
              <a:rPr lang="en-GB" dirty="0">
                <a:latin typeface="+mj-lt"/>
              </a:rPr>
              <a:t>King’s Business School &amp; Centre for Economic Performance, </a:t>
            </a:r>
          </a:p>
          <a:p>
            <a:r>
              <a:rPr lang="en-GB" dirty="0">
                <a:latin typeface="+mj-lt"/>
              </a:rPr>
              <a:t>London School of Economics</a:t>
            </a:r>
          </a:p>
        </p:txBody>
      </p:sp>
      <p:pic>
        <p:nvPicPr>
          <p:cNvPr id="5" name="Picture 4">
            <a:extLst>
              <a:ext uri="{FF2B5EF4-FFF2-40B4-BE49-F238E27FC236}">
                <a16:creationId xmlns="" xmlns:a16="http://schemas.microsoft.com/office/drawing/2014/main" id="{196739F0-9F7D-9E4B-B1C4-E19DCBDA49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446" y="3943350"/>
            <a:ext cx="1739459" cy="1118153"/>
          </a:xfrm>
          <a:prstGeom prst="rect">
            <a:avLst/>
          </a:prstGeom>
        </p:spPr>
      </p:pic>
      <p:pic>
        <p:nvPicPr>
          <p:cNvPr id="7" name="Picture 6">
            <a:extLst>
              <a:ext uri="{FF2B5EF4-FFF2-40B4-BE49-F238E27FC236}">
                <a16:creationId xmlns="" xmlns:a16="http://schemas.microsoft.com/office/drawing/2014/main" id="{6B77EB38-23E1-5D4C-9629-F8F65F8DE9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3674" y="3503802"/>
            <a:ext cx="2023674" cy="1639698"/>
          </a:xfrm>
          <a:prstGeom prst="rect">
            <a:avLst/>
          </a:prstGeom>
        </p:spPr>
      </p:pic>
    </p:spTree>
    <p:extLst>
      <p:ext uri="{BB962C8B-B14F-4D97-AF65-F5344CB8AC3E}">
        <p14:creationId xmlns:p14="http://schemas.microsoft.com/office/powerpoint/2010/main" val="3741851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5AAE-10C0-D746-BC42-8C1F5EB893C1}"/>
              </a:ext>
            </a:extLst>
          </p:cNvPr>
          <p:cNvSpPr>
            <a:spLocks noGrp="1"/>
          </p:cNvSpPr>
          <p:nvPr>
            <p:ph type="title"/>
          </p:nvPr>
        </p:nvSpPr>
        <p:spPr/>
        <p:txBody>
          <a:bodyPr>
            <a:normAutofit/>
          </a:bodyPr>
          <a:lstStyle/>
          <a:p>
            <a:r>
              <a:rPr lang="en-US" sz="2700" dirty="0"/>
              <a:t>What should we take from these studies?</a:t>
            </a:r>
          </a:p>
        </p:txBody>
      </p:sp>
      <p:sp>
        <p:nvSpPr>
          <p:cNvPr id="3" name="Content Placeholder 2">
            <a:extLst>
              <a:ext uri="{FF2B5EF4-FFF2-40B4-BE49-F238E27FC236}">
                <a16:creationId xmlns="" xmlns:a16="http://schemas.microsoft.com/office/drawing/2014/main" id="{F3EA36BF-191B-704B-BF76-CD57D6C17114}"/>
              </a:ext>
            </a:extLst>
          </p:cNvPr>
          <p:cNvSpPr>
            <a:spLocks noGrp="1"/>
          </p:cNvSpPr>
          <p:nvPr>
            <p:ph idx="1"/>
          </p:nvPr>
        </p:nvSpPr>
        <p:spPr/>
        <p:txBody>
          <a:bodyPr>
            <a:normAutofit lnSpcReduction="10000"/>
          </a:bodyPr>
          <a:lstStyle/>
          <a:p>
            <a:pPr>
              <a:buFont typeface="Wingdings" pitchFamily="2" charset="2"/>
              <a:buChar char="Ø"/>
            </a:pPr>
            <a:r>
              <a:rPr lang="en-US" dirty="0">
                <a:latin typeface="+mj-lt"/>
              </a:rPr>
              <a:t>A key message from these studies is that the penalty to time out of the labour market and a return to less than full-time work has different consequences in terms of pay and career progression across industries &amp; occupations.</a:t>
            </a:r>
          </a:p>
          <a:p>
            <a:pPr>
              <a:buFont typeface="Wingdings" pitchFamily="2" charset="2"/>
              <a:buChar char="Ø"/>
            </a:pPr>
            <a:r>
              <a:rPr lang="en-US" dirty="0">
                <a:latin typeface="+mj-lt"/>
              </a:rPr>
              <a:t>Are there inherent differences in production technologies and in the organization of work that alter the productivity costs of discontinuous experience and more flexible working arrangements?</a:t>
            </a:r>
          </a:p>
          <a:p>
            <a:pPr>
              <a:buFont typeface="Wingdings" pitchFamily="2" charset="2"/>
              <a:buChar char="Ø"/>
            </a:pPr>
            <a:r>
              <a:rPr lang="en-US" dirty="0">
                <a:latin typeface="+mj-lt"/>
              </a:rPr>
              <a:t>One key reason that wages are linear in hours for pharmacies is that there is strong substitutability between workers – once a prescription is filled (measured in minutes), the job is done. This is very different to  investment banking, the legal profession etc.</a:t>
            </a:r>
          </a:p>
          <a:p>
            <a:pPr>
              <a:buFont typeface="Wingdings" pitchFamily="2" charset="2"/>
              <a:buChar char="Ø"/>
            </a:pPr>
            <a:endParaRPr lang="en-US" dirty="0">
              <a:latin typeface="+mj-lt"/>
            </a:endParaRPr>
          </a:p>
        </p:txBody>
      </p:sp>
    </p:spTree>
    <p:extLst>
      <p:ext uri="{BB962C8B-B14F-4D97-AF65-F5344CB8AC3E}">
        <p14:creationId xmlns:p14="http://schemas.microsoft.com/office/powerpoint/2010/main" val="3712478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FCF42C-DBEF-6640-81C7-78AE83F8A951}"/>
              </a:ext>
            </a:extLst>
          </p:cNvPr>
          <p:cNvSpPr>
            <a:spLocks noGrp="1"/>
          </p:cNvSpPr>
          <p:nvPr>
            <p:ph type="title"/>
          </p:nvPr>
        </p:nvSpPr>
        <p:spPr/>
        <p:txBody>
          <a:bodyPr>
            <a:normAutofit/>
          </a:bodyPr>
          <a:lstStyle/>
          <a:p>
            <a:r>
              <a:rPr lang="en-US" sz="2700" dirty="0"/>
              <a:t>Gender Pay Disclosure</a:t>
            </a:r>
          </a:p>
        </p:txBody>
      </p:sp>
      <p:sp>
        <p:nvSpPr>
          <p:cNvPr id="3" name="Content Placeholder 2">
            <a:extLst>
              <a:ext uri="{FF2B5EF4-FFF2-40B4-BE49-F238E27FC236}">
                <a16:creationId xmlns="" xmlns:a16="http://schemas.microsoft.com/office/drawing/2014/main" id="{065675FE-111D-B44F-94CE-FF370BDA12D5}"/>
              </a:ext>
            </a:extLst>
          </p:cNvPr>
          <p:cNvSpPr>
            <a:spLocks noGrp="1"/>
          </p:cNvSpPr>
          <p:nvPr>
            <p:ph idx="1"/>
          </p:nvPr>
        </p:nvSpPr>
        <p:spPr>
          <a:xfrm>
            <a:off x="539585" y="1369219"/>
            <a:ext cx="8197685" cy="3263504"/>
          </a:xfrm>
        </p:spPr>
        <p:txBody>
          <a:bodyPr>
            <a:normAutofit lnSpcReduction="10000"/>
          </a:bodyPr>
          <a:lstStyle/>
          <a:p>
            <a:pPr>
              <a:buFont typeface="Wingdings" pitchFamily="2" charset="2"/>
              <a:buChar char="Ø"/>
            </a:pPr>
            <a:r>
              <a:rPr lang="en-US" dirty="0">
                <a:latin typeface="+mj-lt"/>
              </a:rPr>
              <a:t>The UK has recently required all firms employing more than 250 workers to report various measures of gender pay disparity.</a:t>
            </a:r>
          </a:p>
          <a:p>
            <a:pPr>
              <a:buFont typeface="Wingdings" pitchFamily="2" charset="2"/>
              <a:buChar char="Ø"/>
            </a:pPr>
            <a:r>
              <a:rPr lang="en-US" dirty="0">
                <a:latin typeface="+mj-lt"/>
              </a:rPr>
              <a:t>At the macro level we have learnt nothing new from these disclosures. Easily available data show exactly the same patterns. </a:t>
            </a:r>
          </a:p>
          <a:p>
            <a:pPr>
              <a:buFont typeface="Wingdings" pitchFamily="2" charset="2"/>
              <a:buChar char="Ø"/>
            </a:pPr>
            <a:r>
              <a:rPr lang="en-US" dirty="0">
                <a:latin typeface="+mj-lt"/>
              </a:rPr>
              <a:t>For example, the reported mean wage gap of 14.8% across all firms is close to the 17.4% gap reported for all UK workers in 2017 (ASHE).</a:t>
            </a:r>
          </a:p>
          <a:p>
            <a:pPr>
              <a:buFont typeface="Wingdings" pitchFamily="2" charset="2"/>
              <a:buChar char="Ø"/>
            </a:pPr>
            <a:r>
              <a:rPr lang="en-US" dirty="0">
                <a:latin typeface="+mj-lt"/>
              </a:rPr>
              <a:t>But what is new is the ability to see data </a:t>
            </a:r>
            <a:r>
              <a:rPr lang="en-US" b="1" dirty="0">
                <a:latin typeface="+mj-lt"/>
              </a:rPr>
              <a:t>within</a:t>
            </a:r>
            <a:r>
              <a:rPr lang="en-US" dirty="0">
                <a:latin typeface="+mj-lt"/>
              </a:rPr>
              <a:t> a named firm.</a:t>
            </a:r>
          </a:p>
          <a:p>
            <a:pPr>
              <a:buFont typeface="Wingdings" pitchFamily="2" charset="2"/>
              <a:buChar char="Ø"/>
            </a:pPr>
            <a:r>
              <a:rPr lang="en-US" dirty="0">
                <a:latin typeface="+mj-lt"/>
              </a:rPr>
              <a:t>This matters both because there is wide dispersion across firms (even within narrowly defined industries) and because a key aim of the policy is to increase transparency.</a:t>
            </a:r>
          </a:p>
          <a:p>
            <a:pPr>
              <a:buFont typeface="Wingdings" pitchFamily="2" charset="2"/>
              <a:buChar char="Ø"/>
            </a:pPr>
            <a:endParaRPr lang="en-US" dirty="0"/>
          </a:p>
          <a:p>
            <a:endParaRPr lang="en-US" dirty="0"/>
          </a:p>
        </p:txBody>
      </p:sp>
    </p:spTree>
    <p:extLst>
      <p:ext uri="{BB962C8B-B14F-4D97-AF65-F5344CB8AC3E}">
        <p14:creationId xmlns:p14="http://schemas.microsoft.com/office/powerpoint/2010/main" val="169626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 xmlns:a16="http://schemas.microsoft.com/office/drawing/2014/main" id="{00005B7F-B42E-734F-9803-BC67E3AF2B1E}"/>
              </a:ext>
            </a:extLst>
          </p:cNvPr>
          <p:cNvGraphicFramePr>
            <a:graphicFrameLocks/>
          </p:cNvGraphicFramePr>
          <p:nvPr>
            <p:extLst>
              <p:ext uri="{D42A27DB-BD31-4B8C-83A1-F6EECF244321}">
                <p14:modId xmlns:p14="http://schemas.microsoft.com/office/powerpoint/2010/main" val="2716795543"/>
              </p:ext>
            </p:extLst>
          </p:nvPr>
        </p:nvGraphicFramePr>
        <p:xfrm>
          <a:off x="2090756" y="588082"/>
          <a:ext cx="4948238" cy="311943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 xmlns:a16="http://schemas.microsoft.com/office/drawing/2014/main" id="{0EA18422-D46D-AE49-83F5-4E0ABA4C5C14}"/>
              </a:ext>
            </a:extLst>
          </p:cNvPr>
          <p:cNvSpPr txBox="1"/>
          <p:nvPr/>
        </p:nvSpPr>
        <p:spPr>
          <a:xfrm>
            <a:off x="3541222" y="4605251"/>
            <a:ext cx="2117957" cy="230832"/>
          </a:xfrm>
          <a:prstGeom prst="rect">
            <a:avLst/>
          </a:prstGeom>
          <a:noFill/>
        </p:spPr>
        <p:txBody>
          <a:bodyPr wrap="square" rtlCol="0">
            <a:spAutoFit/>
          </a:bodyPr>
          <a:lstStyle/>
          <a:p>
            <a:r>
              <a:rPr lang="en-US" sz="900" dirty="0"/>
              <a:t>Source: Gender Pay Disclosure Website</a:t>
            </a:r>
          </a:p>
        </p:txBody>
      </p:sp>
    </p:spTree>
    <p:extLst>
      <p:ext uri="{BB962C8B-B14F-4D97-AF65-F5344CB8AC3E}">
        <p14:creationId xmlns:p14="http://schemas.microsoft.com/office/powerpoint/2010/main" val="2388623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763D4E0B-4E36-C04F-A77C-082985CA0642}"/>
              </a:ext>
            </a:extLst>
          </p:cNvPr>
          <p:cNvPicPr>
            <a:picLocks noChangeAspect="1"/>
          </p:cNvPicPr>
          <p:nvPr/>
        </p:nvPicPr>
        <p:blipFill>
          <a:blip r:embed="rId3"/>
          <a:stretch>
            <a:fillRect/>
          </a:stretch>
        </p:blipFill>
        <p:spPr>
          <a:xfrm>
            <a:off x="1384656" y="174138"/>
            <a:ext cx="6715787" cy="4738886"/>
          </a:xfrm>
          <a:prstGeom prst="rect">
            <a:avLst/>
          </a:prstGeom>
        </p:spPr>
      </p:pic>
      <p:sp>
        <p:nvSpPr>
          <p:cNvPr id="8" name="TextBox 7">
            <a:extLst>
              <a:ext uri="{FF2B5EF4-FFF2-40B4-BE49-F238E27FC236}">
                <a16:creationId xmlns="" xmlns:a16="http://schemas.microsoft.com/office/drawing/2014/main" id="{1575845D-5269-ED42-BEE4-DAA21D929106}"/>
              </a:ext>
            </a:extLst>
          </p:cNvPr>
          <p:cNvSpPr txBox="1"/>
          <p:nvPr/>
        </p:nvSpPr>
        <p:spPr>
          <a:xfrm>
            <a:off x="2438400" y="1183341"/>
            <a:ext cx="1111624" cy="276999"/>
          </a:xfrm>
          <a:prstGeom prst="rect">
            <a:avLst/>
          </a:prstGeom>
          <a:noFill/>
        </p:spPr>
        <p:txBody>
          <a:bodyPr wrap="square" rtlCol="0">
            <a:spAutoFit/>
          </a:bodyPr>
          <a:lstStyle/>
          <a:p>
            <a:r>
              <a:rPr lang="en-US" sz="1200" dirty="0"/>
              <a:t>Water Supply</a:t>
            </a:r>
          </a:p>
        </p:txBody>
      </p:sp>
      <p:sp>
        <p:nvSpPr>
          <p:cNvPr id="9" name="TextBox 8">
            <a:extLst>
              <a:ext uri="{FF2B5EF4-FFF2-40B4-BE49-F238E27FC236}">
                <a16:creationId xmlns="" xmlns:a16="http://schemas.microsoft.com/office/drawing/2014/main" id="{5AB8E411-F099-F94B-9D7C-C0B0E33661A2}"/>
              </a:ext>
            </a:extLst>
          </p:cNvPr>
          <p:cNvSpPr txBox="1"/>
          <p:nvPr/>
        </p:nvSpPr>
        <p:spPr>
          <a:xfrm>
            <a:off x="6831105" y="2480828"/>
            <a:ext cx="1568824" cy="276999"/>
          </a:xfrm>
          <a:prstGeom prst="rect">
            <a:avLst/>
          </a:prstGeom>
          <a:noFill/>
        </p:spPr>
        <p:txBody>
          <a:bodyPr wrap="square" rtlCol="0">
            <a:spAutoFit/>
          </a:bodyPr>
          <a:lstStyle/>
          <a:p>
            <a:r>
              <a:rPr lang="en-US" sz="1200" dirty="0"/>
              <a:t>Finance &amp; Insurance</a:t>
            </a:r>
          </a:p>
        </p:txBody>
      </p:sp>
      <p:sp>
        <p:nvSpPr>
          <p:cNvPr id="10" name="TextBox 9">
            <a:extLst>
              <a:ext uri="{FF2B5EF4-FFF2-40B4-BE49-F238E27FC236}">
                <a16:creationId xmlns="" xmlns:a16="http://schemas.microsoft.com/office/drawing/2014/main" id="{E381B790-B2AD-6641-95FC-4E7034308F1C}"/>
              </a:ext>
            </a:extLst>
          </p:cNvPr>
          <p:cNvSpPr txBox="1"/>
          <p:nvPr/>
        </p:nvSpPr>
        <p:spPr>
          <a:xfrm>
            <a:off x="2438400" y="3801035"/>
            <a:ext cx="1505477" cy="276999"/>
          </a:xfrm>
          <a:prstGeom prst="rect">
            <a:avLst/>
          </a:prstGeom>
          <a:noFill/>
        </p:spPr>
        <p:txBody>
          <a:bodyPr wrap="none" rtlCol="0">
            <a:spAutoFit/>
          </a:bodyPr>
          <a:lstStyle/>
          <a:p>
            <a:r>
              <a:rPr lang="en-US" sz="1200" dirty="0"/>
              <a:t>Health &amp; Social Work</a:t>
            </a:r>
          </a:p>
        </p:txBody>
      </p:sp>
    </p:spTree>
    <p:extLst>
      <p:ext uri="{BB962C8B-B14F-4D97-AF65-F5344CB8AC3E}">
        <p14:creationId xmlns:p14="http://schemas.microsoft.com/office/powerpoint/2010/main" val="1625979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F1E643C-E007-574E-811A-D591038EE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617" y="854765"/>
            <a:ext cx="5708995" cy="3893447"/>
          </a:xfrm>
          <a:prstGeom prst="rect">
            <a:avLst/>
          </a:prstGeom>
        </p:spPr>
      </p:pic>
      <p:sp>
        <p:nvSpPr>
          <p:cNvPr id="4" name="TextBox 3">
            <a:extLst>
              <a:ext uri="{FF2B5EF4-FFF2-40B4-BE49-F238E27FC236}">
                <a16:creationId xmlns="" xmlns:a16="http://schemas.microsoft.com/office/drawing/2014/main" id="{48F85C1C-A68C-BC4E-8EFC-C15E512E2D82}"/>
              </a:ext>
            </a:extLst>
          </p:cNvPr>
          <p:cNvSpPr txBox="1"/>
          <p:nvPr/>
        </p:nvSpPr>
        <p:spPr>
          <a:xfrm>
            <a:off x="2968848" y="269835"/>
            <a:ext cx="3660105" cy="307777"/>
          </a:xfrm>
          <a:prstGeom prst="rect">
            <a:avLst/>
          </a:prstGeom>
          <a:noFill/>
        </p:spPr>
        <p:txBody>
          <a:bodyPr wrap="none" rtlCol="0">
            <a:spAutoFit/>
          </a:bodyPr>
          <a:lstStyle/>
          <a:p>
            <a:r>
              <a:rPr lang="en-US" sz="1400" dirty="0">
                <a:latin typeface="+mj-lt"/>
              </a:rPr>
              <a:t>Top Quartile Gap for Financial Sector Companies</a:t>
            </a:r>
          </a:p>
        </p:txBody>
      </p:sp>
      <p:cxnSp>
        <p:nvCxnSpPr>
          <p:cNvPr id="5" name="Straight Connector 4">
            <a:extLst>
              <a:ext uri="{FF2B5EF4-FFF2-40B4-BE49-F238E27FC236}">
                <a16:creationId xmlns="" xmlns:a16="http://schemas.microsoft.com/office/drawing/2014/main" id="{43ACC03C-4A09-8B48-A87F-CCA1E542DE66}"/>
              </a:ext>
            </a:extLst>
          </p:cNvPr>
          <p:cNvCxnSpPr/>
          <p:nvPr/>
        </p:nvCxnSpPr>
        <p:spPr>
          <a:xfrm flipV="1">
            <a:off x="4463935" y="1238596"/>
            <a:ext cx="0" cy="297595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F3B6E6E2-C159-AB49-A595-08A5FDD6010A}"/>
              </a:ext>
            </a:extLst>
          </p:cNvPr>
          <p:cNvSpPr txBox="1"/>
          <p:nvPr/>
        </p:nvSpPr>
        <p:spPr>
          <a:xfrm>
            <a:off x="4281834" y="1007764"/>
            <a:ext cx="364202" cy="230832"/>
          </a:xfrm>
          <a:prstGeom prst="rect">
            <a:avLst/>
          </a:prstGeom>
          <a:noFill/>
        </p:spPr>
        <p:txBody>
          <a:bodyPr wrap="none" rtlCol="0">
            <a:spAutoFit/>
          </a:bodyPr>
          <a:lstStyle/>
          <a:p>
            <a:r>
              <a:rPr lang="en-US" sz="900" dirty="0"/>
              <a:t>BoE</a:t>
            </a:r>
          </a:p>
        </p:txBody>
      </p:sp>
    </p:spTree>
    <p:extLst>
      <p:ext uri="{BB962C8B-B14F-4D97-AF65-F5344CB8AC3E}">
        <p14:creationId xmlns:p14="http://schemas.microsoft.com/office/powerpoint/2010/main" val="3667844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5FCA48-BD32-CD47-8D54-A20EA600FBB3}"/>
              </a:ext>
            </a:extLst>
          </p:cNvPr>
          <p:cNvSpPr>
            <a:spLocks noGrp="1"/>
          </p:cNvSpPr>
          <p:nvPr>
            <p:ph type="title"/>
          </p:nvPr>
        </p:nvSpPr>
        <p:spPr>
          <a:xfrm>
            <a:off x="438151" y="273844"/>
            <a:ext cx="8486774" cy="994172"/>
          </a:xfrm>
        </p:spPr>
        <p:txBody>
          <a:bodyPr>
            <a:normAutofit/>
          </a:bodyPr>
          <a:lstStyle/>
          <a:p>
            <a:r>
              <a:rPr lang="en-US" sz="2800" dirty="0"/>
              <a:t>More analysis of what explains gender disclosure gaps</a:t>
            </a:r>
          </a:p>
        </p:txBody>
      </p:sp>
      <p:sp>
        <p:nvSpPr>
          <p:cNvPr id="3" name="Content Placeholder 2">
            <a:extLst>
              <a:ext uri="{FF2B5EF4-FFF2-40B4-BE49-F238E27FC236}">
                <a16:creationId xmlns="" xmlns:a16="http://schemas.microsoft.com/office/drawing/2014/main" id="{84495800-EF3F-0249-B46D-B8FDC427AFF4}"/>
              </a:ext>
            </a:extLst>
          </p:cNvPr>
          <p:cNvSpPr>
            <a:spLocks noGrp="1"/>
          </p:cNvSpPr>
          <p:nvPr>
            <p:ph idx="1"/>
          </p:nvPr>
        </p:nvSpPr>
        <p:spPr/>
        <p:txBody>
          <a:bodyPr/>
          <a:lstStyle/>
          <a:p>
            <a:r>
              <a:rPr lang="en-US" dirty="0">
                <a:latin typeface="+mj-lt"/>
              </a:rPr>
              <a:t>A higher share of women on the Board of Directors of a firm is associated with a lower gap at the top – and this is not explained by the mechanical link. International evidence on this ripple/role model effect remains ambiguous.</a:t>
            </a:r>
          </a:p>
          <a:p>
            <a:r>
              <a:rPr lang="en-US" dirty="0">
                <a:latin typeface="+mj-lt"/>
              </a:rPr>
              <a:t>Industries that have a higher share of workers in job share arrangements have a lower gap at the top.</a:t>
            </a:r>
          </a:p>
          <a:p>
            <a:r>
              <a:rPr lang="en-US" dirty="0">
                <a:latin typeface="+mj-lt"/>
              </a:rPr>
              <a:t>Union coverage is associated with job share prevalence – does this suggest that such organizational structure is not exogenous?</a:t>
            </a:r>
          </a:p>
          <a:p>
            <a:endParaRPr lang="en-US" dirty="0">
              <a:latin typeface="+mj-lt"/>
            </a:endParaRPr>
          </a:p>
          <a:p>
            <a:endParaRPr lang="en-US" dirty="0"/>
          </a:p>
        </p:txBody>
      </p:sp>
    </p:spTree>
    <p:extLst>
      <p:ext uri="{BB962C8B-B14F-4D97-AF65-F5344CB8AC3E}">
        <p14:creationId xmlns:p14="http://schemas.microsoft.com/office/powerpoint/2010/main" val="726735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34440F-21BE-254B-A69F-66E8E7F812CC}"/>
              </a:ext>
            </a:extLst>
          </p:cNvPr>
          <p:cNvSpPr>
            <a:spLocks noGrp="1"/>
          </p:cNvSpPr>
          <p:nvPr>
            <p:ph type="title"/>
          </p:nvPr>
        </p:nvSpPr>
        <p:spPr/>
        <p:txBody>
          <a:bodyPr/>
          <a:lstStyle/>
          <a:p>
            <a:r>
              <a:rPr lang="en-US" dirty="0"/>
              <a:t>Concluding comments</a:t>
            </a:r>
          </a:p>
        </p:txBody>
      </p:sp>
      <p:sp>
        <p:nvSpPr>
          <p:cNvPr id="3" name="Content Placeholder 2">
            <a:extLst>
              <a:ext uri="{FF2B5EF4-FFF2-40B4-BE49-F238E27FC236}">
                <a16:creationId xmlns="" xmlns:a16="http://schemas.microsoft.com/office/drawing/2014/main" id="{B5AA5A72-7EB4-B54D-B736-8B0C0F53C2BB}"/>
              </a:ext>
            </a:extLst>
          </p:cNvPr>
          <p:cNvSpPr>
            <a:spLocks noGrp="1"/>
          </p:cNvSpPr>
          <p:nvPr>
            <p:ph idx="1"/>
          </p:nvPr>
        </p:nvSpPr>
        <p:spPr/>
        <p:txBody>
          <a:bodyPr>
            <a:normAutofit lnSpcReduction="10000"/>
          </a:bodyPr>
          <a:lstStyle/>
          <a:p>
            <a:pPr>
              <a:buFont typeface="Wingdings" pitchFamily="2" charset="2"/>
              <a:buChar char="Ø"/>
            </a:pPr>
            <a:r>
              <a:rPr lang="en-US" dirty="0">
                <a:latin typeface="+mj-lt"/>
              </a:rPr>
              <a:t>There has been a clear switch in research focus toward career progression and trying to understand the pay penalty to career interruptions and part-time/flexible work arrangements.</a:t>
            </a:r>
          </a:p>
          <a:p>
            <a:pPr>
              <a:buFont typeface="Wingdings" pitchFamily="2" charset="2"/>
              <a:buChar char="Ø"/>
            </a:pPr>
            <a:r>
              <a:rPr lang="en-US" dirty="0">
                <a:latin typeface="+mj-lt"/>
              </a:rPr>
              <a:t>Organisations should not simply take the production technology as given. The challenge appears bigger for the financial sector than most other sectors.</a:t>
            </a:r>
          </a:p>
          <a:p>
            <a:pPr>
              <a:buFont typeface="Wingdings" pitchFamily="2" charset="2"/>
              <a:buChar char="Ø"/>
            </a:pPr>
            <a:r>
              <a:rPr lang="en-US" dirty="0">
                <a:latin typeface="+mj-lt"/>
              </a:rPr>
              <a:t>In the end many of the changes will benefit all workers – the potential enhanced flexibility of work and freedom to interrupt careers will matter not just for those planning to have children but for us all – particularly in a world in which retirement is becoming a distant dream.</a:t>
            </a:r>
          </a:p>
        </p:txBody>
      </p:sp>
    </p:spTree>
    <p:extLst>
      <p:ext uri="{BB962C8B-B14F-4D97-AF65-F5344CB8AC3E}">
        <p14:creationId xmlns:p14="http://schemas.microsoft.com/office/powerpoint/2010/main" val="4073840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F3CD22-CC6E-9E4B-B18C-21F30053CE07}"/>
              </a:ext>
            </a:extLst>
          </p:cNvPr>
          <p:cNvSpPr>
            <a:spLocks noGrp="1"/>
          </p:cNvSpPr>
          <p:nvPr>
            <p:ph type="title"/>
          </p:nvPr>
        </p:nvSpPr>
        <p:spPr/>
        <p:txBody>
          <a:bodyPr>
            <a:normAutofit/>
          </a:bodyPr>
          <a:lstStyle/>
          <a:p>
            <a:r>
              <a:rPr lang="en-US" sz="2700" dirty="0"/>
              <a:t>Plan of Talk</a:t>
            </a:r>
          </a:p>
        </p:txBody>
      </p:sp>
      <p:sp>
        <p:nvSpPr>
          <p:cNvPr id="3" name="Content Placeholder 2">
            <a:extLst>
              <a:ext uri="{FF2B5EF4-FFF2-40B4-BE49-F238E27FC236}">
                <a16:creationId xmlns="" xmlns:a16="http://schemas.microsoft.com/office/drawing/2014/main" id="{FB4FC233-2C22-6049-9271-07CD9B371C2F}"/>
              </a:ext>
            </a:extLst>
          </p:cNvPr>
          <p:cNvSpPr>
            <a:spLocks noGrp="1"/>
          </p:cNvSpPr>
          <p:nvPr>
            <p:ph idx="1"/>
          </p:nvPr>
        </p:nvSpPr>
        <p:spPr/>
        <p:txBody>
          <a:bodyPr/>
          <a:lstStyle/>
          <a:p>
            <a:pPr>
              <a:buFont typeface="Wingdings" pitchFamily="2" charset="2"/>
              <a:buChar char="Ø"/>
            </a:pPr>
            <a:r>
              <a:rPr lang="en-US" dirty="0">
                <a:latin typeface="+mj-lt"/>
              </a:rPr>
              <a:t>Historical context – rapid progress in late 1970s/1980s, glacial progress since 1990s</a:t>
            </a:r>
          </a:p>
          <a:p>
            <a:pPr>
              <a:buFont typeface="Wingdings" pitchFamily="2" charset="2"/>
              <a:buChar char="Ø"/>
            </a:pPr>
            <a:r>
              <a:rPr lang="en-US" dirty="0">
                <a:latin typeface="+mj-lt"/>
              </a:rPr>
              <a:t>Horizontal equality has been largely, but not completely, achieved</a:t>
            </a:r>
          </a:p>
          <a:p>
            <a:pPr>
              <a:buFont typeface="Wingdings" pitchFamily="2" charset="2"/>
              <a:buChar char="Ø"/>
            </a:pPr>
            <a:r>
              <a:rPr lang="en-US" dirty="0">
                <a:latin typeface="+mj-lt"/>
              </a:rPr>
              <a:t>Vertical inequality is the key driver of the gender pay gap</a:t>
            </a:r>
          </a:p>
          <a:p>
            <a:pPr>
              <a:buFont typeface="Wingdings" pitchFamily="2" charset="2"/>
              <a:buChar char="Ø"/>
            </a:pPr>
            <a:r>
              <a:rPr lang="en-US" dirty="0">
                <a:latin typeface="+mj-lt"/>
              </a:rPr>
              <a:t>Progress requires an understanding of what is going on </a:t>
            </a:r>
            <a:r>
              <a:rPr lang="en-US" b="1" dirty="0">
                <a:latin typeface="+mj-lt"/>
              </a:rPr>
              <a:t>within</a:t>
            </a:r>
            <a:r>
              <a:rPr lang="en-US" dirty="0">
                <a:latin typeface="+mj-lt"/>
              </a:rPr>
              <a:t> occupations and firms in terms of career progression, pay penalties for time-out and part-time working, and job flexibility</a:t>
            </a:r>
          </a:p>
          <a:p>
            <a:pPr>
              <a:buFont typeface="Wingdings" pitchFamily="2" charset="2"/>
              <a:buChar char="Ø"/>
            </a:pPr>
            <a:r>
              <a:rPr lang="en-US" dirty="0">
                <a:latin typeface="+mj-lt"/>
              </a:rPr>
              <a:t>Preliminary analysis of new gender pay disclosure data in the UK</a:t>
            </a:r>
          </a:p>
          <a:p>
            <a:endParaRPr lang="en-US" dirty="0"/>
          </a:p>
        </p:txBody>
      </p:sp>
    </p:spTree>
    <p:extLst>
      <p:ext uri="{BB962C8B-B14F-4D97-AF65-F5344CB8AC3E}">
        <p14:creationId xmlns:p14="http://schemas.microsoft.com/office/powerpoint/2010/main" val="313133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2E11B9-9FAF-5D46-9332-297A9B89B00C}"/>
              </a:ext>
            </a:extLst>
          </p:cNvPr>
          <p:cNvSpPr>
            <a:spLocks noGrp="1"/>
          </p:cNvSpPr>
          <p:nvPr>
            <p:ph type="title"/>
          </p:nvPr>
        </p:nvSpPr>
        <p:spPr>
          <a:xfrm>
            <a:off x="3161806" y="0"/>
            <a:ext cx="2386940" cy="730332"/>
          </a:xfrm>
        </p:spPr>
        <p:txBody>
          <a:bodyPr>
            <a:normAutofit/>
          </a:bodyPr>
          <a:lstStyle/>
          <a:p>
            <a:r>
              <a:rPr lang="en-US" sz="2400" dirty="0"/>
              <a:t>Historical Context</a:t>
            </a:r>
          </a:p>
        </p:txBody>
      </p:sp>
      <p:pic>
        <p:nvPicPr>
          <p:cNvPr id="4" name="Content Placeholder 3">
            <a:extLst>
              <a:ext uri="{FF2B5EF4-FFF2-40B4-BE49-F238E27FC236}">
                <a16:creationId xmlns="" xmlns:a16="http://schemas.microsoft.com/office/drawing/2014/main" id="{5DDDC138-F216-9C43-B128-CB89AD251C7F}"/>
              </a:ext>
            </a:extLst>
          </p:cNvPr>
          <p:cNvPicPr>
            <a:picLocks noGrp="1" noChangeAspect="1"/>
          </p:cNvPicPr>
          <p:nvPr>
            <p:ph idx="1"/>
          </p:nvPr>
        </p:nvPicPr>
        <p:blipFill>
          <a:blip r:embed="rId3"/>
          <a:stretch>
            <a:fillRect/>
          </a:stretch>
        </p:blipFill>
        <p:spPr>
          <a:xfrm>
            <a:off x="1968147" y="1094337"/>
            <a:ext cx="4463246" cy="3498575"/>
          </a:xfrm>
          <a:prstGeom prst="rect">
            <a:avLst/>
          </a:prstGeom>
        </p:spPr>
      </p:pic>
      <p:sp>
        <p:nvSpPr>
          <p:cNvPr id="5" name="TextBox 4">
            <a:extLst>
              <a:ext uri="{FF2B5EF4-FFF2-40B4-BE49-F238E27FC236}">
                <a16:creationId xmlns="" xmlns:a16="http://schemas.microsoft.com/office/drawing/2014/main" id="{B73990FC-9610-2342-804A-ECE7F46190A9}"/>
              </a:ext>
            </a:extLst>
          </p:cNvPr>
          <p:cNvSpPr txBox="1"/>
          <p:nvPr/>
        </p:nvSpPr>
        <p:spPr>
          <a:xfrm>
            <a:off x="3809237" y="4853042"/>
            <a:ext cx="1438215" cy="230832"/>
          </a:xfrm>
          <a:prstGeom prst="rect">
            <a:avLst/>
          </a:prstGeom>
          <a:noFill/>
        </p:spPr>
        <p:txBody>
          <a:bodyPr wrap="none" rtlCol="0">
            <a:spAutoFit/>
          </a:bodyPr>
          <a:lstStyle/>
          <a:p>
            <a:pPr algn="ctr"/>
            <a:r>
              <a:rPr lang="en-US" sz="900" dirty="0"/>
              <a:t>Source: Goldin (2014, AER)</a:t>
            </a:r>
          </a:p>
        </p:txBody>
      </p:sp>
    </p:spTree>
    <p:extLst>
      <p:ext uri="{BB962C8B-B14F-4D97-AF65-F5344CB8AC3E}">
        <p14:creationId xmlns:p14="http://schemas.microsoft.com/office/powerpoint/2010/main" val="3110370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2418AD-42A9-AE4A-99F9-0758B5091878}"/>
              </a:ext>
            </a:extLst>
          </p:cNvPr>
          <p:cNvSpPr>
            <a:spLocks noGrp="1"/>
          </p:cNvSpPr>
          <p:nvPr>
            <p:ph type="title"/>
          </p:nvPr>
        </p:nvSpPr>
        <p:spPr>
          <a:xfrm>
            <a:off x="1104405" y="62346"/>
            <a:ext cx="7410945" cy="792678"/>
          </a:xfrm>
        </p:spPr>
        <p:txBody>
          <a:bodyPr>
            <a:normAutofit/>
          </a:bodyPr>
          <a:lstStyle/>
          <a:p>
            <a:r>
              <a:rPr lang="en-US" sz="2400" dirty="0"/>
              <a:t>Horizontal Equality: equal pay for work of equal value</a:t>
            </a:r>
          </a:p>
        </p:txBody>
      </p:sp>
      <p:pic>
        <p:nvPicPr>
          <p:cNvPr id="4" name="Content Placeholder 3">
            <a:extLst>
              <a:ext uri="{FF2B5EF4-FFF2-40B4-BE49-F238E27FC236}">
                <a16:creationId xmlns="" xmlns:a16="http://schemas.microsoft.com/office/drawing/2014/main" id="{502F5DA9-4DE3-2549-AA2E-96B9DE478762}"/>
              </a:ext>
            </a:extLst>
          </p:cNvPr>
          <p:cNvPicPr>
            <a:picLocks noGrp="1" noChangeAspect="1"/>
          </p:cNvPicPr>
          <p:nvPr>
            <p:ph idx="1"/>
          </p:nvPr>
        </p:nvPicPr>
        <p:blipFill>
          <a:blip r:embed="rId3"/>
          <a:stretch>
            <a:fillRect/>
          </a:stretch>
        </p:blipFill>
        <p:spPr>
          <a:xfrm>
            <a:off x="2579308" y="1268017"/>
            <a:ext cx="3766724" cy="3141305"/>
          </a:xfrm>
          <a:prstGeom prst="rect">
            <a:avLst/>
          </a:prstGeom>
        </p:spPr>
      </p:pic>
      <p:sp>
        <p:nvSpPr>
          <p:cNvPr id="3" name="TextBox 2">
            <a:extLst>
              <a:ext uri="{FF2B5EF4-FFF2-40B4-BE49-F238E27FC236}">
                <a16:creationId xmlns="" xmlns:a16="http://schemas.microsoft.com/office/drawing/2014/main" id="{BF6C38F5-2336-C848-8F62-A0B25723BEFA}"/>
              </a:ext>
            </a:extLst>
          </p:cNvPr>
          <p:cNvSpPr txBox="1"/>
          <p:nvPr/>
        </p:nvSpPr>
        <p:spPr>
          <a:xfrm>
            <a:off x="3662691" y="4718438"/>
            <a:ext cx="1641796" cy="230832"/>
          </a:xfrm>
          <a:prstGeom prst="rect">
            <a:avLst/>
          </a:prstGeom>
          <a:noFill/>
        </p:spPr>
        <p:txBody>
          <a:bodyPr wrap="none" rtlCol="0">
            <a:spAutoFit/>
          </a:bodyPr>
          <a:lstStyle/>
          <a:p>
            <a:r>
              <a:rPr lang="en-US" sz="900" dirty="0"/>
              <a:t>Source: Bank of England (2018)</a:t>
            </a:r>
          </a:p>
        </p:txBody>
      </p:sp>
    </p:spTree>
    <p:extLst>
      <p:ext uri="{BB962C8B-B14F-4D97-AF65-F5344CB8AC3E}">
        <p14:creationId xmlns:p14="http://schemas.microsoft.com/office/powerpoint/2010/main" val="578241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042498832"/>
              </p:ext>
            </p:extLst>
          </p:nvPr>
        </p:nvGraphicFramePr>
        <p:xfrm>
          <a:off x="1523011" y="1140031"/>
          <a:ext cx="6192239" cy="351947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 xmlns:a16="http://schemas.microsoft.com/office/drawing/2014/main" id="{A89DA61B-E7A6-2E42-8355-6FDF29065CE1}"/>
              </a:ext>
            </a:extLst>
          </p:cNvPr>
          <p:cNvSpPr txBox="1"/>
          <p:nvPr/>
        </p:nvSpPr>
        <p:spPr>
          <a:xfrm>
            <a:off x="320634" y="142505"/>
            <a:ext cx="11510580" cy="461665"/>
          </a:xfrm>
          <a:prstGeom prst="rect">
            <a:avLst/>
          </a:prstGeom>
          <a:noFill/>
        </p:spPr>
        <p:txBody>
          <a:bodyPr wrap="square" rtlCol="0">
            <a:spAutoFit/>
          </a:bodyPr>
          <a:lstStyle/>
          <a:p>
            <a:r>
              <a:rPr lang="en-US" sz="2400" dirty="0">
                <a:latin typeface="+mj-lt"/>
              </a:rPr>
              <a:t>Vertical Equality: equal representation across the wage distribution </a:t>
            </a:r>
          </a:p>
        </p:txBody>
      </p:sp>
      <p:sp>
        <p:nvSpPr>
          <p:cNvPr id="3" name="TextBox 2">
            <a:extLst>
              <a:ext uri="{FF2B5EF4-FFF2-40B4-BE49-F238E27FC236}">
                <a16:creationId xmlns="" xmlns:a16="http://schemas.microsoft.com/office/drawing/2014/main" id="{539AAD9F-546D-BF43-9ABE-93A2721EF757}"/>
              </a:ext>
            </a:extLst>
          </p:cNvPr>
          <p:cNvSpPr txBox="1"/>
          <p:nvPr/>
        </p:nvSpPr>
        <p:spPr>
          <a:xfrm>
            <a:off x="2976283" y="4849906"/>
            <a:ext cx="3413114" cy="230832"/>
          </a:xfrm>
          <a:prstGeom prst="rect">
            <a:avLst/>
          </a:prstGeom>
          <a:noFill/>
        </p:spPr>
        <p:txBody>
          <a:bodyPr wrap="none" rtlCol="0">
            <a:spAutoFit/>
          </a:bodyPr>
          <a:lstStyle/>
          <a:p>
            <a:r>
              <a:rPr lang="en-US" sz="900" dirty="0"/>
              <a:t>Source: Authors calculations from CPS Outgoing Rotation Group Files</a:t>
            </a:r>
          </a:p>
        </p:txBody>
      </p:sp>
    </p:spTree>
    <p:extLst>
      <p:ext uri="{BB962C8B-B14F-4D97-AF65-F5344CB8AC3E}">
        <p14:creationId xmlns:p14="http://schemas.microsoft.com/office/powerpoint/2010/main" val="2140032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923415276"/>
              </p:ext>
            </p:extLst>
          </p:nvPr>
        </p:nvGraphicFramePr>
        <p:xfrm>
          <a:off x="562074" y="979233"/>
          <a:ext cx="3811963" cy="32062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p:cNvGraphicFramePr>
          <p:nvPr>
            <p:extLst>
              <p:ext uri="{D42A27DB-BD31-4B8C-83A1-F6EECF244321}">
                <p14:modId xmlns:p14="http://schemas.microsoft.com/office/powerpoint/2010/main" val="3266695470"/>
              </p:ext>
            </p:extLst>
          </p:nvPr>
        </p:nvGraphicFramePr>
        <p:xfrm>
          <a:off x="4543719" y="979234"/>
          <a:ext cx="4015819" cy="3206266"/>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1978413" y="179110"/>
            <a:ext cx="4791248" cy="461665"/>
          </a:xfrm>
          <a:prstGeom prst="rect">
            <a:avLst/>
          </a:prstGeom>
          <a:noFill/>
        </p:spPr>
        <p:txBody>
          <a:bodyPr wrap="none" rtlCol="0">
            <a:spAutoFit/>
          </a:bodyPr>
          <a:lstStyle/>
          <a:p>
            <a:r>
              <a:rPr lang="en-GB" sz="2400" dirty="0">
                <a:latin typeface="+mj-lt"/>
              </a:rPr>
              <a:t>Vertical Inequality among Economists</a:t>
            </a:r>
          </a:p>
        </p:txBody>
      </p:sp>
      <p:sp>
        <p:nvSpPr>
          <p:cNvPr id="6" name="TextBox 5">
            <a:extLst>
              <a:ext uri="{FF2B5EF4-FFF2-40B4-BE49-F238E27FC236}">
                <a16:creationId xmlns="" xmlns:a16="http://schemas.microsoft.com/office/drawing/2014/main" id="{BBB54E83-6497-E747-B536-7642E92A4866}"/>
              </a:ext>
            </a:extLst>
          </p:cNvPr>
          <p:cNvSpPr txBox="1"/>
          <p:nvPr/>
        </p:nvSpPr>
        <p:spPr>
          <a:xfrm>
            <a:off x="3147579" y="4912668"/>
            <a:ext cx="2452916" cy="230832"/>
          </a:xfrm>
          <a:prstGeom prst="rect">
            <a:avLst/>
          </a:prstGeom>
          <a:noFill/>
        </p:spPr>
        <p:txBody>
          <a:bodyPr wrap="none" rtlCol="0">
            <a:spAutoFit/>
          </a:bodyPr>
          <a:lstStyle/>
          <a:p>
            <a:r>
              <a:rPr lang="en-US" sz="900" dirty="0"/>
              <a:t>Source: Authors calculations from ACS and ASHE</a:t>
            </a:r>
          </a:p>
        </p:txBody>
      </p:sp>
    </p:spTree>
    <p:extLst>
      <p:ext uri="{BB962C8B-B14F-4D97-AF65-F5344CB8AC3E}">
        <p14:creationId xmlns:p14="http://schemas.microsoft.com/office/powerpoint/2010/main" val="3798974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5AAE-10C0-D746-BC42-8C1F5EB893C1}"/>
              </a:ext>
            </a:extLst>
          </p:cNvPr>
          <p:cNvSpPr>
            <a:spLocks noGrp="1"/>
          </p:cNvSpPr>
          <p:nvPr>
            <p:ph type="title"/>
          </p:nvPr>
        </p:nvSpPr>
        <p:spPr/>
        <p:txBody>
          <a:bodyPr>
            <a:normAutofit/>
          </a:bodyPr>
          <a:lstStyle/>
          <a:p>
            <a:r>
              <a:rPr lang="en-US" sz="2700" dirty="0"/>
              <a:t>Vertical inequality and the gender pay gap</a:t>
            </a:r>
          </a:p>
        </p:txBody>
      </p:sp>
      <p:pic>
        <p:nvPicPr>
          <p:cNvPr id="6" name="Content Placeholder 5">
            <a:extLst>
              <a:ext uri="{FF2B5EF4-FFF2-40B4-BE49-F238E27FC236}">
                <a16:creationId xmlns="" xmlns:a16="http://schemas.microsoft.com/office/drawing/2014/main" id="{E04F6F5D-97FE-8D4D-B865-D7C8B600F085}"/>
              </a:ext>
            </a:extLst>
          </p:cNvPr>
          <p:cNvPicPr>
            <a:picLocks noGrp="1" noChangeAspect="1"/>
          </p:cNvPicPr>
          <p:nvPr>
            <p:ph idx="1"/>
          </p:nvPr>
        </p:nvPicPr>
        <p:blipFill>
          <a:blip r:embed="rId3"/>
          <a:stretch>
            <a:fillRect/>
          </a:stretch>
        </p:blipFill>
        <p:spPr>
          <a:xfrm>
            <a:off x="384105" y="1274022"/>
            <a:ext cx="5771794" cy="2830839"/>
          </a:xfrm>
          <a:prstGeom prst="rect">
            <a:avLst/>
          </a:prstGeom>
        </p:spPr>
      </p:pic>
      <p:pic>
        <p:nvPicPr>
          <p:cNvPr id="7" name="Picture 6">
            <a:extLst>
              <a:ext uri="{FF2B5EF4-FFF2-40B4-BE49-F238E27FC236}">
                <a16:creationId xmlns="" xmlns:a16="http://schemas.microsoft.com/office/drawing/2014/main" id="{65F7FACF-6FEE-D24A-80B6-F21B31B0A58A}"/>
              </a:ext>
            </a:extLst>
          </p:cNvPr>
          <p:cNvPicPr>
            <a:picLocks noChangeAspect="1"/>
          </p:cNvPicPr>
          <p:nvPr/>
        </p:nvPicPr>
        <p:blipFill>
          <a:blip r:embed="rId4"/>
          <a:stretch>
            <a:fillRect/>
          </a:stretch>
        </p:blipFill>
        <p:spPr>
          <a:xfrm>
            <a:off x="5923722" y="1274022"/>
            <a:ext cx="3319670" cy="2830839"/>
          </a:xfrm>
          <a:prstGeom prst="rect">
            <a:avLst/>
          </a:prstGeom>
        </p:spPr>
      </p:pic>
      <p:sp>
        <p:nvSpPr>
          <p:cNvPr id="8" name="TextBox 7">
            <a:extLst>
              <a:ext uri="{FF2B5EF4-FFF2-40B4-BE49-F238E27FC236}">
                <a16:creationId xmlns="" xmlns:a16="http://schemas.microsoft.com/office/drawing/2014/main" id="{88EF988B-6DD3-704E-9D8A-7492C36BA68F}"/>
              </a:ext>
            </a:extLst>
          </p:cNvPr>
          <p:cNvSpPr txBox="1"/>
          <p:nvPr/>
        </p:nvSpPr>
        <p:spPr>
          <a:xfrm>
            <a:off x="3932669" y="4703532"/>
            <a:ext cx="1960793" cy="230832"/>
          </a:xfrm>
          <a:prstGeom prst="rect">
            <a:avLst/>
          </a:prstGeom>
          <a:noFill/>
        </p:spPr>
        <p:txBody>
          <a:bodyPr wrap="none" rtlCol="0">
            <a:spAutoFit/>
          </a:bodyPr>
          <a:lstStyle/>
          <a:p>
            <a:r>
              <a:rPr lang="en-US" sz="900" dirty="0"/>
              <a:t>Source: Fortin, Bell and Boehm (2017)</a:t>
            </a:r>
          </a:p>
        </p:txBody>
      </p:sp>
    </p:spTree>
    <p:extLst>
      <p:ext uri="{BB962C8B-B14F-4D97-AF65-F5344CB8AC3E}">
        <p14:creationId xmlns:p14="http://schemas.microsoft.com/office/powerpoint/2010/main" val="2953527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5AAE-10C0-D746-BC42-8C1F5EB893C1}"/>
              </a:ext>
            </a:extLst>
          </p:cNvPr>
          <p:cNvSpPr>
            <a:spLocks noGrp="1"/>
          </p:cNvSpPr>
          <p:nvPr>
            <p:ph type="title"/>
          </p:nvPr>
        </p:nvSpPr>
        <p:spPr/>
        <p:txBody>
          <a:bodyPr>
            <a:normAutofit/>
          </a:bodyPr>
          <a:lstStyle/>
          <a:p>
            <a:r>
              <a:rPr lang="en-US" sz="2700" dirty="0"/>
              <a:t>Evidence from MBA career progression</a:t>
            </a:r>
          </a:p>
        </p:txBody>
      </p:sp>
      <p:sp>
        <p:nvSpPr>
          <p:cNvPr id="3" name="Content Placeholder 2">
            <a:extLst>
              <a:ext uri="{FF2B5EF4-FFF2-40B4-BE49-F238E27FC236}">
                <a16:creationId xmlns="" xmlns:a16="http://schemas.microsoft.com/office/drawing/2014/main" id="{F3EA36BF-191B-704B-BF76-CD57D6C17114}"/>
              </a:ext>
            </a:extLst>
          </p:cNvPr>
          <p:cNvSpPr>
            <a:spLocks noGrp="1"/>
          </p:cNvSpPr>
          <p:nvPr>
            <p:ph idx="1"/>
          </p:nvPr>
        </p:nvSpPr>
        <p:spPr/>
        <p:txBody>
          <a:bodyPr>
            <a:normAutofit lnSpcReduction="10000"/>
          </a:bodyPr>
          <a:lstStyle/>
          <a:p>
            <a:pPr>
              <a:buFont typeface="Wingdings" pitchFamily="2" charset="2"/>
              <a:buChar char="Ø"/>
            </a:pPr>
            <a:r>
              <a:rPr lang="en-US" dirty="0">
                <a:latin typeface="+mj-lt"/>
              </a:rPr>
              <a:t>Bertrand, Goldin &amp; Katz (2010) examine the career trajectories of 2,500 MBA graduates from Chicago.</a:t>
            </a:r>
          </a:p>
          <a:p>
            <a:pPr>
              <a:buFont typeface="Wingdings" pitchFamily="2" charset="2"/>
              <a:buChar char="Ø"/>
            </a:pPr>
            <a:r>
              <a:rPr lang="en-US" dirty="0">
                <a:latin typeface="+mj-lt"/>
              </a:rPr>
              <a:t>At graduation, female graduates earn $115k on average, men earn $130k. Nine years later, women earn $250k, men earn $400k. This is a 60 log-point earnings gap.</a:t>
            </a:r>
          </a:p>
          <a:p>
            <a:pPr>
              <a:buFont typeface="Wingdings" pitchFamily="2" charset="2"/>
              <a:buChar char="Ø"/>
            </a:pPr>
            <a:r>
              <a:rPr lang="en-US" dirty="0">
                <a:latin typeface="+mj-lt"/>
              </a:rPr>
              <a:t>This gap is “explained” roughly equally by two main factors: gender differences in career interruptions (i.e. children) and growing differences in weekly hours worked since MBA graduation. These two factors are of course related.</a:t>
            </a:r>
          </a:p>
          <a:p>
            <a:pPr>
              <a:buFont typeface="Wingdings" pitchFamily="2" charset="2"/>
              <a:buChar char="Ø"/>
            </a:pPr>
            <a:r>
              <a:rPr lang="en-US" dirty="0">
                <a:latin typeface="+mj-lt"/>
              </a:rPr>
              <a:t>Women with no kids have similar career trajectories to men in the sample.</a:t>
            </a:r>
          </a:p>
        </p:txBody>
      </p:sp>
    </p:spTree>
    <p:extLst>
      <p:ext uri="{BB962C8B-B14F-4D97-AF65-F5344CB8AC3E}">
        <p14:creationId xmlns:p14="http://schemas.microsoft.com/office/powerpoint/2010/main" val="383022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5AAE-10C0-D746-BC42-8C1F5EB893C1}"/>
              </a:ext>
            </a:extLst>
          </p:cNvPr>
          <p:cNvSpPr>
            <a:spLocks noGrp="1"/>
          </p:cNvSpPr>
          <p:nvPr>
            <p:ph type="title"/>
          </p:nvPr>
        </p:nvSpPr>
        <p:spPr/>
        <p:txBody>
          <a:bodyPr>
            <a:normAutofit/>
          </a:bodyPr>
          <a:lstStyle/>
          <a:p>
            <a:r>
              <a:rPr lang="en-US" sz="2700" dirty="0"/>
              <a:t>Evidence from Pharmacies</a:t>
            </a:r>
          </a:p>
        </p:txBody>
      </p:sp>
      <p:sp>
        <p:nvSpPr>
          <p:cNvPr id="3" name="Content Placeholder 2">
            <a:extLst>
              <a:ext uri="{FF2B5EF4-FFF2-40B4-BE49-F238E27FC236}">
                <a16:creationId xmlns="" xmlns:a16="http://schemas.microsoft.com/office/drawing/2014/main" id="{F3EA36BF-191B-704B-BF76-CD57D6C17114}"/>
              </a:ext>
            </a:extLst>
          </p:cNvPr>
          <p:cNvSpPr>
            <a:spLocks noGrp="1"/>
          </p:cNvSpPr>
          <p:nvPr>
            <p:ph idx="1"/>
          </p:nvPr>
        </p:nvSpPr>
        <p:spPr/>
        <p:txBody>
          <a:bodyPr/>
          <a:lstStyle/>
          <a:p>
            <a:pPr>
              <a:buFont typeface="Wingdings" pitchFamily="2" charset="2"/>
              <a:buChar char="Ø"/>
            </a:pPr>
            <a:r>
              <a:rPr lang="en-US" dirty="0">
                <a:latin typeface="+mj-lt"/>
              </a:rPr>
              <a:t>Goldin &amp; Katz (2016) switch focus to a high-skill occupation in which women earn essentially the same as men and there is no part-time pay penalty.</a:t>
            </a:r>
          </a:p>
          <a:p>
            <a:pPr>
              <a:buFont typeface="Wingdings" pitchFamily="2" charset="2"/>
              <a:buChar char="Ø"/>
            </a:pPr>
            <a:r>
              <a:rPr lang="en-US" dirty="0">
                <a:latin typeface="+mj-lt"/>
              </a:rPr>
              <a:t>As with MBA graduates, female pharmacists were more likely to have had a spell out of the labour market (13.9% v 5.1%). But labour market participation remains very high for women – rather than taking time off or dropping out, they work part-time.</a:t>
            </a:r>
          </a:p>
          <a:p>
            <a:pPr>
              <a:buFont typeface="Wingdings" pitchFamily="2" charset="2"/>
              <a:buChar char="Ø"/>
            </a:pPr>
            <a:r>
              <a:rPr lang="en-US" dirty="0">
                <a:latin typeface="+mj-lt"/>
              </a:rPr>
              <a:t>Wages in this occupation are essentially linear with respect to hours. </a:t>
            </a:r>
          </a:p>
        </p:txBody>
      </p:sp>
    </p:spTree>
    <p:extLst>
      <p:ext uri="{BB962C8B-B14F-4D97-AF65-F5344CB8AC3E}">
        <p14:creationId xmlns:p14="http://schemas.microsoft.com/office/powerpoint/2010/main" val="3437685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569</TotalTime>
  <Words>3740</Words>
  <Application>Microsoft Office PowerPoint</Application>
  <PresentationFormat>On-screen Show (16:9)</PresentationFormat>
  <Paragraphs>115</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Gender Pay and Career Progression</vt:lpstr>
      <vt:lpstr>Plan of Talk</vt:lpstr>
      <vt:lpstr>Historical Context</vt:lpstr>
      <vt:lpstr>Horizontal Equality: equal pay for work of equal value</vt:lpstr>
      <vt:lpstr>PowerPoint Presentation</vt:lpstr>
      <vt:lpstr>PowerPoint Presentation</vt:lpstr>
      <vt:lpstr>Vertical inequality and the gender pay gap</vt:lpstr>
      <vt:lpstr>Evidence from MBA career progression</vt:lpstr>
      <vt:lpstr>Evidence from Pharmacies</vt:lpstr>
      <vt:lpstr>What should we take from these studies?</vt:lpstr>
      <vt:lpstr>Gender Pay Disclosure</vt:lpstr>
      <vt:lpstr>PowerPoint Presentation</vt:lpstr>
      <vt:lpstr>PowerPoint Presentation</vt:lpstr>
      <vt:lpstr>PowerPoint Presentation</vt:lpstr>
      <vt:lpstr>More analysis of what explains gender disclosure gaps</vt:lpstr>
      <vt:lpstr>Concluding comments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Bell</dc:creator>
  <cp:lastModifiedBy>Cottis, Michelle</cp:lastModifiedBy>
  <cp:revision>69</cp:revision>
  <cp:lastPrinted>2018-04-04T11:20:10Z</cp:lastPrinted>
  <dcterms:created xsi:type="dcterms:W3CDTF">2018-04-04T11:19:48Z</dcterms:created>
  <dcterms:modified xsi:type="dcterms:W3CDTF">2018-05-17T09:44:24Z</dcterms:modified>
</cp:coreProperties>
</file>