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940" r:id="rId3"/>
    <p:sldId id="945" r:id="rId4"/>
    <p:sldId id="870" r:id="rId5"/>
    <p:sldId id="946" r:id="rId6"/>
    <p:sldId id="949" r:id="rId7"/>
    <p:sldId id="948" r:id="rId8"/>
  </p:sldIdLst>
  <p:sldSz cx="9144000" cy="5143500" type="screen16x9"/>
  <p:notesSz cx="6858000" cy="9144000"/>
  <p:defaultTextStyle>
    <a:defPPr>
      <a:defRPr lang="nb-NO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olin Green" initials="CG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BAC76"/>
    <a:srgbClr val="0D34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27" autoAdjust="0"/>
    <p:restoredTop sz="89398" autoAdjust="0"/>
  </p:normalViewPr>
  <p:slideViewPr>
    <p:cSldViewPr snapToGrid="0" snapToObjects="1">
      <p:cViewPr varScale="1">
        <p:scale>
          <a:sx n="90" d="100"/>
          <a:sy n="90" d="100"/>
        </p:scale>
        <p:origin x="-624" y="-1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3E070F-056A-EF46-8F28-B603D057C661}" type="datetimeFigureOut">
              <a:rPr lang="nb-NO" smtClean="0"/>
              <a:t>17.05.2018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B71C88-A8C4-B64E-9416-E16EC256489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60678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B71C88-A8C4-B64E-9416-E16EC2564890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67032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368315" y="2008062"/>
            <a:ext cx="7772400" cy="675821"/>
          </a:xfrm>
        </p:spPr>
        <p:txBody>
          <a:bodyPr anchor="t" anchorCtr="0"/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368315" y="2733866"/>
            <a:ext cx="7772400" cy="131445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dirty="0" smtClean="0"/>
              <a:t>Klikk for å redigere undertittelstil i malen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000159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83850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31831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14" name="Plassholder for lysbildenummer 5"/>
          <p:cNvSpPr txBox="1">
            <a:spLocks/>
          </p:cNvSpPr>
          <p:nvPr userDrawn="1"/>
        </p:nvSpPr>
        <p:spPr>
          <a:xfrm>
            <a:off x="115121" y="4903403"/>
            <a:ext cx="342081" cy="189077"/>
          </a:xfrm>
          <a:prstGeom prst="rect">
            <a:avLst/>
          </a:prstGeom>
        </p:spPr>
        <p:txBody>
          <a:bodyPr/>
          <a:lstStyle>
            <a:defPPr>
              <a:defRPr lang="nb-NO"/>
            </a:defPPr>
            <a:lvl1pPr marL="0" algn="l" defTabSz="4572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91853A39-49B3-554A-AE82-85611CEBD8E3}" type="slidenum">
              <a:rPr lang="nb-NO" sz="750" b="1" i="0" smtClean="0">
                <a:solidFill>
                  <a:schemeClr val="bg1"/>
                </a:solidFill>
                <a:latin typeface="Arial"/>
                <a:cs typeface="Arial"/>
              </a:rPr>
              <a:pPr algn="ctr"/>
              <a:t>‹#›</a:t>
            </a:fld>
            <a:endParaRPr lang="nb-NO" sz="750" b="1" i="0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60019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7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8241294" y="4815936"/>
            <a:ext cx="426966" cy="273844"/>
          </a:xfrm>
          <a:prstGeom prst="rect">
            <a:avLst/>
          </a:prstGeom>
        </p:spPr>
        <p:txBody>
          <a:bodyPr/>
          <a:lstStyle>
            <a:lvl1pPr>
              <a:defRPr sz="750"/>
            </a:lvl1pPr>
          </a:lstStyle>
          <a:p>
            <a:pPr algn="r"/>
            <a:fld id="{91853A39-49B3-554A-AE82-85611CEBD8E3}" type="slidenum">
              <a:rPr lang="nb-NO" smtClean="0">
                <a:latin typeface="Arial"/>
                <a:cs typeface="Arial"/>
              </a:rPr>
              <a:pPr algn="r"/>
              <a:t>‹#›</a:t>
            </a:fld>
            <a:endParaRPr lang="nb-NO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82460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72914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02236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72249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9718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1596486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3532236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pic>
        <p:nvPicPr>
          <p:cNvPr id="4" name="Bilde 3" descr="hor_blaa_stripe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873752"/>
            <a:ext cx="9144000" cy="269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77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342900" rtl="0" eaLnBrk="1" latinLnBrk="0" hangingPunct="1">
        <a:spcBef>
          <a:spcPct val="0"/>
        </a:spcBef>
        <a:buNone/>
        <a:defRPr sz="2700" b="1" i="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257175" indent="-257175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1pPr>
      <a:lvl2pPr marL="557213" indent="-214313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Arial"/>
          <a:ea typeface="+mn-ea"/>
          <a:cs typeface="Arial"/>
        </a:defRPr>
      </a:lvl2pPr>
      <a:lvl3pPr marL="857250" indent="-171450" algn="l" defTabSz="342900" rtl="0" eaLnBrk="1" latinLnBrk="0" hangingPunct="1">
        <a:spcBef>
          <a:spcPct val="20000"/>
        </a:spcBef>
        <a:buFont typeface="Arial"/>
        <a:buChar char="•"/>
        <a:defRPr sz="1350" kern="1200">
          <a:solidFill>
            <a:schemeClr val="tx1"/>
          </a:solidFill>
          <a:latin typeface="Arial"/>
          <a:ea typeface="+mn-ea"/>
          <a:cs typeface="Arial"/>
        </a:defRPr>
      </a:lvl3pPr>
      <a:lvl4pPr marL="1200150" indent="-171450" algn="l" defTabSz="342900" rtl="0" eaLnBrk="1" latinLnBrk="0" hangingPunct="1">
        <a:spcBef>
          <a:spcPct val="20000"/>
        </a:spcBef>
        <a:buFont typeface="Arial"/>
        <a:buChar char="–"/>
        <a:defRPr sz="1200" kern="1200">
          <a:solidFill>
            <a:schemeClr val="tx1"/>
          </a:solidFill>
          <a:latin typeface="Arial"/>
          <a:ea typeface="+mn-ea"/>
          <a:cs typeface="Arial"/>
        </a:defRPr>
      </a:lvl4pPr>
      <a:lvl5pPr marL="1543050" indent="-171450" algn="l" defTabSz="342900" rtl="0" eaLnBrk="1" latinLnBrk="0" hangingPunct="1">
        <a:spcBef>
          <a:spcPct val="20000"/>
        </a:spcBef>
        <a:buFont typeface="Arial"/>
        <a:buChar char="»"/>
        <a:defRPr sz="1050" kern="1200">
          <a:solidFill>
            <a:schemeClr val="tx1"/>
          </a:solidFill>
          <a:latin typeface="Arial"/>
          <a:ea typeface="+mn-ea"/>
          <a:cs typeface="Arial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96238" y="243889"/>
            <a:ext cx="7715576" cy="675821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The Performance Effects of Gender Diversity on Bank Boards</a:t>
            </a:r>
            <a:endParaRPr lang="en-GB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96238" y="1391570"/>
            <a:ext cx="6741050" cy="3119040"/>
          </a:xfrm>
        </p:spPr>
        <p:txBody>
          <a:bodyPr>
            <a:normAutofit/>
          </a:bodyPr>
          <a:lstStyle/>
          <a:p>
            <a:r>
              <a:rPr lang="en-GB" dirty="0" smtClean="0"/>
              <a:t>By </a:t>
            </a:r>
            <a:r>
              <a:rPr lang="en-GB" b="1" dirty="0" smtClean="0"/>
              <a:t>Ann L. Owen and </a:t>
            </a:r>
            <a:r>
              <a:rPr lang="en-GB" b="1" dirty="0" err="1" smtClean="0"/>
              <a:t>Judit</a:t>
            </a:r>
            <a:r>
              <a:rPr lang="en-GB" b="1" dirty="0" smtClean="0"/>
              <a:t> </a:t>
            </a:r>
            <a:r>
              <a:rPr lang="en-GB" b="1" dirty="0" err="1" smtClean="0"/>
              <a:t>Temesvary</a:t>
            </a:r>
            <a:r>
              <a:rPr lang="en-GB" b="1" dirty="0" smtClean="0"/>
              <a:t> </a:t>
            </a:r>
          </a:p>
          <a:p>
            <a:endParaRPr lang="en-GB" dirty="0" smtClean="0"/>
          </a:p>
          <a:p>
            <a:r>
              <a:rPr lang="en-GB" dirty="0" smtClean="0"/>
              <a:t>Discussant: </a:t>
            </a:r>
          </a:p>
          <a:p>
            <a:r>
              <a:rPr lang="en-GB" dirty="0" smtClean="0"/>
              <a:t>Professor Colin P. Green</a:t>
            </a:r>
          </a:p>
          <a:p>
            <a:r>
              <a:rPr lang="en-GB" dirty="0" smtClean="0"/>
              <a:t>Department of Economics / </a:t>
            </a:r>
            <a:r>
              <a:rPr lang="en-GB" dirty="0" err="1" smtClean="0"/>
              <a:t>Institutt</a:t>
            </a:r>
            <a:r>
              <a:rPr lang="en-GB" dirty="0" smtClean="0"/>
              <a:t> for </a:t>
            </a:r>
            <a:r>
              <a:rPr lang="en-GB" dirty="0" err="1" smtClean="0"/>
              <a:t>Samfunnsøkonomi</a:t>
            </a:r>
            <a:r>
              <a:rPr lang="en-GB" dirty="0" smtClean="0"/>
              <a:t> </a:t>
            </a:r>
          </a:p>
          <a:p>
            <a:r>
              <a:rPr lang="en-GB" dirty="0" smtClean="0"/>
              <a:t>Norwegian University of Science and Technology</a:t>
            </a:r>
          </a:p>
          <a:p>
            <a:endParaRPr lang="en-GB" dirty="0"/>
          </a:p>
          <a:p>
            <a:r>
              <a:rPr lang="en-GB" dirty="0"/>
              <a:t>14</a:t>
            </a:r>
            <a:r>
              <a:rPr lang="en-GB" baseline="30000" dirty="0"/>
              <a:t>th</a:t>
            </a:r>
            <a:r>
              <a:rPr lang="en-GB" dirty="0"/>
              <a:t> </a:t>
            </a:r>
            <a:r>
              <a:rPr lang="en-GB" dirty="0" smtClean="0"/>
              <a:t>May, Gender and Career Progression Conference</a:t>
            </a:r>
            <a:endParaRPr lang="en-GB" dirty="0"/>
          </a:p>
          <a:p>
            <a:endParaRPr lang="en-GB" dirty="0" smtClean="0"/>
          </a:p>
        </p:txBody>
      </p:sp>
      <p:sp>
        <p:nvSpPr>
          <p:cNvPr id="4" name="TekstSylinder 3"/>
          <p:cNvSpPr txBox="1"/>
          <p:nvPr/>
        </p:nvSpPr>
        <p:spPr>
          <a:xfrm rot="16200000">
            <a:off x="7587206" y="1112709"/>
            <a:ext cx="281350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350" spc="7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Trondheim – Gjøvik – Ålesund</a:t>
            </a:r>
          </a:p>
        </p:txBody>
      </p:sp>
    </p:spTree>
    <p:extLst>
      <p:ext uri="{BB962C8B-B14F-4D97-AF65-F5344CB8AC3E}">
        <p14:creationId xmlns:p14="http://schemas.microsoft.com/office/powerpoint/2010/main" val="3243102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82" y="51274"/>
            <a:ext cx="8934508" cy="482815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 smtClean="0">
                <a:latin typeface="Garamond" panose="02020404030301010803" pitchFamily="18" charset="0"/>
              </a:rPr>
              <a:t>Effect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of</a:t>
            </a:r>
            <a:r>
              <a:rPr lang="nb-NO" dirty="0" smtClean="0">
                <a:latin typeface="Garamond" panose="02020404030301010803" pitchFamily="18" charset="0"/>
              </a:rPr>
              <a:t> Board </a:t>
            </a:r>
            <a:r>
              <a:rPr lang="nb-NO" dirty="0" err="1" smtClean="0">
                <a:latin typeface="Garamond" panose="02020404030301010803" pitchFamily="18" charset="0"/>
              </a:rPr>
              <a:t>Gender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Diversity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on</a:t>
            </a:r>
            <a:r>
              <a:rPr lang="nb-NO" dirty="0" smtClean="0">
                <a:latin typeface="Garamond" panose="02020404030301010803" pitchFamily="18" charset="0"/>
              </a:rPr>
              <a:t> Bank Financial </a:t>
            </a:r>
            <a:r>
              <a:rPr lang="nb-NO" dirty="0" err="1" smtClean="0">
                <a:latin typeface="Garamond" panose="02020404030301010803" pitchFamily="18" charset="0"/>
              </a:rPr>
              <a:t>Performance</a:t>
            </a:r>
            <a:endParaRPr lang="nb-NO" dirty="0" smtClean="0">
              <a:latin typeface="Garamond" panose="02020404030301010803" pitchFamily="18" charset="0"/>
            </a:endParaRPr>
          </a:p>
          <a:p>
            <a:pPr lvl="1"/>
            <a:endParaRPr lang="nb-NO" dirty="0" smtClean="0">
              <a:latin typeface="Garamond" panose="02020404030301010803" pitchFamily="18" charset="0"/>
            </a:endParaRPr>
          </a:p>
          <a:p>
            <a:r>
              <a:rPr lang="nb-NO" dirty="0" err="1" smtClean="0">
                <a:latin typeface="Garamond" panose="02020404030301010803" pitchFamily="18" charset="0"/>
              </a:rPr>
              <a:t>Previous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literature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on</a:t>
            </a:r>
            <a:r>
              <a:rPr lang="nb-NO" dirty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firm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performance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finds</a:t>
            </a:r>
            <a:r>
              <a:rPr lang="nb-NO" dirty="0" smtClean="0">
                <a:latin typeface="Garamond" panose="02020404030301010803" pitchFamily="18" charset="0"/>
              </a:rPr>
              <a:t> negative to positive </a:t>
            </a:r>
            <a:r>
              <a:rPr lang="nb-NO" dirty="0" err="1" smtClean="0">
                <a:latin typeface="Garamond" panose="02020404030301010803" pitchFamily="18" charset="0"/>
              </a:rPr>
              <a:t>effects</a:t>
            </a:r>
            <a:endParaRPr lang="nb-NO" dirty="0">
              <a:latin typeface="Garamond" panose="02020404030301010803" pitchFamily="18" charset="0"/>
            </a:endParaRPr>
          </a:p>
          <a:p>
            <a:pPr marL="342900" lvl="1" indent="0">
              <a:buNone/>
            </a:pPr>
            <a:endParaRPr lang="nb-NO" sz="975" dirty="0">
              <a:latin typeface="Garamond" panose="02020404030301010803" pitchFamily="18" charset="0"/>
            </a:endParaRPr>
          </a:p>
          <a:p>
            <a:pPr marL="342900" lvl="1" indent="0">
              <a:buNone/>
            </a:pPr>
            <a:r>
              <a:rPr lang="nb-NO" sz="1300" dirty="0">
                <a:latin typeface="Garamond" panose="02020404030301010803" pitchFamily="18" charset="0"/>
              </a:rPr>
              <a:t>Adams and Ferreira, 2009, </a:t>
            </a:r>
            <a:r>
              <a:rPr lang="nb-NO" sz="1300" i="1" dirty="0">
                <a:latin typeface="Garamond" panose="02020404030301010803" pitchFamily="18" charset="0"/>
              </a:rPr>
              <a:t>JFE </a:t>
            </a:r>
            <a:r>
              <a:rPr lang="nb-NO" sz="1300" dirty="0">
                <a:latin typeface="Garamond" panose="02020404030301010803" pitchFamily="18" charset="0"/>
              </a:rPr>
              <a:t>for </a:t>
            </a:r>
            <a:r>
              <a:rPr lang="nb-NO" sz="1300" dirty="0" err="1">
                <a:latin typeface="Garamond" panose="02020404030301010803" pitchFamily="18" charset="0"/>
              </a:rPr>
              <a:t>the</a:t>
            </a:r>
            <a:r>
              <a:rPr lang="nb-NO" sz="1300" dirty="0">
                <a:latin typeface="Garamond" panose="02020404030301010803" pitchFamily="18" charset="0"/>
              </a:rPr>
              <a:t> US; Gregory Smith et al, 2014, </a:t>
            </a:r>
            <a:r>
              <a:rPr lang="nb-NO" sz="1300" i="1" dirty="0">
                <a:latin typeface="Garamond" panose="02020404030301010803" pitchFamily="18" charset="0"/>
              </a:rPr>
              <a:t>EJ</a:t>
            </a:r>
            <a:r>
              <a:rPr lang="nb-NO" sz="1300" dirty="0">
                <a:latin typeface="Garamond" panose="02020404030301010803" pitchFamily="18" charset="0"/>
              </a:rPr>
              <a:t> for </a:t>
            </a:r>
            <a:r>
              <a:rPr lang="nb-NO" sz="1300" dirty="0" err="1">
                <a:latin typeface="Garamond" panose="02020404030301010803" pitchFamily="18" charset="0"/>
              </a:rPr>
              <a:t>the</a:t>
            </a:r>
            <a:r>
              <a:rPr lang="nb-NO" sz="1300" dirty="0">
                <a:latin typeface="Garamond" panose="02020404030301010803" pitchFamily="18" charset="0"/>
              </a:rPr>
              <a:t> UK</a:t>
            </a:r>
          </a:p>
          <a:p>
            <a:pPr marL="342900" lvl="1" indent="0">
              <a:buNone/>
            </a:pPr>
            <a:endParaRPr lang="nb-NO" sz="1300" dirty="0">
              <a:latin typeface="Garamond" panose="02020404030301010803" pitchFamily="18" charset="0"/>
            </a:endParaRPr>
          </a:p>
          <a:p>
            <a:pPr marL="342900" lvl="1" indent="0">
              <a:buNone/>
            </a:pPr>
            <a:r>
              <a:rPr lang="nb-NO" sz="1300" dirty="0">
                <a:latin typeface="Garamond" panose="02020404030301010803" pitchFamily="18" charset="0"/>
              </a:rPr>
              <a:t>Green and Homroy, 2018, </a:t>
            </a:r>
            <a:r>
              <a:rPr lang="nb-NO" sz="1300" i="1" dirty="0">
                <a:latin typeface="Garamond" panose="02020404030301010803" pitchFamily="18" charset="0"/>
              </a:rPr>
              <a:t>EER</a:t>
            </a:r>
            <a:r>
              <a:rPr lang="nb-NO" sz="1300" dirty="0">
                <a:latin typeface="Garamond" panose="02020404030301010803" pitchFamily="18" charset="0"/>
              </a:rPr>
              <a:t> for Europe </a:t>
            </a:r>
            <a:r>
              <a:rPr lang="nb-NO" sz="1300" dirty="0" err="1">
                <a:latin typeface="Garamond" panose="02020404030301010803" pitchFamily="18" charset="0"/>
              </a:rPr>
              <a:t>find</a:t>
            </a:r>
            <a:r>
              <a:rPr lang="nb-NO" sz="1300" dirty="0">
                <a:latin typeface="Garamond" panose="02020404030301010803" pitchFamily="18" charset="0"/>
              </a:rPr>
              <a:t> positive </a:t>
            </a:r>
            <a:r>
              <a:rPr lang="nb-NO" sz="1300" dirty="0" err="1">
                <a:latin typeface="Garamond" panose="02020404030301010803" pitchFamily="18" charset="0"/>
              </a:rPr>
              <a:t>effects</a:t>
            </a:r>
            <a:r>
              <a:rPr lang="nb-NO" sz="1300" dirty="0">
                <a:latin typeface="Garamond" panose="02020404030301010803" pitchFamily="18" charset="0"/>
              </a:rPr>
              <a:t>, </a:t>
            </a:r>
            <a:r>
              <a:rPr lang="nb-NO" sz="1300" dirty="0" err="1">
                <a:latin typeface="Garamond" panose="02020404030301010803" pitchFamily="18" charset="0"/>
              </a:rPr>
              <a:t>but</a:t>
            </a:r>
            <a:r>
              <a:rPr lang="nb-NO" sz="1300" dirty="0">
                <a:latin typeface="Garamond" panose="02020404030301010803" pitchFamily="18" charset="0"/>
              </a:rPr>
              <a:t> </a:t>
            </a:r>
            <a:r>
              <a:rPr lang="nb-NO" sz="1300" dirty="0" smtClean="0">
                <a:latin typeface="Garamond" panose="02020404030301010803" pitchFamily="18" charset="0"/>
              </a:rPr>
              <a:t>‘</a:t>
            </a:r>
            <a:r>
              <a:rPr lang="nb-NO" sz="1300" dirty="0" err="1" smtClean="0">
                <a:latin typeface="Garamond" panose="02020404030301010803" pitchFamily="18" charset="0"/>
              </a:rPr>
              <a:t>active</a:t>
            </a:r>
            <a:r>
              <a:rPr lang="nb-NO" sz="1300" dirty="0" smtClean="0">
                <a:latin typeface="Garamond" panose="02020404030301010803" pitchFamily="18" charset="0"/>
              </a:rPr>
              <a:t>’ </a:t>
            </a:r>
            <a:r>
              <a:rPr lang="nb-NO" sz="1300" dirty="0" err="1">
                <a:latin typeface="Garamond" panose="02020404030301010803" pitchFamily="18" charset="0"/>
              </a:rPr>
              <a:t>board</a:t>
            </a:r>
            <a:r>
              <a:rPr lang="nb-NO" sz="1300" dirty="0">
                <a:latin typeface="Garamond" panose="02020404030301010803" pitchFamily="18" charset="0"/>
              </a:rPr>
              <a:t> </a:t>
            </a:r>
            <a:r>
              <a:rPr lang="nb-NO" sz="1300" dirty="0" err="1">
                <a:latin typeface="Garamond" panose="02020404030301010803" pitchFamily="18" charset="0"/>
              </a:rPr>
              <a:t>involvement</a:t>
            </a:r>
            <a:r>
              <a:rPr lang="nb-NO" sz="1300" dirty="0">
                <a:latin typeface="Garamond" panose="02020404030301010803" pitchFamily="18" charset="0"/>
              </a:rPr>
              <a:t> </a:t>
            </a:r>
            <a:r>
              <a:rPr lang="nb-NO" sz="1300" dirty="0" err="1">
                <a:latin typeface="Garamond" panose="02020404030301010803" pitchFamily="18" charset="0"/>
              </a:rPr>
              <a:t>important</a:t>
            </a:r>
            <a:r>
              <a:rPr lang="nb-NO" sz="1300" dirty="0">
                <a:latin typeface="Garamond" panose="02020404030301010803" pitchFamily="18" charset="0"/>
              </a:rPr>
              <a:t>. </a:t>
            </a:r>
          </a:p>
          <a:p>
            <a:pPr marL="342900" lvl="1" indent="0">
              <a:buNone/>
            </a:pPr>
            <a:endParaRPr lang="nb-NO" sz="1200" dirty="0">
              <a:latin typeface="Garamond" panose="02020404030301010803" pitchFamily="18" charset="0"/>
            </a:endParaRPr>
          </a:p>
          <a:p>
            <a:r>
              <a:rPr lang="nb-NO" dirty="0" err="1" smtClean="0">
                <a:latin typeface="Garamond" panose="02020404030301010803" pitchFamily="18" charset="0"/>
              </a:rPr>
              <a:t>Evidence</a:t>
            </a:r>
            <a:r>
              <a:rPr lang="nb-NO" dirty="0" smtClean="0">
                <a:latin typeface="Garamond" panose="02020404030301010803" pitchFamily="18" charset="0"/>
              </a:rPr>
              <a:t> for banking </a:t>
            </a:r>
            <a:r>
              <a:rPr lang="nb-NO" dirty="0" err="1" smtClean="0">
                <a:latin typeface="Garamond" panose="02020404030301010803" pitchFamily="18" charset="0"/>
              </a:rPr>
              <a:t>sector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similar</a:t>
            </a:r>
            <a:r>
              <a:rPr lang="nb-NO" dirty="0" smtClean="0">
                <a:latin typeface="Garamond" panose="02020404030301010803" pitchFamily="18" charset="0"/>
              </a:rPr>
              <a:t>, </a:t>
            </a:r>
            <a:r>
              <a:rPr lang="nb-NO" dirty="0" err="1" smtClean="0">
                <a:latin typeface="Garamond" panose="02020404030301010803" pitchFamily="18" charset="0"/>
              </a:rPr>
              <a:t>maybe</a:t>
            </a:r>
            <a:r>
              <a:rPr lang="nb-NO" dirty="0" smtClean="0">
                <a:latin typeface="Garamond" panose="02020404030301010803" pitchFamily="18" charset="0"/>
              </a:rPr>
              <a:t> a </a:t>
            </a:r>
            <a:r>
              <a:rPr lang="nb-NO" dirty="0" err="1" smtClean="0">
                <a:latin typeface="Garamond" panose="02020404030301010803" pitchFamily="18" charset="0"/>
              </a:rPr>
              <a:t>little</a:t>
            </a:r>
            <a:r>
              <a:rPr lang="nb-NO" dirty="0" smtClean="0">
                <a:latin typeface="Garamond" panose="02020404030301010803" pitchFamily="18" charset="0"/>
              </a:rPr>
              <a:t> more positive</a:t>
            </a:r>
          </a:p>
          <a:p>
            <a:pPr marL="342900" lvl="1" indent="0">
              <a:buNone/>
            </a:pPr>
            <a:endParaRPr lang="nb-NO" sz="975" dirty="0">
              <a:latin typeface="Garamond" panose="02020404030301010803" pitchFamily="18" charset="0"/>
            </a:endParaRPr>
          </a:p>
          <a:p>
            <a:pPr marL="342900" lvl="1" indent="0">
              <a:buNone/>
            </a:pPr>
            <a:r>
              <a:rPr lang="nb-NO" sz="1400" dirty="0">
                <a:latin typeface="Garamond" panose="02020404030301010803" pitchFamily="18" charset="0"/>
              </a:rPr>
              <a:t>Garcia-</a:t>
            </a:r>
            <a:r>
              <a:rPr lang="nb-NO" sz="1400" dirty="0" err="1">
                <a:latin typeface="Garamond" panose="02020404030301010803" pitchFamily="18" charset="0"/>
              </a:rPr>
              <a:t>Meca</a:t>
            </a:r>
            <a:r>
              <a:rPr lang="nb-NO" sz="1400" dirty="0">
                <a:latin typeface="Garamond" panose="02020404030301010803" pitchFamily="18" charset="0"/>
              </a:rPr>
              <a:t> et al, 2015, </a:t>
            </a:r>
            <a:r>
              <a:rPr lang="nb-NO" sz="1400" i="1" dirty="0">
                <a:latin typeface="Garamond" panose="02020404030301010803" pitchFamily="18" charset="0"/>
              </a:rPr>
              <a:t>JBF – </a:t>
            </a:r>
            <a:r>
              <a:rPr lang="nb-NO" sz="1400" dirty="0">
                <a:latin typeface="Garamond" panose="02020404030301010803" pitchFamily="18" charset="0"/>
              </a:rPr>
              <a:t>positive </a:t>
            </a:r>
            <a:r>
              <a:rPr lang="nb-NO" sz="1400" dirty="0" err="1">
                <a:latin typeface="Garamond" panose="02020404030301010803" pitchFamily="18" charset="0"/>
              </a:rPr>
              <a:t>effects</a:t>
            </a:r>
            <a:r>
              <a:rPr lang="nb-NO" sz="1400" dirty="0">
                <a:latin typeface="Garamond" panose="02020404030301010803" pitchFamily="18" charset="0"/>
              </a:rPr>
              <a:t>; </a:t>
            </a:r>
            <a:r>
              <a:rPr lang="nb-NO" sz="1400" dirty="0" err="1">
                <a:latin typeface="Garamond" panose="02020404030301010803" pitchFamily="18" charset="0"/>
              </a:rPr>
              <a:t>Pathan</a:t>
            </a:r>
            <a:r>
              <a:rPr lang="nb-NO" sz="1400" dirty="0">
                <a:latin typeface="Garamond" panose="02020404030301010803" pitchFamily="18" charset="0"/>
              </a:rPr>
              <a:t> and </a:t>
            </a:r>
            <a:r>
              <a:rPr lang="nb-NO" sz="1400" dirty="0" err="1">
                <a:latin typeface="Garamond" panose="02020404030301010803" pitchFamily="18" charset="0"/>
              </a:rPr>
              <a:t>Faff</a:t>
            </a:r>
            <a:r>
              <a:rPr lang="nb-NO" sz="1400" dirty="0">
                <a:latin typeface="Garamond" panose="02020404030301010803" pitchFamily="18" charset="0"/>
              </a:rPr>
              <a:t>, 2013, </a:t>
            </a:r>
            <a:r>
              <a:rPr lang="nb-NO" sz="1400" i="1" dirty="0">
                <a:latin typeface="Garamond" panose="02020404030301010803" pitchFamily="18" charset="0"/>
              </a:rPr>
              <a:t>JBF </a:t>
            </a:r>
            <a:r>
              <a:rPr lang="nb-NO" sz="1400" dirty="0">
                <a:latin typeface="Garamond" panose="02020404030301010803" pitchFamily="18" charset="0"/>
              </a:rPr>
              <a:t>– positive </a:t>
            </a:r>
            <a:r>
              <a:rPr lang="nb-NO" sz="1400" dirty="0" err="1">
                <a:latin typeface="Garamond" panose="02020404030301010803" pitchFamily="18" charset="0"/>
              </a:rPr>
              <a:t>effects</a:t>
            </a:r>
            <a:r>
              <a:rPr lang="nb-NO" sz="1400" dirty="0">
                <a:latin typeface="Garamond" panose="02020404030301010803" pitchFamily="18" charset="0"/>
              </a:rPr>
              <a:t> </a:t>
            </a:r>
            <a:r>
              <a:rPr lang="nb-NO" sz="1400" dirty="0" err="1">
                <a:latin typeface="Garamond" panose="02020404030301010803" pitchFamily="18" charset="0"/>
              </a:rPr>
              <a:t>that</a:t>
            </a:r>
            <a:r>
              <a:rPr lang="nb-NO" sz="1400" dirty="0">
                <a:latin typeface="Garamond" panose="02020404030301010803" pitchFamily="18" charset="0"/>
              </a:rPr>
              <a:t> </a:t>
            </a:r>
            <a:r>
              <a:rPr lang="nb-NO" sz="1400" dirty="0" err="1">
                <a:latin typeface="Garamond" panose="02020404030301010803" pitchFamily="18" charset="0"/>
              </a:rPr>
              <a:t>decline</a:t>
            </a:r>
            <a:r>
              <a:rPr lang="nb-NO" sz="1400" dirty="0">
                <a:latin typeface="Garamond" panose="02020404030301010803" pitchFamily="18" charset="0"/>
              </a:rPr>
              <a:t> 2000’s </a:t>
            </a:r>
            <a:r>
              <a:rPr lang="nb-NO" sz="1400" dirty="0" err="1" smtClean="0">
                <a:latin typeface="Garamond" panose="02020404030301010803" pitchFamily="18" charset="0"/>
              </a:rPr>
              <a:t>on</a:t>
            </a:r>
            <a:endParaRPr lang="nb-NO" sz="1400" dirty="0">
              <a:latin typeface="Garamond" panose="02020404030301010803" pitchFamily="18" charset="0"/>
            </a:endParaRPr>
          </a:p>
          <a:p>
            <a:pPr lvl="1"/>
            <a:endParaRPr lang="nb-NO" dirty="0" smtClean="0">
              <a:latin typeface="Garamond" panose="02020404030301010803" pitchFamily="18" charset="0"/>
            </a:endParaRPr>
          </a:p>
          <a:p>
            <a:r>
              <a:rPr lang="nb-NO" dirty="0" smtClean="0">
                <a:latin typeface="Garamond" panose="02020404030301010803" pitchFamily="18" charset="0"/>
              </a:rPr>
              <a:t>Finance is an </a:t>
            </a:r>
            <a:r>
              <a:rPr lang="nb-NO" dirty="0" err="1" smtClean="0">
                <a:latin typeface="Garamond" panose="02020404030301010803" pitchFamily="18" charset="0"/>
              </a:rPr>
              <a:t>interesting</a:t>
            </a:r>
            <a:r>
              <a:rPr lang="nb-NO" dirty="0" smtClean="0">
                <a:latin typeface="Garamond" panose="02020404030301010803" pitchFamily="18" charset="0"/>
              </a:rPr>
              <a:t> and </a:t>
            </a:r>
            <a:r>
              <a:rPr lang="nb-NO" dirty="0" err="1" smtClean="0">
                <a:latin typeface="Garamond" panose="02020404030301010803" pitchFamily="18" charset="0"/>
              </a:rPr>
              <a:t>important</a:t>
            </a:r>
            <a:r>
              <a:rPr lang="nb-NO" dirty="0" smtClean="0">
                <a:latin typeface="Garamond" panose="02020404030301010803" pitchFamily="18" charset="0"/>
              </a:rPr>
              <a:t> setting</a:t>
            </a:r>
          </a:p>
          <a:p>
            <a:pPr lvl="1"/>
            <a:endParaRPr lang="nb-NO" dirty="0" smtClean="0">
              <a:latin typeface="Garamond" panose="02020404030301010803" pitchFamily="18" charset="0"/>
            </a:endParaRPr>
          </a:p>
          <a:p>
            <a:pPr lvl="1"/>
            <a:r>
              <a:rPr lang="nb-NO" dirty="0" err="1" smtClean="0">
                <a:latin typeface="Garamond" panose="02020404030301010803" pitchFamily="18" charset="0"/>
              </a:rPr>
              <a:t>Differences</a:t>
            </a:r>
            <a:r>
              <a:rPr lang="nb-NO" dirty="0" smtClean="0">
                <a:latin typeface="Garamond" panose="02020404030301010803" pitchFamily="18" charset="0"/>
              </a:rPr>
              <a:t> in </a:t>
            </a:r>
            <a:r>
              <a:rPr lang="nb-NO" dirty="0" err="1" smtClean="0">
                <a:latin typeface="Garamond" panose="02020404030301010803" pitchFamily="18" charset="0"/>
              </a:rPr>
              <a:t>the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gender</a:t>
            </a:r>
            <a:r>
              <a:rPr lang="nb-NO" dirty="0" smtClean="0">
                <a:latin typeface="Garamond" panose="02020404030301010803" pitchFamily="18" charset="0"/>
              </a:rPr>
              <a:t> makeup </a:t>
            </a:r>
            <a:r>
              <a:rPr lang="nb-NO" dirty="0" err="1" smtClean="0">
                <a:latin typeface="Garamond" panose="02020404030301010803" pitchFamily="18" charset="0"/>
              </a:rPr>
              <a:t>of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workforce</a:t>
            </a:r>
            <a:r>
              <a:rPr lang="nb-NO" dirty="0" smtClean="0">
                <a:latin typeface="Garamond" panose="02020404030301010803" pitchFamily="18" charset="0"/>
              </a:rPr>
              <a:t> and senior management </a:t>
            </a:r>
            <a:r>
              <a:rPr lang="nb-NO" dirty="0" err="1" smtClean="0">
                <a:latin typeface="Garamond" panose="02020404030301010803" pitchFamily="18" charset="0"/>
              </a:rPr>
              <a:t>are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stark</a:t>
            </a:r>
            <a:endParaRPr lang="nb-NO" dirty="0" smtClean="0">
              <a:latin typeface="Garamond" panose="02020404030301010803" pitchFamily="18" charset="0"/>
            </a:endParaRPr>
          </a:p>
          <a:p>
            <a:pPr lvl="1"/>
            <a:endParaRPr lang="nb-NO" dirty="0" smtClean="0">
              <a:latin typeface="Garamond" panose="02020404030301010803" pitchFamily="18" charset="0"/>
            </a:endParaRPr>
          </a:p>
          <a:p>
            <a:pPr lvl="1"/>
            <a:r>
              <a:rPr lang="nb-NO" dirty="0" smtClean="0">
                <a:latin typeface="Garamond" panose="02020404030301010803" pitchFamily="18" charset="0"/>
              </a:rPr>
              <a:t>GFC led to </a:t>
            </a:r>
            <a:r>
              <a:rPr lang="nb-NO" dirty="0" err="1" smtClean="0">
                <a:latin typeface="Garamond" panose="02020404030301010803" pitchFamily="18" charset="0"/>
              </a:rPr>
              <a:t>calls</a:t>
            </a:r>
            <a:r>
              <a:rPr lang="nb-NO" dirty="0" smtClean="0">
                <a:latin typeface="Garamond" panose="02020404030301010803" pitchFamily="18" charset="0"/>
              </a:rPr>
              <a:t> for </a:t>
            </a:r>
            <a:r>
              <a:rPr lang="nb-NO" dirty="0" err="1" smtClean="0">
                <a:latin typeface="Garamond" panose="02020404030301010803" pitchFamily="18" charset="0"/>
              </a:rPr>
              <a:t>greater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diversity</a:t>
            </a:r>
            <a:r>
              <a:rPr lang="nb-NO" dirty="0" smtClean="0">
                <a:latin typeface="Garamond" panose="02020404030301010803" pitchFamily="18" charset="0"/>
              </a:rPr>
              <a:t> in </a:t>
            </a:r>
            <a:r>
              <a:rPr lang="nb-NO" dirty="0" err="1" smtClean="0">
                <a:latin typeface="Garamond" panose="02020404030301010803" pitchFamily="18" charset="0"/>
              </a:rPr>
              <a:t>leadership</a:t>
            </a:r>
            <a:r>
              <a:rPr lang="nb-NO" dirty="0" smtClean="0">
                <a:latin typeface="Garamond" panose="02020404030301010803" pitchFamily="18" charset="0"/>
              </a:rPr>
              <a:t>, </a:t>
            </a:r>
            <a:r>
              <a:rPr lang="nb-NO" dirty="0" err="1" smtClean="0">
                <a:latin typeface="Garamond" panose="02020404030301010803" pitchFamily="18" charset="0"/>
              </a:rPr>
              <a:t>particularly</a:t>
            </a:r>
            <a:r>
              <a:rPr lang="nb-NO" dirty="0" smtClean="0">
                <a:latin typeface="Garamond" panose="02020404030301010803" pitchFamily="18" charset="0"/>
              </a:rPr>
              <a:t> in </a:t>
            </a:r>
            <a:r>
              <a:rPr lang="nb-NO" dirty="0" err="1" smtClean="0">
                <a:latin typeface="Garamond" panose="02020404030301010803" pitchFamily="18" charset="0"/>
              </a:rPr>
              <a:t>finance</a:t>
            </a:r>
            <a:r>
              <a:rPr lang="nb-NO" dirty="0" smtClean="0">
                <a:latin typeface="Garamond" panose="02020404030301010803" pitchFamily="18" charset="0"/>
              </a:rPr>
              <a:t>.</a:t>
            </a:r>
          </a:p>
          <a:p>
            <a:pPr lvl="1"/>
            <a:endParaRPr lang="nb-NO" dirty="0">
              <a:latin typeface="Garamond" panose="02020404030301010803" pitchFamily="18" charset="0"/>
            </a:endParaRPr>
          </a:p>
          <a:p>
            <a:r>
              <a:rPr lang="nb-NO" dirty="0" err="1" smtClean="0">
                <a:latin typeface="Garamond" panose="02020404030301010803" pitchFamily="18" charset="0"/>
              </a:rPr>
              <a:t>Firm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performance</a:t>
            </a:r>
            <a:r>
              <a:rPr lang="nb-NO" dirty="0" smtClean="0">
                <a:latin typeface="Garamond" panose="02020404030301010803" pitchFamily="18" charset="0"/>
              </a:rPr>
              <a:t> is an </a:t>
            </a:r>
            <a:r>
              <a:rPr lang="nb-NO" dirty="0" err="1" smtClean="0">
                <a:latin typeface="Garamond" panose="02020404030301010803" pitchFamily="18" charset="0"/>
              </a:rPr>
              <a:t>important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metric</a:t>
            </a:r>
            <a:r>
              <a:rPr lang="nb-NO" dirty="0" smtClean="0">
                <a:latin typeface="Garamond" panose="02020404030301010803" pitchFamily="18" charset="0"/>
              </a:rPr>
              <a:t>. </a:t>
            </a:r>
          </a:p>
          <a:p>
            <a:pPr lvl="1"/>
            <a:endParaRPr lang="nb-NO" dirty="0">
              <a:latin typeface="Garamond" panose="02020404030301010803" pitchFamily="18" charset="0"/>
            </a:endParaRPr>
          </a:p>
          <a:p>
            <a:pPr lvl="1"/>
            <a:r>
              <a:rPr lang="nb-NO" dirty="0" smtClean="0">
                <a:latin typeface="Garamond" panose="02020404030301010803" pitchFamily="18" charset="0"/>
              </a:rPr>
              <a:t>Negative </a:t>
            </a:r>
            <a:r>
              <a:rPr lang="nb-NO" dirty="0" err="1" smtClean="0">
                <a:latin typeface="Garamond" panose="02020404030301010803" pitchFamily="18" charset="0"/>
              </a:rPr>
              <a:t>effects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highlight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potential</a:t>
            </a:r>
            <a:r>
              <a:rPr lang="nb-NO" dirty="0" smtClean="0">
                <a:latin typeface="Garamond" panose="02020404030301010803" pitchFamily="18" charset="0"/>
              </a:rPr>
              <a:t> for </a:t>
            </a:r>
            <a:r>
              <a:rPr lang="nb-NO" dirty="0" err="1" smtClean="0">
                <a:latin typeface="Garamond" panose="02020404030301010803" pitchFamily="18" charset="0"/>
              </a:rPr>
              <a:t>shareholder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resistance</a:t>
            </a:r>
            <a:r>
              <a:rPr lang="nb-NO" dirty="0" smtClean="0">
                <a:latin typeface="Garamond" panose="02020404030301010803" pitchFamily="18" charset="0"/>
              </a:rPr>
              <a:t> etc.</a:t>
            </a:r>
          </a:p>
          <a:p>
            <a:pPr lvl="1"/>
            <a:endParaRPr lang="nb-NO" dirty="0" smtClean="0">
              <a:latin typeface="Garamond" panose="02020404030301010803" pitchFamily="18" charset="0"/>
            </a:endParaRPr>
          </a:p>
          <a:p>
            <a:pPr marL="342900" lvl="1" indent="0">
              <a:buNone/>
            </a:pPr>
            <a:endParaRPr lang="nb-NO" sz="1200" dirty="0">
              <a:latin typeface="Garamond" panose="02020404030301010803" pitchFamily="18" charset="0"/>
            </a:endParaRPr>
          </a:p>
          <a:p>
            <a:pPr marL="342900" lvl="1" indent="0">
              <a:buNone/>
            </a:pPr>
            <a:endParaRPr lang="nb-NO" dirty="0">
              <a:latin typeface="Garamond" panose="02020404030301010803" pitchFamily="18" charset="0"/>
            </a:endParaRPr>
          </a:p>
          <a:p>
            <a:pPr marL="342900" lvl="1" indent="0">
              <a:buNone/>
            </a:pPr>
            <a:endParaRPr lang="nb-NO" dirty="0" smtClean="0">
              <a:latin typeface="Garamond" panose="02020404030301010803" pitchFamily="18" charset="0"/>
            </a:endParaRPr>
          </a:p>
          <a:p>
            <a:endParaRPr lang="nb-NO" dirty="0">
              <a:latin typeface="Garamond" panose="02020404030301010803" pitchFamily="18" charset="0"/>
            </a:endParaRPr>
          </a:p>
          <a:p>
            <a:pPr lvl="1"/>
            <a:endParaRPr lang="nb-NO" dirty="0" smtClean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nb-NO" dirty="0" smtClean="0">
              <a:latin typeface="Garamond" panose="02020404030301010803" pitchFamily="18" charset="0"/>
            </a:endParaRPr>
          </a:p>
          <a:p>
            <a:endParaRPr lang="nb-NO" dirty="0">
              <a:latin typeface="Garamond" panose="02020404030301010803" pitchFamily="18" charset="0"/>
            </a:endParaRPr>
          </a:p>
          <a:p>
            <a:endParaRPr lang="nb-NO" dirty="0" smtClean="0">
              <a:latin typeface="Garamond" panose="02020404030301010803" pitchFamily="18" charset="0"/>
            </a:endParaRPr>
          </a:p>
          <a:p>
            <a:pPr lvl="1"/>
            <a:endParaRPr lang="nb-NO" dirty="0" smtClean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1087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6339" y="51696"/>
            <a:ext cx="8888606" cy="484546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nb-NO" dirty="0" smtClean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nb-NO" dirty="0" smtClean="0">
                <a:latin typeface="Garamond" panose="02020404030301010803" pitchFamily="18" charset="0"/>
              </a:rPr>
              <a:t>87 US banks over a </a:t>
            </a:r>
            <a:r>
              <a:rPr lang="nb-NO" dirty="0" err="1" smtClean="0">
                <a:latin typeface="Garamond" panose="02020404030301010803" pitchFamily="18" charset="0"/>
              </a:rPr>
              <a:t>long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period</a:t>
            </a:r>
            <a:r>
              <a:rPr lang="nb-NO" dirty="0" smtClean="0">
                <a:latin typeface="Garamond" panose="02020404030301010803" pitchFamily="18" charset="0"/>
              </a:rPr>
              <a:t> (1999-2015)</a:t>
            </a:r>
          </a:p>
          <a:p>
            <a:endParaRPr lang="nb-NO" dirty="0" smtClean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nb-NO" dirty="0" smtClean="0">
                <a:latin typeface="Garamond" panose="02020404030301010803" pitchFamily="18" charset="0"/>
              </a:rPr>
              <a:t>FE-IV </a:t>
            </a:r>
            <a:r>
              <a:rPr lang="nb-NO" dirty="0" err="1" smtClean="0">
                <a:latin typeface="Garamond" panose="02020404030301010803" pitchFamily="18" charset="0"/>
              </a:rPr>
              <a:t>estimation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approach</a:t>
            </a:r>
            <a:endParaRPr lang="nb-NO" dirty="0" smtClean="0">
              <a:latin typeface="Garamond" panose="02020404030301010803" pitchFamily="18" charset="0"/>
            </a:endParaRPr>
          </a:p>
          <a:p>
            <a:pPr lvl="1"/>
            <a:endParaRPr lang="nb-NO" dirty="0" smtClean="0">
              <a:latin typeface="Garamond" panose="02020404030301010803" pitchFamily="18" charset="0"/>
            </a:endParaRPr>
          </a:p>
          <a:p>
            <a:r>
              <a:rPr lang="nb-NO" dirty="0" smtClean="0">
                <a:latin typeface="Garamond" panose="02020404030301010803" pitchFamily="18" charset="0"/>
              </a:rPr>
              <a:t>Banks </a:t>
            </a:r>
            <a:r>
              <a:rPr lang="nb-NO" dirty="0" err="1" smtClean="0">
                <a:latin typeface="Garamond" panose="02020404030301010803" pitchFamily="18" charset="0"/>
              </a:rPr>
              <a:t>with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greater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female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representations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may</a:t>
            </a:r>
            <a:r>
              <a:rPr lang="nb-NO" dirty="0" smtClean="0">
                <a:latin typeface="Garamond" panose="02020404030301010803" pitchFamily="18" charset="0"/>
              </a:rPr>
              <a:t> be different in </a:t>
            </a:r>
            <a:r>
              <a:rPr lang="nb-NO" dirty="0" err="1" smtClean="0">
                <a:latin typeface="Garamond" panose="02020404030301010803" pitchFamily="18" charset="0"/>
              </a:rPr>
              <a:t>important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unobservable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ways</a:t>
            </a:r>
            <a:r>
              <a:rPr lang="nb-NO" dirty="0" smtClean="0">
                <a:latin typeface="Garamond" panose="02020404030301010803" pitchFamily="18" charset="0"/>
              </a:rPr>
              <a:t> (FE)</a:t>
            </a:r>
          </a:p>
          <a:p>
            <a:endParaRPr lang="nb-NO" dirty="0" smtClean="0">
              <a:latin typeface="Garamond" panose="02020404030301010803" pitchFamily="18" charset="0"/>
            </a:endParaRPr>
          </a:p>
          <a:p>
            <a:r>
              <a:rPr lang="nb-NO" dirty="0" err="1" smtClean="0">
                <a:latin typeface="Garamond" panose="02020404030301010803" pitchFamily="18" charset="0"/>
              </a:rPr>
              <a:t>Within</a:t>
            </a:r>
            <a:r>
              <a:rPr lang="nb-NO" dirty="0" smtClean="0">
                <a:latin typeface="Garamond" panose="02020404030301010803" pitchFamily="18" charset="0"/>
              </a:rPr>
              <a:t> bank </a:t>
            </a:r>
            <a:r>
              <a:rPr lang="nb-NO" dirty="0" err="1" smtClean="0">
                <a:latin typeface="Garamond" panose="02020404030301010803" pitchFamily="18" charset="0"/>
              </a:rPr>
              <a:t>changes</a:t>
            </a:r>
            <a:r>
              <a:rPr lang="nb-NO" dirty="0" smtClean="0">
                <a:latin typeface="Garamond" panose="02020404030301010803" pitchFamily="18" charset="0"/>
              </a:rPr>
              <a:t> in </a:t>
            </a:r>
            <a:r>
              <a:rPr lang="nb-NO" dirty="0" err="1" smtClean="0">
                <a:latin typeface="Garamond" panose="02020404030301010803" pitchFamily="18" charset="0"/>
              </a:rPr>
              <a:t>board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membership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composition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may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reflect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shocks</a:t>
            </a:r>
            <a:r>
              <a:rPr lang="nb-NO" dirty="0" smtClean="0">
                <a:latin typeface="Garamond" panose="02020404030301010803" pitchFamily="18" charset="0"/>
              </a:rPr>
              <a:t>/trends at a bank </a:t>
            </a:r>
            <a:r>
              <a:rPr lang="nb-NO" dirty="0" err="1" smtClean="0">
                <a:latin typeface="Garamond" panose="02020404030301010803" pitchFamily="18" charset="0"/>
              </a:rPr>
              <a:t>level</a:t>
            </a:r>
            <a:r>
              <a:rPr lang="nb-NO" dirty="0" smtClean="0">
                <a:latin typeface="Garamond" panose="02020404030301010803" pitchFamily="18" charset="0"/>
              </a:rPr>
              <a:t> (IV)</a:t>
            </a:r>
          </a:p>
          <a:p>
            <a:pPr marL="342900" lvl="1" indent="0">
              <a:buNone/>
            </a:pPr>
            <a:endParaRPr lang="nb-NO" dirty="0" smtClean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nb-NO" dirty="0" smtClean="0">
                <a:latin typeface="Garamond" panose="02020404030301010803" pitchFamily="18" charset="0"/>
              </a:rPr>
              <a:t>Positive </a:t>
            </a:r>
            <a:r>
              <a:rPr lang="nb-NO" dirty="0" err="1" smtClean="0">
                <a:latin typeface="Garamond" panose="02020404030301010803" pitchFamily="18" charset="0"/>
              </a:rPr>
              <a:t>effect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of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greater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gender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diversity</a:t>
            </a:r>
            <a:r>
              <a:rPr lang="nb-NO" dirty="0" smtClean="0">
                <a:latin typeface="Garamond" panose="02020404030301010803" pitchFamily="18" charset="0"/>
              </a:rPr>
              <a:t>, </a:t>
            </a:r>
            <a:r>
              <a:rPr lang="nb-NO" dirty="0" err="1" smtClean="0">
                <a:latin typeface="Garamond" panose="02020404030301010803" pitchFamily="18" charset="0"/>
              </a:rPr>
              <a:t>but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context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specific</a:t>
            </a:r>
            <a:endParaRPr lang="nb-NO" dirty="0">
              <a:latin typeface="Garamond" panose="02020404030301010803" pitchFamily="18" charset="0"/>
            </a:endParaRPr>
          </a:p>
          <a:p>
            <a:pPr lvl="1"/>
            <a:endParaRPr lang="nb-NO" dirty="0">
              <a:latin typeface="Garamond" panose="02020404030301010803" pitchFamily="18" charset="0"/>
            </a:endParaRPr>
          </a:p>
          <a:p>
            <a:r>
              <a:rPr lang="nb-NO" dirty="0" err="1" smtClean="0">
                <a:latin typeface="Garamond" panose="02020404030301010803" pitchFamily="18" charset="0"/>
              </a:rPr>
              <a:t>Threshold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effects</a:t>
            </a:r>
            <a:r>
              <a:rPr lang="nb-NO" dirty="0" smtClean="0">
                <a:latin typeface="Garamond" panose="02020404030301010803" pitchFamily="18" charset="0"/>
              </a:rPr>
              <a:t> (</a:t>
            </a:r>
            <a:r>
              <a:rPr lang="nb-NO" dirty="0" err="1" smtClean="0">
                <a:latin typeface="Garamond" panose="02020404030301010803" pitchFamily="18" charset="0"/>
              </a:rPr>
              <a:t>greater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gender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diversity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initially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reduces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performance</a:t>
            </a:r>
            <a:r>
              <a:rPr lang="nb-NO" dirty="0" smtClean="0">
                <a:latin typeface="Garamond" panose="02020404030301010803" pitchFamily="18" charset="0"/>
              </a:rPr>
              <a:t>…)</a:t>
            </a:r>
          </a:p>
          <a:p>
            <a:pPr lvl="1"/>
            <a:endParaRPr lang="nb-NO" dirty="0" smtClean="0">
              <a:latin typeface="Garamond" panose="02020404030301010803" pitchFamily="18" charset="0"/>
            </a:endParaRPr>
          </a:p>
          <a:p>
            <a:r>
              <a:rPr lang="nb-NO" dirty="0" err="1" smtClean="0">
                <a:latin typeface="Garamond" panose="02020404030301010803" pitchFamily="18" charset="0"/>
              </a:rPr>
              <a:t>Only</a:t>
            </a:r>
            <a:r>
              <a:rPr lang="nb-NO" dirty="0" smtClean="0">
                <a:latin typeface="Garamond" panose="02020404030301010803" pitchFamily="18" charset="0"/>
              </a:rPr>
              <a:t> present in </a:t>
            </a:r>
            <a:r>
              <a:rPr lang="nb-NO" dirty="0" err="1" smtClean="0">
                <a:latin typeface="Garamond" panose="02020404030301010803" pitchFamily="18" charset="0"/>
              </a:rPr>
              <a:t>better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capitalised</a:t>
            </a:r>
            <a:r>
              <a:rPr lang="nb-NO" dirty="0" smtClean="0">
                <a:latin typeface="Garamond" panose="02020404030301010803" pitchFamily="18" charset="0"/>
              </a:rPr>
              <a:t> banks </a:t>
            </a:r>
          </a:p>
          <a:p>
            <a:pPr lvl="1"/>
            <a:endParaRPr lang="nb-NO" dirty="0">
              <a:latin typeface="Garamond" panose="02020404030301010803" pitchFamily="18" charset="0"/>
            </a:endParaRPr>
          </a:p>
          <a:p>
            <a:r>
              <a:rPr lang="nb-NO" dirty="0" smtClean="0">
                <a:latin typeface="Garamond" panose="02020404030301010803" pitchFamily="18" charset="0"/>
              </a:rPr>
              <a:t>Robust to a range </a:t>
            </a:r>
            <a:r>
              <a:rPr lang="nb-NO" dirty="0" err="1" smtClean="0">
                <a:latin typeface="Garamond" panose="02020404030301010803" pitchFamily="18" charset="0"/>
              </a:rPr>
              <a:t>of</a:t>
            </a:r>
            <a:r>
              <a:rPr lang="nb-NO" dirty="0" smtClean="0">
                <a:latin typeface="Garamond" panose="02020404030301010803" pitchFamily="18" charset="0"/>
              </a:rPr>
              <a:t> different </a:t>
            </a:r>
            <a:r>
              <a:rPr lang="nb-NO" dirty="0" err="1" smtClean="0">
                <a:latin typeface="Garamond" panose="02020404030301010803" pitchFamily="18" charset="0"/>
              </a:rPr>
              <a:t>approaches</a:t>
            </a:r>
            <a:r>
              <a:rPr lang="nb-NO" dirty="0" smtClean="0">
                <a:latin typeface="Garamond" panose="02020404030301010803" pitchFamily="18" charset="0"/>
              </a:rPr>
              <a:t>, </a:t>
            </a:r>
            <a:r>
              <a:rPr lang="nb-NO" dirty="0" err="1" smtClean="0">
                <a:latin typeface="Garamond" panose="02020404030301010803" pitchFamily="18" charset="0"/>
              </a:rPr>
              <a:t>measures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of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performance</a:t>
            </a:r>
            <a:r>
              <a:rPr lang="nb-NO" dirty="0" smtClean="0">
                <a:latin typeface="Garamond" panose="02020404030301010803" pitchFamily="18" charset="0"/>
              </a:rPr>
              <a:t> etc. </a:t>
            </a:r>
          </a:p>
          <a:p>
            <a:endParaRPr lang="nb-NO" dirty="0">
              <a:latin typeface="Garamond" panose="02020404030301010803" pitchFamily="18" charset="0"/>
            </a:endParaRPr>
          </a:p>
          <a:p>
            <a:pPr lvl="1"/>
            <a:endParaRPr lang="nb-NO" dirty="0">
              <a:latin typeface="Garamond" panose="02020404030301010803" pitchFamily="18" charset="0"/>
            </a:endParaRPr>
          </a:p>
          <a:p>
            <a:pPr marL="300038"/>
            <a:endParaRPr lang="nb-NO" dirty="0" smtClean="0">
              <a:latin typeface="Garamond" panose="02020404030301010803" pitchFamily="18" charset="0"/>
            </a:endParaRPr>
          </a:p>
          <a:p>
            <a:pPr marL="342900" lvl="1" indent="0">
              <a:buNone/>
            </a:pPr>
            <a:endParaRPr lang="nb-NO" dirty="0">
              <a:latin typeface="Garamond" panose="02020404030301010803" pitchFamily="18" charset="0"/>
            </a:endParaRPr>
          </a:p>
          <a:p>
            <a:pPr lvl="1"/>
            <a:endParaRPr lang="nb-NO" dirty="0">
              <a:latin typeface="Garamond" panose="02020404030301010803" pitchFamily="18" charset="0"/>
            </a:endParaRPr>
          </a:p>
          <a:p>
            <a:pPr lvl="1"/>
            <a:endParaRPr lang="nb-NO" dirty="0" smtClean="0">
              <a:latin typeface="Garamond" panose="02020404030301010803" pitchFamily="18" charset="0"/>
            </a:endParaRPr>
          </a:p>
          <a:p>
            <a:pPr lvl="1"/>
            <a:endParaRPr lang="nb-NO" dirty="0" smtClean="0">
              <a:latin typeface="Garamond" panose="02020404030301010803" pitchFamily="18" charset="0"/>
            </a:endParaRPr>
          </a:p>
          <a:p>
            <a:pPr marL="342900" lvl="1" indent="0">
              <a:buNone/>
            </a:pPr>
            <a:endParaRPr lang="nb-NO" sz="1200" dirty="0">
              <a:latin typeface="Garamond" panose="02020404030301010803" pitchFamily="18" charset="0"/>
            </a:endParaRPr>
          </a:p>
          <a:p>
            <a:pPr marL="342900" lvl="1" indent="0">
              <a:buNone/>
            </a:pPr>
            <a:endParaRPr lang="nb-NO" dirty="0">
              <a:latin typeface="Garamond" panose="02020404030301010803" pitchFamily="18" charset="0"/>
            </a:endParaRPr>
          </a:p>
          <a:p>
            <a:pPr marL="342900" lvl="1" indent="0">
              <a:buNone/>
            </a:pPr>
            <a:endParaRPr lang="nb-NO" dirty="0" smtClean="0">
              <a:latin typeface="Garamond" panose="02020404030301010803" pitchFamily="18" charset="0"/>
            </a:endParaRPr>
          </a:p>
          <a:p>
            <a:endParaRPr lang="nb-NO" dirty="0">
              <a:latin typeface="Garamond" panose="02020404030301010803" pitchFamily="18" charset="0"/>
            </a:endParaRPr>
          </a:p>
          <a:p>
            <a:pPr lvl="1"/>
            <a:endParaRPr lang="nb-NO" dirty="0" smtClean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nb-NO" dirty="0" smtClean="0">
              <a:latin typeface="Garamond" panose="02020404030301010803" pitchFamily="18" charset="0"/>
            </a:endParaRPr>
          </a:p>
          <a:p>
            <a:endParaRPr lang="nb-NO" dirty="0">
              <a:latin typeface="Garamond" panose="02020404030301010803" pitchFamily="18" charset="0"/>
            </a:endParaRPr>
          </a:p>
          <a:p>
            <a:endParaRPr lang="nb-NO" dirty="0" smtClean="0">
              <a:latin typeface="Garamond" panose="02020404030301010803" pitchFamily="18" charset="0"/>
            </a:endParaRPr>
          </a:p>
          <a:p>
            <a:pPr lvl="1"/>
            <a:endParaRPr lang="nb-NO" dirty="0" smtClean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587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702" y="87241"/>
            <a:ext cx="8814428" cy="4730097"/>
          </a:xfrm>
        </p:spPr>
        <p:txBody>
          <a:bodyPr>
            <a:normAutofit lnSpcReduction="10000"/>
          </a:bodyPr>
          <a:lstStyle/>
          <a:p>
            <a:pPr marL="42863" indent="0">
              <a:buNone/>
            </a:pPr>
            <a:r>
              <a:rPr lang="nb-NO" dirty="0" err="1" smtClean="0">
                <a:latin typeface="Garamond" panose="02020404030301010803" pitchFamily="18" charset="0"/>
              </a:rPr>
              <a:t>Two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broad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intepretations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of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results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</a:p>
          <a:p>
            <a:pPr marL="42863" indent="0">
              <a:buNone/>
            </a:pPr>
            <a:endParaRPr lang="nb-NO" dirty="0" smtClean="0">
              <a:latin typeface="Garamond" panose="02020404030301010803" pitchFamily="18" charset="0"/>
            </a:endParaRPr>
          </a:p>
          <a:p>
            <a:pPr marL="428625" indent="-342900">
              <a:buAutoNum type="arabicPeriod"/>
            </a:pPr>
            <a:r>
              <a:rPr lang="nb-NO" dirty="0" err="1" smtClean="0">
                <a:latin typeface="Garamond" panose="02020404030301010803" pitchFamily="18" charset="0"/>
              </a:rPr>
              <a:t>Gains</a:t>
            </a:r>
            <a:r>
              <a:rPr lang="nb-NO" dirty="0" smtClean="0">
                <a:latin typeface="Garamond" panose="02020404030301010803" pitchFamily="18" charset="0"/>
              </a:rPr>
              <a:t> from team </a:t>
            </a:r>
            <a:r>
              <a:rPr lang="nb-NO" dirty="0" err="1" smtClean="0">
                <a:latin typeface="Garamond" panose="02020404030301010803" pitchFamily="18" charset="0"/>
              </a:rPr>
              <a:t>diversity</a:t>
            </a:r>
            <a:endParaRPr lang="nb-NO" dirty="0">
              <a:latin typeface="Garamond" panose="02020404030301010803" pitchFamily="18" charset="0"/>
            </a:endParaRPr>
          </a:p>
          <a:p>
            <a:pPr marL="428625" indent="-342900">
              <a:buAutoNum type="arabicPeriod"/>
            </a:pPr>
            <a:endParaRPr lang="nb-NO" dirty="0" smtClean="0">
              <a:latin typeface="Garamond" panose="02020404030301010803" pitchFamily="18" charset="0"/>
            </a:endParaRPr>
          </a:p>
          <a:p>
            <a:pPr marL="428625" indent="-342900">
              <a:buAutoNum type="arabicPeriod"/>
            </a:pPr>
            <a:r>
              <a:rPr lang="nb-NO" dirty="0" err="1" smtClean="0">
                <a:latin typeface="Garamond" panose="02020404030301010803" pitchFamily="18" charset="0"/>
              </a:rPr>
              <a:t>Gains</a:t>
            </a:r>
            <a:r>
              <a:rPr lang="nb-NO" dirty="0" smtClean="0">
                <a:latin typeface="Garamond" panose="02020404030301010803" pitchFamily="18" charset="0"/>
              </a:rPr>
              <a:t> from </a:t>
            </a:r>
            <a:r>
              <a:rPr lang="nb-NO" dirty="0" err="1" smtClean="0">
                <a:latin typeface="Garamond" panose="02020404030301010803" pitchFamily="18" charset="0"/>
              </a:rPr>
              <a:t>the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removal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of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discriminatory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practices</a:t>
            </a:r>
            <a:endParaRPr lang="nb-NO" dirty="0" smtClean="0">
              <a:latin typeface="Garamond" panose="02020404030301010803" pitchFamily="18" charset="0"/>
            </a:endParaRPr>
          </a:p>
          <a:p>
            <a:pPr marL="385763" lvl="1" indent="0">
              <a:buNone/>
            </a:pPr>
            <a:endParaRPr lang="nb-NO" dirty="0" smtClean="0">
              <a:latin typeface="Garamond" panose="02020404030301010803" pitchFamily="18" charset="0"/>
            </a:endParaRPr>
          </a:p>
          <a:p>
            <a:pPr marL="42863" indent="0">
              <a:buNone/>
            </a:pPr>
            <a:r>
              <a:rPr lang="nb-NO" dirty="0" smtClean="0">
                <a:latin typeface="Garamond" panose="02020404030301010803" pitchFamily="18" charset="0"/>
              </a:rPr>
              <a:t>Paper </a:t>
            </a:r>
            <a:r>
              <a:rPr lang="nb-NO" dirty="0" err="1" smtClean="0">
                <a:latin typeface="Garamond" panose="02020404030301010803" pitchFamily="18" charset="0"/>
              </a:rPr>
              <a:t>emphasises</a:t>
            </a:r>
            <a:r>
              <a:rPr lang="nb-NO" dirty="0" smtClean="0">
                <a:latin typeface="Garamond" panose="02020404030301010803" pitchFamily="18" charset="0"/>
              </a:rPr>
              <a:t> (1), w.r.t to </a:t>
            </a:r>
            <a:r>
              <a:rPr lang="nb-NO" dirty="0" err="1" smtClean="0">
                <a:latin typeface="Garamond" panose="02020404030301010803" pitchFamily="18" charset="0"/>
              </a:rPr>
              <a:t>threshold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effects</a:t>
            </a:r>
            <a:r>
              <a:rPr lang="nb-NO" dirty="0" smtClean="0">
                <a:latin typeface="Garamond" panose="02020404030301010803" pitchFamily="18" charset="0"/>
              </a:rPr>
              <a:t>, </a:t>
            </a:r>
            <a:r>
              <a:rPr lang="nb-NO" dirty="0" err="1" smtClean="0">
                <a:latin typeface="Garamond" panose="02020404030301010803" pitchFamily="18" charset="0"/>
              </a:rPr>
              <a:t>quality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of</a:t>
            </a:r>
            <a:r>
              <a:rPr lang="nb-NO" dirty="0" smtClean="0">
                <a:latin typeface="Garamond" panose="02020404030301010803" pitchFamily="18" charset="0"/>
              </a:rPr>
              <a:t> bank management and </a:t>
            </a:r>
            <a:r>
              <a:rPr lang="nb-NO" dirty="0" err="1" smtClean="0">
                <a:latin typeface="Garamond" panose="02020404030301010803" pitchFamily="18" charset="0"/>
              </a:rPr>
              <a:t>the</a:t>
            </a:r>
            <a:r>
              <a:rPr lang="nb-NO" dirty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financial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crisis</a:t>
            </a:r>
            <a:endParaRPr lang="nb-NO" dirty="0" smtClean="0">
              <a:latin typeface="Garamond" panose="02020404030301010803" pitchFamily="18" charset="0"/>
            </a:endParaRPr>
          </a:p>
          <a:p>
            <a:pPr marL="600075" lvl="1"/>
            <a:endParaRPr lang="nb-NO" dirty="0" smtClean="0">
              <a:latin typeface="Garamond" panose="02020404030301010803" pitchFamily="18" charset="0"/>
            </a:endParaRPr>
          </a:p>
          <a:p>
            <a:pPr marL="300037"/>
            <a:r>
              <a:rPr lang="nb-NO" dirty="0" smtClean="0">
                <a:latin typeface="Garamond" panose="02020404030301010803" pitchFamily="18" charset="0"/>
              </a:rPr>
              <a:t>Are </a:t>
            </a:r>
            <a:r>
              <a:rPr lang="nb-NO" dirty="0" err="1" smtClean="0">
                <a:latin typeface="Garamond" panose="02020404030301010803" pitchFamily="18" charset="0"/>
              </a:rPr>
              <a:t>threshold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effects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inconsistent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with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discrimination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based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explanations</a:t>
            </a:r>
            <a:r>
              <a:rPr lang="nb-NO" dirty="0" smtClean="0">
                <a:latin typeface="Garamond" panose="02020404030301010803" pitchFamily="18" charset="0"/>
              </a:rPr>
              <a:t>?</a:t>
            </a:r>
          </a:p>
          <a:p>
            <a:pPr marL="300037"/>
            <a:endParaRPr lang="nb-NO" dirty="0">
              <a:latin typeface="Garamond" panose="02020404030301010803" pitchFamily="18" charset="0"/>
            </a:endParaRPr>
          </a:p>
          <a:p>
            <a:pPr marL="300037"/>
            <a:r>
              <a:rPr lang="nb-NO" dirty="0" err="1" smtClean="0">
                <a:latin typeface="Garamond" panose="02020404030301010803" pitchFamily="18" charset="0"/>
              </a:rPr>
              <a:t>Could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better</a:t>
            </a:r>
            <a:r>
              <a:rPr lang="nb-NO" dirty="0">
                <a:latin typeface="Garamond" panose="02020404030301010803" pitchFamily="18" charset="0"/>
              </a:rPr>
              <a:t>-</a:t>
            </a:r>
            <a:r>
              <a:rPr lang="nb-NO" dirty="0" smtClean="0">
                <a:latin typeface="Garamond" panose="02020404030301010803" pitchFamily="18" charset="0"/>
              </a:rPr>
              <a:t>run banks be in more </a:t>
            </a:r>
            <a:r>
              <a:rPr lang="nb-NO" dirty="0" err="1" smtClean="0">
                <a:latin typeface="Garamond" panose="02020404030301010803" pitchFamily="18" charset="0"/>
              </a:rPr>
              <a:t>competitive</a:t>
            </a:r>
            <a:r>
              <a:rPr lang="nb-NO" dirty="0" smtClean="0">
                <a:latin typeface="Garamond" panose="02020404030301010803" pitchFamily="18" charset="0"/>
              </a:rPr>
              <a:t> settings? </a:t>
            </a:r>
          </a:p>
          <a:p>
            <a:pPr marL="300037"/>
            <a:endParaRPr lang="nb-NO" dirty="0" smtClean="0">
              <a:latin typeface="Garamond" panose="02020404030301010803" pitchFamily="18" charset="0"/>
            </a:endParaRPr>
          </a:p>
          <a:p>
            <a:pPr marL="300037"/>
            <a:r>
              <a:rPr lang="nb-NO" dirty="0" smtClean="0">
                <a:latin typeface="Garamond" panose="02020404030301010803" pitchFamily="18" charset="0"/>
              </a:rPr>
              <a:t>Are </a:t>
            </a:r>
            <a:r>
              <a:rPr lang="nb-NO" dirty="0" err="1" smtClean="0">
                <a:latin typeface="Garamond" panose="02020404030301010803" pitchFamily="18" charset="0"/>
              </a:rPr>
              <a:t>the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costs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of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discriminatory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hiring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practices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also</a:t>
            </a:r>
            <a:r>
              <a:rPr lang="nb-NO" dirty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higher</a:t>
            </a:r>
            <a:r>
              <a:rPr lang="nb-NO" dirty="0" smtClean="0">
                <a:latin typeface="Garamond" panose="02020404030301010803" pitchFamily="18" charset="0"/>
              </a:rPr>
              <a:t> during </a:t>
            </a:r>
            <a:r>
              <a:rPr lang="nb-NO" dirty="0" err="1" smtClean="0">
                <a:latin typeface="Garamond" panose="02020404030301010803" pitchFamily="18" charset="0"/>
              </a:rPr>
              <a:t>the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financial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crisis</a:t>
            </a:r>
            <a:r>
              <a:rPr lang="nb-NO" dirty="0" smtClean="0">
                <a:latin typeface="Garamond" panose="02020404030301010803" pitchFamily="18" charset="0"/>
              </a:rPr>
              <a:t>?</a:t>
            </a:r>
          </a:p>
          <a:p>
            <a:pPr marL="300037"/>
            <a:endParaRPr lang="nb-NO" dirty="0" smtClean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nb-NO" dirty="0" smtClean="0">
                <a:latin typeface="Garamond" panose="02020404030301010803" pitchFamily="18" charset="0"/>
              </a:rPr>
              <a:t>The </a:t>
            </a:r>
            <a:r>
              <a:rPr lang="nb-NO" dirty="0" err="1" smtClean="0">
                <a:latin typeface="Garamond" panose="02020404030301010803" pitchFamily="18" charset="0"/>
              </a:rPr>
              <a:t>channel</a:t>
            </a:r>
            <a:r>
              <a:rPr lang="nb-NO" dirty="0" smtClean="0">
                <a:latin typeface="Garamond" panose="02020404030301010803" pitchFamily="18" charset="0"/>
              </a:rPr>
              <a:t> matters as </a:t>
            </a:r>
            <a:r>
              <a:rPr lang="nb-NO" dirty="0" err="1" smtClean="0">
                <a:latin typeface="Garamond" panose="02020404030301010803" pitchFamily="18" charset="0"/>
              </a:rPr>
              <a:t>appropriate</a:t>
            </a:r>
            <a:r>
              <a:rPr lang="nb-NO" dirty="0" smtClean="0">
                <a:latin typeface="Garamond" panose="02020404030301010803" pitchFamily="18" charset="0"/>
              </a:rPr>
              <a:t> policy </a:t>
            </a:r>
            <a:r>
              <a:rPr lang="nb-NO" dirty="0" err="1" smtClean="0">
                <a:latin typeface="Garamond" panose="02020404030301010803" pitchFamily="18" charset="0"/>
              </a:rPr>
              <a:t>responses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may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depend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on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this</a:t>
            </a:r>
            <a:r>
              <a:rPr lang="nb-NO" dirty="0">
                <a:latin typeface="Garamond" panose="02020404030301010803" pitchFamily="18" charset="0"/>
              </a:rPr>
              <a:t>.</a:t>
            </a:r>
            <a:endParaRPr lang="nb-NO" dirty="0" smtClean="0">
              <a:latin typeface="Garamond" panose="02020404030301010803" pitchFamily="18" charset="0"/>
            </a:endParaRPr>
          </a:p>
          <a:p>
            <a:endParaRPr lang="nb-NO" dirty="0">
              <a:latin typeface="Garamond" panose="02020404030301010803" pitchFamily="18" charset="0"/>
            </a:endParaRPr>
          </a:p>
          <a:p>
            <a:endParaRPr lang="nb-NO" dirty="0">
              <a:latin typeface="Garamond" panose="02020404030301010803" pitchFamily="18" charset="0"/>
            </a:endParaRPr>
          </a:p>
          <a:p>
            <a:endParaRPr lang="nb-NO" dirty="0" smtClean="0">
              <a:latin typeface="Garamond" panose="02020404030301010803" pitchFamily="18" charset="0"/>
            </a:endParaRPr>
          </a:p>
          <a:p>
            <a:pPr marL="342900" lvl="1" indent="0">
              <a:buNone/>
            </a:pPr>
            <a:endParaRPr lang="nb-NO" dirty="0" smtClean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62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933" y="155093"/>
            <a:ext cx="8782117" cy="459462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b-NO" dirty="0" smtClean="0">
                <a:latin typeface="Garamond" panose="02020404030301010803" pitchFamily="18" charset="0"/>
              </a:rPr>
              <a:t>IV </a:t>
            </a:r>
            <a:r>
              <a:rPr lang="nb-NO" dirty="0" err="1" smtClean="0">
                <a:latin typeface="Garamond" panose="02020404030301010803" pitchFamily="18" charset="0"/>
              </a:rPr>
              <a:t>Strategy</a:t>
            </a:r>
            <a:endParaRPr lang="nb-NO" dirty="0" smtClean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nb-NO" dirty="0" smtClean="0">
              <a:latin typeface="Garamond" panose="02020404030301010803" pitchFamily="18" charset="0"/>
            </a:endParaRPr>
          </a:p>
          <a:p>
            <a:r>
              <a:rPr lang="nb-NO" dirty="0" smtClean="0">
                <a:latin typeface="Garamond" panose="02020404030301010803" pitchFamily="18" charset="0"/>
              </a:rPr>
              <a:t>Multiple </a:t>
            </a:r>
            <a:r>
              <a:rPr lang="nb-NO" dirty="0" err="1" smtClean="0">
                <a:latin typeface="Garamond" panose="02020404030301010803" pitchFamily="18" charset="0"/>
              </a:rPr>
              <a:t>endogeous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regressors</a:t>
            </a:r>
            <a:r>
              <a:rPr lang="nb-NO" dirty="0" smtClean="0">
                <a:latin typeface="Garamond" panose="02020404030301010803" pitchFamily="18" charset="0"/>
              </a:rPr>
              <a:t> – </a:t>
            </a:r>
            <a:r>
              <a:rPr lang="nb-NO" dirty="0" err="1" smtClean="0">
                <a:latin typeface="Garamond" panose="02020404030301010803" pitchFamily="18" charset="0"/>
              </a:rPr>
              <a:t>diversity</a:t>
            </a:r>
            <a:r>
              <a:rPr lang="nb-NO" dirty="0" smtClean="0">
                <a:latin typeface="Garamond" panose="02020404030301010803" pitchFamily="18" charset="0"/>
              </a:rPr>
              <a:t>, diversity</a:t>
            </a:r>
            <a:r>
              <a:rPr lang="nb-NO" baseline="30000" dirty="0" smtClean="0">
                <a:latin typeface="Garamond" panose="02020404030301010803" pitchFamily="18" charset="0"/>
              </a:rPr>
              <a:t>2</a:t>
            </a:r>
            <a:r>
              <a:rPr lang="nb-NO" dirty="0" smtClean="0">
                <a:latin typeface="Garamond" panose="02020404030301010803" pitchFamily="18" charset="0"/>
              </a:rPr>
              <a:t>, </a:t>
            </a:r>
            <a:r>
              <a:rPr lang="nb-NO" dirty="0" err="1" smtClean="0">
                <a:latin typeface="Garamond" panose="02020404030301010803" pitchFamily="18" charset="0"/>
              </a:rPr>
              <a:t>diversity</a:t>
            </a:r>
            <a:r>
              <a:rPr lang="nb-NO" dirty="0" smtClean="0">
                <a:latin typeface="Garamond" panose="02020404030301010803" pitchFamily="18" charset="0"/>
              </a:rPr>
              <a:t>/</a:t>
            </a:r>
            <a:r>
              <a:rPr lang="nb-NO" dirty="0">
                <a:latin typeface="Garamond" panose="02020404030301010803" pitchFamily="18" charset="0"/>
              </a:rPr>
              <a:t> diversity</a:t>
            </a:r>
            <a:r>
              <a:rPr lang="nb-NO" baseline="30000" dirty="0">
                <a:latin typeface="Garamond" panose="02020404030301010803" pitchFamily="18" charset="0"/>
              </a:rPr>
              <a:t>2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interacted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with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capital</a:t>
            </a:r>
            <a:r>
              <a:rPr lang="nb-NO" dirty="0" smtClean="0">
                <a:latin typeface="Garamond" panose="02020404030301010803" pitchFamily="18" charset="0"/>
              </a:rPr>
              <a:t> ratio</a:t>
            </a:r>
          </a:p>
          <a:p>
            <a:endParaRPr lang="nb-NO" dirty="0" smtClean="0">
              <a:latin typeface="Garamond" panose="02020404030301010803" pitchFamily="18" charset="0"/>
            </a:endParaRPr>
          </a:p>
          <a:p>
            <a:r>
              <a:rPr lang="nb-NO" dirty="0" err="1" smtClean="0">
                <a:latin typeface="Garamond" panose="02020404030301010803" pitchFamily="18" charset="0"/>
              </a:rPr>
              <a:t>Need</a:t>
            </a:r>
            <a:r>
              <a:rPr lang="nb-NO" dirty="0" smtClean="0">
                <a:latin typeface="Garamond" panose="02020404030301010803" pitchFamily="18" charset="0"/>
              </a:rPr>
              <a:t> (at </a:t>
            </a:r>
            <a:r>
              <a:rPr lang="nb-NO" dirty="0" err="1" smtClean="0">
                <a:latin typeface="Garamond" panose="02020404030301010803" pitchFamily="18" charset="0"/>
              </a:rPr>
              <a:t>least</a:t>
            </a:r>
            <a:r>
              <a:rPr lang="nb-NO" dirty="0" smtClean="0">
                <a:latin typeface="Garamond" panose="02020404030301010803" pitchFamily="18" charset="0"/>
              </a:rPr>
              <a:t>) 4 instruments, </a:t>
            </a:r>
            <a:r>
              <a:rPr lang="nb-NO" dirty="0" err="1" smtClean="0">
                <a:latin typeface="Garamond" panose="02020404030301010803" pitchFamily="18" charset="0"/>
              </a:rPr>
              <a:t>use</a:t>
            </a:r>
            <a:r>
              <a:rPr lang="nb-NO" dirty="0" smtClean="0">
                <a:latin typeface="Garamond" panose="02020404030301010803" pitchFamily="18" charset="0"/>
              </a:rPr>
              <a:t>:</a:t>
            </a:r>
          </a:p>
          <a:p>
            <a:pPr marL="0" indent="0">
              <a:buNone/>
            </a:pPr>
            <a:endParaRPr lang="nb-NO" dirty="0" smtClean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nb-NO" dirty="0" err="1" smtClean="0">
                <a:latin typeface="Garamond" panose="02020404030301010803" pitchFamily="18" charset="0"/>
              </a:rPr>
              <a:t>Share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of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independent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directors</a:t>
            </a:r>
            <a:endParaRPr lang="nb-NO" dirty="0">
              <a:latin typeface="Garamond" panose="02020404030301010803" pitchFamily="18" charset="0"/>
            </a:endParaRPr>
          </a:p>
          <a:p>
            <a:pPr lvl="1"/>
            <a:endParaRPr lang="nb-NO" dirty="0" smtClean="0">
              <a:latin typeface="Garamond" panose="02020404030301010803" pitchFamily="18" charset="0"/>
            </a:endParaRPr>
          </a:p>
          <a:p>
            <a:pPr lvl="1"/>
            <a:r>
              <a:rPr lang="nb-NO" dirty="0" smtClean="0">
                <a:latin typeface="Garamond" panose="02020404030301010803" pitchFamily="18" charset="0"/>
              </a:rPr>
              <a:t>Bank </a:t>
            </a:r>
            <a:r>
              <a:rPr lang="nb-NO" dirty="0" err="1" smtClean="0">
                <a:latin typeface="Garamond" panose="02020404030301010803" pitchFamily="18" charset="0"/>
              </a:rPr>
              <a:t>fixed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effects</a:t>
            </a:r>
            <a:r>
              <a:rPr lang="nb-NO" dirty="0" smtClean="0">
                <a:latin typeface="Garamond" panose="02020404030301010803" pitchFamily="18" charset="0"/>
              </a:rPr>
              <a:t> so </a:t>
            </a:r>
            <a:r>
              <a:rPr lang="nb-NO" dirty="0" err="1" smtClean="0">
                <a:latin typeface="Garamond" panose="02020404030301010803" pitchFamily="18" charset="0"/>
              </a:rPr>
              <a:t>this</a:t>
            </a:r>
            <a:r>
              <a:rPr lang="nb-NO" dirty="0" smtClean="0">
                <a:latin typeface="Garamond" panose="02020404030301010803" pitchFamily="18" charset="0"/>
              </a:rPr>
              <a:t> is </a:t>
            </a:r>
            <a:r>
              <a:rPr lang="nb-NO" i="1" dirty="0" err="1" smtClean="0">
                <a:latin typeface="Garamond" panose="02020404030301010803" pitchFamily="18" charset="0"/>
              </a:rPr>
              <a:t>within</a:t>
            </a:r>
            <a:r>
              <a:rPr lang="nb-NO" dirty="0" smtClean="0">
                <a:latin typeface="Garamond" panose="02020404030301010803" pitchFamily="18" charset="0"/>
              </a:rPr>
              <a:t> bank </a:t>
            </a:r>
            <a:r>
              <a:rPr lang="nb-NO" dirty="0" err="1" smtClean="0">
                <a:latin typeface="Garamond" panose="02020404030301010803" pitchFamily="18" charset="0"/>
              </a:rPr>
              <a:t>changes</a:t>
            </a:r>
            <a:r>
              <a:rPr lang="nb-NO" dirty="0" smtClean="0">
                <a:latin typeface="Garamond" panose="02020404030301010803" pitchFamily="18" charset="0"/>
              </a:rPr>
              <a:t> in </a:t>
            </a:r>
            <a:r>
              <a:rPr lang="nb-NO" dirty="0" err="1" smtClean="0">
                <a:latin typeface="Garamond" panose="02020404030301010803" pitchFamily="18" charset="0"/>
              </a:rPr>
              <a:t>share</a:t>
            </a:r>
            <a:endParaRPr lang="nb-NO" dirty="0">
              <a:latin typeface="Garamond" panose="02020404030301010803" pitchFamily="18" charset="0"/>
            </a:endParaRPr>
          </a:p>
          <a:p>
            <a:pPr lvl="1"/>
            <a:r>
              <a:rPr lang="nb-NO" dirty="0" err="1" smtClean="0">
                <a:latin typeface="Garamond" panose="02020404030301010803" pitchFamily="18" charset="0"/>
              </a:rPr>
              <a:t>Could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changes</a:t>
            </a:r>
            <a:r>
              <a:rPr lang="nb-NO" dirty="0" smtClean="0">
                <a:latin typeface="Garamond" panose="02020404030301010803" pitchFamily="18" charset="0"/>
              </a:rPr>
              <a:t> to </a:t>
            </a:r>
            <a:r>
              <a:rPr lang="nb-NO" dirty="0" err="1" smtClean="0">
                <a:latin typeface="Garamond" panose="02020404030301010803" pitchFamily="18" charset="0"/>
              </a:rPr>
              <a:t>this</a:t>
            </a:r>
            <a:r>
              <a:rPr lang="nb-NO" dirty="0" smtClean="0">
                <a:latin typeface="Garamond" panose="02020404030301010803" pitchFamily="18" charset="0"/>
              </a:rPr>
              <a:t> and </a:t>
            </a:r>
            <a:r>
              <a:rPr lang="nb-NO" dirty="0" err="1" smtClean="0">
                <a:latin typeface="Garamond" panose="02020404030301010803" pitchFamily="18" charset="0"/>
              </a:rPr>
              <a:t>changes</a:t>
            </a:r>
            <a:r>
              <a:rPr lang="nb-NO" dirty="0" smtClean="0">
                <a:latin typeface="Garamond" panose="02020404030301010803" pitchFamily="18" charset="0"/>
              </a:rPr>
              <a:t> in </a:t>
            </a:r>
            <a:r>
              <a:rPr lang="nb-NO" dirty="0" err="1" smtClean="0">
                <a:latin typeface="Garamond" panose="02020404030301010803" pitchFamily="18" charset="0"/>
              </a:rPr>
              <a:t>female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representation</a:t>
            </a:r>
            <a:r>
              <a:rPr lang="nb-NO" dirty="0" smtClean="0">
                <a:latin typeface="Garamond" panose="02020404030301010803" pitchFamily="18" charset="0"/>
              </a:rPr>
              <a:t> be due to </a:t>
            </a:r>
            <a:r>
              <a:rPr lang="nb-NO" dirty="0" err="1" smtClean="0">
                <a:latin typeface="Garamond" panose="02020404030301010803" pitchFamily="18" charset="0"/>
              </a:rPr>
              <a:t>common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shocks</a:t>
            </a:r>
            <a:r>
              <a:rPr lang="nb-NO" dirty="0" smtClean="0">
                <a:latin typeface="Garamond" panose="02020404030301010803" pitchFamily="18" charset="0"/>
              </a:rPr>
              <a:t>?</a:t>
            </a:r>
          </a:p>
          <a:p>
            <a:pPr lvl="1"/>
            <a:endParaRPr lang="nb-NO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nb-NO" dirty="0" smtClean="0">
                <a:latin typeface="Garamond" panose="02020404030301010803" pitchFamily="18" charset="0"/>
              </a:rPr>
              <a:t>Variant </a:t>
            </a:r>
            <a:r>
              <a:rPr lang="nb-NO" dirty="0" err="1" smtClean="0">
                <a:latin typeface="Garamond" panose="02020404030301010803" pitchFamily="18" charset="0"/>
              </a:rPr>
              <a:t>of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Ahern</a:t>
            </a:r>
            <a:r>
              <a:rPr lang="nb-NO" dirty="0" smtClean="0">
                <a:latin typeface="Garamond" panose="02020404030301010803" pitchFamily="18" charset="0"/>
              </a:rPr>
              <a:t> and </a:t>
            </a:r>
            <a:r>
              <a:rPr lang="nb-NO" dirty="0" err="1" smtClean="0">
                <a:latin typeface="Garamond" panose="02020404030301010803" pitchFamily="18" charset="0"/>
              </a:rPr>
              <a:t>Dittmar</a:t>
            </a:r>
            <a:r>
              <a:rPr lang="nb-NO" dirty="0">
                <a:latin typeface="Garamond" panose="02020404030301010803" pitchFamily="18" charset="0"/>
              </a:rPr>
              <a:t> </a:t>
            </a:r>
            <a:r>
              <a:rPr lang="nb-NO" dirty="0" smtClean="0">
                <a:latin typeface="Garamond" panose="02020404030301010803" pitchFamily="18" charset="0"/>
              </a:rPr>
              <a:t>2012 </a:t>
            </a:r>
            <a:r>
              <a:rPr lang="nb-NO" i="1" dirty="0" smtClean="0">
                <a:latin typeface="Garamond" panose="02020404030301010803" pitchFamily="18" charset="0"/>
              </a:rPr>
              <a:t>QJE </a:t>
            </a:r>
            <a:r>
              <a:rPr lang="nb-NO" dirty="0" err="1" smtClean="0">
                <a:latin typeface="Garamond" panose="02020404030301010803" pitchFamily="18" charset="0"/>
              </a:rPr>
              <a:t>approach</a:t>
            </a:r>
            <a:r>
              <a:rPr lang="nb-NO" dirty="0">
                <a:latin typeface="Garamond" panose="02020404030301010803" pitchFamily="18" charset="0"/>
              </a:rPr>
              <a:t> </a:t>
            </a:r>
          </a:p>
          <a:p>
            <a:pPr lvl="1"/>
            <a:r>
              <a:rPr lang="nb-NO" dirty="0" smtClean="0">
                <a:latin typeface="Garamond" panose="02020404030301010803" pitchFamily="18" charset="0"/>
              </a:rPr>
              <a:t>Initial </a:t>
            </a:r>
            <a:r>
              <a:rPr lang="nb-NO" dirty="0" err="1" smtClean="0">
                <a:latin typeface="Garamond" panose="02020404030301010803" pitchFamily="18" charset="0"/>
              </a:rPr>
              <a:t>gender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diversity</a:t>
            </a:r>
            <a:r>
              <a:rPr lang="nb-NO" dirty="0" smtClean="0">
                <a:latin typeface="Garamond" panose="02020404030301010803" pitchFamily="18" charset="0"/>
              </a:rPr>
              <a:t> and </a:t>
            </a:r>
            <a:r>
              <a:rPr lang="nb-NO" dirty="0" err="1" smtClean="0">
                <a:latin typeface="Garamond" panose="02020404030301010803" pitchFamily="18" charset="0"/>
              </a:rPr>
              <a:t>interaction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with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year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fixed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effects</a:t>
            </a:r>
            <a:endParaRPr lang="nb-NO" dirty="0">
              <a:latin typeface="Garamond" panose="02020404030301010803" pitchFamily="18" charset="0"/>
            </a:endParaRPr>
          </a:p>
          <a:p>
            <a:pPr lvl="1"/>
            <a:r>
              <a:rPr lang="nb-NO" dirty="0" smtClean="0">
                <a:latin typeface="Garamond" panose="02020404030301010803" pitchFamily="18" charset="0"/>
              </a:rPr>
              <a:t>AD </a:t>
            </a:r>
            <a:r>
              <a:rPr lang="nb-NO" dirty="0" err="1" smtClean="0">
                <a:latin typeface="Garamond" panose="02020404030301010803" pitchFamily="18" charset="0"/>
              </a:rPr>
              <a:t>approach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motivated</a:t>
            </a:r>
            <a:r>
              <a:rPr lang="nb-NO" dirty="0" smtClean="0">
                <a:latin typeface="Garamond" panose="02020404030301010803" pitchFamily="18" charset="0"/>
              </a:rPr>
              <a:t> by different </a:t>
            </a:r>
            <a:r>
              <a:rPr lang="nb-NO" dirty="0" err="1" smtClean="0">
                <a:latin typeface="Garamond" panose="02020404030301010803" pitchFamily="18" charset="0"/>
              </a:rPr>
              <a:t>costs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of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compliance</a:t>
            </a:r>
            <a:r>
              <a:rPr lang="nb-NO" dirty="0" smtClean="0">
                <a:latin typeface="Garamond" panose="02020404030301010803" pitchFamily="18" charset="0"/>
              </a:rPr>
              <a:t> to Norwegian </a:t>
            </a:r>
            <a:r>
              <a:rPr lang="nb-NO" dirty="0" err="1" smtClean="0">
                <a:latin typeface="Garamond" panose="02020404030301010803" pitchFamily="18" charset="0"/>
              </a:rPr>
              <a:t>quota</a:t>
            </a:r>
            <a:endParaRPr lang="nb-NO" dirty="0">
              <a:latin typeface="Garamond" panose="02020404030301010803" pitchFamily="18" charset="0"/>
            </a:endParaRPr>
          </a:p>
          <a:p>
            <a:pPr lvl="1"/>
            <a:r>
              <a:rPr lang="nb-NO" dirty="0" err="1" smtClean="0">
                <a:latin typeface="Garamond" panose="02020404030301010803" pitchFamily="18" charset="0"/>
              </a:rPr>
              <a:t>Does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this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fit</a:t>
            </a:r>
            <a:r>
              <a:rPr lang="nb-NO" dirty="0">
                <a:latin typeface="Garamond" panose="02020404030301010803" pitchFamily="18" charset="0"/>
              </a:rPr>
              <a:t> </a:t>
            </a:r>
            <a:r>
              <a:rPr lang="nb-NO" dirty="0" smtClean="0">
                <a:latin typeface="Garamond" panose="02020404030301010803" pitchFamily="18" charset="0"/>
              </a:rPr>
              <a:t>in </a:t>
            </a:r>
            <a:r>
              <a:rPr lang="nb-NO" dirty="0" err="1" smtClean="0">
                <a:latin typeface="Garamond" panose="02020404030301010803" pitchFamily="18" charset="0"/>
              </a:rPr>
              <a:t>this</a:t>
            </a:r>
            <a:r>
              <a:rPr lang="nb-NO" dirty="0" smtClean="0">
                <a:latin typeface="Garamond" panose="02020404030301010803" pitchFamily="18" charset="0"/>
              </a:rPr>
              <a:t> setting?</a:t>
            </a:r>
          </a:p>
          <a:p>
            <a:pPr lvl="1"/>
            <a:r>
              <a:rPr lang="nb-NO" dirty="0" smtClean="0">
                <a:latin typeface="Garamond" panose="02020404030301010803" pitchFamily="18" charset="0"/>
              </a:rPr>
              <a:t>Are </a:t>
            </a:r>
            <a:r>
              <a:rPr lang="nb-NO" dirty="0" err="1" smtClean="0">
                <a:latin typeface="Garamond" panose="02020404030301010803" pitchFamily="18" charset="0"/>
              </a:rPr>
              <a:t>weak</a:t>
            </a:r>
            <a:r>
              <a:rPr lang="nb-NO" dirty="0" smtClean="0">
                <a:latin typeface="Garamond" panose="02020404030301010803" pitchFamily="18" charset="0"/>
              </a:rPr>
              <a:t> instruments a </a:t>
            </a:r>
            <a:r>
              <a:rPr lang="nb-NO" dirty="0" err="1" smtClean="0">
                <a:latin typeface="Garamond" panose="02020404030301010803" pitchFamily="18" charset="0"/>
              </a:rPr>
              <a:t>concern</a:t>
            </a:r>
            <a:r>
              <a:rPr lang="nb-NO" dirty="0" smtClean="0">
                <a:latin typeface="Garamond" panose="02020404030301010803" pitchFamily="18" charset="0"/>
              </a:rPr>
              <a:t>?</a:t>
            </a:r>
          </a:p>
          <a:p>
            <a:endParaRPr lang="nb-NO" dirty="0">
              <a:latin typeface="Garamond" panose="02020404030301010803" pitchFamily="18" charset="0"/>
            </a:endParaRPr>
          </a:p>
          <a:p>
            <a:r>
              <a:rPr lang="nb-NO" dirty="0" smtClean="0">
                <a:latin typeface="Garamond" panose="02020404030301010803" pitchFamily="18" charset="0"/>
              </a:rPr>
              <a:t>How different </a:t>
            </a:r>
            <a:r>
              <a:rPr lang="nb-NO" dirty="0" err="1" smtClean="0">
                <a:latin typeface="Garamond" panose="02020404030301010803" pitchFamily="18" charset="0"/>
              </a:rPr>
              <a:t>are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the</a:t>
            </a:r>
            <a:r>
              <a:rPr lang="nb-NO" dirty="0" smtClean="0">
                <a:latin typeface="Garamond" panose="02020404030301010803" pitchFamily="18" charset="0"/>
              </a:rPr>
              <a:t> IV </a:t>
            </a:r>
            <a:r>
              <a:rPr lang="nb-NO" dirty="0" err="1" smtClean="0">
                <a:latin typeface="Garamond" panose="02020404030301010803" pitchFamily="18" charset="0"/>
              </a:rPr>
              <a:t>estimates</a:t>
            </a:r>
            <a:r>
              <a:rPr lang="nb-NO" dirty="0" smtClean="0">
                <a:latin typeface="Garamond" panose="02020404030301010803" pitchFamily="18" charset="0"/>
              </a:rPr>
              <a:t> to </a:t>
            </a:r>
            <a:r>
              <a:rPr lang="nb-NO" dirty="0" err="1" smtClean="0">
                <a:latin typeface="Garamond" panose="02020404030301010803" pitchFamily="18" charset="0"/>
              </a:rPr>
              <a:t>the</a:t>
            </a:r>
            <a:r>
              <a:rPr lang="nb-NO" dirty="0" smtClean="0">
                <a:latin typeface="Garamond" panose="02020404030301010803" pitchFamily="18" charset="0"/>
              </a:rPr>
              <a:t> FE </a:t>
            </a:r>
            <a:r>
              <a:rPr lang="nb-NO" dirty="0" err="1" smtClean="0">
                <a:latin typeface="Garamond" panose="02020404030301010803" pitchFamily="18" charset="0"/>
              </a:rPr>
              <a:t>estimates</a:t>
            </a:r>
            <a:r>
              <a:rPr lang="nb-NO" dirty="0" smtClean="0">
                <a:latin typeface="Garamond" panose="02020404030301010803" pitchFamily="18" charset="0"/>
              </a:rPr>
              <a:t>?</a:t>
            </a:r>
          </a:p>
          <a:p>
            <a:pPr lvl="1"/>
            <a:endParaRPr lang="nb-NO" dirty="0" smtClean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nb-NO" dirty="0" smtClean="0">
              <a:latin typeface="Garamond" panose="02020404030301010803" pitchFamily="18" charset="0"/>
            </a:endParaRPr>
          </a:p>
          <a:p>
            <a:pPr marL="342900" lvl="1" indent="0">
              <a:buNone/>
            </a:pPr>
            <a:endParaRPr lang="nb-NO" dirty="0" smtClean="0">
              <a:latin typeface="Garamond" panose="02020404030301010803" pitchFamily="18" charset="0"/>
            </a:endParaRPr>
          </a:p>
          <a:p>
            <a:pPr marL="342900" lvl="1" indent="0">
              <a:buNone/>
            </a:pPr>
            <a:endParaRPr lang="nb-NO" dirty="0" smtClean="0">
              <a:latin typeface="Garamond" panose="02020404030301010803" pitchFamily="18" charset="0"/>
            </a:endParaRPr>
          </a:p>
          <a:p>
            <a:pPr marL="342900" lvl="1" indent="0">
              <a:buNone/>
            </a:pPr>
            <a:endParaRPr lang="nb-NO" dirty="0" smtClean="0">
              <a:latin typeface="Garamond" panose="02020404030301010803" pitchFamily="18" charset="0"/>
            </a:endParaRPr>
          </a:p>
          <a:p>
            <a:endParaRPr lang="nb-NO" dirty="0">
              <a:latin typeface="Garamond" panose="02020404030301010803" pitchFamily="18" charset="0"/>
            </a:endParaRPr>
          </a:p>
          <a:p>
            <a:pPr lvl="1"/>
            <a:endParaRPr lang="nb-NO" dirty="0" smtClean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nb-NO" dirty="0" smtClean="0">
              <a:latin typeface="Garamond" panose="02020404030301010803" pitchFamily="18" charset="0"/>
            </a:endParaRPr>
          </a:p>
          <a:p>
            <a:endParaRPr lang="nb-NO" dirty="0">
              <a:latin typeface="Garamond" panose="02020404030301010803" pitchFamily="18" charset="0"/>
            </a:endParaRPr>
          </a:p>
          <a:p>
            <a:endParaRPr lang="nb-NO" dirty="0" smtClean="0">
              <a:latin typeface="Garamond" panose="02020404030301010803" pitchFamily="18" charset="0"/>
            </a:endParaRPr>
          </a:p>
          <a:p>
            <a:pPr lvl="1"/>
            <a:endParaRPr lang="nb-NO" dirty="0" smtClean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0329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8324"/>
            <a:ext cx="9144000" cy="468957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nb-NO" sz="2200" dirty="0" smtClean="0">
                <a:latin typeface="Garamond" panose="02020404030301010803" pitchFamily="18" charset="0"/>
              </a:rPr>
              <a:t>External </a:t>
            </a:r>
            <a:r>
              <a:rPr lang="nb-NO" sz="2200" dirty="0" err="1" smtClean="0">
                <a:latin typeface="Garamond" panose="02020404030301010803" pitchFamily="18" charset="0"/>
              </a:rPr>
              <a:t>validity</a:t>
            </a:r>
            <a:endParaRPr lang="nb-NO" sz="2200" dirty="0" smtClean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nb-NO" dirty="0" smtClean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nb-NO" dirty="0" smtClean="0">
                <a:latin typeface="Garamond" panose="02020404030301010803" pitchFamily="18" charset="0"/>
              </a:rPr>
              <a:t>To </a:t>
            </a:r>
            <a:r>
              <a:rPr lang="nb-NO" dirty="0" err="1" smtClean="0">
                <a:latin typeface="Garamond" panose="02020404030301010803" pitchFamily="18" charset="0"/>
              </a:rPr>
              <a:t>the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whole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of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the</a:t>
            </a:r>
            <a:r>
              <a:rPr lang="nb-NO" dirty="0" smtClean="0">
                <a:latin typeface="Garamond" panose="02020404030301010803" pitchFamily="18" charset="0"/>
              </a:rPr>
              <a:t> banking </a:t>
            </a:r>
            <a:r>
              <a:rPr lang="nb-NO" dirty="0" err="1" smtClean="0">
                <a:latin typeface="Garamond" panose="02020404030301010803" pitchFamily="18" charset="0"/>
              </a:rPr>
              <a:t>sector</a:t>
            </a:r>
            <a:r>
              <a:rPr lang="nb-NO" dirty="0" smtClean="0">
                <a:latin typeface="Garamond" panose="02020404030301010803" pitchFamily="18" charset="0"/>
              </a:rPr>
              <a:t>: </a:t>
            </a:r>
          </a:p>
          <a:p>
            <a:pPr lvl="1"/>
            <a:endParaRPr lang="nb-NO" dirty="0" smtClean="0">
              <a:latin typeface="Garamond" panose="02020404030301010803" pitchFamily="18" charset="0"/>
            </a:endParaRPr>
          </a:p>
          <a:p>
            <a:r>
              <a:rPr lang="nb-NO" dirty="0" smtClean="0">
                <a:latin typeface="Garamond" panose="02020404030301010803" pitchFamily="18" charset="0"/>
              </a:rPr>
              <a:t>87 banks </a:t>
            </a:r>
            <a:r>
              <a:rPr lang="nb-NO" dirty="0" err="1" smtClean="0">
                <a:latin typeface="Garamond" panose="02020404030301010803" pitchFamily="18" charset="0"/>
              </a:rPr>
              <a:t>out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of</a:t>
            </a:r>
            <a:r>
              <a:rPr lang="nb-NO" dirty="0" smtClean="0">
                <a:latin typeface="Garamond" panose="02020404030301010803" pitchFamily="18" charset="0"/>
              </a:rPr>
              <a:t> 168 (40% </a:t>
            </a:r>
            <a:r>
              <a:rPr lang="nb-NO" dirty="0" err="1" smtClean="0">
                <a:latin typeface="Garamond" panose="02020404030301010803" pitchFamily="18" charset="0"/>
              </a:rPr>
              <a:t>of</a:t>
            </a:r>
            <a:r>
              <a:rPr lang="nb-NO" dirty="0" smtClean="0">
                <a:latin typeface="Garamond" panose="02020404030301010803" pitchFamily="18" charset="0"/>
              </a:rPr>
              <a:t> bank </a:t>
            </a:r>
            <a:r>
              <a:rPr lang="nb-NO" dirty="0" err="1" smtClean="0">
                <a:latin typeface="Garamond" panose="02020404030301010803" pitchFamily="18" charset="0"/>
              </a:rPr>
              <a:t>holding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company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assets</a:t>
            </a:r>
            <a:r>
              <a:rPr lang="nb-NO" dirty="0" smtClean="0">
                <a:latin typeface="Garamond" panose="02020404030301010803" pitchFamily="18" charset="0"/>
              </a:rPr>
              <a:t>) </a:t>
            </a:r>
          </a:p>
          <a:p>
            <a:endParaRPr lang="nb-NO" dirty="0" smtClean="0">
              <a:latin typeface="Garamond" panose="02020404030301010803" pitchFamily="18" charset="0"/>
            </a:endParaRPr>
          </a:p>
          <a:p>
            <a:r>
              <a:rPr lang="nb-NO" dirty="0" smtClean="0">
                <a:latin typeface="Garamond" panose="02020404030301010803" pitchFamily="18" charset="0"/>
              </a:rPr>
              <a:t>More </a:t>
            </a:r>
            <a:r>
              <a:rPr lang="nb-NO" dirty="0" err="1" smtClean="0">
                <a:latin typeface="Garamond" panose="02020404030301010803" pitchFamily="18" charset="0"/>
              </a:rPr>
              <a:t>could</a:t>
            </a:r>
            <a:r>
              <a:rPr lang="nb-NO" dirty="0" smtClean="0">
                <a:latin typeface="Garamond" panose="02020404030301010803" pitchFamily="18" charset="0"/>
              </a:rPr>
              <a:t> be </a:t>
            </a:r>
            <a:r>
              <a:rPr lang="nb-NO" dirty="0" err="1" smtClean="0">
                <a:latin typeface="Garamond" panose="02020404030301010803" pitchFamily="18" charset="0"/>
              </a:rPr>
              <a:t>shown</a:t>
            </a:r>
            <a:r>
              <a:rPr lang="nb-NO" dirty="0" smtClean="0">
                <a:latin typeface="Garamond" panose="02020404030301010803" pitchFamily="18" charset="0"/>
              </a:rPr>
              <a:t>/</a:t>
            </a:r>
            <a:r>
              <a:rPr lang="nb-NO" dirty="0" err="1" smtClean="0">
                <a:latin typeface="Garamond" panose="02020404030301010803" pitchFamily="18" charset="0"/>
              </a:rPr>
              <a:t>discussed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about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these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two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groups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of</a:t>
            </a:r>
            <a:r>
              <a:rPr lang="nb-NO" dirty="0" smtClean="0">
                <a:latin typeface="Garamond" panose="02020404030301010803" pitchFamily="18" charset="0"/>
              </a:rPr>
              <a:t> banks</a:t>
            </a:r>
          </a:p>
          <a:p>
            <a:pPr lvl="1"/>
            <a:endParaRPr lang="nb-NO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nb-NO" dirty="0">
                <a:latin typeface="Garamond" panose="02020404030301010803" pitchFamily="18" charset="0"/>
              </a:rPr>
              <a:t>LATE </a:t>
            </a:r>
            <a:r>
              <a:rPr lang="nb-NO" dirty="0" err="1">
                <a:latin typeface="Garamond" panose="02020404030301010803" pitchFamily="18" charset="0"/>
              </a:rPr>
              <a:t>intepretation</a:t>
            </a:r>
            <a:r>
              <a:rPr lang="nb-NO" dirty="0">
                <a:latin typeface="Garamond" panose="02020404030301010803" pitchFamily="18" charset="0"/>
              </a:rPr>
              <a:t> </a:t>
            </a:r>
            <a:r>
              <a:rPr lang="nb-NO" dirty="0" err="1">
                <a:latin typeface="Garamond" panose="02020404030301010803" pitchFamily="18" charset="0"/>
              </a:rPr>
              <a:t>of</a:t>
            </a:r>
            <a:r>
              <a:rPr lang="nb-NO" dirty="0">
                <a:latin typeface="Garamond" panose="02020404030301010803" pitchFamily="18" charset="0"/>
              </a:rPr>
              <a:t> IV </a:t>
            </a:r>
            <a:r>
              <a:rPr lang="nb-NO" dirty="0" err="1">
                <a:latin typeface="Garamond" panose="02020404030301010803" pitchFamily="18" charset="0"/>
              </a:rPr>
              <a:t>estimates</a:t>
            </a:r>
            <a:endParaRPr lang="nb-NO" dirty="0">
              <a:latin typeface="Garamond" panose="02020404030301010803" pitchFamily="18" charset="0"/>
            </a:endParaRPr>
          </a:p>
          <a:p>
            <a:pPr lvl="1"/>
            <a:endParaRPr lang="nb-NO" dirty="0">
              <a:latin typeface="Garamond" panose="02020404030301010803" pitchFamily="18" charset="0"/>
            </a:endParaRPr>
          </a:p>
          <a:p>
            <a:r>
              <a:rPr lang="nb-NO" dirty="0">
                <a:latin typeface="Garamond" panose="02020404030301010803" pitchFamily="18" charset="0"/>
              </a:rPr>
              <a:t>Multiple instruments </a:t>
            </a:r>
            <a:r>
              <a:rPr lang="nb-NO" dirty="0" smtClean="0">
                <a:latin typeface="Garamond" panose="02020404030301010803" pitchFamily="18" charset="0"/>
              </a:rPr>
              <a:t>makes </a:t>
            </a:r>
            <a:r>
              <a:rPr lang="nb-NO" dirty="0" err="1">
                <a:latin typeface="Garamond" panose="02020404030301010803" pitchFamily="18" charset="0"/>
              </a:rPr>
              <a:t>the</a:t>
            </a:r>
            <a:r>
              <a:rPr lang="nb-NO" dirty="0">
                <a:latin typeface="Garamond" panose="02020404030301010803" pitchFamily="18" charset="0"/>
              </a:rPr>
              <a:t> </a:t>
            </a:r>
            <a:r>
              <a:rPr lang="nb-NO" dirty="0" err="1">
                <a:latin typeface="Garamond" panose="02020404030301010803" pitchFamily="18" charset="0"/>
              </a:rPr>
              <a:t>complier</a:t>
            </a:r>
            <a:r>
              <a:rPr lang="nb-NO" dirty="0">
                <a:latin typeface="Garamond" panose="02020404030301010803" pitchFamily="18" charset="0"/>
              </a:rPr>
              <a:t> </a:t>
            </a:r>
            <a:r>
              <a:rPr lang="nb-NO" dirty="0" err="1">
                <a:latin typeface="Garamond" panose="02020404030301010803" pitchFamily="18" charset="0"/>
              </a:rPr>
              <a:t>subpopulation</a:t>
            </a:r>
            <a:r>
              <a:rPr lang="nb-NO" dirty="0">
                <a:latin typeface="Garamond" panose="02020404030301010803" pitchFamily="18" charset="0"/>
              </a:rPr>
              <a:t> less </a:t>
            </a:r>
            <a:r>
              <a:rPr lang="nb-NO" dirty="0" err="1">
                <a:latin typeface="Garamond" panose="02020404030301010803" pitchFamily="18" charset="0"/>
              </a:rPr>
              <a:t>clear</a:t>
            </a:r>
            <a:endParaRPr lang="nb-NO" dirty="0">
              <a:latin typeface="Garamond" panose="02020404030301010803" pitchFamily="18" charset="0"/>
            </a:endParaRPr>
          </a:p>
          <a:p>
            <a:endParaRPr lang="nb-NO" dirty="0">
              <a:latin typeface="Garamond" panose="02020404030301010803" pitchFamily="18" charset="0"/>
            </a:endParaRPr>
          </a:p>
          <a:p>
            <a:r>
              <a:rPr lang="nb-NO" dirty="0">
                <a:latin typeface="Garamond" panose="02020404030301010803" pitchFamily="18" charset="0"/>
              </a:rPr>
              <a:t>Is </a:t>
            </a:r>
            <a:r>
              <a:rPr lang="nb-NO" dirty="0" err="1">
                <a:latin typeface="Garamond" panose="02020404030301010803" pitchFamily="18" charset="0"/>
              </a:rPr>
              <a:t>their</a:t>
            </a:r>
            <a:r>
              <a:rPr lang="nb-NO" dirty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any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value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>
                <a:latin typeface="Garamond" panose="02020404030301010803" pitchFamily="18" charset="0"/>
              </a:rPr>
              <a:t>in </a:t>
            </a:r>
            <a:r>
              <a:rPr lang="nb-NO" dirty="0" err="1">
                <a:latin typeface="Garamond" panose="02020404030301010803" pitchFamily="18" charset="0"/>
              </a:rPr>
              <a:t>looking</a:t>
            </a:r>
            <a:r>
              <a:rPr lang="nb-NO" dirty="0">
                <a:latin typeface="Garamond" panose="02020404030301010803" pitchFamily="18" charset="0"/>
              </a:rPr>
              <a:t> at </a:t>
            </a:r>
            <a:r>
              <a:rPr lang="nb-NO" dirty="0" err="1">
                <a:latin typeface="Garamond" panose="02020404030301010803" pitchFamily="18" charset="0"/>
              </a:rPr>
              <a:t>which</a:t>
            </a:r>
            <a:r>
              <a:rPr lang="nb-NO" dirty="0">
                <a:latin typeface="Garamond" panose="02020404030301010803" pitchFamily="18" charset="0"/>
              </a:rPr>
              <a:t> banks </a:t>
            </a:r>
            <a:r>
              <a:rPr lang="nb-NO" dirty="0" err="1">
                <a:latin typeface="Garamond" panose="02020404030301010803" pitchFamily="18" charset="0"/>
              </a:rPr>
              <a:t>identify</a:t>
            </a:r>
            <a:r>
              <a:rPr lang="nb-NO" dirty="0">
                <a:latin typeface="Garamond" panose="02020404030301010803" pitchFamily="18" charset="0"/>
              </a:rPr>
              <a:t> </a:t>
            </a:r>
            <a:r>
              <a:rPr lang="nb-NO" dirty="0" err="1">
                <a:latin typeface="Garamond" panose="02020404030301010803" pitchFamily="18" charset="0"/>
              </a:rPr>
              <a:t>the</a:t>
            </a:r>
            <a:r>
              <a:rPr lang="nb-NO" dirty="0">
                <a:latin typeface="Garamond" panose="02020404030301010803" pitchFamily="18" charset="0"/>
              </a:rPr>
              <a:t> IV </a:t>
            </a:r>
            <a:r>
              <a:rPr lang="nb-NO" dirty="0" err="1">
                <a:latin typeface="Garamond" panose="02020404030301010803" pitchFamily="18" charset="0"/>
              </a:rPr>
              <a:t>estimates</a:t>
            </a:r>
            <a:r>
              <a:rPr lang="nb-NO" dirty="0">
                <a:latin typeface="Garamond" panose="02020404030301010803" pitchFamily="18" charset="0"/>
              </a:rPr>
              <a:t>?</a:t>
            </a:r>
          </a:p>
          <a:p>
            <a:endParaRPr lang="nb-NO" dirty="0">
              <a:latin typeface="Garamond" panose="02020404030301010803" pitchFamily="18" charset="0"/>
            </a:endParaRPr>
          </a:p>
          <a:p>
            <a:pPr lvl="1"/>
            <a:r>
              <a:rPr lang="nb-NO" sz="1600" dirty="0" err="1">
                <a:latin typeface="Garamond" panose="02020404030301010803" pitchFamily="18" charset="0"/>
              </a:rPr>
              <a:t>Which</a:t>
            </a:r>
            <a:r>
              <a:rPr lang="nb-NO" sz="1600" dirty="0">
                <a:latin typeface="Garamond" panose="02020404030301010803" pitchFamily="18" charset="0"/>
              </a:rPr>
              <a:t> banks have </a:t>
            </a:r>
            <a:r>
              <a:rPr lang="nb-NO" sz="1600" dirty="0" err="1">
                <a:latin typeface="Garamond" panose="02020404030301010803" pitchFamily="18" charset="0"/>
              </a:rPr>
              <a:t>variation</a:t>
            </a:r>
            <a:r>
              <a:rPr lang="nb-NO" sz="1600" dirty="0">
                <a:latin typeface="Garamond" panose="02020404030301010803" pitchFamily="18" charset="0"/>
              </a:rPr>
              <a:t> in % </a:t>
            </a:r>
            <a:r>
              <a:rPr lang="nb-NO" sz="1600" dirty="0" err="1">
                <a:latin typeface="Garamond" panose="02020404030301010803" pitchFamily="18" charset="0"/>
              </a:rPr>
              <a:t>independent</a:t>
            </a:r>
            <a:r>
              <a:rPr lang="nb-NO" sz="1600" dirty="0">
                <a:latin typeface="Garamond" panose="02020404030301010803" pitchFamily="18" charset="0"/>
              </a:rPr>
              <a:t> </a:t>
            </a:r>
            <a:r>
              <a:rPr lang="nb-NO" sz="1600" dirty="0" err="1">
                <a:latin typeface="Garamond" panose="02020404030301010803" pitchFamily="18" charset="0"/>
              </a:rPr>
              <a:t>directors</a:t>
            </a:r>
            <a:endParaRPr lang="nb-NO" sz="1600" dirty="0">
              <a:latin typeface="Garamond" panose="02020404030301010803" pitchFamily="18" charset="0"/>
            </a:endParaRPr>
          </a:p>
          <a:p>
            <a:pPr lvl="1"/>
            <a:endParaRPr lang="nb-NO" sz="1600" dirty="0">
              <a:latin typeface="Garamond" panose="02020404030301010803" pitchFamily="18" charset="0"/>
            </a:endParaRPr>
          </a:p>
          <a:p>
            <a:pPr lvl="1"/>
            <a:r>
              <a:rPr lang="nb-NO" sz="1600" dirty="0" err="1">
                <a:latin typeface="Garamond" panose="02020404030301010803" pitchFamily="18" charset="0"/>
              </a:rPr>
              <a:t>What</a:t>
            </a:r>
            <a:r>
              <a:rPr lang="nb-NO" sz="1600" dirty="0">
                <a:latin typeface="Garamond" panose="02020404030301010803" pitchFamily="18" charset="0"/>
              </a:rPr>
              <a:t> </a:t>
            </a:r>
            <a:r>
              <a:rPr lang="nb-NO" sz="1600" dirty="0" err="1">
                <a:latin typeface="Garamond" panose="02020404030301010803" pitchFamily="18" charset="0"/>
              </a:rPr>
              <a:t>does</a:t>
            </a:r>
            <a:r>
              <a:rPr lang="nb-NO" sz="1600" dirty="0">
                <a:latin typeface="Garamond" panose="02020404030301010803" pitchFamily="18" charset="0"/>
              </a:rPr>
              <a:t> </a:t>
            </a:r>
            <a:r>
              <a:rPr lang="nb-NO" sz="1600" dirty="0" err="1">
                <a:latin typeface="Garamond" panose="02020404030301010803" pitchFamily="18" charset="0"/>
              </a:rPr>
              <a:t>the</a:t>
            </a:r>
            <a:r>
              <a:rPr lang="nb-NO" sz="1600" dirty="0">
                <a:latin typeface="Garamond" panose="02020404030301010803" pitchFamily="18" charset="0"/>
              </a:rPr>
              <a:t> initial </a:t>
            </a:r>
            <a:r>
              <a:rPr lang="nb-NO" sz="1600" dirty="0" err="1">
                <a:latin typeface="Garamond" panose="02020404030301010803" pitchFamily="18" charset="0"/>
              </a:rPr>
              <a:t>distribution</a:t>
            </a:r>
            <a:r>
              <a:rPr lang="nb-NO" sz="1600" dirty="0">
                <a:latin typeface="Garamond" panose="02020404030301010803" pitchFamily="18" charset="0"/>
              </a:rPr>
              <a:t> </a:t>
            </a:r>
            <a:r>
              <a:rPr lang="nb-NO" sz="1600" dirty="0" err="1">
                <a:latin typeface="Garamond" panose="02020404030301010803" pitchFamily="18" charset="0"/>
              </a:rPr>
              <a:t>of</a:t>
            </a:r>
            <a:r>
              <a:rPr lang="nb-NO" sz="1600" dirty="0">
                <a:latin typeface="Garamond" panose="02020404030301010803" pitchFamily="18" charset="0"/>
              </a:rPr>
              <a:t> </a:t>
            </a:r>
            <a:r>
              <a:rPr lang="nb-NO" sz="1600" dirty="0" err="1">
                <a:latin typeface="Garamond" panose="02020404030301010803" pitchFamily="18" charset="0"/>
              </a:rPr>
              <a:t>diversity</a:t>
            </a:r>
            <a:r>
              <a:rPr lang="nb-NO" sz="1600" dirty="0">
                <a:latin typeface="Garamond" panose="02020404030301010803" pitchFamily="18" charset="0"/>
              </a:rPr>
              <a:t> </a:t>
            </a:r>
            <a:r>
              <a:rPr lang="nb-NO" sz="1600" dirty="0" err="1">
                <a:latin typeface="Garamond" panose="02020404030301010803" pitchFamily="18" charset="0"/>
              </a:rPr>
              <a:t>look</a:t>
            </a:r>
            <a:r>
              <a:rPr lang="nb-NO" sz="1600" dirty="0">
                <a:latin typeface="Garamond" panose="02020404030301010803" pitchFamily="18" charset="0"/>
              </a:rPr>
              <a:t> like?</a:t>
            </a:r>
          </a:p>
          <a:p>
            <a:pPr lvl="1"/>
            <a:endParaRPr lang="nb-NO" dirty="0" smtClean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nb-NO" dirty="0" smtClean="0">
                <a:latin typeface="Garamond" panose="02020404030301010803" pitchFamily="18" charset="0"/>
              </a:rPr>
              <a:t>Are </a:t>
            </a:r>
            <a:r>
              <a:rPr lang="nb-NO" dirty="0" err="1" smtClean="0">
                <a:latin typeface="Garamond" panose="02020404030301010803" pitchFamily="18" charset="0"/>
              </a:rPr>
              <a:t>these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results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generalisable</a:t>
            </a:r>
            <a:r>
              <a:rPr lang="nb-NO" dirty="0" smtClean="0">
                <a:latin typeface="Garamond" panose="02020404030301010803" pitchFamily="18" charset="0"/>
              </a:rPr>
              <a:t> to </a:t>
            </a:r>
            <a:r>
              <a:rPr lang="nb-NO" dirty="0" err="1" smtClean="0">
                <a:latin typeface="Garamond" panose="02020404030301010803" pitchFamily="18" charset="0"/>
              </a:rPr>
              <a:t>other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sectors</a:t>
            </a:r>
            <a:r>
              <a:rPr lang="nb-NO" dirty="0" smtClean="0">
                <a:latin typeface="Garamond" panose="02020404030301010803" pitchFamily="18" charset="0"/>
              </a:rPr>
              <a:t>?</a:t>
            </a:r>
          </a:p>
          <a:p>
            <a:endParaRPr lang="nb-NO" dirty="0" smtClean="0">
              <a:latin typeface="Garamond" panose="02020404030301010803" pitchFamily="18" charset="0"/>
            </a:endParaRPr>
          </a:p>
          <a:p>
            <a:pPr lvl="2"/>
            <a:endParaRPr lang="nb-NO" dirty="0" smtClean="0">
              <a:latin typeface="Garamond" panose="02020404030301010803" pitchFamily="18" charset="0"/>
            </a:endParaRPr>
          </a:p>
          <a:p>
            <a:pPr marL="342900" lvl="1" indent="0">
              <a:buNone/>
            </a:pPr>
            <a:endParaRPr lang="nb-NO" dirty="0" smtClean="0">
              <a:latin typeface="Garamond" panose="02020404030301010803" pitchFamily="18" charset="0"/>
            </a:endParaRPr>
          </a:p>
          <a:p>
            <a:pPr lvl="1"/>
            <a:endParaRPr lang="nb-NO" dirty="0" smtClean="0">
              <a:latin typeface="Garamond" panose="02020404030301010803" pitchFamily="18" charset="0"/>
            </a:endParaRPr>
          </a:p>
          <a:p>
            <a:pPr lvl="1"/>
            <a:endParaRPr lang="nb-NO" dirty="0" smtClean="0">
              <a:latin typeface="Garamond" panose="02020404030301010803" pitchFamily="18" charset="0"/>
            </a:endParaRPr>
          </a:p>
          <a:p>
            <a:pPr lvl="1"/>
            <a:endParaRPr lang="nb-NO" dirty="0" smtClean="0">
              <a:latin typeface="Garamond" panose="02020404030301010803" pitchFamily="18" charset="0"/>
            </a:endParaRPr>
          </a:p>
          <a:p>
            <a:pPr lvl="1"/>
            <a:endParaRPr lang="nb-NO" dirty="0" smtClean="0">
              <a:latin typeface="Garamond" panose="02020404030301010803" pitchFamily="18" charset="0"/>
            </a:endParaRPr>
          </a:p>
          <a:p>
            <a:pPr marL="342900" lvl="1" indent="0">
              <a:buNone/>
            </a:pPr>
            <a:endParaRPr lang="nb-NO" sz="1200" dirty="0">
              <a:latin typeface="Garamond" panose="02020404030301010803" pitchFamily="18" charset="0"/>
            </a:endParaRPr>
          </a:p>
          <a:p>
            <a:pPr marL="342900" lvl="1" indent="0">
              <a:buNone/>
            </a:pPr>
            <a:endParaRPr lang="nb-NO" dirty="0">
              <a:latin typeface="Garamond" panose="02020404030301010803" pitchFamily="18" charset="0"/>
            </a:endParaRPr>
          </a:p>
          <a:p>
            <a:pPr marL="342900" lvl="1" indent="0">
              <a:buNone/>
            </a:pPr>
            <a:endParaRPr lang="nb-NO" dirty="0" smtClean="0">
              <a:latin typeface="Garamond" panose="02020404030301010803" pitchFamily="18" charset="0"/>
            </a:endParaRPr>
          </a:p>
          <a:p>
            <a:endParaRPr lang="nb-NO" dirty="0">
              <a:latin typeface="Garamond" panose="02020404030301010803" pitchFamily="18" charset="0"/>
            </a:endParaRPr>
          </a:p>
          <a:p>
            <a:pPr lvl="1"/>
            <a:endParaRPr lang="nb-NO" dirty="0" smtClean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nb-NO" dirty="0" smtClean="0">
              <a:latin typeface="Garamond" panose="02020404030301010803" pitchFamily="18" charset="0"/>
            </a:endParaRPr>
          </a:p>
          <a:p>
            <a:endParaRPr lang="nb-NO" dirty="0">
              <a:latin typeface="Garamond" panose="02020404030301010803" pitchFamily="18" charset="0"/>
            </a:endParaRPr>
          </a:p>
          <a:p>
            <a:endParaRPr lang="nb-NO" dirty="0" smtClean="0">
              <a:latin typeface="Garamond" panose="02020404030301010803" pitchFamily="18" charset="0"/>
            </a:endParaRPr>
          </a:p>
          <a:p>
            <a:pPr lvl="1"/>
            <a:endParaRPr lang="nb-NO" dirty="0" smtClean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7391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394" y="122781"/>
            <a:ext cx="8620563" cy="45946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dirty="0" smtClean="0">
                <a:latin typeface="Garamond" panose="02020404030301010803" pitchFamily="18" charset="0"/>
              </a:rPr>
              <a:t>Smaller </a:t>
            </a:r>
            <a:r>
              <a:rPr lang="nb-NO" dirty="0" err="1" smtClean="0">
                <a:latin typeface="Garamond" panose="02020404030301010803" pitchFamily="18" charset="0"/>
              </a:rPr>
              <a:t>things</a:t>
            </a:r>
            <a:endParaRPr lang="nb-NO" dirty="0" smtClean="0">
              <a:latin typeface="Garamond" panose="02020404030301010803" pitchFamily="18" charset="0"/>
            </a:endParaRPr>
          </a:p>
          <a:p>
            <a:endParaRPr lang="nb-NO" dirty="0" smtClean="0">
              <a:latin typeface="Garamond" panose="02020404030301010803" pitchFamily="18" charset="0"/>
            </a:endParaRPr>
          </a:p>
          <a:p>
            <a:r>
              <a:rPr lang="nb-NO" dirty="0" err="1" smtClean="0">
                <a:latin typeface="Garamond" panose="02020404030301010803" pitchFamily="18" charset="0"/>
              </a:rPr>
              <a:t>Blau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index</a:t>
            </a:r>
            <a:r>
              <a:rPr lang="nb-NO" dirty="0">
                <a:latin typeface="Garamond" panose="02020404030301010803" pitchFamily="18" charset="0"/>
              </a:rPr>
              <a:t> </a:t>
            </a:r>
            <a:r>
              <a:rPr lang="nb-NO" i="1" dirty="0" smtClean="0">
                <a:latin typeface="Garamond" panose="02020404030301010803" pitchFamily="18" charset="0"/>
              </a:rPr>
              <a:t>versus </a:t>
            </a:r>
            <a:r>
              <a:rPr lang="nb-NO" dirty="0" err="1" smtClean="0">
                <a:latin typeface="Garamond" panose="02020404030301010803" pitchFamily="18" charset="0"/>
              </a:rPr>
              <a:t>female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representation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on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the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board</a:t>
            </a:r>
            <a:r>
              <a:rPr lang="nb-NO" dirty="0" smtClean="0">
                <a:latin typeface="Garamond" panose="02020404030301010803" pitchFamily="18" charset="0"/>
              </a:rPr>
              <a:t> (%)</a:t>
            </a:r>
            <a:endParaRPr lang="nb-NO" dirty="0">
              <a:latin typeface="Garamond" panose="02020404030301010803" pitchFamily="18" charset="0"/>
            </a:endParaRPr>
          </a:p>
          <a:p>
            <a:pPr lvl="1"/>
            <a:r>
              <a:rPr lang="nb-NO" dirty="0" err="1" smtClean="0">
                <a:latin typeface="Garamond" panose="02020404030301010803" pitchFamily="18" charset="0"/>
              </a:rPr>
              <a:t>Results</a:t>
            </a:r>
            <a:r>
              <a:rPr lang="nb-NO" dirty="0" smtClean="0">
                <a:latin typeface="Garamond" panose="02020404030301010803" pitchFamily="18" charset="0"/>
              </a:rPr>
              <a:t> robust to </a:t>
            </a:r>
            <a:r>
              <a:rPr lang="nb-NO" dirty="0" err="1" smtClean="0">
                <a:latin typeface="Garamond" panose="02020404030301010803" pitchFamily="18" charset="0"/>
              </a:rPr>
              <a:t>either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</a:p>
          <a:p>
            <a:pPr lvl="1"/>
            <a:r>
              <a:rPr lang="nb-NO" dirty="0" err="1" smtClean="0">
                <a:latin typeface="Garamond" panose="02020404030301010803" pitchFamily="18" charset="0"/>
              </a:rPr>
              <a:t>But</a:t>
            </a:r>
            <a:r>
              <a:rPr lang="nb-NO" dirty="0" smtClean="0">
                <a:latin typeface="Garamond" panose="02020404030301010803" pitchFamily="18" charset="0"/>
              </a:rPr>
              <a:t> is </a:t>
            </a:r>
            <a:r>
              <a:rPr lang="nb-NO" dirty="0" err="1" smtClean="0">
                <a:latin typeface="Garamond" panose="02020404030301010803" pitchFamily="18" charset="0"/>
              </a:rPr>
              <a:t>the</a:t>
            </a:r>
            <a:r>
              <a:rPr lang="nb-NO" dirty="0" smtClean="0">
                <a:latin typeface="Garamond" panose="02020404030301010803" pitchFamily="18" charset="0"/>
              </a:rPr>
              <a:t> former more </a:t>
            </a:r>
            <a:r>
              <a:rPr lang="nb-NO" dirty="0" err="1" smtClean="0">
                <a:latin typeface="Garamond" panose="02020404030301010803" pitchFamily="18" charset="0"/>
              </a:rPr>
              <a:t>difficult</a:t>
            </a:r>
            <a:r>
              <a:rPr lang="nb-NO" dirty="0" smtClean="0">
                <a:latin typeface="Garamond" panose="02020404030301010803" pitchFamily="18" charset="0"/>
              </a:rPr>
              <a:t> to interpret</a:t>
            </a:r>
            <a:r>
              <a:rPr lang="nb-NO" dirty="0">
                <a:latin typeface="Garamond" panose="02020404030301010803" pitchFamily="18" charset="0"/>
              </a:rPr>
              <a:t>?</a:t>
            </a:r>
            <a:endParaRPr lang="nb-NO" dirty="0" smtClean="0">
              <a:latin typeface="Garamond" panose="02020404030301010803" pitchFamily="18" charset="0"/>
            </a:endParaRPr>
          </a:p>
          <a:p>
            <a:endParaRPr lang="nb-NO" dirty="0" smtClean="0">
              <a:latin typeface="Garamond" panose="02020404030301010803" pitchFamily="18" charset="0"/>
            </a:endParaRPr>
          </a:p>
          <a:p>
            <a:r>
              <a:rPr lang="nb-NO" dirty="0" smtClean="0">
                <a:latin typeface="Garamond" panose="02020404030301010803" pitchFamily="18" charset="0"/>
              </a:rPr>
              <a:t>Non-</a:t>
            </a:r>
            <a:r>
              <a:rPr lang="nb-NO" dirty="0" err="1" smtClean="0">
                <a:latin typeface="Garamond" panose="02020404030301010803" pitchFamily="18" charset="0"/>
              </a:rPr>
              <a:t>linearities</a:t>
            </a:r>
            <a:r>
              <a:rPr lang="nb-NO" dirty="0">
                <a:latin typeface="Garamond" panose="02020404030301010803" pitchFamily="18" charset="0"/>
              </a:rPr>
              <a:t> </a:t>
            </a:r>
            <a:r>
              <a:rPr lang="nb-NO" dirty="0" smtClean="0">
                <a:latin typeface="Garamond" panose="02020404030301010803" pitchFamily="18" charset="0"/>
              </a:rPr>
              <a:t>– </a:t>
            </a:r>
            <a:r>
              <a:rPr lang="nb-NO" dirty="0" err="1" smtClean="0">
                <a:latin typeface="Garamond" panose="02020404030301010803" pitchFamily="18" charset="0"/>
              </a:rPr>
              <a:t>one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of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the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key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points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of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the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paper</a:t>
            </a:r>
            <a:endParaRPr lang="nb-NO" dirty="0" smtClean="0">
              <a:latin typeface="Garamond" panose="02020404030301010803" pitchFamily="18" charset="0"/>
            </a:endParaRPr>
          </a:p>
          <a:p>
            <a:pPr lvl="1"/>
            <a:r>
              <a:rPr lang="nb-NO" dirty="0" err="1" smtClean="0">
                <a:latin typeface="Garamond" panose="02020404030301010803" pitchFamily="18" charset="0"/>
              </a:rPr>
              <a:t>Quadratics</a:t>
            </a:r>
            <a:r>
              <a:rPr lang="nb-NO" dirty="0" smtClean="0">
                <a:latin typeface="Garamond" panose="02020404030301010803" pitchFamily="18" charset="0"/>
              </a:rPr>
              <a:t>, </a:t>
            </a:r>
            <a:r>
              <a:rPr lang="nb-NO" dirty="0" err="1" smtClean="0">
                <a:latin typeface="Garamond" panose="02020404030301010803" pitchFamily="18" charset="0"/>
              </a:rPr>
              <a:t>mfx</a:t>
            </a:r>
            <a:r>
              <a:rPr lang="nb-NO" dirty="0" smtClean="0">
                <a:latin typeface="Garamond" panose="02020404030301010803" pitchFamily="18" charset="0"/>
              </a:rPr>
              <a:t> at 10% and 90%</a:t>
            </a:r>
          </a:p>
          <a:p>
            <a:pPr lvl="1"/>
            <a:r>
              <a:rPr lang="nb-NO" dirty="0" err="1" smtClean="0">
                <a:latin typeface="Garamond" panose="02020404030301010803" pitchFamily="18" charset="0"/>
              </a:rPr>
              <a:t>We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don’t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know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the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functional</a:t>
            </a:r>
            <a:r>
              <a:rPr lang="nb-NO" dirty="0" smtClean="0">
                <a:latin typeface="Garamond" panose="02020404030301010803" pitchFamily="18" charset="0"/>
              </a:rPr>
              <a:t> form</a:t>
            </a:r>
          </a:p>
          <a:p>
            <a:pPr lvl="1"/>
            <a:r>
              <a:rPr lang="nb-NO" dirty="0" err="1" smtClean="0">
                <a:latin typeface="Garamond" panose="02020404030301010803" pitchFamily="18" charset="0"/>
              </a:rPr>
              <a:t>Would</a:t>
            </a:r>
            <a:r>
              <a:rPr lang="nb-NO" dirty="0" smtClean="0">
                <a:latin typeface="Garamond" panose="02020404030301010803" pitchFamily="18" charset="0"/>
              </a:rPr>
              <a:t> more </a:t>
            </a:r>
            <a:r>
              <a:rPr lang="nb-NO" dirty="0" err="1" smtClean="0">
                <a:latin typeface="Garamond" panose="02020404030301010803" pitchFamily="18" charset="0"/>
              </a:rPr>
              <a:t>exploratory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analysis</a:t>
            </a:r>
            <a:r>
              <a:rPr lang="nb-NO" dirty="0" smtClean="0">
                <a:latin typeface="Garamond" panose="02020404030301010803" pitchFamily="18" charset="0"/>
              </a:rPr>
              <a:t> be </a:t>
            </a:r>
            <a:r>
              <a:rPr lang="nb-NO" dirty="0" err="1" smtClean="0">
                <a:latin typeface="Garamond" panose="02020404030301010803" pitchFamily="18" charset="0"/>
              </a:rPr>
              <a:t>worthwhile</a:t>
            </a:r>
            <a:r>
              <a:rPr lang="nb-NO" dirty="0" smtClean="0">
                <a:latin typeface="Garamond" panose="02020404030301010803" pitchFamily="18" charset="0"/>
              </a:rPr>
              <a:t>? </a:t>
            </a:r>
          </a:p>
          <a:p>
            <a:endParaRPr lang="nb-NO" dirty="0" smtClean="0">
              <a:latin typeface="Garamond" panose="02020404030301010803" pitchFamily="18" charset="0"/>
            </a:endParaRPr>
          </a:p>
          <a:p>
            <a:r>
              <a:rPr lang="nb-NO" dirty="0" smtClean="0">
                <a:latin typeface="Garamond" panose="02020404030301010803" pitchFamily="18" charset="0"/>
              </a:rPr>
              <a:t>Magnitude </a:t>
            </a:r>
            <a:r>
              <a:rPr lang="nb-NO" dirty="0" err="1" smtClean="0">
                <a:latin typeface="Garamond" panose="02020404030301010803" pitchFamily="18" charset="0"/>
              </a:rPr>
              <a:t>of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effects</a:t>
            </a:r>
            <a:endParaRPr lang="nb-NO" dirty="0" smtClean="0">
              <a:latin typeface="Garamond" panose="02020404030301010803" pitchFamily="18" charset="0"/>
            </a:endParaRPr>
          </a:p>
          <a:p>
            <a:pPr lvl="1"/>
            <a:r>
              <a:rPr lang="nb-NO" dirty="0" smtClean="0">
                <a:latin typeface="Garamond" panose="02020404030301010803" pitchFamily="18" charset="0"/>
              </a:rPr>
              <a:t>Are </a:t>
            </a:r>
            <a:r>
              <a:rPr lang="nb-NO" dirty="0" err="1" smtClean="0">
                <a:latin typeface="Garamond" panose="02020404030301010803" pitchFamily="18" charset="0"/>
              </a:rPr>
              <a:t>these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big</a:t>
            </a:r>
            <a:r>
              <a:rPr lang="nb-NO" dirty="0" smtClean="0">
                <a:latin typeface="Garamond" panose="02020404030301010803" pitchFamily="18" charset="0"/>
              </a:rPr>
              <a:t>? </a:t>
            </a:r>
            <a:r>
              <a:rPr lang="nb-NO" dirty="0" err="1" smtClean="0">
                <a:latin typeface="Garamond" panose="02020404030301010803" pitchFamily="18" charset="0"/>
              </a:rPr>
              <a:t>Comparable</a:t>
            </a:r>
            <a:r>
              <a:rPr lang="nb-NO" dirty="0" smtClean="0">
                <a:latin typeface="Garamond" panose="02020404030301010803" pitchFamily="18" charset="0"/>
              </a:rPr>
              <a:t> to </a:t>
            </a:r>
            <a:r>
              <a:rPr lang="nb-NO" dirty="0" err="1" smtClean="0">
                <a:latin typeface="Garamond" panose="02020404030301010803" pitchFamily="18" charset="0"/>
              </a:rPr>
              <a:t>earlier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research</a:t>
            </a:r>
            <a:r>
              <a:rPr lang="nb-NO" dirty="0" smtClean="0">
                <a:latin typeface="Garamond" panose="02020404030301010803" pitchFamily="18" charset="0"/>
              </a:rPr>
              <a:t> </a:t>
            </a:r>
            <a:r>
              <a:rPr lang="nb-NO" dirty="0" err="1" smtClean="0">
                <a:latin typeface="Garamond" panose="02020404030301010803" pitchFamily="18" charset="0"/>
              </a:rPr>
              <a:t>etc</a:t>
            </a:r>
            <a:endParaRPr lang="nb-NO" dirty="0" smtClean="0">
              <a:latin typeface="Garamond" panose="02020404030301010803" pitchFamily="18" charset="0"/>
            </a:endParaRPr>
          </a:p>
          <a:p>
            <a:pPr lvl="1"/>
            <a:endParaRPr lang="nb-NO" dirty="0">
              <a:latin typeface="Garamond" panose="02020404030301010803" pitchFamily="18" charset="0"/>
            </a:endParaRPr>
          </a:p>
          <a:p>
            <a:pPr marL="342900" lvl="1" indent="0">
              <a:buNone/>
            </a:pPr>
            <a:endParaRPr lang="nb-NO" dirty="0" smtClean="0">
              <a:latin typeface="Garamond" panose="02020404030301010803" pitchFamily="18" charset="0"/>
            </a:endParaRPr>
          </a:p>
          <a:p>
            <a:pPr lvl="1"/>
            <a:endParaRPr lang="nb-NO" dirty="0" smtClean="0">
              <a:latin typeface="Garamond" panose="02020404030301010803" pitchFamily="18" charset="0"/>
            </a:endParaRPr>
          </a:p>
          <a:p>
            <a:pPr lvl="1"/>
            <a:endParaRPr lang="nb-NO" dirty="0" smtClean="0">
              <a:latin typeface="Garamond" panose="02020404030301010803" pitchFamily="18" charset="0"/>
            </a:endParaRPr>
          </a:p>
          <a:p>
            <a:pPr marL="342900" lvl="1" indent="0">
              <a:buNone/>
            </a:pPr>
            <a:endParaRPr lang="nb-NO" sz="1200" dirty="0">
              <a:latin typeface="Garamond" panose="02020404030301010803" pitchFamily="18" charset="0"/>
            </a:endParaRPr>
          </a:p>
          <a:p>
            <a:pPr marL="342900" lvl="1" indent="0">
              <a:buNone/>
            </a:pPr>
            <a:endParaRPr lang="nb-NO" dirty="0">
              <a:latin typeface="Garamond" panose="02020404030301010803" pitchFamily="18" charset="0"/>
            </a:endParaRPr>
          </a:p>
          <a:p>
            <a:pPr marL="342900" lvl="1" indent="0">
              <a:buNone/>
            </a:pPr>
            <a:endParaRPr lang="nb-NO" dirty="0" smtClean="0">
              <a:latin typeface="Garamond" panose="02020404030301010803" pitchFamily="18" charset="0"/>
            </a:endParaRPr>
          </a:p>
          <a:p>
            <a:endParaRPr lang="nb-NO" dirty="0">
              <a:latin typeface="Garamond" panose="02020404030301010803" pitchFamily="18" charset="0"/>
            </a:endParaRPr>
          </a:p>
          <a:p>
            <a:pPr lvl="1"/>
            <a:endParaRPr lang="nb-NO" dirty="0" smtClean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nb-NO" dirty="0" smtClean="0">
              <a:latin typeface="Garamond" panose="02020404030301010803" pitchFamily="18" charset="0"/>
            </a:endParaRPr>
          </a:p>
          <a:p>
            <a:endParaRPr lang="nb-NO" dirty="0">
              <a:latin typeface="Garamond" panose="02020404030301010803" pitchFamily="18" charset="0"/>
            </a:endParaRPr>
          </a:p>
          <a:p>
            <a:endParaRPr lang="nb-NO" dirty="0" smtClean="0">
              <a:latin typeface="Garamond" panose="02020404030301010803" pitchFamily="18" charset="0"/>
            </a:endParaRPr>
          </a:p>
          <a:p>
            <a:pPr lvl="1"/>
            <a:endParaRPr lang="nb-NO" dirty="0" smtClean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560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ntnu_blaa_stripe_bunn_stedsnavn.potx" id="{4D64EAE7-ECEC-4A46-9377-B3C5717BDDEF}" vid="{9B39FEEC-17FD-43C6-870A-B6C337153082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624</Words>
  <Application>Microsoft Office PowerPoint</Application>
  <PresentationFormat>On-screen Show (16:9)</PresentationFormat>
  <Paragraphs>171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Office-tema</vt:lpstr>
      <vt:lpstr>The Performance Effects of Gender Diversity on Bank Boards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NTNU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Kolbjørn Skarpnes</dc:creator>
  <cp:lastModifiedBy>Cottis, Michelle</cp:lastModifiedBy>
  <cp:revision>1781</cp:revision>
  <dcterms:created xsi:type="dcterms:W3CDTF">2013-06-10T16:56:09Z</dcterms:created>
  <dcterms:modified xsi:type="dcterms:W3CDTF">2018-05-17T09:46:34Z</dcterms:modified>
</cp:coreProperties>
</file>