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940" r:id="rId3"/>
    <p:sldId id="945" r:id="rId4"/>
    <p:sldId id="870" r:id="rId5"/>
    <p:sldId id="946" r:id="rId6"/>
    <p:sldId id="949" r:id="rId7"/>
    <p:sldId id="948" r:id="rId8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n Green" initials="CG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89398" autoAdjust="0"/>
  </p:normalViewPr>
  <p:slideViewPr>
    <p:cSldViewPr snapToGrid="0" snapToObjects="1">
      <p:cViewPr varScale="1">
        <p:scale>
          <a:sx n="90" d="100"/>
          <a:sy n="90" d="100"/>
        </p:scale>
        <p:origin x="-624" y="-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E070F-056A-EF46-8F28-B603D057C661}" type="datetimeFigureOut">
              <a:rPr lang="nb-NO" smtClean="0"/>
              <a:t>17.05.2018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1C88-A8C4-B64E-9416-E16EC25648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67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1C88-A8C4-B64E-9416-E16EC256489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703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2"/>
            <a:ext cx="7772400" cy="675821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1" y="4903403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750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sz="750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3752"/>
            <a:ext cx="9144000" cy="26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6238" y="243889"/>
            <a:ext cx="7715576" cy="67582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Performance Effects of Gender Diversity on Bank Boards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6238" y="1391570"/>
            <a:ext cx="6741050" cy="3119040"/>
          </a:xfrm>
        </p:spPr>
        <p:txBody>
          <a:bodyPr>
            <a:normAutofit/>
          </a:bodyPr>
          <a:lstStyle/>
          <a:p>
            <a:r>
              <a:rPr lang="en-GB" dirty="0" smtClean="0"/>
              <a:t>By </a:t>
            </a:r>
            <a:r>
              <a:rPr lang="en-GB" b="1" dirty="0" smtClean="0"/>
              <a:t>Ann L. Owen and </a:t>
            </a:r>
            <a:r>
              <a:rPr lang="en-GB" b="1" dirty="0" err="1" smtClean="0"/>
              <a:t>Judit</a:t>
            </a:r>
            <a:r>
              <a:rPr lang="en-GB" b="1" dirty="0" smtClean="0"/>
              <a:t> </a:t>
            </a:r>
            <a:r>
              <a:rPr lang="en-GB" b="1" dirty="0" err="1" smtClean="0"/>
              <a:t>Temesvary</a:t>
            </a:r>
            <a:r>
              <a:rPr lang="en-GB" b="1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Discussant: </a:t>
            </a:r>
          </a:p>
          <a:p>
            <a:r>
              <a:rPr lang="en-GB" dirty="0" smtClean="0"/>
              <a:t>Professor Colin P. Green</a:t>
            </a:r>
          </a:p>
          <a:p>
            <a:r>
              <a:rPr lang="en-GB" dirty="0" smtClean="0"/>
              <a:t>Department of Economics / </a:t>
            </a:r>
            <a:r>
              <a:rPr lang="en-GB" dirty="0" err="1" smtClean="0"/>
              <a:t>Institutt</a:t>
            </a:r>
            <a:r>
              <a:rPr lang="en-GB" dirty="0" smtClean="0"/>
              <a:t> for </a:t>
            </a:r>
            <a:r>
              <a:rPr lang="en-GB" dirty="0" err="1" smtClean="0"/>
              <a:t>Samfunnsøkonomi</a:t>
            </a:r>
            <a:r>
              <a:rPr lang="en-GB" dirty="0" smtClean="0"/>
              <a:t> </a:t>
            </a:r>
          </a:p>
          <a:p>
            <a:r>
              <a:rPr lang="en-GB" dirty="0" smtClean="0"/>
              <a:t>Norwegian University of Science and Technology</a:t>
            </a:r>
          </a:p>
          <a:p>
            <a:endParaRPr lang="en-GB" dirty="0"/>
          </a:p>
          <a:p>
            <a:r>
              <a:rPr lang="en-GB" dirty="0"/>
              <a:t>14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May, Gender and Career Progression Conference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4" name="TekstSylinder 3"/>
          <p:cNvSpPr txBox="1"/>
          <p:nvPr/>
        </p:nvSpPr>
        <p:spPr>
          <a:xfrm rot="16200000">
            <a:off x="7587206" y="1112709"/>
            <a:ext cx="28135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spc="75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Trondheim – Gjøvik – Ålesund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82" y="51274"/>
            <a:ext cx="8934508" cy="4828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Garamond" panose="02020404030301010803" pitchFamily="18" charset="0"/>
              </a:rPr>
              <a:t>Effect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Board </a:t>
            </a:r>
            <a:r>
              <a:rPr lang="nb-NO" dirty="0" err="1" smtClean="0">
                <a:latin typeface="Garamond" panose="02020404030301010803" pitchFamily="18" charset="0"/>
              </a:rPr>
              <a:t>Gender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on</a:t>
            </a:r>
            <a:r>
              <a:rPr lang="nb-NO" dirty="0" smtClean="0">
                <a:latin typeface="Garamond" panose="02020404030301010803" pitchFamily="18" charset="0"/>
              </a:rPr>
              <a:t> Bank Financial </a:t>
            </a:r>
            <a:r>
              <a:rPr lang="nb-NO" dirty="0" err="1" smtClean="0">
                <a:latin typeface="Garamond" panose="02020404030301010803" pitchFamily="18" charset="0"/>
              </a:rPr>
              <a:t>Performance</a:t>
            </a:r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Previous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literature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on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firm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performance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finds</a:t>
            </a:r>
            <a:r>
              <a:rPr lang="nb-NO" dirty="0" smtClean="0">
                <a:latin typeface="Garamond" panose="02020404030301010803" pitchFamily="18" charset="0"/>
              </a:rPr>
              <a:t> negative to positive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endParaRPr lang="nb-NO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sz="975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r>
              <a:rPr lang="nb-NO" sz="1300" dirty="0">
                <a:latin typeface="Garamond" panose="02020404030301010803" pitchFamily="18" charset="0"/>
              </a:rPr>
              <a:t>Adams and Ferreira, 2009, </a:t>
            </a:r>
            <a:r>
              <a:rPr lang="nb-NO" sz="1300" i="1" dirty="0">
                <a:latin typeface="Garamond" panose="02020404030301010803" pitchFamily="18" charset="0"/>
              </a:rPr>
              <a:t>JFE </a:t>
            </a:r>
            <a:r>
              <a:rPr lang="nb-NO" sz="1300" dirty="0">
                <a:latin typeface="Garamond" panose="02020404030301010803" pitchFamily="18" charset="0"/>
              </a:rPr>
              <a:t>for </a:t>
            </a:r>
            <a:r>
              <a:rPr lang="nb-NO" sz="1300" dirty="0" err="1">
                <a:latin typeface="Garamond" panose="02020404030301010803" pitchFamily="18" charset="0"/>
              </a:rPr>
              <a:t>the</a:t>
            </a:r>
            <a:r>
              <a:rPr lang="nb-NO" sz="1300" dirty="0">
                <a:latin typeface="Garamond" panose="02020404030301010803" pitchFamily="18" charset="0"/>
              </a:rPr>
              <a:t> US; Gregory Smith et al, 2014, </a:t>
            </a:r>
            <a:r>
              <a:rPr lang="nb-NO" sz="1300" i="1" dirty="0">
                <a:latin typeface="Garamond" panose="02020404030301010803" pitchFamily="18" charset="0"/>
              </a:rPr>
              <a:t>EJ</a:t>
            </a:r>
            <a:r>
              <a:rPr lang="nb-NO" sz="1300" dirty="0">
                <a:latin typeface="Garamond" panose="02020404030301010803" pitchFamily="18" charset="0"/>
              </a:rPr>
              <a:t> for </a:t>
            </a:r>
            <a:r>
              <a:rPr lang="nb-NO" sz="1300" dirty="0" err="1">
                <a:latin typeface="Garamond" panose="02020404030301010803" pitchFamily="18" charset="0"/>
              </a:rPr>
              <a:t>the</a:t>
            </a:r>
            <a:r>
              <a:rPr lang="nb-NO" sz="1300" dirty="0">
                <a:latin typeface="Garamond" panose="02020404030301010803" pitchFamily="18" charset="0"/>
              </a:rPr>
              <a:t> UK</a:t>
            </a:r>
          </a:p>
          <a:p>
            <a:pPr marL="342900" lvl="1" indent="0">
              <a:buNone/>
            </a:pPr>
            <a:endParaRPr lang="nb-NO" sz="1300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r>
              <a:rPr lang="nb-NO" sz="1300" dirty="0">
                <a:latin typeface="Garamond" panose="02020404030301010803" pitchFamily="18" charset="0"/>
              </a:rPr>
              <a:t>Green and Homroy, 2018, </a:t>
            </a:r>
            <a:r>
              <a:rPr lang="nb-NO" sz="1300" i="1" dirty="0">
                <a:latin typeface="Garamond" panose="02020404030301010803" pitchFamily="18" charset="0"/>
              </a:rPr>
              <a:t>EER</a:t>
            </a:r>
            <a:r>
              <a:rPr lang="nb-NO" sz="1300" dirty="0">
                <a:latin typeface="Garamond" panose="02020404030301010803" pitchFamily="18" charset="0"/>
              </a:rPr>
              <a:t> for Europe </a:t>
            </a:r>
            <a:r>
              <a:rPr lang="nb-NO" sz="1300" dirty="0" err="1">
                <a:latin typeface="Garamond" panose="02020404030301010803" pitchFamily="18" charset="0"/>
              </a:rPr>
              <a:t>find</a:t>
            </a:r>
            <a:r>
              <a:rPr lang="nb-NO" sz="1300" dirty="0">
                <a:latin typeface="Garamond" panose="02020404030301010803" pitchFamily="18" charset="0"/>
              </a:rPr>
              <a:t> positive </a:t>
            </a:r>
            <a:r>
              <a:rPr lang="nb-NO" sz="1300" dirty="0" err="1">
                <a:latin typeface="Garamond" panose="02020404030301010803" pitchFamily="18" charset="0"/>
              </a:rPr>
              <a:t>effects</a:t>
            </a:r>
            <a:r>
              <a:rPr lang="nb-NO" sz="1300" dirty="0">
                <a:latin typeface="Garamond" panose="02020404030301010803" pitchFamily="18" charset="0"/>
              </a:rPr>
              <a:t>, </a:t>
            </a:r>
            <a:r>
              <a:rPr lang="nb-NO" sz="1300" dirty="0" err="1">
                <a:latin typeface="Garamond" panose="02020404030301010803" pitchFamily="18" charset="0"/>
              </a:rPr>
              <a:t>but</a:t>
            </a:r>
            <a:r>
              <a:rPr lang="nb-NO" sz="1300" dirty="0">
                <a:latin typeface="Garamond" panose="02020404030301010803" pitchFamily="18" charset="0"/>
              </a:rPr>
              <a:t> </a:t>
            </a:r>
            <a:r>
              <a:rPr lang="nb-NO" sz="1300" dirty="0" smtClean="0">
                <a:latin typeface="Garamond" panose="02020404030301010803" pitchFamily="18" charset="0"/>
              </a:rPr>
              <a:t>‘</a:t>
            </a:r>
            <a:r>
              <a:rPr lang="nb-NO" sz="1300" dirty="0" err="1" smtClean="0">
                <a:latin typeface="Garamond" panose="02020404030301010803" pitchFamily="18" charset="0"/>
              </a:rPr>
              <a:t>active</a:t>
            </a:r>
            <a:r>
              <a:rPr lang="nb-NO" sz="1300" dirty="0" smtClean="0">
                <a:latin typeface="Garamond" panose="02020404030301010803" pitchFamily="18" charset="0"/>
              </a:rPr>
              <a:t>’ </a:t>
            </a:r>
            <a:r>
              <a:rPr lang="nb-NO" sz="1300" dirty="0" err="1">
                <a:latin typeface="Garamond" panose="02020404030301010803" pitchFamily="18" charset="0"/>
              </a:rPr>
              <a:t>board</a:t>
            </a:r>
            <a:r>
              <a:rPr lang="nb-NO" sz="1300" dirty="0">
                <a:latin typeface="Garamond" panose="02020404030301010803" pitchFamily="18" charset="0"/>
              </a:rPr>
              <a:t> </a:t>
            </a:r>
            <a:r>
              <a:rPr lang="nb-NO" sz="1300" dirty="0" err="1">
                <a:latin typeface="Garamond" panose="02020404030301010803" pitchFamily="18" charset="0"/>
              </a:rPr>
              <a:t>involvement</a:t>
            </a:r>
            <a:r>
              <a:rPr lang="nb-NO" sz="1300" dirty="0">
                <a:latin typeface="Garamond" panose="02020404030301010803" pitchFamily="18" charset="0"/>
              </a:rPr>
              <a:t> </a:t>
            </a:r>
            <a:r>
              <a:rPr lang="nb-NO" sz="1300" dirty="0" err="1">
                <a:latin typeface="Garamond" panose="02020404030301010803" pitchFamily="18" charset="0"/>
              </a:rPr>
              <a:t>important</a:t>
            </a:r>
            <a:r>
              <a:rPr lang="nb-NO" sz="1300" dirty="0">
                <a:latin typeface="Garamond" panose="02020404030301010803" pitchFamily="18" charset="0"/>
              </a:rPr>
              <a:t>. </a:t>
            </a:r>
          </a:p>
          <a:p>
            <a:pPr marL="342900" lvl="1" indent="0">
              <a:buNone/>
            </a:pPr>
            <a:endParaRPr lang="nb-NO" sz="1200" dirty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Evidence</a:t>
            </a:r>
            <a:r>
              <a:rPr lang="nb-NO" dirty="0" smtClean="0">
                <a:latin typeface="Garamond" panose="02020404030301010803" pitchFamily="18" charset="0"/>
              </a:rPr>
              <a:t> for banking </a:t>
            </a:r>
            <a:r>
              <a:rPr lang="nb-NO" dirty="0" err="1" smtClean="0">
                <a:latin typeface="Garamond" panose="02020404030301010803" pitchFamily="18" charset="0"/>
              </a:rPr>
              <a:t>sector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similar</a:t>
            </a:r>
            <a:r>
              <a:rPr lang="nb-NO" dirty="0" smtClean="0">
                <a:latin typeface="Garamond" panose="02020404030301010803" pitchFamily="18" charset="0"/>
              </a:rPr>
              <a:t>, </a:t>
            </a:r>
            <a:r>
              <a:rPr lang="nb-NO" dirty="0" err="1" smtClean="0">
                <a:latin typeface="Garamond" panose="02020404030301010803" pitchFamily="18" charset="0"/>
              </a:rPr>
              <a:t>maybe</a:t>
            </a:r>
            <a:r>
              <a:rPr lang="nb-NO" dirty="0" smtClean="0">
                <a:latin typeface="Garamond" panose="02020404030301010803" pitchFamily="18" charset="0"/>
              </a:rPr>
              <a:t> a </a:t>
            </a:r>
            <a:r>
              <a:rPr lang="nb-NO" dirty="0" err="1" smtClean="0">
                <a:latin typeface="Garamond" panose="02020404030301010803" pitchFamily="18" charset="0"/>
              </a:rPr>
              <a:t>little</a:t>
            </a:r>
            <a:r>
              <a:rPr lang="nb-NO" dirty="0" smtClean="0">
                <a:latin typeface="Garamond" panose="02020404030301010803" pitchFamily="18" charset="0"/>
              </a:rPr>
              <a:t> more positive</a:t>
            </a:r>
          </a:p>
          <a:p>
            <a:pPr marL="342900" lvl="1" indent="0">
              <a:buNone/>
            </a:pPr>
            <a:endParaRPr lang="nb-NO" sz="975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r>
              <a:rPr lang="nb-NO" sz="1400" dirty="0">
                <a:latin typeface="Garamond" panose="02020404030301010803" pitchFamily="18" charset="0"/>
              </a:rPr>
              <a:t>Garcia-</a:t>
            </a:r>
            <a:r>
              <a:rPr lang="nb-NO" sz="1400" dirty="0" err="1">
                <a:latin typeface="Garamond" panose="02020404030301010803" pitchFamily="18" charset="0"/>
              </a:rPr>
              <a:t>Meca</a:t>
            </a:r>
            <a:r>
              <a:rPr lang="nb-NO" sz="1400" dirty="0">
                <a:latin typeface="Garamond" panose="02020404030301010803" pitchFamily="18" charset="0"/>
              </a:rPr>
              <a:t> et al, 2015, </a:t>
            </a:r>
            <a:r>
              <a:rPr lang="nb-NO" sz="1400" i="1" dirty="0">
                <a:latin typeface="Garamond" panose="02020404030301010803" pitchFamily="18" charset="0"/>
              </a:rPr>
              <a:t>JBF – </a:t>
            </a:r>
            <a:r>
              <a:rPr lang="nb-NO" sz="1400" dirty="0">
                <a:latin typeface="Garamond" panose="02020404030301010803" pitchFamily="18" charset="0"/>
              </a:rPr>
              <a:t>positive </a:t>
            </a:r>
            <a:r>
              <a:rPr lang="nb-NO" sz="1400" dirty="0" err="1">
                <a:latin typeface="Garamond" panose="02020404030301010803" pitchFamily="18" charset="0"/>
              </a:rPr>
              <a:t>effects</a:t>
            </a:r>
            <a:r>
              <a:rPr lang="nb-NO" sz="1400" dirty="0">
                <a:latin typeface="Garamond" panose="02020404030301010803" pitchFamily="18" charset="0"/>
              </a:rPr>
              <a:t>; </a:t>
            </a:r>
            <a:r>
              <a:rPr lang="nb-NO" sz="1400" dirty="0" err="1">
                <a:latin typeface="Garamond" panose="02020404030301010803" pitchFamily="18" charset="0"/>
              </a:rPr>
              <a:t>Pathan</a:t>
            </a:r>
            <a:r>
              <a:rPr lang="nb-NO" sz="1400" dirty="0">
                <a:latin typeface="Garamond" panose="02020404030301010803" pitchFamily="18" charset="0"/>
              </a:rPr>
              <a:t> and </a:t>
            </a:r>
            <a:r>
              <a:rPr lang="nb-NO" sz="1400" dirty="0" err="1">
                <a:latin typeface="Garamond" panose="02020404030301010803" pitchFamily="18" charset="0"/>
              </a:rPr>
              <a:t>Faff</a:t>
            </a:r>
            <a:r>
              <a:rPr lang="nb-NO" sz="1400" dirty="0">
                <a:latin typeface="Garamond" panose="02020404030301010803" pitchFamily="18" charset="0"/>
              </a:rPr>
              <a:t>, 2013, </a:t>
            </a:r>
            <a:r>
              <a:rPr lang="nb-NO" sz="1400" i="1" dirty="0">
                <a:latin typeface="Garamond" panose="02020404030301010803" pitchFamily="18" charset="0"/>
              </a:rPr>
              <a:t>JBF </a:t>
            </a:r>
            <a:r>
              <a:rPr lang="nb-NO" sz="1400" dirty="0">
                <a:latin typeface="Garamond" panose="02020404030301010803" pitchFamily="18" charset="0"/>
              </a:rPr>
              <a:t>– positive </a:t>
            </a:r>
            <a:r>
              <a:rPr lang="nb-NO" sz="1400" dirty="0" err="1">
                <a:latin typeface="Garamond" panose="02020404030301010803" pitchFamily="18" charset="0"/>
              </a:rPr>
              <a:t>effects</a:t>
            </a:r>
            <a:r>
              <a:rPr lang="nb-NO" sz="1400" dirty="0">
                <a:latin typeface="Garamond" panose="02020404030301010803" pitchFamily="18" charset="0"/>
              </a:rPr>
              <a:t> </a:t>
            </a:r>
            <a:r>
              <a:rPr lang="nb-NO" sz="1400" dirty="0" err="1">
                <a:latin typeface="Garamond" panose="02020404030301010803" pitchFamily="18" charset="0"/>
              </a:rPr>
              <a:t>that</a:t>
            </a:r>
            <a:r>
              <a:rPr lang="nb-NO" sz="1400" dirty="0">
                <a:latin typeface="Garamond" panose="02020404030301010803" pitchFamily="18" charset="0"/>
              </a:rPr>
              <a:t> </a:t>
            </a:r>
            <a:r>
              <a:rPr lang="nb-NO" sz="1400" dirty="0" err="1">
                <a:latin typeface="Garamond" panose="02020404030301010803" pitchFamily="18" charset="0"/>
              </a:rPr>
              <a:t>decline</a:t>
            </a:r>
            <a:r>
              <a:rPr lang="nb-NO" sz="1400" dirty="0">
                <a:latin typeface="Garamond" panose="02020404030301010803" pitchFamily="18" charset="0"/>
              </a:rPr>
              <a:t> 2000’s </a:t>
            </a:r>
            <a:r>
              <a:rPr lang="nb-NO" sz="1400" dirty="0" err="1" smtClean="0">
                <a:latin typeface="Garamond" panose="02020404030301010803" pitchFamily="18" charset="0"/>
              </a:rPr>
              <a:t>on</a:t>
            </a:r>
            <a:endParaRPr lang="nb-NO" sz="1400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Finance is an </a:t>
            </a:r>
            <a:r>
              <a:rPr lang="nb-NO" dirty="0" err="1" smtClean="0">
                <a:latin typeface="Garamond" panose="02020404030301010803" pitchFamily="18" charset="0"/>
              </a:rPr>
              <a:t>interesting</a:t>
            </a:r>
            <a:r>
              <a:rPr lang="nb-NO" dirty="0" smtClean="0">
                <a:latin typeface="Garamond" panose="02020404030301010803" pitchFamily="18" charset="0"/>
              </a:rPr>
              <a:t> and </a:t>
            </a:r>
            <a:r>
              <a:rPr lang="nb-NO" dirty="0" err="1" smtClean="0">
                <a:latin typeface="Garamond" panose="02020404030301010803" pitchFamily="18" charset="0"/>
              </a:rPr>
              <a:t>important</a:t>
            </a:r>
            <a:r>
              <a:rPr lang="nb-NO" dirty="0" smtClean="0">
                <a:latin typeface="Garamond" panose="02020404030301010803" pitchFamily="18" charset="0"/>
              </a:rPr>
              <a:t> setting</a:t>
            </a: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Differences</a:t>
            </a:r>
            <a:r>
              <a:rPr lang="nb-NO" dirty="0" smtClean="0">
                <a:latin typeface="Garamond" panose="02020404030301010803" pitchFamily="18" charset="0"/>
              </a:rPr>
              <a:t> in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gender</a:t>
            </a:r>
            <a:r>
              <a:rPr lang="nb-NO" dirty="0" smtClean="0">
                <a:latin typeface="Garamond" panose="02020404030301010803" pitchFamily="18" charset="0"/>
              </a:rPr>
              <a:t> makeup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workforce</a:t>
            </a:r>
            <a:r>
              <a:rPr lang="nb-NO" dirty="0" smtClean="0">
                <a:latin typeface="Garamond" panose="02020404030301010803" pitchFamily="18" charset="0"/>
              </a:rPr>
              <a:t> and senior management </a:t>
            </a:r>
            <a:r>
              <a:rPr lang="nb-NO" dirty="0" err="1" smtClean="0">
                <a:latin typeface="Garamond" panose="02020404030301010803" pitchFamily="18" charset="0"/>
              </a:rPr>
              <a:t>are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stark</a:t>
            </a:r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r>
              <a:rPr lang="nb-NO" dirty="0" smtClean="0">
                <a:latin typeface="Garamond" panose="02020404030301010803" pitchFamily="18" charset="0"/>
              </a:rPr>
              <a:t>GFC led to </a:t>
            </a:r>
            <a:r>
              <a:rPr lang="nb-NO" dirty="0" err="1" smtClean="0">
                <a:latin typeface="Garamond" panose="02020404030301010803" pitchFamily="18" charset="0"/>
              </a:rPr>
              <a:t>calls</a:t>
            </a:r>
            <a:r>
              <a:rPr lang="nb-NO" dirty="0" smtClean="0">
                <a:latin typeface="Garamond" panose="02020404030301010803" pitchFamily="18" charset="0"/>
              </a:rPr>
              <a:t> for </a:t>
            </a:r>
            <a:r>
              <a:rPr lang="nb-NO" dirty="0" err="1" smtClean="0">
                <a:latin typeface="Garamond" panose="02020404030301010803" pitchFamily="18" charset="0"/>
              </a:rPr>
              <a:t>greater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r>
              <a:rPr lang="nb-NO" dirty="0" smtClean="0">
                <a:latin typeface="Garamond" panose="02020404030301010803" pitchFamily="18" charset="0"/>
              </a:rPr>
              <a:t> in </a:t>
            </a:r>
            <a:r>
              <a:rPr lang="nb-NO" dirty="0" err="1" smtClean="0">
                <a:latin typeface="Garamond" panose="02020404030301010803" pitchFamily="18" charset="0"/>
              </a:rPr>
              <a:t>leadership</a:t>
            </a:r>
            <a:r>
              <a:rPr lang="nb-NO" dirty="0" smtClean="0">
                <a:latin typeface="Garamond" panose="02020404030301010803" pitchFamily="18" charset="0"/>
              </a:rPr>
              <a:t>, </a:t>
            </a:r>
            <a:r>
              <a:rPr lang="nb-NO" dirty="0" err="1" smtClean="0">
                <a:latin typeface="Garamond" panose="02020404030301010803" pitchFamily="18" charset="0"/>
              </a:rPr>
              <a:t>particularly</a:t>
            </a:r>
            <a:r>
              <a:rPr lang="nb-NO" dirty="0" smtClean="0">
                <a:latin typeface="Garamond" panose="02020404030301010803" pitchFamily="18" charset="0"/>
              </a:rPr>
              <a:t> in </a:t>
            </a:r>
            <a:r>
              <a:rPr lang="nb-NO" dirty="0" err="1" smtClean="0">
                <a:latin typeface="Garamond" panose="02020404030301010803" pitchFamily="18" charset="0"/>
              </a:rPr>
              <a:t>finance</a:t>
            </a:r>
            <a:r>
              <a:rPr lang="nb-NO" dirty="0" smtClean="0">
                <a:latin typeface="Garamond" panose="02020404030301010803" pitchFamily="18" charset="0"/>
              </a:rPr>
              <a:t>.</a:t>
            </a: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Firm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performance</a:t>
            </a:r>
            <a:r>
              <a:rPr lang="nb-NO" dirty="0" smtClean="0">
                <a:latin typeface="Garamond" panose="02020404030301010803" pitchFamily="18" charset="0"/>
              </a:rPr>
              <a:t> is an </a:t>
            </a:r>
            <a:r>
              <a:rPr lang="nb-NO" dirty="0" err="1" smtClean="0">
                <a:latin typeface="Garamond" panose="02020404030301010803" pitchFamily="18" charset="0"/>
              </a:rPr>
              <a:t>important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metric</a:t>
            </a:r>
            <a:r>
              <a:rPr lang="nb-NO" dirty="0" smtClean="0">
                <a:latin typeface="Garamond" panose="02020404030301010803" pitchFamily="18" charset="0"/>
              </a:rPr>
              <a:t>. </a:t>
            </a: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pPr lvl="1"/>
            <a:r>
              <a:rPr lang="nb-NO" dirty="0" smtClean="0">
                <a:latin typeface="Garamond" panose="02020404030301010803" pitchFamily="18" charset="0"/>
              </a:rPr>
              <a:t>Negative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highlight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potential</a:t>
            </a:r>
            <a:r>
              <a:rPr lang="nb-NO" dirty="0" smtClean="0">
                <a:latin typeface="Garamond" panose="02020404030301010803" pitchFamily="18" charset="0"/>
              </a:rPr>
              <a:t> for </a:t>
            </a:r>
            <a:r>
              <a:rPr lang="nb-NO" dirty="0" err="1" smtClean="0">
                <a:latin typeface="Garamond" panose="02020404030301010803" pitchFamily="18" charset="0"/>
              </a:rPr>
              <a:t>shareholder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resistance</a:t>
            </a:r>
            <a:r>
              <a:rPr lang="nb-NO" dirty="0" smtClean="0">
                <a:latin typeface="Garamond" panose="02020404030301010803" pitchFamily="18" charset="0"/>
              </a:rPr>
              <a:t> etc.</a:t>
            </a: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sz="1200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339" y="51696"/>
            <a:ext cx="8888606" cy="4845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87 US banks over a </a:t>
            </a:r>
            <a:r>
              <a:rPr lang="nb-NO" dirty="0" err="1" smtClean="0">
                <a:latin typeface="Garamond" panose="02020404030301010803" pitchFamily="18" charset="0"/>
              </a:rPr>
              <a:t>long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period</a:t>
            </a:r>
            <a:r>
              <a:rPr lang="nb-NO" dirty="0" smtClean="0">
                <a:latin typeface="Garamond" panose="02020404030301010803" pitchFamily="18" charset="0"/>
              </a:rPr>
              <a:t> (1999-2015)</a:t>
            </a: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FE-IV </a:t>
            </a:r>
            <a:r>
              <a:rPr lang="nb-NO" dirty="0" err="1" smtClean="0">
                <a:latin typeface="Garamond" panose="02020404030301010803" pitchFamily="18" charset="0"/>
              </a:rPr>
              <a:t>estimation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approach</a:t>
            </a:r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Banks </a:t>
            </a:r>
            <a:r>
              <a:rPr lang="nb-NO" dirty="0" err="1" smtClean="0">
                <a:latin typeface="Garamond" panose="02020404030301010803" pitchFamily="18" charset="0"/>
              </a:rPr>
              <a:t>with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greater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female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representations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may</a:t>
            </a:r>
            <a:r>
              <a:rPr lang="nb-NO" dirty="0" smtClean="0">
                <a:latin typeface="Garamond" panose="02020404030301010803" pitchFamily="18" charset="0"/>
              </a:rPr>
              <a:t> be different in </a:t>
            </a:r>
            <a:r>
              <a:rPr lang="nb-NO" dirty="0" err="1" smtClean="0">
                <a:latin typeface="Garamond" panose="02020404030301010803" pitchFamily="18" charset="0"/>
              </a:rPr>
              <a:t>important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unobservable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ways</a:t>
            </a:r>
            <a:r>
              <a:rPr lang="nb-NO" dirty="0" smtClean="0">
                <a:latin typeface="Garamond" panose="02020404030301010803" pitchFamily="18" charset="0"/>
              </a:rPr>
              <a:t> (FE)</a:t>
            </a:r>
          </a:p>
          <a:p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Within</a:t>
            </a:r>
            <a:r>
              <a:rPr lang="nb-NO" dirty="0" smtClean="0">
                <a:latin typeface="Garamond" panose="02020404030301010803" pitchFamily="18" charset="0"/>
              </a:rPr>
              <a:t> bank </a:t>
            </a:r>
            <a:r>
              <a:rPr lang="nb-NO" dirty="0" err="1" smtClean="0">
                <a:latin typeface="Garamond" panose="02020404030301010803" pitchFamily="18" charset="0"/>
              </a:rPr>
              <a:t>changes</a:t>
            </a:r>
            <a:r>
              <a:rPr lang="nb-NO" dirty="0" smtClean="0">
                <a:latin typeface="Garamond" panose="02020404030301010803" pitchFamily="18" charset="0"/>
              </a:rPr>
              <a:t> in </a:t>
            </a:r>
            <a:r>
              <a:rPr lang="nb-NO" dirty="0" err="1" smtClean="0">
                <a:latin typeface="Garamond" panose="02020404030301010803" pitchFamily="18" charset="0"/>
              </a:rPr>
              <a:t>board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membership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composition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may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reflect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shocks</a:t>
            </a:r>
            <a:r>
              <a:rPr lang="nb-NO" dirty="0" smtClean="0">
                <a:latin typeface="Garamond" panose="02020404030301010803" pitchFamily="18" charset="0"/>
              </a:rPr>
              <a:t>/trends at a bank </a:t>
            </a:r>
            <a:r>
              <a:rPr lang="nb-NO" dirty="0" err="1" smtClean="0">
                <a:latin typeface="Garamond" panose="02020404030301010803" pitchFamily="18" charset="0"/>
              </a:rPr>
              <a:t>level</a:t>
            </a:r>
            <a:r>
              <a:rPr lang="nb-NO" dirty="0" smtClean="0">
                <a:latin typeface="Garamond" panose="02020404030301010803" pitchFamily="18" charset="0"/>
              </a:rPr>
              <a:t> (IV)</a:t>
            </a: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Positive </a:t>
            </a:r>
            <a:r>
              <a:rPr lang="nb-NO" dirty="0" err="1" smtClean="0">
                <a:latin typeface="Garamond" panose="02020404030301010803" pitchFamily="18" charset="0"/>
              </a:rPr>
              <a:t>effect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greater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gender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r>
              <a:rPr lang="nb-NO" dirty="0" smtClean="0">
                <a:latin typeface="Garamond" panose="02020404030301010803" pitchFamily="18" charset="0"/>
              </a:rPr>
              <a:t>, </a:t>
            </a:r>
            <a:r>
              <a:rPr lang="nb-NO" dirty="0" err="1" smtClean="0">
                <a:latin typeface="Garamond" panose="02020404030301010803" pitchFamily="18" charset="0"/>
              </a:rPr>
              <a:t>but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context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specific</a:t>
            </a:r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Threshold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r>
              <a:rPr lang="nb-NO" dirty="0" smtClean="0">
                <a:latin typeface="Garamond" panose="02020404030301010803" pitchFamily="18" charset="0"/>
              </a:rPr>
              <a:t> (</a:t>
            </a:r>
            <a:r>
              <a:rPr lang="nb-NO" dirty="0" err="1" smtClean="0">
                <a:latin typeface="Garamond" panose="02020404030301010803" pitchFamily="18" charset="0"/>
              </a:rPr>
              <a:t>greater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gender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initially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reduces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performance</a:t>
            </a:r>
            <a:r>
              <a:rPr lang="nb-NO" dirty="0" smtClean="0">
                <a:latin typeface="Garamond" panose="02020404030301010803" pitchFamily="18" charset="0"/>
              </a:rPr>
              <a:t>…)</a:t>
            </a: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Only</a:t>
            </a:r>
            <a:r>
              <a:rPr lang="nb-NO" dirty="0" smtClean="0">
                <a:latin typeface="Garamond" panose="02020404030301010803" pitchFamily="18" charset="0"/>
              </a:rPr>
              <a:t> present in </a:t>
            </a:r>
            <a:r>
              <a:rPr lang="nb-NO" dirty="0" err="1" smtClean="0">
                <a:latin typeface="Garamond" panose="02020404030301010803" pitchFamily="18" charset="0"/>
              </a:rPr>
              <a:t>better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capitalised</a:t>
            </a:r>
            <a:r>
              <a:rPr lang="nb-NO" dirty="0" smtClean="0">
                <a:latin typeface="Garamond" panose="02020404030301010803" pitchFamily="18" charset="0"/>
              </a:rPr>
              <a:t> banks </a:t>
            </a: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Robust to a range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different </a:t>
            </a:r>
            <a:r>
              <a:rPr lang="nb-NO" dirty="0" err="1" smtClean="0">
                <a:latin typeface="Garamond" panose="02020404030301010803" pitchFamily="18" charset="0"/>
              </a:rPr>
              <a:t>approaches</a:t>
            </a:r>
            <a:r>
              <a:rPr lang="nb-NO" dirty="0" smtClean="0">
                <a:latin typeface="Garamond" panose="02020404030301010803" pitchFamily="18" charset="0"/>
              </a:rPr>
              <a:t>, </a:t>
            </a:r>
            <a:r>
              <a:rPr lang="nb-NO" dirty="0" err="1" smtClean="0">
                <a:latin typeface="Garamond" panose="02020404030301010803" pitchFamily="18" charset="0"/>
              </a:rPr>
              <a:t>measures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performance</a:t>
            </a:r>
            <a:r>
              <a:rPr lang="nb-NO" dirty="0" smtClean="0">
                <a:latin typeface="Garamond" panose="02020404030301010803" pitchFamily="18" charset="0"/>
              </a:rPr>
              <a:t> etc. </a:t>
            </a:r>
          </a:p>
          <a:p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pPr marL="300038"/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sz="1200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02" y="87241"/>
            <a:ext cx="8814428" cy="4730097"/>
          </a:xfrm>
        </p:spPr>
        <p:txBody>
          <a:bodyPr>
            <a:normAutofit lnSpcReduction="10000"/>
          </a:bodyPr>
          <a:lstStyle/>
          <a:p>
            <a:pPr marL="42863" indent="0">
              <a:buNone/>
            </a:pPr>
            <a:r>
              <a:rPr lang="nb-NO" dirty="0" err="1" smtClean="0">
                <a:latin typeface="Garamond" panose="02020404030301010803" pitchFamily="18" charset="0"/>
              </a:rPr>
              <a:t>Two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broad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intepretations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results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</a:p>
          <a:p>
            <a:pPr marL="42863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428625" indent="-342900">
              <a:buAutoNum type="arabicPeriod"/>
            </a:pPr>
            <a:r>
              <a:rPr lang="nb-NO" dirty="0" err="1" smtClean="0">
                <a:latin typeface="Garamond" panose="02020404030301010803" pitchFamily="18" charset="0"/>
              </a:rPr>
              <a:t>Gains</a:t>
            </a:r>
            <a:r>
              <a:rPr lang="nb-NO" dirty="0" smtClean="0">
                <a:latin typeface="Garamond" panose="02020404030301010803" pitchFamily="18" charset="0"/>
              </a:rPr>
              <a:t> from team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endParaRPr lang="nb-NO" dirty="0">
              <a:latin typeface="Garamond" panose="02020404030301010803" pitchFamily="18" charset="0"/>
            </a:endParaRPr>
          </a:p>
          <a:p>
            <a:pPr marL="428625" indent="-342900">
              <a:buAutoNum type="arabicPeriod"/>
            </a:pPr>
            <a:endParaRPr lang="nb-NO" dirty="0" smtClean="0">
              <a:latin typeface="Garamond" panose="02020404030301010803" pitchFamily="18" charset="0"/>
            </a:endParaRPr>
          </a:p>
          <a:p>
            <a:pPr marL="428625" indent="-342900">
              <a:buAutoNum type="arabicPeriod"/>
            </a:pPr>
            <a:r>
              <a:rPr lang="nb-NO" dirty="0" err="1" smtClean="0">
                <a:latin typeface="Garamond" panose="02020404030301010803" pitchFamily="18" charset="0"/>
              </a:rPr>
              <a:t>Gains</a:t>
            </a:r>
            <a:r>
              <a:rPr lang="nb-NO" dirty="0" smtClean="0">
                <a:latin typeface="Garamond" panose="02020404030301010803" pitchFamily="18" charset="0"/>
              </a:rPr>
              <a:t> from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removal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discriminatory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practices</a:t>
            </a:r>
            <a:endParaRPr lang="nb-NO" dirty="0" smtClean="0">
              <a:latin typeface="Garamond" panose="02020404030301010803" pitchFamily="18" charset="0"/>
            </a:endParaRPr>
          </a:p>
          <a:p>
            <a:pPr marL="385763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42863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Paper </a:t>
            </a:r>
            <a:r>
              <a:rPr lang="nb-NO" dirty="0" err="1" smtClean="0">
                <a:latin typeface="Garamond" panose="02020404030301010803" pitchFamily="18" charset="0"/>
              </a:rPr>
              <a:t>emphasises</a:t>
            </a:r>
            <a:r>
              <a:rPr lang="nb-NO" dirty="0" smtClean="0">
                <a:latin typeface="Garamond" panose="02020404030301010803" pitchFamily="18" charset="0"/>
              </a:rPr>
              <a:t> (1), w.r.t to </a:t>
            </a:r>
            <a:r>
              <a:rPr lang="nb-NO" dirty="0" err="1" smtClean="0">
                <a:latin typeface="Garamond" panose="02020404030301010803" pitchFamily="18" charset="0"/>
              </a:rPr>
              <a:t>threshold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r>
              <a:rPr lang="nb-NO" dirty="0" smtClean="0">
                <a:latin typeface="Garamond" panose="02020404030301010803" pitchFamily="18" charset="0"/>
              </a:rPr>
              <a:t>, </a:t>
            </a:r>
            <a:r>
              <a:rPr lang="nb-NO" dirty="0" err="1" smtClean="0">
                <a:latin typeface="Garamond" panose="02020404030301010803" pitchFamily="18" charset="0"/>
              </a:rPr>
              <a:t>quality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bank management and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financial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crisis</a:t>
            </a:r>
            <a:endParaRPr lang="nb-NO" dirty="0" smtClean="0">
              <a:latin typeface="Garamond" panose="02020404030301010803" pitchFamily="18" charset="0"/>
            </a:endParaRPr>
          </a:p>
          <a:p>
            <a:pPr marL="600075" lvl="1"/>
            <a:endParaRPr lang="nb-NO" dirty="0" smtClean="0">
              <a:latin typeface="Garamond" panose="02020404030301010803" pitchFamily="18" charset="0"/>
            </a:endParaRPr>
          </a:p>
          <a:p>
            <a:pPr marL="300037"/>
            <a:r>
              <a:rPr lang="nb-NO" dirty="0" smtClean="0">
                <a:latin typeface="Garamond" panose="02020404030301010803" pitchFamily="18" charset="0"/>
              </a:rPr>
              <a:t>Are </a:t>
            </a:r>
            <a:r>
              <a:rPr lang="nb-NO" dirty="0" err="1" smtClean="0">
                <a:latin typeface="Garamond" panose="02020404030301010803" pitchFamily="18" charset="0"/>
              </a:rPr>
              <a:t>threshold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inconsistent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with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discrimination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based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explanations</a:t>
            </a:r>
            <a:r>
              <a:rPr lang="nb-NO" dirty="0" smtClean="0">
                <a:latin typeface="Garamond" panose="02020404030301010803" pitchFamily="18" charset="0"/>
              </a:rPr>
              <a:t>?</a:t>
            </a:r>
          </a:p>
          <a:p>
            <a:pPr marL="300037"/>
            <a:endParaRPr lang="nb-NO" dirty="0">
              <a:latin typeface="Garamond" panose="02020404030301010803" pitchFamily="18" charset="0"/>
            </a:endParaRPr>
          </a:p>
          <a:p>
            <a:pPr marL="300037"/>
            <a:r>
              <a:rPr lang="nb-NO" dirty="0" err="1" smtClean="0">
                <a:latin typeface="Garamond" panose="02020404030301010803" pitchFamily="18" charset="0"/>
              </a:rPr>
              <a:t>Could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better</a:t>
            </a:r>
            <a:r>
              <a:rPr lang="nb-NO" dirty="0">
                <a:latin typeface="Garamond" panose="02020404030301010803" pitchFamily="18" charset="0"/>
              </a:rPr>
              <a:t>-</a:t>
            </a:r>
            <a:r>
              <a:rPr lang="nb-NO" dirty="0" smtClean="0">
                <a:latin typeface="Garamond" panose="02020404030301010803" pitchFamily="18" charset="0"/>
              </a:rPr>
              <a:t>run banks be in more </a:t>
            </a:r>
            <a:r>
              <a:rPr lang="nb-NO" dirty="0" err="1" smtClean="0">
                <a:latin typeface="Garamond" panose="02020404030301010803" pitchFamily="18" charset="0"/>
              </a:rPr>
              <a:t>competitive</a:t>
            </a:r>
            <a:r>
              <a:rPr lang="nb-NO" dirty="0" smtClean="0">
                <a:latin typeface="Garamond" panose="02020404030301010803" pitchFamily="18" charset="0"/>
              </a:rPr>
              <a:t> settings? </a:t>
            </a:r>
          </a:p>
          <a:p>
            <a:pPr marL="300037"/>
            <a:endParaRPr lang="nb-NO" dirty="0" smtClean="0">
              <a:latin typeface="Garamond" panose="02020404030301010803" pitchFamily="18" charset="0"/>
            </a:endParaRPr>
          </a:p>
          <a:p>
            <a:pPr marL="300037"/>
            <a:r>
              <a:rPr lang="nb-NO" dirty="0" smtClean="0">
                <a:latin typeface="Garamond" panose="02020404030301010803" pitchFamily="18" charset="0"/>
              </a:rPr>
              <a:t>Are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costs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discriminatory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hiring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practices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also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higher</a:t>
            </a:r>
            <a:r>
              <a:rPr lang="nb-NO" dirty="0" smtClean="0">
                <a:latin typeface="Garamond" panose="02020404030301010803" pitchFamily="18" charset="0"/>
              </a:rPr>
              <a:t> during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financial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crisis</a:t>
            </a:r>
            <a:r>
              <a:rPr lang="nb-NO" dirty="0" smtClean="0">
                <a:latin typeface="Garamond" panose="02020404030301010803" pitchFamily="18" charset="0"/>
              </a:rPr>
              <a:t>?</a:t>
            </a:r>
          </a:p>
          <a:p>
            <a:pPr marL="300037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The </a:t>
            </a:r>
            <a:r>
              <a:rPr lang="nb-NO" dirty="0" err="1" smtClean="0">
                <a:latin typeface="Garamond" panose="02020404030301010803" pitchFamily="18" charset="0"/>
              </a:rPr>
              <a:t>channel</a:t>
            </a:r>
            <a:r>
              <a:rPr lang="nb-NO" dirty="0" smtClean="0">
                <a:latin typeface="Garamond" panose="02020404030301010803" pitchFamily="18" charset="0"/>
              </a:rPr>
              <a:t> matters as </a:t>
            </a:r>
            <a:r>
              <a:rPr lang="nb-NO" dirty="0" err="1" smtClean="0">
                <a:latin typeface="Garamond" panose="02020404030301010803" pitchFamily="18" charset="0"/>
              </a:rPr>
              <a:t>appropriate</a:t>
            </a:r>
            <a:r>
              <a:rPr lang="nb-NO" dirty="0" smtClean="0">
                <a:latin typeface="Garamond" panose="02020404030301010803" pitchFamily="18" charset="0"/>
              </a:rPr>
              <a:t> policy </a:t>
            </a:r>
            <a:r>
              <a:rPr lang="nb-NO" dirty="0" err="1" smtClean="0">
                <a:latin typeface="Garamond" panose="02020404030301010803" pitchFamily="18" charset="0"/>
              </a:rPr>
              <a:t>responses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may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depend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this</a:t>
            </a:r>
            <a:r>
              <a:rPr lang="nb-NO" dirty="0">
                <a:latin typeface="Garamond" panose="02020404030301010803" pitchFamily="18" charset="0"/>
              </a:rPr>
              <a:t>.</a:t>
            </a: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33" y="155093"/>
            <a:ext cx="8782117" cy="4594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IV </a:t>
            </a:r>
            <a:r>
              <a:rPr lang="nb-NO" dirty="0" err="1" smtClean="0">
                <a:latin typeface="Garamond" panose="02020404030301010803" pitchFamily="18" charset="0"/>
              </a:rPr>
              <a:t>Strategy</a:t>
            </a:r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Multiple </a:t>
            </a:r>
            <a:r>
              <a:rPr lang="nb-NO" dirty="0" err="1" smtClean="0">
                <a:latin typeface="Garamond" panose="02020404030301010803" pitchFamily="18" charset="0"/>
              </a:rPr>
              <a:t>endogeous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regressors</a:t>
            </a:r>
            <a:r>
              <a:rPr lang="nb-NO" dirty="0" smtClean="0">
                <a:latin typeface="Garamond" panose="02020404030301010803" pitchFamily="18" charset="0"/>
              </a:rPr>
              <a:t> –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r>
              <a:rPr lang="nb-NO" dirty="0" smtClean="0">
                <a:latin typeface="Garamond" panose="02020404030301010803" pitchFamily="18" charset="0"/>
              </a:rPr>
              <a:t>, diversity</a:t>
            </a:r>
            <a:r>
              <a:rPr lang="nb-NO" baseline="30000" dirty="0" smtClean="0">
                <a:latin typeface="Garamond" panose="02020404030301010803" pitchFamily="18" charset="0"/>
              </a:rPr>
              <a:t>2</a:t>
            </a:r>
            <a:r>
              <a:rPr lang="nb-NO" dirty="0" smtClean="0">
                <a:latin typeface="Garamond" panose="02020404030301010803" pitchFamily="18" charset="0"/>
              </a:rPr>
              <a:t>,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r>
              <a:rPr lang="nb-NO" dirty="0" smtClean="0">
                <a:latin typeface="Garamond" panose="02020404030301010803" pitchFamily="18" charset="0"/>
              </a:rPr>
              <a:t>/</a:t>
            </a:r>
            <a:r>
              <a:rPr lang="nb-NO" dirty="0">
                <a:latin typeface="Garamond" panose="02020404030301010803" pitchFamily="18" charset="0"/>
              </a:rPr>
              <a:t> diversity</a:t>
            </a:r>
            <a:r>
              <a:rPr lang="nb-NO" baseline="30000" dirty="0">
                <a:latin typeface="Garamond" panose="02020404030301010803" pitchFamily="18" charset="0"/>
              </a:rPr>
              <a:t>2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interacted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with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capital</a:t>
            </a:r>
            <a:r>
              <a:rPr lang="nb-NO" dirty="0" smtClean="0">
                <a:latin typeface="Garamond" panose="02020404030301010803" pitchFamily="18" charset="0"/>
              </a:rPr>
              <a:t> ratio</a:t>
            </a:r>
          </a:p>
          <a:p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Need</a:t>
            </a:r>
            <a:r>
              <a:rPr lang="nb-NO" dirty="0" smtClean="0">
                <a:latin typeface="Garamond" panose="02020404030301010803" pitchFamily="18" charset="0"/>
              </a:rPr>
              <a:t> (at </a:t>
            </a:r>
            <a:r>
              <a:rPr lang="nb-NO" dirty="0" err="1" smtClean="0">
                <a:latin typeface="Garamond" panose="02020404030301010803" pitchFamily="18" charset="0"/>
              </a:rPr>
              <a:t>least</a:t>
            </a:r>
            <a:r>
              <a:rPr lang="nb-NO" dirty="0" smtClean="0">
                <a:latin typeface="Garamond" panose="02020404030301010803" pitchFamily="18" charset="0"/>
              </a:rPr>
              <a:t>) 4 instruments, </a:t>
            </a:r>
            <a:r>
              <a:rPr lang="nb-NO" dirty="0" err="1" smtClean="0">
                <a:latin typeface="Garamond" panose="02020404030301010803" pitchFamily="18" charset="0"/>
              </a:rPr>
              <a:t>use</a:t>
            </a:r>
            <a:r>
              <a:rPr lang="nb-NO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Garamond" panose="02020404030301010803" pitchFamily="18" charset="0"/>
              </a:rPr>
              <a:t>Share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independent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directors</a:t>
            </a:r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r>
              <a:rPr lang="nb-NO" dirty="0" smtClean="0">
                <a:latin typeface="Garamond" panose="02020404030301010803" pitchFamily="18" charset="0"/>
              </a:rPr>
              <a:t>Bank </a:t>
            </a:r>
            <a:r>
              <a:rPr lang="nb-NO" dirty="0" err="1" smtClean="0">
                <a:latin typeface="Garamond" panose="02020404030301010803" pitchFamily="18" charset="0"/>
              </a:rPr>
              <a:t>fixed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r>
              <a:rPr lang="nb-NO" dirty="0" smtClean="0">
                <a:latin typeface="Garamond" panose="02020404030301010803" pitchFamily="18" charset="0"/>
              </a:rPr>
              <a:t> so </a:t>
            </a:r>
            <a:r>
              <a:rPr lang="nb-NO" dirty="0" err="1" smtClean="0">
                <a:latin typeface="Garamond" panose="02020404030301010803" pitchFamily="18" charset="0"/>
              </a:rPr>
              <a:t>this</a:t>
            </a:r>
            <a:r>
              <a:rPr lang="nb-NO" dirty="0" smtClean="0">
                <a:latin typeface="Garamond" panose="02020404030301010803" pitchFamily="18" charset="0"/>
              </a:rPr>
              <a:t> is </a:t>
            </a:r>
            <a:r>
              <a:rPr lang="nb-NO" i="1" dirty="0" err="1" smtClean="0">
                <a:latin typeface="Garamond" panose="02020404030301010803" pitchFamily="18" charset="0"/>
              </a:rPr>
              <a:t>within</a:t>
            </a:r>
            <a:r>
              <a:rPr lang="nb-NO" dirty="0" smtClean="0">
                <a:latin typeface="Garamond" panose="02020404030301010803" pitchFamily="18" charset="0"/>
              </a:rPr>
              <a:t> bank </a:t>
            </a:r>
            <a:r>
              <a:rPr lang="nb-NO" dirty="0" err="1" smtClean="0">
                <a:latin typeface="Garamond" panose="02020404030301010803" pitchFamily="18" charset="0"/>
              </a:rPr>
              <a:t>changes</a:t>
            </a:r>
            <a:r>
              <a:rPr lang="nb-NO" dirty="0" smtClean="0">
                <a:latin typeface="Garamond" panose="02020404030301010803" pitchFamily="18" charset="0"/>
              </a:rPr>
              <a:t> in </a:t>
            </a:r>
            <a:r>
              <a:rPr lang="nb-NO" dirty="0" err="1" smtClean="0">
                <a:latin typeface="Garamond" panose="02020404030301010803" pitchFamily="18" charset="0"/>
              </a:rPr>
              <a:t>share</a:t>
            </a:r>
            <a:endParaRPr lang="nb-NO" dirty="0">
              <a:latin typeface="Garamond" panose="02020404030301010803" pitchFamily="18" charset="0"/>
            </a:endParaRP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Could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changes</a:t>
            </a:r>
            <a:r>
              <a:rPr lang="nb-NO" dirty="0" smtClean="0">
                <a:latin typeface="Garamond" panose="02020404030301010803" pitchFamily="18" charset="0"/>
              </a:rPr>
              <a:t> to </a:t>
            </a:r>
            <a:r>
              <a:rPr lang="nb-NO" dirty="0" err="1" smtClean="0">
                <a:latin typeface="Garamond" panose="02020404030301010803" pitchFamily="18" charset="0"/>
              </a:rPr>
              <a:t>this</a:t>
            </a:r>
            <a:r>
              <a:rPr lang="nb-NO" dirty="0" smtClean="0">
                <a:latin typeface="Garamond" panose="02020404030301010803" pitchFamily="18" charset="0"/>
              </a:rPr>
              <a:t> and </a:t>
            </a:r>
            <a:r>
              <a:rPr lang="nb-NO" dirty="0" err="1" smtClean="0">
                <a:latin typeface="Garamond" panose="02020404030301010803" pitchFamily="18" charset="0"/>
              </a:rPr>
              <a:t>changes</a:t>
            </a:r>
            <a:r>
              <a:rPr lang="nb-NO" dirty="0" smtClean="0">
                <a:latin typeface="Garamond" panose="02020404030301010803" pitchFamily="18" charset="0"/>
              </a:rPr>
              <a:t> in </a:t>
            </a:r>
            <a:r>
              <a:rPr lang="nb-NO" dirty="0" err="1" smtClean="0">
                <a:latin typeface="Garamond" panose="02020404030301010803" pitchFamily="18" charset="0"/>
              </a:rPr>
              <a:t>female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representation</a:t>
            </a:r>
            <a:r>
              <a:rPr lang="nb-NO" dirty="0" smtClean="0">
                <a:latin typeface="Garamond" panose="02020404030301010803" pitchFamily="18" charset="0"/>
              </a:rPr>
              <a:t> be due to </a:t>
            </a:r>
            <a:r>
              <a:rPr lang="nb-NO" dirty="0" err="1" smtClean="0">
                <a:latin typeface="Garamond" panose="02020404030301010803" pitchFamily="18" charset="0"/>
              </a:rPr>
              <a:t>common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shocks</a:t>
            </a:r>
            <a:r>
              <a:rPr lang="nb-NO" dirty="0" smtClean="0">
                <a:latin typeface="Garamond" panose="02020404030301010803" pitchFamily="18" charset="0"/>
              </a:rPr>
              <a:t>?</a:t>
            </a: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Variant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Ahern</a:t>
            </a:r>
            <a:r>
              <a:rPr lang="nb-NO" dirty="0" smtClean="0">
                <a:latin typeface="Garamond" panose="02020404030301010803" pitchFamily="18" charset="0"/>
              </a:rPr>
              <a:t> and </a:t>
            </a:r>
            <a:r>
              <a:rPr lang="nb-NO" dirty="0" err="1" smtClean="0">
                <a:latin typeface="Garamond" panose="02020404030301010803" pitchFamily="18" charset="0"/>
              </a:rPr>
              <a:t>Dittmar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smtClean="0">
                <a:latin typeface="Garamond" panose="02020404030301010803" pitchFamily="18" charset="0"/>
              </a:rPr>
              <a:t>2012 </a:t>
            </a:r>
            <a:r>
              <a:rPr lang="nb-NO" i="1" dirty="0" smtClean="0">
                <a:latin typeface="Garamond" panose="02020404030301010803" pitchFamily="18" charset="0"/>
              </a:rPr>
              <a:t>QJE </a:t>
            </a:r>
            <a:r>
              <a:rPr lang="nb-NO" dirty="0" err="1" smtClean="0">
                <a:latin typeface="Garamond" panose="02020404030301010803" pitchFamily="18" charset="0"/>
              </a:rPr>
              <a:t>approach</a:t>
            </a:r>
            <a:r>
              <a:rPr lang="nb-NO" dirty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nb-NO" dirty="0" smtClean="0">
                <a:latin typeface="Garamond" panose="02020404030301010803" pitchFamily="18" charset="0"/>
              </a:rPr>
              <a:t>Initial </a:t>
            </a:r>
            <a:r>
              <a:rPr lang="nb-NO" dirty="0" err="1" smtClean="0">
                <a:latin typeface="Garamond" panose="02020404030301010803" pitchFamily="18" charset="0"/>
              </a:rPr>
              <a:t>gender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diversity</a:t>
            </a:r>
            <a:r>
              <a:rPr lang="nb-NO" dirty="0" smtClean="0">
                <a:latin typeface="Garamond" panose="02020404030301010803" pitchFamily="18" charset="0"/>
              </a:rPr>
              <a:t> and </a:t>
            </a:r>
            <a:r>
              <a:rPr lang="nb-NO" dirty="0" err="1" smtClean="0">
                <a:latin typeface="Garamond" panose="02020404030301010803" pitchFamily="18" charset="0"/>
              </a:rPr>
              <a:t>interaction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with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year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fixed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endParaRPr lang="nb-NO" dirty="0">
              <a:latin typeface="Garamond" panose="02020404030301010803" pitchFamily="18" charset="0"/>
            </a:endParaRPr>
          </a:p>
          <a:p>
            <a:pPr lvl="1"/>
            <a:r>
              <a:rPr lang="nb-NO" dirty="0" smtClean="0">
                <a:latin typeface="Garamond" panose="02020404030301010803" pitchFamily="18" charset="0"/>
              </a:rPr>
              <a:t>AD </a:t>
            </a:r>
            <a:r>
              <a:rPr lang="nb-NO" dirty="0" err="1" smtClean="0">
                <a:latin typeface="Garamond" panose="02020404030301010803" pitchFamily="18" charset="0"/>
              </a:rPr>
              <a:t>approach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motivated</a:t>
            </a:r>
            <a:r>
              <a:rPr lang="nb-NO" dirty="0" smtClean="0">
                <a:latin typeface="Garamond" panose="02020404030301010803" pitchFamily="18" charset="0"/>
              </a:rPr>
              <a:t> by different </a:t>
            </a:r>
            <a:r>
              <a:rPr lang="nb-NO" dirty="0" err="1" smtClean="0">
                <a:latin typeface="Garamond" panose="02020404030301010803" pitchFamily="18" charset="0"/>
              </a:rPr>
              <a:t>costs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compliance</a:t>
            </a:r>
            <a:r>
              <a:rPr lang="nb-NO" dirty="0" smtClean="0">
                <a:latin typeface="Garamond" panose="02020404030301010803" pitchFamily="18" charset="0"/>
              </a:rPr>
              <a:t> to Norwegian </a:t>
            </a:r>
            <a:r>
              <a:rPr lang="nb-NO" dirty="0" err="1" smtClean="0">
                <a:latin typeface="Garamond" panose="02020404030301010803" pitchFamily="18" charset="0"/>
              </a:rPr>
              <a:t>quota</a:t>
            </a:r>
            <a:endParaRPr lang="nb-NO" dirty="0">
              <a:latin typeface="Garamond" panose="02020404030301010803" pitchFamily="18" charset="0"/>
            </a:endParaRP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Does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this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fit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smtClean="0">
                <a:latin typeface="Garamond" panose="02020404030301010803" pitchFamily="18" charset="0"/>
              </a:rPr>
              <a:t>in </a:t>
            </a:r>
            <a:r>
              <a:rPr lang="nb-NO" dirty="0" err="1" smtClean="0">
                <a:latin typeface="Garamond" panose="02020404030301010803" pitchFamily="18" charset="0"/>
              </a:rPr>
              <a:t>this</a:t>
            </a:r>
            <a:r>
              <a:rPr lang="nb-NO" dirty="0" smtClean="0">
                <a:latin typeface="Garamond" panose="02020404030301010803" pitchFamily="18" charset="0"/>
              </a:rPr>
              <a:t> setting?</a:t>
            </a:r>
          </a:p>
          <a:p>
            <a:pPr lvl="1"/>
            <a:r>
              <a:rPr lang="nb-NO" dirty="0" smtClean="0">
                <a:latin typeface="Garamond" panose="02020404030301010803" pitchFamily="18" charset="0"/>
              </a:rPr>
              <a:t>Are </a:t>
            </a:r>
            <a:r>
              <a:rPr lang="nb-NO" dirty="0" err="1" smtClean="0">
                <a:latin typeface="Garamond" panose="02020404030301010803" pitchFamily="18" charset="0"/>
              </a:rPr>
              <a:t>weak</a:t>
            </a:r>
            <a:r>
              <a:rPr lang="nb-NO" dirty="0" smtClean="0">
                <a:latin typeface="Garamond" panose="02020404030301010803" pitchFamily="18" charset="0"/>
              </a:rPr>
              <a:t> instruments a </a:t>
            </a:r>
            <a:r>
              <a:rPr lang="nb-NO" dirty="0" err="1" smtClean="0">
                <a:latin typeface="Garamond" panose="02020404030301010803" pitchFamily="18" charset="0"/>
              </a:rPr>
              <a:t>concern</a:t>
            </a:r>
            <a:r>
              <a:rPr lang="nb-NO" dirty="0" smtClean="0">
                <a:latin typeface="Garamond" panose="02020404030301010803" pitchFamily="18" charset="0"/>
              </a:rPr>
              <a:t>?</a:t>
            </a:r>
          </a:p>
          <a:p>
            <a:endParaRPr lang="nb-NO" dirty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How different </a:t>
            </a:r>
            <a:r>
              <a:rPr lang="nb-NO" dirty="0" err="1" smtClean="0">
                <a:latin typeface="Garamond" panose="02020404030301010803" pitchFamily="18" charset="0"/>
              </a:rPr>
              <a:t>are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IV </a:t>
            </a:r>
            <a:r>
              <a:rPr lang="nb-NO" dirty="0" err="1" smtClean="0">
                <a:latin typeface="Garamond" panose="02020404030301010803" pitchFamily="18" charset="0"/>
              </a:rPr>
              <a:t>estimates</a:t>
            </a:r>
            <a:r>
              <a:rPr lang="nb-NO" dirty="0" smtClean="0">
                <a:latin typeface="Garamond" panose="02020404030301010803" pitchFamily="18" charset="0"/>
              </a:rPr>
              <a:t> to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FE </a:t>
            </a:r>
            <a:r>
              <a:rPr lang="nb-NO" dirty="0" err="1" smtClean="0">
                <a:latin typeface="Garamond" panose="02020404030301010803" pitchFamily="18" charset="0"/>
              </a:rPr>
              <a:t>estimates</a:t>
            </a:r>
            <a:r>
              <a:rPr lang="nb-NO" dirty="0" smtClean="0">
                <a:latin typeface="Garamond" panose="02020404030301010803" pitchFamily="18" charset="0"/>
              </a:rPr>
              <a:t>?</a:t>
            </a: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324"/>
            <a:ext cx="9144000" cy="46895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200" dirty="0" smtClean="0">
                <a:latin typeface="Garamond" panose="02020404030301010803" pitchFamily="18" charset="0"/>
              </a:rPr>
              <a:t>External </a:t>
            </a:r>
            <a:r>
              <a:rPr lang="nb-NO" sz="2200" dirty="0" err="1" smtClean="0">
                <a:latin typeface="Garamond" panose="02020404030301010803" pitchFamily="18" charset="0"/>
              </a:rPr>
              <a:t>validity</a:t>
            </a:r>
            <a:endParaRPr lang="nb-NO" sz="2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To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whole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banking </a:t>
            </a:r>
            <a:r>
              <a:rPr lang="nb-NO" dirty="0" err="1" smtClean="0">
                <a:latin typeface="Garamond" panose="02020404030301010803" pitchFamily="18" charset="0"/>
              </a:rPr>
              <a:t>sector</a:t>
            </a:r>
            <a:r>
              <a:rPr lang="nb-NO" dirty="0" smtClean="0">
                <a:latin typeface="Garamond" panose="02020404030301010803" pitchFamily="18" charset="0"/>
              </a:rPr>
              <a:t>: </a:t>
            </a: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87 banks </a:t>
            </a:r>
            <a:r>
              <a:rPr lang="nb-NO" dirty="0" err="1" smtClean="0">
                <a:latin typeface="Garamond" panose="02020404030301010803" pitchFamily="18" charset="0"/>
              </a:rPr>
              <a:t>out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168 (40%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bank </a:t>
            </a:r>
            <a:r>
              <a:rPr lang="nb-NO" dirty="0" err="1" smtClean="0">
                <a:latin typeface="Garamond" panose="02020404030301010803" pitchFamily="18" charset="0"/>
              </a:rPr>
              <a:t>holding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company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assets</a:t>
            </a:r>
            <a:r>
              <a:rPr lang="nb-NO" dirty="0" smtClean="0">
                <a:latin typeface="Garamond" panose="02020404030301010803" pitchFamily="18" charset="0"/>
              </a:rPr>
              <a:t>) </a:t>
            </a:r>
          </a:p>
          <a:p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More </a:t>
            </a:r>
            <a:r>
              <a:rPr lang="nb-NO" dirty="0" err="1" smtClean="0">
                <a:latin typeface="Garamond" panose="02020404030301010803" pitchFamily="18" charset="0"/>
              </a:rPr>
              <a:t>could</a:t>
            </a:r>
            <a:r>
              <a:rPr lang="nb-NO" dirty="0" smtClean="0">
                <a:latin typeface="Garamond" panose="02020404030301010803" pitchFamily="18" charset="0"/>
              </a:rPr>
              <a:t> be </a:t>
            </a:r>
            <a:r>
              <a:rPr lang="nb-NO" dirty="0" err="1" smtClean="0">
                <a:latin typeface="Garamond" panose="02020404030301010803" pitchFamily="18" charset="0"/>
              </a:rPr>
              <a:t>shown</a:t>
            </a:r>
            <a:r>
              <a:rPr lang="nb-NO" dirty="0" smtClean="0">
                <a:latin typeface="Garamond" panose="02020404030301010803" pitchFamily="18" charset="0"/>
              </a:rPr>
              <a:t>/</a:t>
            </a:r>
            <a:r>
              <a:rPr lang="nb-NO" dirty="0" err="1" smtClean="0">
                <a:latin typeface="Garamond" panose="02020404030301010803" pitchFamily="18" charset="0"/>
              </a:rPr>
              <a:t>discussed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about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these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two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groups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banks</a:t>
            </a: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>
                <a:latin typeface="Garamond" panose="02020404030301010803" pitchFamily="18" charset="0"/>
              </a:rPr>
              <a:t>LATE </a:t>
            </a:r>
            <a:r>
              <a:rPr lang="nb-NO" dirty="0" err="1">
                <a:latin typeface="Garamond" panose="02020404030301010803" pitchFamily="18" charset="0"/>
              </a:rPr>
              <a:t>intepretation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>
                <a:latin typeface="Garamond" panose="02020404030301010803" pitchFamily="18" charset="0"/>
              </a:rPr>
              <a:t>of</a:t>
            </a:r>
            <a:r>
              <a:rPr lang="nb-NO" dirty="0">
                <a:latin typeface="Garamond" panose="02020404030301010803" pitchFamily="18" charset="0"/>
              </a:rPr>
              <a:t> IV </a:t>
            </a:r>
            <a:r>
              <a:rPr lang="nb-NO" dirty="0" err="1">
                <a:latin typeface="Garamond" panose="02020404030301010803" pitchFamily="18" charset="0"/>
              </a:rPr>
              <a:t>estimates</a:t>
            </a:r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r>
              <a:rPr lang="nb-NO" dirty="0">
                <a:latin typeface="Garamond" panose="02020404030301010803" pitchFamily="18" charset="0"/>
              </a:rPr>
              <a:t>Multiple instruments </a:t>
            </a:r>
            <a:r>
              <a:rPr lang="nb-NO" dirty="0" smtClean="0">
                <a:latin typeface="Garamond" panose="02020404030301010803" pitchFamily="18" charset="0"/>
              </a:rPr>
              <a:t>makes </a:t>
            </a:r>
            <a:r>
              <a:rPr lang="nb-NO" dirty="0" err="1">
                <a:latin typeface="Garamond" panose="02020404030301010803" pitchFamily="18" charset="0"/>
              </a:rPr>
              <a:t>the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>
                <a:latin typeface="Garamond" panose="02020404030301010803" pitchFamily="18" charset="0"/>
              </a:rPr>
              <a:t>complier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>
                <a:latin typeface="Garamond" panose="02020404030301010803" pitchFamily="18" charset="0"/>
              </a:rPr>
              <a:t>subpopulation</a:t>
            </a:r>
            <a:r>
              <a:rPr lang="nb-NO" dirty="0">
                <a:latin typeface="Garamond" panose="02020404030301010803" pitchFamily="18" charset="0"/>
              </a:rPr>
              <a:t> less </a:t>
            </a:r>
            <a:r>
              <a:rPr lang="nb-NO" dirty="0" err="1">
                <a:latin typeface="Garamond" panose="02020404030301010803" pitchFamily="18" charset="0"/>
              </a:rPr>
              <a:t>clear</a:t>
            </a:r>
            <a:endParaRPr lang="nb-NO" dirty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r>
              <a:rPr lang="nb-NO" dirty="0">
                <a:latin typeface="Garamond" panose="02020404030301010803" pitchFamily="18" charset="0"/>
              </a:rPr>
              <a:t>Is </a:t>
            </a:r>
            <a:r>
              <a:rPr lang="nb-NO" dirty="0" err="1">
                <a:latin typeface="Garamond" panose="02020404030301010803" pitchFamily="18" charset="0"/>
              </a:rPr>
              <a:t>their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any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value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>
                <a:latin typeface="Garamond" panose="02020404030301010803" pitchFamily="18" charset="0"/>
              </a:rPr>
              <a:t>in </a:t>
            </a:r>
            <a:r>
              <a:rPr lang="nb-NO" dirty="0" err="1">
                <a:latin typeface="Garamond" panose="02020404030301010803" pitchFamily="18" charset="0"/>
              </a:rPr>
              <a:t>looking</a:t>
            </a:r>
            <a:r>
              <a:rPr lang="nb-NO" dirty="0">
                <a:latin typeface="Garamond" panose="02020404030301010803" pitchFamily="18" charset="0"/>
              </a:rPr>
              <a:t> at </a:t>
            </a:r>
            <a:r>
              <a:rPr lang="nb-NO" dirty="0" err="1">
                <a:latin typeface="Garamond" panose="02020404030301010803" pitchFamily="18" charset="0"/>
              </a:rPr>
              <a:t>which</a:t>
            </a:r>
            <a:r>
              <a:rPr lang="nb-NO" dirty="0">
                <a:latin typeface="Garamond" panose="02020404030301010803" pitchFamily="18" charset="0"/>
              </a:rPr>
              <a:t> banks </a:t>
            </a:r>
            <a:r>
              <a:rPr lang="nb-NO" dirty="0" err="1">
                <a:latin typeface="Garamond" panose="02020404030301010803" pitchFamily="18" charset="0"/>
              </a:rPr>
              <a:t>identify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err="1">
                <a:latin typeface="Garamond" panose="02020404030301010803" pitchFamily="18" charset="0"/>
              </a:rPr>
              <a:t>the</a:t>
            </a:r>
            <a:r>
              <a:rPr lang="nb-NO" dirty="0">
                <a:latin typeface="Garamond" panose="02020404030301010803" pitchFamily="18" charset="0"/>
              </a:rPr>
              <a:t> IV </a:t>
            </a:r>
            <a:r>
              <a:rPr lang="nb-NO" dirty="0" err="1">
                <a:latin typeface="Garamond" panose="02020404030301010803" pitchFamily="18" charset="0"/>
              </a:rPr>
              <a:t>estimates</a:t>
            </a:r>
            <a:r>
              <a:rPr lang="nb-NO" dirty="0">
                <a:latin typeface="Garamond" panose="02020404030301010803" pitchFamily="18" charset="0"/>
              </a:rPr>
              <a:t>?</a:t>
            </a:r>
          </a:p>
          <a:p>
            <a:endParaRPr lang="nb-NO" dirty="0">
              <a:latin typeface="Garamond" panose="02020404030301010803" pitchFamily="18" charset="0"/>
            </a:endParaRPr>
          </a:p>
          <a:p>
            <a:pPr lvl="1"/>
            <a:r>
              <a:rPr lang="nb-NO" sz="1600" dirty="0" err="1">
                <a:latin typeface="Garamond" panose="02020404030301010803" pitchFamily="18" charset="0"/>
              </a:rPr>
              <a:t>Which</a:t>
            </a:r>
            <a:r>
              <a:rPr lang="nb-NO" sz="1600" dirty="0">
                <a:latin typeface="Garamond" panose="02020404030301010803" pitchFamily="18" charset="0"/>
              </a:rPr>
              <a:t> banks have </a:t>
            </a:r>
            <a:r>
              <a:rPr lang="nb-NO" sz="1600" dirty="0" err="1">
                <a:latin typeface="Garamond" panose="02020404030301010803" pitchFamily="18" charset="0"/>
              </a:rPr>
              <a:t>variation</a:t>
            </a:r>
            <a:r>
              <a:rPr lang="nb-NO" sz="1600" dirty="0">
                <a:latin typeface="Garamond" panose="02020404030301010803" pitchFamily="18" charset="0"/>
              </a:rPr>
              <a:t> in % </a:t>
            </a:r>
            <a:r>
              <a:rPr lang="nb-NO" sz="1600" dirty="0" err="1">
                <a:latin typeface="Garamond" panose="02020404030301010803" pitchFamily="18" charset="0"/>
              </a:rPr>
              <a:t>independent</a:t>
            </a:r>
            <a:r>
              <a:rPr lang="nb-NO" sz="1600" dirty="0">
                <a:latin typeface="Garamond" panose="02020404030301010803" pitchFamily="18" charset="0"/>
              </a:rPr>
              <a:t> </a:t>
            </a:r>
            <a:r>
              <a:rPr lang="nb-NO" sz="1600" dirty="0" err="1">
                <a:latin typeface="Garamond" panose="02020404030301010803" pitchFamily="18" charset="0"/>
              </a:rPr>
              <a:t>directors</a:t>
            </a:r>
            <a:endParaRPr lang="nb-NO" sz="1600" dirty="0">
              <a:latin typeface="Garamond" panose="02020404030301010803" pitchFamily="18" charset="0"/>
            </a:endParaRPr>
          </a:p>
          <a:p>
            <a:pPr lvl="1"/>
            <a:endParaRPr lang="nb-NO" sz="1600" dirty="0">
              <a:latin typeface="Garamond" panose="02020404030301010803" pitchFamily="18" charset="0"/>
            </a:endParaRPr>
          </a:p>
          <a:p>
            <a:pPr lvl="1"/>
            <a:r>
              <a:rPr lang="nb-NO" sz="1600" dirty="0" err="1">
                <a:latin typeface="Garamond" panose="02020404030301010803" pitchFamily="18" charset="0"/>
              </a:rPr>
              <a:t>What</a:t>
            </a:r>
            <a:r>
              <a:rPr lang="nb-NO" sz="1600" dirty="0">
                <a:latin typeface="Garamond" panose="02020404030301010803" pitchFamily="18" charset="0"/>
              </a:rPr>
              <a:t> </a:t>
            </a:r>
            <a:r>
              <a:rPr lang="nb-NO" sz="1600" dirty="0" err="1">
                <a:latin typeface="Garamond" panose="02020404030301010803" pitchFamily="18" charset="0"/>
              </a:rPr>
              <a:t>does</a:t>
            </a:r>
            <a:r>
              <a:rPr lang="nb-NO" sz="1600" dirty="0">
                <a:latin typeface="Garamond" panose="02020404030301010803" pitchFamily="18" charset="0"/>
              </a:rPr>
              <a:t> </a:t>
            </a:r>
            <a:r>
              <a:rPr lang="nb-NO" sz="1600" dirty="0" err="1">
                <a:latin typeface="Garamond" panose="02020404030301010803" pitchFamily="18" charset="0"/>
              </a:rPr>
              <a:t>the</a:t>
            </a:r>
            <a:r>
              <a:rPr lang="nb-NO" sz="1600" dirty="0">
                <a:latin typeface="Garamond" panose="02020404030301010803" pitchFamily="18" charset="0"/>
              </a:rPr>
              <a:t> initial </a:t>
            </a:r>
            <a:r>
              <a:rPr lang="nb-NO" sz="1600" dirty="0" err="1">
                <a:latin typeface="Garamond" panose="02020404030301010803" pitchFamily="18" charset="0"/>
              </a:rPr>
              <a:t>distribution</a:t>
            </a:r>
            <a:r>
              <a:rPr lang="nb-NO" sz="1600" dirty="0">
                <a:latin typeface="Garamond" panose="02020404030301010803" pitchFamily="18" charset="0"/>
              </a:rPr>
              <a:t> </a:t>
            </a:r>
            <a:r>
              <a:rPr lang="nb-NO" sz="1600" dirty="0" err="1">
                <a:latin typeface="Garamond" panose="02020404030301010803" pitchFamily="18" charset="0"/>
              </a:rPr>
              <a:t>of</a:t>
            </a:r>
            <a:r>
              <a:rPr lang="nb-NO" sz="1600" dirty="0">
                <a:latin typeface="Garamond" panose="02020404030301010803" pitchFamily="18" charset="0"/>
              </a:rPr>
              <a:t> </a:t>
            </a:r>
            <a:r>
              <a:rPr lang="nb-NO" sz="1600" dirty="0" err="1">
                <a:latin typeface="Garamond" panose="02020404030301010803" pitchFamily="18" charset="0"/>
              </a:rPr>
              <a:t>diversity</a:t>
            </a:r>
            <a:r>
              <a:rPr lang="nb-NO" sz="1600" dirty="0">
                <a:latin typeface="Garamond" panose="02020404030301010803" pitchFamily="18" charset="0"/>
              </a:rPr>
              <a:t> </a:t>
            </a:r>
            <a:r>
              <a:rPr lang="nb-NO" sz="1600" dirty="0" err="1">
                <a:latin typeface="Garamond" panose="02020404030301010803" pitchFamily="18" charset="0"/>
              </a:rPr>
              <a:t>look</a:t>
            </a:r>
            <a:r>
              <a:rPr lang="nb-NO" sz="1600" dirty="0">
                <a:latin typeface="Garamond" panose="02020404030301010803" pitchFamily="18" charset="0"/>
              </a:rPr>
              <a:t> like?</a:t>
            </a: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Are </a:t>
            </a:r>
            <a:r>
              <a:rPr lang="nb-NO" dirty="0" err="1" smtClean="0">
                <a:latin typeface="Garamond" panose="02020404030301010803" pitchFamily="18" charset="0"/>
              </a:rPr>
              <a:t>these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results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generalisable</a:t>
            </a:r>
            <a:r>
              <a:rPr lang="nb-NO" dirty="0" smtClean="0">
                <a:latin typeface="Garamond" panose="02020404030301010803" pitchFamily="18" charset="0"/>
              </a:rPr>
              <a:t> to </a:t>
            </a:r>
            <a:r>
              <a:rPr lang="nb-NO" dirty="0" err="1" smtClean="0">
                <a:latin typeface="Garamond" panose="02020404030301010803" pitchFamily="18" charset="0"/>
              </a:rPr>
              <a:t>other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sectors</a:t>
            </a:r>
            <a:r>
              <a:rPr lang="nb-NO" dirty="0" smtClean="0">
                <a:latin typeface="Garamond" panose="02020404030301010803" pitchFamily="18" charset="0"/>
              </a:rPr>
              <a:t>?</a:t>
            </a: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lvl="2"/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sz="1200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3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94" y="122781"/>
            <a:ext cx="8620563" cy="4594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>
                <a:latin typeface="Garamond" panose="02020404030301010803" pitchFamily="18" charset="0"/>
              </a:rPr>
              <a:t>Smaller </a:t>
            </a:r>
            <a:r>
              <a:rPr lang="nb-NO" dirty="0" err="1" smtClean="0">
                <a:latin typeface="Garamond" panose="02020404030301010803" pitchFamily="18" charset="0"/>
              </a:rPr>
              <a:t>things</a:t>
            </a:r>
            <a:endParaRPr lang="nb-NO" dirty="0" smtClean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err="1" smtClean="0">
                <a:latin typeface="Garamond" panose="02020404030301010803" pitchFamily="18" charset="0"/>
              </a:rPr>
              <a:t>Blau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index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i="1" dirty="0" smtClean="0">
                <a:latin typeface="Garamond" panose="02020404030301010803" pitchFamily="18" charset="0"/>
              </a:rPr>
              <a:t>versus </a:t>
            </a:r>
            <a:r>
              <a:rPr lang="nb-NO" dirty="0" err="1" smtClean="0">
                <a:latin typeface="Garamond" panose="02020404030301010803" pitchFamily="18" charset="0"/>
              </a:rPr>
              <a:t>female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representation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on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board</a:t>
            </a:r>
            <a:r>
              <a:rPr lang="nb-NO" dirty="0" smtClean="0">
                <a:latin typeface="Garamond" panose="02020404030301010803" pitchFamily="18" charset="0"/>
              </a:rPr>
              <a:t> (%)</a:t>
            </a:r>
            <a:endParaRPr lang="nb-NO" dirty="0">
              <a:latin typeface="Garamond" panose="02020404030301010803" pitchFamily="18" charset="0"/>
            </a:endParaRP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Results</a:t>
            </a:r>
            <a:r>
              <a:rPr lang="nb-NO" dirty="0" smtClean="0">
                <a:latin typeface="Garamond" panose="02020404030301010803" pitchFamily="18" charset="0"/>
              </a:rPr>
              <a:t> robust to </a:t>
            </a:r>
            <a:r>
              <a:rPr lang="nb-NO" dirty="0" err="1" smtClean="0">
                <a:latin typeface="Garamond" panose="02020404030301010803" pitchFamily="18" charset="0"/>
              </a:rPr>
              <a:t>either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But</a:t>
            </a:r>
            <a:r>
              <a:rPr lang="nb-NO" dirty="0" smtClean="0">
                <a:latin typeface="Garamond" panose="02020404030301010803" pitchFamily="18" charset="0"/>
              </a:rPr>
              <a:t> is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former more </a:t>
            </a:r>
            <a:r>
              <a:rPr lang="nb-NO" dirty="0" err="1" smtClean="0">
                <a:latin typeface="Garamond" panose="02020404030301010803" pitchFamily="18" charset="0"/>
              </a:rPr>
              <a:t>difficult</a:t>
            </a:r>
            <a:r>
              <a:rPr lang="nb-NO" dirty="0" smtClean="0">
                <a:latin typeface="Garamond" panose="02020404030301010803" pitchFamily="18" charset="0"/>
              </a:rPr>
              <a:t> to interpret</a:t>
            </a:r>
            <a:r>
              <a:rPr lang="nb-NO" dirty="0">
                <a:latin typeface="Garamond" panose="02020404030301010803" pitchFamily="18" charset="0"/>
              </a:rPr>
              <a:t>?</a:t>
            </a:r>
            <a:endParaRPr lang="nb-NO" dirty="0" smtClean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Non-</a:t>
            </a:r>
            <a:r>
              <a:rPr lang="nb-NO" dirty="0" err="1" smtClean="0">
                <a:latin typeface="Garamond" panose="02020404030301010803" pitchFamily="18" charset="0"/>
              </a:rPr>
              <a:t>linearities</a:t>
            </a:r>
            <a:r>
              <a:rPr lang="nb-NO" dirty="0">
                <a:latin typeface="Garamond" panose="02020404030301010803" pitchFamily="18" charset="0"/>
              </a:rPr>
              <a:t> </a:t>
            </a:r>
            <a:r>
              <a:rPr lang="nb-NO" dirty="0" smtClean="0">
                <a:latin typeface="Garamond" panose="02020404030301010803" pitchFamily="18" charset="0"/>
              </a:rPr>
              <a:t>– </a:t>
            </a:r>
            <a:r>
              <a:rPr lang="nb-NO" dirty="0" err="1" smtClean="0">
                <a:latin typeface="Garamond" panose="02020404030301010803" pitchFamily="18" charset="0"/>
              </a:rPr>
              <a:t>one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key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points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paper</a:t>
            </a:r>
            <a:endParaRPr lang="nb-NO" dirty="0" smtClean="0">
              <a:latin typeface="Garamond" panose="02020404030301010803" pitchFamily="18" charset="0"/>
            </a:endParaRP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Quadratics</a:t>
            </a:r>
            <a:r>
              <a:rPr lang="nb-NO" dirty="0" smtClean="0">
                <a:latin typeface="Garamond" panose="02020404030301010803" pitchFamily="18" charset="0"/>
              </a:rPr>
              <a:t>, </a:t>
            </a:r>
            <a:r>
              <a:rPr lang="nb-NO" dirty="0" err="1" smtClean="0">
                <a:latin typeface="Garamond" panose="02020404030301010803" pitchFamily="18" charset="0"/>
              </a:rPr>
              <a:t>mfx</a:t>
            </a:r>
            <a:r>
              <a:rPr lang="nb-NO" dirty="0" smtClean="0">
                <a:latin typeface="Garamond" panose="02020404030301010803" pitchFamily="18" charset="0"/>
              </a:rPr>
              <a:t> at 10% and 90%</a:t>
            </a: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We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don’t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know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the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functional</a:t>
            </a:r>
            <a:r>
              <a:rPr lang="nb-NO" dirty="0" smtClean="0">
                <a:latin typeface="Garamond" panose="02020404030301010803" pitchFamily="18" charset="0"/>
              </a:rPr>
              <a:t> form</a:t>
            </a:r>
          </a:p>
          <a:p>
            <a:pPr lvl="1"/>
            <a:r>
              <a:rPr lang="nb-NO" dirty="0" err="1" smtClean="0">
                <a:latin typeface="Garamond" panose="02020404030301010803" pitchFamily="18" charset="0"/>
              </a:rPr>
              <a:t>Would</a:t>
            </a:r>
            <a:r>
              <a:rPr lang="nb-NO" dirty="0" smtClean="0">
                <a:latin typeface="Garamond" panose="02020404030301010803" pitchFamily="18" charset="0"/>
              </a:rPr>
              <a:t> more </a:t>
            </a:r>
            <a:r>
              <a:rPr lang="nb-NO" dirty="0" err="1" smtClean="0">
                <a:latin typeface="Garamond" panose="02020404030301010803" pitchFamily="18" charset="0"/>
              </a:rPr>
              <a:t>exploratory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analysis</a:t>
            </a:r>
            <a:r>
              <a:rPr lang="nb-NO" dirty="0" smtClean="0">
                <a:latin typeface="Garamond" panose="02020404030301010803" pitchFamily="18" charset="0"/>
              </a:rPr>
              <a:t> be </a:t>
            </a:r>
            <a:r>
              <a:rPr lang="nb-NO" dirty="0" err="1" smtClean="0">
                <a:latin typeface="Garamond" panose="02020404030301010803" pitchFamily="18" charset="0"/>
              </a:rPr>
              <a:t>worthwhile</a:t>
            </a:r>
            <a:r>
              <a:rPr lang="nb-NO" dirty="0" smtClean="0">
                <a:latin typeface="Garamond" panose="02020404030301010803" pitchFamily="18" charset="0"/>
              </a:rPr>
              <a:t>? </a:t>
            </a:r>
          </a:p>
          <a:p>
            <a:endParaRPr lang="nb-NO" dirty="0" smtClean="0">
              <a:latin typeface="Garamond" panose="02020404030301010803" pitchFamily="18" charset="0"/>
            </a:endParaRPr>
          </a:p>
          <a:p>
            <a:r>
              <a:rPr lang="nb-NO" dirty="0" smtClean="0">
                <a:latin typeface="Garamond" panose="02020404030301010803" pitchFamily="18" charset="0"/>
              </a:rPr>
              <a:t>Magnitude </a:t>
            </a:r>
            <a:r>
              <a:rPr lang="nb-NO" dirty="0" err="1" smtClean="0">
                <a:latin typeface="Garamond" panose="02020404030301010803" pitchFamily="18" charset="0"/>
              </a:rPr>
              <a:t>of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effects</a:t>
            </a:r>
            <a:endParaRPr lang="nb-NO" dirty="0" smtClean="0">
              <a:latin typeface="Garamond" panose="02020404030301010803" pitchFamily="18" charset="0"/>
            </a:endParaRPr>
          </a:p>
          <a:p>
            <a:pPr lvl="1"/>
            <a:r>
              <a:rPr lang="nb-NO" dirty="0" smtClean="0">
                <a:latin typeface="Garamond" panose="02020404030301010803" pitchFamily="18" charset="0"/>
              </a:rPr>
              <a:t>Are </a:t>
            </a:r>
            <a:r>
              <a:rPr lang="nb-NO" dirty="0" err="1" smtClean="0">
                <a:latin typeface="Garamond" panose="02020404030301010803" pitchFamily="18" charset="0"/>
              </a:rPr>
              <a:t>these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big</a:t>
            </a:r>
            <a:r>
              <a:rPr lang="nb-NO" dirty="0" smtClean="0">
                <a:latin typeface="Garamond" panose="02020404030301010803" pitchFamily="18" charset="0"/>
              </a:rPr>
              <a:t>? </a:t>
            </a:r>
            <a:r>
              <a:rPr lang="nb-NO" dirty="0" err="1" smtClean="0">
                <a:latin typeface="Garamond" panose="02020404030301010803" pitchFamily="18" charset="0"/>
              </a:rPr>
              <a:t>Comparable</a:t>
            </a:r>
            <a:r>
              <a:rPr lang="nb-NO" dirty="0" smtClean="0">
                <a:latin typeface="Garamond" panose="02020404030301010803" pitchFamily="18" charset="0"/>
              </a:rPr>
              <a:t> to </a:t>
            </a:r>
            <a:r>
              <a:rPr lang="nb-NO" dirty="0" err="1" smtClean="0">
                <a:latin typeface="Garamond" panose="02020404030301010803" pitchFamily="18" charset="0"/>
              </a:rPr>
              <a:t>earlier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research</a:t>
            </a:r>
            <a:r>
              <a:rPr lang="nb-NO" dirty="0" smtClean="0">
                <a:latin typeface="Garamond" panose="02020404030301010803" pitchFamily="18" charset="0"/>
              </a:rPr>
              <a:t> </a:t>
            </a:r>
            <a:r>
              <a:rPr lang="nb-NO" dirty="0" err="1" smtClean="0">
                <a:latin typeface="Garamond" panose="02020404030301010803" pitchFamily="18" charset="0"/>
              </a:rPr>
              <a:t>etc</a:t>
            </a:r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sz="1200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>
              <a:latin typeface="Garamond" panose="02020404030301010803" pitchFamily="18" charset="0"/>
            </a:endParaRPr>
          </a:p>
          <a:p>
            <a:pPr marL="342900" lvl="1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endParaRPr lang="nb-NO" dirty="0">
              <a:latin typeface="Garamond" panose="02020404030301010803" pitchFamily="18" charset="0"/>
            </a:endParaRPr>
          </a:p>
          <a:p>
            <a:endParaRPr lang="nb-NO" dirty="0" smtClean="0">
              <a:latin typeface="Garamond" panose="02020404030301010803" pitchFamily="18" charset="0"/>
            </a:endParaRPr>
          </a:p>
          <a:p>
            <a:pPr lvl="1"/>
            <a:endParaRPr lang="nb-NO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tnu_blaa_stripe_bunn_stedsnavn.potx" id="{4D64EAE7-ECEC-4A46-9377-B3C5717BDDEF}" vid="{9B39FEEC-17FD-43C6-870A-B6C3371530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624</Words>
  <Application>Microsoft Office PowerPoint</Application>
  <PresentationFormat>On-screen Show (16:9)</PresentationFormat>
  <Paragraphs>171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Office-tema</vt:lpstr>
      <vt:lpstr>The Performance Effects of Gender Diversity on Bank Boards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Cottis, Michelle</cp:lastModifiedBy>
  <cp:revision>1781</cp:revision>
  <dcterms:created xsi:type="dcterms:W3CDTF">2013-06-10T16:56:09Z</dcterms:created>
  <dcterms:modified xsi:type="dcterms:W3CDTF">2018-05-17T09:46:34Z</dcterms:modified>
</cp:coreProperties>
</file>