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0"/>
  </p:notesMasterIdLst>
  <p:handoutMasterIdLst>
    <p:handoutMasterId r:id="rId31"/>
  </p:handoutMasterIdLst>
  <p:sldIdLst>
    <p:sldId id="256" r:id="rId2"/>
    <p:sldId id="278" r:id="rId3"/>
    <p:sldId id="284" r:id="rId4"/>
    <p:sldId id="259" r:id="rId5"/>
    <p:sldId id="262" r:id="rId6"/>
    <p:sldId id="318" r:id="rId7"/>
    <p:sldId id="261" r:id="rId8"/>
    <p:sldId id="295" r:id="rId9"/>
    <p:sldId id="268" r:id="rId10"/>
    <p:sldId id="296" r:id="rId11"/>
    <p:sldId id="298" r:id="rId12"/>
    <p:sldId id="265" r:id="rId13"/>
    <p:sldId id="300" r:id="rId14"/>
    <p:sldId id="299" r:id="rId15"/>
    <p:sldId id="301" r:id="rId16"/>
    <p:sldId id="326" r:id="rId17"/>
    <p:sldId id="327" r:id="rId18"/>
    <p:sldId id="305" r:id="rId19"/>
    <p:sldId id="272" r:id="rId20"/>
    <p:sldId id="323" r:id="rId21"/>
    <p:sldId id="324" r:id="rId22"/>
    <p:sldId id="308" r:id="rId23"/>
    <p:sldId id="307" r:id="rId24"/>
    <p:sldId id="328" r:id="rId25"/>
    <p:sldId id="309" r:id="rId26"/>
    <p:sldId id="325" r:id="rId27"/>
    <p:sldId id="316" r:id="rId28"/>
    <p:sldId id="321" r:id="rId2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7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6"/>
    <p:restoredTop sz="94715"/>
  </p:normalViewPr>
  <p:slideViewPr>
    <p:cSldViewPr>
      <p:cViewPr varScale="1">
        <p:scale>
          <a:sx n="91" d="100"/>
          <a:sy n="91" d="100"/>
        </p:scale>
        <p:origin x="-972" y="-2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Raw Means</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Treatment</c:v>
                </c:pt>
              </c:strCache>
            </c:strRef>
          </c:tx>
          <c:spPr>
            <a:solidFill>
              <a:schemeClr val="accent1"/>
            </a:solidFill>
            <a:ln>
              <a:noFill/>
            </a:ln>
            <a:effectLst/>
          </c:spPr>
          <c:invertIfNegative val="0"/>
          <c:cat>
            <c:strRef>
              <c:f>Sheet1!$A$2:$A$3</c:f>
              <c:strCache>
                <c:ptCount val="2"/>
                <c:pt idx="0">
                  <c:v>Tenure</c:v>
                </c:pt>
                <c:pt idx="1">
                  <c:v>Academic Job</c:v>
                </c:pt>
              </c:strCache>
            </c:strRef>
          </c:cat>
          <c:val>
            <c:numRef>
              <c:f>Sheet1!$B$2:$B$3</c:f>
              <c:numCache>
                <c:formatCode>General</c:formatCode>
                <c:ptCount val="2"/>
                <c:pt idx="0">
                  <c:v>0.59799999999999998</c:v>
                </c:pt>
                <c:pt idx="1">
                  <c:v>0.77800000000000002</c:v>
                </c:pt>
              </c:numCache>
            </c:numRef>
          </c:val>
        </c:ser>
        <c:ser>
          <c:idx val="1"/>
          <c:order val="1"/>
          <c:tx>
            <c:strRef>
              <c:f>Sheet1!$C$1</c:f>
              <c:strCache>
                <c:ptCount val="1"/>
                <c:pt idx="0">
                  <c:v>Control</c:v>
                </c:pt>
              </c:strCache>
            </c:strRef>
          </c:tx>
          <c:spPr>
            <a:solidFill>
              <a:schemeClr val="accent2"/>
            </a:solidFill>
            <a:ln>
              <a:noFill/>
            </a:ln>
            <a:effectLst/>
          </c:spPr>
          <c:invertIfNegative val="0"/>
          <c:cat>
            <c:strRef>
              <c:f>Sheet1!$A$2:$A$3</c:f>
              <c:strCache>
                <c:ptCount val="2"/>
                <c:pt idx="0">
                  <c:v>Tenure</c:v>
                </c:pt>
                <c:pt idx="1">
                  <c:v>Academic Job</c:v>
                </c:pt>
              </c:strCache>
            </c:strRef>
          </c:cat>
          <c:val>
            <c:numRef>
              <c:f>Sheet1!$C$2:$C$3</c:f>
              <c:numCache>
                <c:formatCode>General</c:formatCode>
                <c:ptCount val="2"/>
                <c:pt idx="0">
                  <c:v>0.56100000000000005</c:v>
                </c:pt>
                <c:pt idx="1">
                  <c:v>0.70199999999999996</c:v>
                </c:pt>
              </c:numCache>
            </c:numRef>
          </c:val>
        </c:ser>
        <c:dLbls>
          <c:showLegendKey val="0"/>
          <c:showVal val="0"/>
          <c:showCatName val="0"/>
          <c:showSerName val="0"/>
          <c:showPercent val="0"/>
          <c:showBubbleSize val="0"/>
        </c:dLbls>
        <c:gapWidth val="219"/>
        <c:overlap val="-27"/>
        <c:axId val="158992640"/>
        <c:axId val="202317824"/>
      </c:barChart>
      <c:catAx>
        <c:axId val="15899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2317824"/>
        <c:crosses val="autoZero"/>
        <c:auto val="1"/>
        <c:lblAlgn val="ctr"/>
        <c:lblOffset val="100"/>
        <c:noMultiLvlLbl val="0"/>
      </c:catAx>
      <c:valAx>
        <c:axId val="20231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992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Treatment</c:v>
                </c:pt>
              </c:strCache>
            </c:strRef>
          </c:tx>
          <c:spPr>
            <a:solidFill>
              <a:schemeClr val="accent1"/>
            </a:solidFill>
            <a:ln>
              <a:noFill/>
            </a:ln>
            <a:effectLst/>
          </c:spPr>
          <c:invertIfNegative val="0"/>
          <c:cat>
            <c:strRef>
              <c:f>Sheet1!$A$2:$A$4</c:f>
              <c:strCache>
                <c:ptCount val="3"/>
                <c:pt idx="0">
                  <c:v>top 40</c:v>
                </c:pt>
                <c:pt idx="1">
                  <c:v>rank 41-100</c:v>
                </c:pt>
                <c:pt idx="2">
                  <c:v>rank 101+</c:v>
                </c:pt>
              </c:strCache>
            </c:strRef>
          </c:cat>
          <c:val>
            <c:numRef>
              <c:f>Sheet1!$B$2:$B$4</c:f>
              <c:numCache>
                <c:formatCode>General</c:formatCode>
                <c:ptCount val="3"/>
                <c:pt idx="0">
                  <c:v>0.22800000000000001</c:v>
                </c:pt>
                <c:pt idx="1">
                  <c:v>0.09</c:v>
                </c:pt>
                <c:pt idx="2">
                  <c:v>0.32800000000000001</c:v>
                </c:pt>
              </c:numCache>
            </c:numRef>
          </c:val>
        </c:ser>
        <c:ser>
          <c:idx val="1"/>
          <c:order val="1"/>
          <c:tx>
            <c:strRef>
              <c:f>Sheet1!$C$1</c:f>
              <c:strCache>
                <c:ptCount val="1"/>
                <c:pt idx="0">
                  <c:v>Control</c:v>
                </c:pt>
              </c:strCache>
            </c:strRef>
          </c:tx>
          <c:spPr>
            <a:solidFill>
              <a:schemeClr val="accent2"/>
            </a:solidFill>
            <a:ln>
              <a:noFill/>
            </a:ln>
            <a:effectLst/>
          </c:spPr>
          <c:invertIfNegative val="0"/>
          <c:cat>
            <c:strRef>
              <c:f>Sheet1!$A$2:$A$4</c:f>
              <c:strCache>
                <c:ptCount val="3"/>
                <c:pt idx="0">
                  <c:v>top 40</c:v>
                </c:pt>
                <c:pt idx="1">
                  <c:v>rank 41-100</c:v>
                </c:pt>
                <c:pt idx="2">
                  <c:v>rank 101+</c:v>
                </c:pt>
              </c:strCache>
            </c:strRef>
          </c:cat>
          <c:val>
            <c:numRef>
              <c:f>Sheet1!$C$2:$C$4</c:f>
              <c:numCache>
                <c:formatCode>General</c:formatCode>
                <c:ptCount val="3"/>
                <c:pt idx="0">
                  <c:v>0.105</c:v>
                </c:pt>
                <c:pt idx="1">
                  <c:v>0.105</c:v>
                </c:pt>
                <c:pt idx="2">
                  <c:v>0.41199999999999998</c:v>
                </c:pt>
              </c:numCache>
            </c:numRef>
          </c:val>
        </c:ser>
        <c:dLbls>
          <c:showLegendKey val="0"/>
          <c:showVal val="0"/>
          <c:showCatName val="0"/>
          <c:showSerName val="0"/>
          <c:showPercent val="0"/>
          <c:showBubbleSize val="0"/>
        </c:dLbls>
        <c:gapWidth val="219"/>
        <c:overlap val="-27"/>
        <c:axId val="203101696"/>
        <c:axId val="203103232"/>
      </c:barChart>
      <c:catAx>
        <c:axId val="20310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3103232"/>
        <c:crosses val="autoZero"/>
        <c:auto val="1"/>
        <c:lblAlgn val="ctr"/>
        <c:lblOffset val="100"/>
        <c:noMultiLvlLbl val="0"/>
      </c:catAx>
      <c:valAx>
        <c:axId val="203103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10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1A651B-C237-2B49-A192-8940891F30D4}" type="datetimeFigureOut">
              <a:rPr lang="en-US" smtClean="0"/>
              <a:t>5/23/2018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04A21F-283B-E34D-B9E9-10F3A45BD9E4}" type="slidenum">
              <a:rPr lang="en-US" smtClean="0"/>
              <a:t>‹#›</a:t>
            </a:fld>
            <a:endParaRPr lang="en-US"/>
          </a:p>
        </p:txBody>
      </p:sp>
    </p:spTree>
    <p:extLst>
      <p:ext uri="{BB962C8B-B14F-4D97-AF65-F5344CB8AC3E}">
        <p14:creationId xmlns:p14="http://schemas.microsoft.com/office/powerpoint/2010/main" val="42107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532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8C19AEF7-9324-C74A-9909-0F2202BE2EA3}" type="slidenum">
              <a:rPr lang="en-US"/>
              <a:pPr>
                <a:defRPr/>
              </a:pPr>
              <a:t>‹#›</a:t>
            </a:fld>
            <a:endParaRPr lang="en-US"/>
          </a:p>
        </p:txBody>
      </p:sp>
    </p:spTree>
    <p:extLst>
      <p:ext uri="{BB962C8B-B14F-4D97-AF65-F5344CB8AC3E}">
        <p14:creationId xmlns:p14="http://schemas.microsoft.com/office/powerpoint/2010/main" val="516953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Cohorts 1-8,</a:t>
            </a:r>
            <a:r>
              <a:rPr lang="en-US" baseline="0" dirty="0" smtClean="0"/>
              <a:t> 2004-2016</a:t>
            </a:r>
            <a:endParaRPr lang="en-US" dirty="0"/>
          </a:p>
        </p:txBody>
      </p:sp>
      <p:sp>
        <p:nvSpPr>
          <p:cNvPr id="4" name="Slide Number Placeholder 3"/>
          <p:cNvSpPr>
            <a:spLocks noGrp="1"/>
          </p:cNvSpPr>
          <p:nvPr>
            <p:ph type="sldNum" sz="quarter" idx="10"/>
          </p:nvPr>
        </p:nvSpPr>
        <p:spPr/>
        <p:txBody>
          <a:bodyPr/>
          <a:lstStyle/>
          <a:p>
            <a:pPr>
              <a:defRPr/>
            </a:pPr>
            <a:fld id="{8C19AEF7-9324-C74A-9909-0F2202BE2EA3}" type="slidenum">
              <a:rPr lang="en-US" smtClean="0"/>
              <a:pPr>
                <a:defRPr/>
              </a:pPr>
              <a:t>26</a:t>
            </a:fld>
            <a:endParaRPr lang="en-US"/>
          </a:p>
        </p:txBody>
      </p:sp>
    </p:spTree>
    <p:extLst>
      <p:ext uri="{BB962C8B-B14F-4D97-AF65-F5344CB8AC3E}">
        <p14:creationId xmlns:p14="http://schemas.microsoft.com/office/powerpoint/2010/main" val="112281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381000" y="685800"/>
            <a:ext cx="6096000" cy="3429000"/>
          </a:xfrm>
          <a:ln/>
        </p:spPr>
      </p:sp>
      <p:sp>
        <p:nvSpPr>
          <p:cNvPr id="77826" name="Notes Placeholder 2"/>
          <p:cNvSpPr>
            <a:spLocks noGrp="1"/>
          </p:cNvSpPr>
          <p:nvPr>
            <p:ph type="body" idx="1"/>
          </p:nvPr>
        </p:nvSpPr>
        <p:spPr>
          <a:noFill/>
          <a:ln/>
        </p:spPr>
        <p:txBody>
          <a:bodyPr/>
          <a:lstStyle/>
          <a:p>
            <a:endParaRPr lang="en-US" smtClean="0"/>
          </a:p>
        </p:txBody>
      </p:sp>
      <p:sp>
        <p:nvSpPr>
          <p:cNvPr id="77827" name="Slide Number Placeholder 3"/>
          <p:cNvSpPr>
            <a:spLocks noGrp="1"/>
          </p:cNvSpPr>
          <p:nvPr>
            <p:ph type="sldNum" sz="quarter" idx="5"/>
          </p:nvPr>
        </p:nvSpPr>
        <p:spPr>
          <a:noFill/>
        </p:spPr>
        <p:txBody>
          <a:bodyPr/>
          <a:lstStyle/>
          <a:p>
            <a:pPr defTabSz="931863"/>
            <a:fld id="{C0509614-4966-43A2-8FB1-DB4972E7F7AC}" type="slidenum">
              <a:rPr lang="en-US" smtClean="0"/>
              <a:pPr defTabSz="931863"/>
              <a:t>28</a:t>
            </a:fld>
            <a:endParaRPr lang="en-US" smtClean="0"/>
          </a:p>
        </p:txBody>
      </p:sp>
    </p:spTree>
    <p:extLst>
      <p:ext uri="{BB962C8B-B14F-4D97-AF65-F5344CB8AC3E}">
        <p14:creationId xmlns:p14="http://schemas.microsoft.com/office/powerpoint/2010/main" val="206919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5/23/2018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5/23/2018</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958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571500"/>
            <a:ext cx="8229600" cy="1885950"/>
          </a:xfrm>
        </p:spPr>
        <p:txBody>
          <a:bodyPr>
            <a:normAutofit fontScale="90000"/>
          </a:bodyPr>
          <a:lstStyle/>
          <a:p>
            <a:pPr>
              <a:defRPr/>
            </a:pPr>
            <a:r>
              <a:rPr lang="en-US" b="1" dirty="0">
                <a:solidFill>
                  <a:srgbClr val="4BA7C9"/>
                </a:solidFill>
                <a:latin typeface="Times New Roman" charset="0"/>
                <a:ea typeface="Times New Roman" charset="0"/>
                <a:cs typeface="Times New Roman" charset="0"/>
              </a:rPr>
              <a:t>Can Mentoring Help Female Assistant Professors?</a:t>
            </a:r>
            <a:br>
              <a:rPr lang="en-US" b="1" dirty="0">
                <a:solidFill>
                  <a:srgbClr val="4BA7C9"/>
                </a:solidFill>
                <a:latin typeface="Times New Roman" charset="0"/>
                <a:ea typeface="Times New Roman" charset="0"/>
                <a:cs typeface="Times New Roman" charset="0"/>
              </a:rPr>
            </a:br>
            <a:r>
              <a:rPr lang="en-US" b="1" dirty="0">
                <a:solidFill>
                  <a:srgbClr val="4BA7C9"/>
                </a:solidFill>
                <a:latin typeface="Times New Roman" charset="0"/>
                <a:ea typeface="Times New Roman" charset="0"/>
                <a:cs typeface="Times New Roman" charset="0"/>
              </a:rPr>
              <a:t>An Evaluation by Randomized Trial </a:t>
            </a:r>
          </a:p>
        </p:txBody>
      </p:sp>
      <p:sp>
        <p:nvSpPr>
          <p:cNvPr id="2051" name="Rectangle 3"/>
          <p:cNvSpPr>
            <a:spLocks noGrp="1" noChangeArrowheads="1"/>
          </p:cNvSpPr>
          <p:nvPr>
            <p:ph type="subTitle" idx="1"/>
          </p:nvPr>
        </p:nvSpPr>
        <p:spPr>
          <a:xfrm>
            <a:off x="2228850" y="2457450"/>
            <a:ext cx="5257800" cy="1485900"/>
          </a:xfrm>
        </p:spPr>
        <p:txBody>
          <a:bodyPr>
            <a:normAutofit/>
          </a:bodyPr>
          <a:lstStyle/>
          <a:p>
            <a:pPr eaLnBrk="1" hangingPunct="1">
              <a:buFont typeface="Wingdings" charset="0"/>
              <a:buNone/>
              <a:defRPr/>
            </a:pPr>
            <a:r>
              <a:rPr lang="en-US" dirty="0">
                <a:latin typeface="Times New Roman" charset="0"/>
                <a:ea typeface="Times New Roman" charset="0"/>
                <a:cs typeface="Times New Roman" charset="0"/>
              </a:rPr>
              <a:t>Janet Currie, Princeton University  </a:t>
            </a:r>
          </a:p>
          <a:p>
            <a:pPr eaLnBrk="1" hangingPunct="1">
              <a:buFont typeface="Wingdings" charset="0"/>
              <a:buNone/>
              <a:defRPr/>
            </a:pPr>
            <a:r>
              <a:rPr lang="en-US" dirty="0">
                <a:latin typeface="Times New Roman" charset="0"/>
                <a:ea typeface="Times New Roman" charset="0"/>
                <a:cs typeface="Times New Roman" charset="0"/>
              </a:rPr>
              <a:t>Donna K. Ginther, University of Kansas</a:t>
            </a:r>
          </a:p>
          <a:p>
            <a:pPr eaLnBrk="1" hangingPunct="1">
              <a:defRPr/>
            </a:pPr>
            <a:r>
              <a:rPr lang="en-US" dirty="0">
                <a:latin typeface="Times New Roman" charset="0"/>
                <a:ea typeface="Times New Roman" charset="0"/>
                <a:cs typeface="Times New Roman" charset="0"/>
              </a:rPr>
              <a:t>Francine </a:t>
            </a:r>
            <a:r>
              <a:rPr lang="en-US" dirty="0" err="1">
                <a:latin typeface="Times New Roman" charset="0"/>
                <a:ea typeface="Times New Roman" charset="0"/>
                <a:cs typeface="Times New Roman" charset="0"/>
              </a:rPr>
              <a:t>Blau</a:t>
            </a:r>
            <a:r>
              <a:rPr lang="en-US" dirty="0">
                <a:latin typeface="Times New Roman" charset="0"/>
                <a:ea typeface="Times New Roman" charset="0"/>
                <a:cs typeface="Times New Roman" charset="0"/>
              </a:rPr>
              <a:t>, Cornell University</a:t>
            </a:r>
          </a:p>
          <a:p>
            <a:pPr eaLnBrk="1" hangingPunct="1">
              <a:defRPr/>
            </a:pPr>
            <a:r>
              <a:rPr lang="en-US" dirty="0">
                <a:latin typeface="Times New Roman" charset="0"/>
                <a:ea typeface="Times New Roman" charset="0"/>
                <a:cs typeface="Times New Roman" charset="0"/>
              </a:rPr>
              <a:t>Rachel </a:t>
            </a:r>
            <a:r>
              <a:rPr lang="en-US" dirty="0" err="1">
                <a:latin typeface="Times New Roman" charset="0"/>
                <a:ea typeface="Times New Roman" charset="0"/>
                <a:cs typeface="Times New Roman" charset="0"/>
              </a:rPr>
              <a:t>Croson</a:t>
            </a:r>
            <a:r>
              <a:rPr lang="en-US" dirty="0">
                <a:latin typeface="Times New Roman" charset="0"/>
                <a:ea typeface="Times New Roman" charset="0"/>
                <a:cs typeface="Times New Roman" charset="0"/>
              </a:rPr>
              <a:t>, Michigan State University</a:t>
            </a:r>
          </a:p>
          <a:p>
            <a:pPr eaLnBrk="1" hangingPunct="1">
              <a:buFont typeface="Wingdings" charset="0"/>
              <a:buNone/>
              <a:defRPr/>
            </a:pPr>
            <a:endParaRPr lang="en-US" sz="1800" dirty="0">
              <a:effectLst>
                <a:outerShdw blurRad="38100" dist="38100" dir="2700000" algn="tl">
                  <a:srgbClr val="000000"/>
                </a:outerShdw>
              </a:effectLst>
              <a:latin typeface="Times New Roman" charset="0"/>
              <a:ea typeface="Times New Roman" charset="0"/>
              <a:cs typeface="Times New Roman" charset="0"/>
            </a:endParaRPr>
          </a:p>
        </p:txBody>
      </p:sp>
      <p:sp>
        <p:nvSpPr>
          <p:cNvPr id="2" name="TextBox 1"/>
          <p:cNvSpPr txBox="1"/>
          <p:nvPr/>
        </p:nvSpPr>
        <p:spPr>
          <a:xfrm>
            <a:off x="609600" y="4095750"/>
            <a:ext cx="19644495" cy="1200329"/>
          </a:xfrm>
          <a:prstGeom prst="rect">
            <a:avLst/>
          </a:prstGeom>
          <a:noFill/>
        </p:spPr>
        <p:txBody>
          <a:bodyPr wrap="square" rtlCol="0">
            <a:spAutoFit/>
          </a:bodyPr>
          <a:lstStyle/>
          <a:p>
            <a:pPr>
              <a:spcBef>
                <a:spcPts val="0"/>
              </a:spcBef>
              <a:spcAft>
                <a:spcPts val="0"/>
              </a:spcAft>
            </a:pPr>
            <a:r>
              <a:rPr lang="en-US" dirty="0">
                <a:latin typeface="Times New Roman" charset="0"/>
                <a:ea typeface="Times New Roman" charset="0"/>
                <a:cs typeface="Times New Roman" charset="0"/>
              </a:rPr>
              <a:t>This research </a:t>
            </a:r>
            <a:r>
              <a:rPr lang="en-US" dirty="0" smtClean="0">
                <a:latin typeface="Times New Roman" charset="0"/>
                <a:ea typeface="Times New Roman" charset="0"/>
                <a:cs typeface="Times New Roman" charset="0"/>
              </a:rPr>
              <a:t>was funded by the NSF (SBE-0317755</a:t>
            </a:r>
            <a:r>
              <a:rPr lang="en-US" dirty="0">
                <a:latin typeface="Times New Roman" charset="0"/>
                <a:ea typeface="Times New Roman" charset="0"/>
                <a:cs typeface="Times New Roman" charset="0"/>
              </a:rPr>
              <a:t>) and (SES-</a:t>
            </a:r>
            <a:r>
              <a:rPr lang="is-IS" dirty="0" smtClean="0">
                <a:latin typeface="Times New Roman" charset="0"/>
                <a:ea typeface="Times New Roman" charset="0"/>
                <a:cs typeface="Times New Roman" charset="0"/>
              </a:rPr>
              <a:t>1547054) and the </a:t>
            </a:r>
          </a:p>
          <a:p>
            <a:pPr>
              <a:spcBef>
                <a:spcPts val="0"/>
              </a:spcBef>
              <a:spcAft>
                <a:spcPts val="0"/>
              </a:spcAft>
            </a:pPr>
            <a:r>
              <a:rPr lang="is-IS" dirty="0" smtClean="0">
                <a:latin typeface="Times New Roman" charset="0"/>
                <a:ea typeface="Times New Roman" charset="0"/>
                <a:cs typeface="Times New Roman" charset="0"/>
              </a:rPr>
              <a:t>American Economic Association.</a:t>
            </a:r>
            <a:r>
              <a:rPr lang="en-US" dirty="0" smtClean="0">
                <a:latin typeface="Times New Roman" charset="0"/>
                <a:ea typeface="Times New Roman" charset="0"/>
                <a:cs typeface="Times New Roman" charset="0"/>
              </a:rPr>
              <a:t>  We </a:t>
            </a:r>
            <a:r>
              <a:rPr lang="en-US" dirty="0">
                <a:latin typeface="Times New Roman" charset="0"/>
                <a:ea typeface="Times New Roman" charset="0"/>
                <a:cs typeface="Times New Roman" charset="0"/>
              </a:rPr>
              <a:t>are grateful to the many women who volunteered </a:t>
            </a:r>
            <a:endParaRPr lang="en-US" dirty="0" smtClean="0">
              <a:latin typeface="Times New Roman" charset="0"/>
              <a:ea typeface="Times New Roman" charset="0"/>
              <a:cs typeface="Times New Roman" charset="0"/>
            </a:endParaRPr>
          </a:p>
          <a:p>
            <a:pPr>
              <a:spcBef>
                <a:spcPts val="0"/>
              </a:spcBef>
              <a:spcAft>
                <a:spcPts val="0"/>
              </a:spcAft>
            </a:pPr>
            <a:r>
              <a:rPr lang="en-US" dirty="0" smtClean="0">
                <a:latin typeface="Times New Roman" charset="0"/>
                <a:ea typeface="Times New Roman" charset="0"/>
                <a:cs typeface="Times New Roman" charset="0"/>
              </a:rPr>
              <a:t>to </a:t>
            </a:r>
            <a:r>
              <a:rPr lang="en-US" dirty="0">
                <a:latin typeface="Times New Roman" charset="0"/>
                <a:ea typeface="Times New Roman" charset="0"/>
                <a:cs typeface="Times New Roman" charset="0"/>
              </a:rPr>
              <a:t>serve as mentors, </a:t>
            </a:r>
            <a:r>
              <a:rPr lang="en-US" dirty="0" smtClean="0">
                <a:latin typeface="Times New Roman" charset="0"/>
                <a:ea typeface="Times New Roman" charset="0"/>
                <a:cs typeface="Times New Roman" charset="0"/>
              </a:rPr>
              <a:t>workshop participants</a:t>
            </a: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and organizers.</a:t>
            </a:r>
            <a:endParaRPr lang="en-US" dirty="0">
              <a:solidFill>
                <a:srgbClr val="FFE977"/>
              </a:solidFill>
              <a:latin typeface="Times New Roman" charset="0"/>
              <a:ea typeface="Times New Roman" charset="0"/>
              <a:cs typeface="Times New Roman" charset="0"/>
            </a:endParaRPr>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057400" y="114300"/>
            <a:ext cx="5943600" cy="628650"/>
          </a:xfrm>
        </p:spPr>
        <p:txBody>
          <a:bodyPr/>
          <a:lstStyle/>
          <a:p>
            <a:pPr eaLnBrk="1" hangingPunct="1">
              <a:defRPr/>
            </a:pPr>
            <a:r>
              <a:rPr lang="en-US" sz="2700" dirty="0">
                <a:solidFill>
                  <a:srgbClr val="4BA7C9"/>
                </a:solidFill>
                <a:latin typeface="Times New Roman" charset="0"/>
                <a:ea typeface="Times New Roman" charset="0"/>
                <a:cs typeface="Times New Roman" charset="0"/>
              </a:rPr>
              <a:t>Participant Reaction was positive:</a:t>
            </a:r>
          </a:p>
        </p:txBody>
      </p:sp>
      <p:sp>
        <p:nvSpPr>
          <p:cNvPr id="46083" name="Rectangle 3"/>
          <p:cNvSpPr>
            <a:spLocks noGrp="1" noChangeArrowheads="1"/>
          </p:cNvSpPr>
          <p:nvPr>
            <p:ph idx="1"/>
          </p:nvPr>
        </p:nvSpPr>
        <p:spPr>
          <a:xfrm>
            <a:off x="838200" y="971551"/>
            <a:ext cx="7467600" cy="3661172"/>
          </a:xfrm>
        </p:spPr>
        <p:txBody>
          <a:bodyPr>
            <a:normAutofit/>
          </a:bodyPr>
          <a:lstStyle/>
          <a:p>
            <a:pPr eaLnBrk="1" hangingPunct="1">
              <a:lnSpc>
                <a:spcPct val="90000"/>
              </a:lnSpc>
              <a:defRPr/>
            </a:pPr>
            <a:r>
              <a:rPr lang="ja-JP" altLang="en-US" sz="2100" dirty="0">
                <a:latin typeface="Times New Roman" charset="0"/>
                <a:ea typeface="Times New Roman" charset="0"/>
                <a:cs typeface="Times New Roman" charset="0"/>
              </a:rPr>
              <a:t>“</a:t>
            </a:r>
            <a:r>
              <a:rPr lang="en-US" sz="2100" dirty="0">
                <a:latin typeface="Times New Roman" charset="0"/>
                <a:ea typeface="Times New Roman" charset="0"/>
                <a:cs typeface="Times New Roman" charset="0"/>
              </a:rPr>
              <a:t>It was an incredible experience and I found it extremely helpful.</a:t>
            </a:r>
            <a:r>
              <a:rPr lang="ja-JP" altLang="en-US" sz="2100" dirty="0">
                <a:latin typeface="Times New Roman" charset="0"/>
                <a:ea typeface="Times New Roman" charset="0"/>
                <a:cs typeface="Times New Roman" charset="0"/>
              </a:rPr>
              <a:t>”</a:t>
            </a:r>
            <a:endParaRPr lang="en-US" sz="2100" dirty="0">
              <a:latin typeface="Times New Roman" charset="0"/>
              <a:ea typeface="Times New Roman" charset="0"/>
              <a:cs typeface="Times New Roman" charset="0"/>
            </a:endParaRPr>
          </a:p>
          <a:p>
            <a:pPr eaLnBrk="1" hangingPunct="1">
              <a:lnSpc>
                <a:spcPct val="90000"/>
              </a:lnSpc>
              <a:defRPr/>
            </a:pPr>
            <a:r>
              <a:rPr lang="ja-JP" altLang="en-US" sz="2100" dirty="0">
                <a:latin typeface="Times New Roman" charset="0"/>
                <a:ea typeface="Times New Roman" charset="0"/>
                <a:cs typeface="Times New Roman" charset="0"/>
              </a:rPr>
              <a:t>“</a:t>
            </a:r>
            <a:r>
              <a:rPr lang="en-US" sz="2100" dirty="0">
                <a:latin typeface="Times New Roman" charset="0"/>
                <a:ea typeface="Times New Roman" charset="0"/>
                <a:cs typeface="Times New Roman" charset="0"/>
              </a:rPr>
              <a:t>I learned a lot from the workshop and I wish I would have attended 2 years ago.</a:t>
            </a:r>
            <a:r>
              <a:rPr lang="ja-JP" altLang="en-US" sz="2100" dirty="0">
                <a:latin typeface="Times New Roman" charset="0"/>
                <a:ea typeface="Times New Roman" charset="0"/>
                <a:cs typeface="Times New Roman" charset="0"/>
              </a:rPr>
              <a:t>”</a:t>
            </a:r>
            <a:endParaRPr lang="en-US" sz="2100" dirty="0">
              <a:latin typeface="Times New Roman" charset="0"/>
              <a:ea typeface="Times New Roman" charset="0"/>
              <a:cs typeface="Times New Roman" charset="0"/>
            </a:endParaRPr>
          </a:p>
          <a:p>
            <a:pPr eaLnBrk="1" hangingPunct="1">
              <a:lnSpc>
                <a:spcPct val="90000"/>
              </a:lnSpc>
              <a:defRPr/>
            </a:pPr>
            <a:r>
              <a:rPr lang="ja-JP" altLang="en-US" sz="2100" dirty="0">
                <a:latin typeface="Times New Roman" charset="0"/>
                <a:ea typeface="Times New Roman" charset="0"/>
                <a:cs typeface="Times New Roman" charset="0"/>
              </a:rPr>
              <a:t>“</a:t>
            </a:r>
            <a:r>
              <a:rPr lang="en-US" sz="2100" dirty="0">
                <a:latin typeface="Times New Roman" charset="0"/>
                <a:ea typeface="Times New Roman" charset="0"/>
                <a:cs typeface="Times New Roman" charset="0"/>
              </a:rPr>
              <a:t>I had a really fantastic experience at the </a:t>
            </a:r>
            <a:r>
              <a:rPr lang="en-US" sz="2100" dirty="0" err="1">
                <a:latin typeface="Times New Roman" charset="0"/>
                <a:ea typeface="Times New Roman" charset="0"/>
                <a:cs typeface="Times New Roman" charset="0"/>
              </a:rPr>
              <a:t>CeMENT</a:t>
            </a:r>
            <a:r>
              <a:rPr lang="en-US" sz="2100" dirty="0">
                <a:latin typeface="Times New Roman" charset="0"/>
                <a:ea typeface="Times New Roman" charset="0"/>
                <a:cs typeface="Times New Roman" charset="0"/>
              </a:rPr>
              <a:t> workshop.  So much information and networking packed into the 2 days!</a:t>
            </a:r>
            <a:r>
              <a:rPr lang="ja-JP" altLang="en-US" sz="2100" dirty="0">
                <a:latin typeface="Times New Roman" charset="0"/>
                <a:ea typeface="Times New Roman" charset="0"/>
                <a:cs typeface="Times New Roman" charset="0"/>
              </a:rPr>
              <a:t>”</a:t>
            </a:r>
            <a:endParaRPr lang="en-US" sz="2100" dirty="0">
              <a:latin typeface="Times New Roman" charset="0"/>
              <a:ea typeface="Times New Roman" charset="0"/>
              <a:cs typeface="Times New Roman" charset="0"/>
            </a:endParaRPr>
          </a:p>
          <a:p>
            <a:pPr eaLnBrk="1" hangingPunct="1">
              <a:lnSpc>
                <a:spcPct val="90000"/>
              </a:lnSpc>
              <a:defRPr/>
            </a:pPr>
            <a:r>
              <a:rPr lang="ja-JP" altLang="en-US" sz="2100" dirty="0">
                <a:latin typeface="Times New Roman" charset="0"/>
                <a:ea typeface="Times New Roman" charset="0"/>
                <a:cs typeface="Times New Roman" charset="0"/>
              </a:rPr>
              <a:t>“</a:t>
            </a:r>
            <a:r>
              <a:rPr lang="en-US" sz="2100" dirty="0">
                <a:latin typeface="Times New Roman" charset="0"/>
                <a:ea typeface="Times New Roman" charset="0"/>
                <a:cs typeface="Times New Roman" charset="0"/>
              </a:rPr>
              <a:t>Although I have been teaching…for more than five years, I still found many of the discussions and much of the advice extremely helpful.</a:t>
            </a:r>
            <a:r>
              <a:rPr lang="ja-JP" altLang="en-US" sz="2100" dirty="0">
                <a:latin typeface="Times New Roman" charset="0"/>
                <a:ea typeface="Times New Roman" charset="0"/>
                <a:cs typeface="Times New Roman" charset="0"/>
              </a:rPr>
              <a:t>”</a:t>
            </a:r>
            <a:endParaRPr lang="en-US" sz="21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5517461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114300"/>
            <a:ext cx="7239000" cy="628650"/>
          </a:xfrm>
        </p:spPr>
        <p:txBody>
          <a:bodyPr>
            <a:normAutofit fontScale="90000"/>
          </a:bodyPr>
          <a:lstStyle/>
          <a:p>
            <a:pPr eaLnBrk="1" hangingPunct="1">
              <a:defRPr/>
            </a:pPr>
            <a:r>
              <a:rPr lang="en-US" sz="2700" dirty="0">
                <a:solidFill>
                  <a:srgbClr val="4BA7C9"/>
                </a:solidFill>
                <a:latin typeface="Times New Roman" charset="0"/>
                <a:ea typeface="Times New Roman" charset="0"/>
                <a:cs typeface="Times New Roman" charset="0"/>
              </a:rPr>
              <a:t>Some comments suggested that effects lasted past the workshop:</a:t>
            </a:r>
          </a:p>
        </p:txBody>
      </p:sp>
      <p:sp>
        <p:nvSpPr>
          <p:cNvPr id="46083" name="Rectangle 3"/>
          <p:cNvSpPr>
            <a:spLocks noGrp="1" noChangeArrowheads="1"/>
          </p:cNvSpPr>
          <p:nvPr>
            <p:ph idx="1"/>
          </p:nvPr>
        </p:nvSpPr>
        <p:spPr>
          <a:xfrm>
            <a:off x="685800" y="914401"/>
            <a:ext cx="7620000" cy="3718322"/>
          </a:xfrm>
        </p:spPr>
        <p:txBody>
          <a:bodyPr>
            <a:normAutofit/>
          </a:bodyPr>
          <a:lstStyle/>
          <a:p>
            <a:r>
              <a:rPr lang="en-US" sz="1800" dirty="0">
                <a:latin typeface="Times New Roman" charset="0"/>
                <a:ea typeface="Times New Roman" charset="0"/>
                <a:cs typeface="Times New Roman" charset="0"/>
              </a:rPr>
              <a:t>“My experience was very positive. Our group kept in touch regularly after the initial meeting. This led to organizing and appearing in conference sessions together, reading each other's work, sharing helpful things like grant applications, and inviting each other to speak at our respective institutions. When I went up for tenure, it was very helpful to know two successful senior people, whom I could suggest to my department as letter writers.”</a:t>
            </a:r>
          </a:p>
          <a:p>
            <a:r>
              <a:rPr lang="en-US" sz="1800" dirty="0">
                <a:latin typeface="Times New Roman" charset="0"/>
                <a:ea typeface="Times New Roman" charset="0"/>
                <a:cs typeface="Times New Roman" charset="0"/>
              </a:rPr>
              <a:t>“The workshop has had a huge impact on my career. I was at an Economics Department with very few women, and I was the only experimental economist. . . At the ASSA meetings two years later, the whole team sat down for two hours to go through my NSF proposal paragraph by paragraph. It greatly improved the quality of the proposal. . .This workshop was the best thing that happened to me since my marriage.”</a:t>
            </a:r>
          </a:p>
          <a:p>
            <a:endParaRPr lang="en-US" sz="2100" dirty="0"/>
          </a:p>
        </p:txBody>
      </p:sp>
    </p:spTree>
    <p:extLst>
      <p:ext uri="{BB962C8B-B14F-4D97-AF65-F5344CB8AC3E}">
        <p14:creationId xmlns:p14="http://schemas.microsoft.com/office/powerpoint/2010/main" val="35646054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273845"/>
            <a:ext cx="6615113" cy="754856"/>
          </a:xfrm>
        </p:spPr>
        <p:txBody>
          <a:bodyPr/>
          <a:lstStyle/>
          <a:p>
            <a:pPr eaLnBrk="1" hangingPunct="1">
              <a:defRPr/>
            </a:pPr>
            <a:r>
              <a:rPr lang="en-US" dirty="0">
                <a:solidFill>
                  <a:srgbClr val="4BA7C9"/>
                </a:solidFill>
                <a:latin typeface="Times New Roman" charset="0"/>
                <a:ea typeface="Times New Roman" charset="0"/>
                <a:cs typeface="Times New Roman" charset="0"/>
              </a:rPr>
              <a:t>Follow Up Data</a:t>
            </a:r>
          </a:p>
        </p:txBody>
      </p:sp>
      <p:sp>
        <p:nvSpPr>
          <p:cNvPr id="43011" name="Rectangle 3"/>
          <p:cNvSpPr>
            <a:spLocks noGrp="1" noChangeArrowheads="1"/>
          </p:cNvSpPr>
          <p:nvPr>
            <p:ph idx="1"/>
          </p:nvPr>
        </p:nvSpPr>
        <p:spPr>
          <a:xfrm>
            <a:off x="914400" y="1028700"/>
            <a:ext cx="7391400" cy="3771900"/>
          </a:xfrm>
        </p:spPr>
        <p:txBody>
          <a:bodyPr>
            <a:normAutofit/>
          </a:bodyPr>
          <a:lstStyle/>
          <a:p>
            <a:pPr eaLnBrk="1" hangingPunct="1">
              <a:defRPr/>
            </a:pPr>
            <a:r>
              <a:rPr lang="en-US" sz="2100" dirty="0">
                <a:latin typeface="Times New Roman" charset="0"/>
                <a:ea typeface="Times New Roman" charset="0"/>
                <a:cs typeface="Times New Roman" charset="0"/>
              </a:rPr>
              <a:t>We collected CVs from treatments and controls using web searches and emails.</a:t>
            </a:r>
          </a:p>
          <a:p>
            <a:pPr eaLnBrk="1" hangingPunct="1">
              <a:defRPr/>
            </a:pPr>
            <a:r>
              <a:rPr lang="en-US" sz="2100" dirty="0">
                <a:latin typeface="Times New Roman" charset="0"/>
                <a:ea typeface="Times New Roman" charset="0"/>
                <a:cs typeface="Times New Roman" charset="0"/>
              </a:rPr>
              <a:t>We coded the current position, publications, and NSF and NIH grants.</a:t>
            </a:r>
          </a:p>
          <a:p>
            <a:pPr eaLnBrk="1" hangingPunct="1">
              <a:defRPr/>
            </a:pPr>
            <a:r>
              <a:rPr lang="en-US" sz="2100" dirty="0">
                <a:latin typeface="Times New Roman" charset="0"/>
                <a:ea typeface="Times New Roman" charset="0"/>
                <a:cs typeface="Times New Roman" charset="0"/>
              </a:rPr>
              <a:t>If current vitas were not available, we updated info from publicly available sources.</a:t>
            </a:r>
          </a:p>
          <a:p>
            <a:pPr eaLnBrk="1" hangingPunct="1">
              <a:defRPr/>
            </a:pPr>
            <a:r>
              <a:rPr lang="en-US" sz="2100" dirty="0">
                <a:latin typeface="Times New Roman" charset="0"/>
                <a:ea typeface="Times New Roman" charset="0"/>
                <a:cs typeface="Times New Roman" charset="0"/>
              </a:rPr>
              <a:t>Applicants were also surveyed in earlier cohorts, but attrition among the controls was a problem.</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303109"/>
            <a:ext cx="6753225" cy="526256"/>
          </a:xfrm>
        </p:spPr>
        <p:txBody>
          <a:bodyPr>
            <a:normAutofit fontScale="90000"/>
          </a:bodyPr>
          <a:lstStyle/>
          <a:p>
            <a:pPr eaLnBrk="1" hangingPunct="1">
              <a:defRPr/>
            </a:pPr>
            <a:r>
              <a:rPr lang="en-US" dirty="0" smtClean="0">
                <a:solidFill>
                  <a:srgbClr val="4BA7C9"/>
                </a:solidFill>
                <a:latin typeface="Times New Roman" charset="0"/>
                <a:ea typeface="Times New Roman" charset="0"/>
                <a:cs typeface="Times New Roman" charset="0"/>
              </a:rPr>
              <a:t>Data and Control Variables</a:t>
            </a:r>
            <a:endParaRPr lang="en-US" dirty="0">
              <a:solidFill>
                <a:srgbClr val="4BA7C9"/>
              </a:solidFill>
              <a:latin typeface="Times New Roman" charset="0"/>
              <a:ea typeface="Times New Roman" charset="0"/>
              <a:cs typeface="Times New Roman" charset="0"/>
            </a:endParaRPr>
          </a:p>
        </p:txBody>
      </p:sp>
      <p:sp>
        <p:nvSpPr>
          <p:cNvPr id="43011" name="Rectangle 3"/>
          <p:cNvSpPr>
            <a:spLocks noGrp="1" noChangeArrowheads="1"/>
          </p:cNvSpPr>
          <p:nvPr>
            <p:ph idx="1"/>
          </p:nvPr>
        </p:nvSpPr>
        <p:spPr>
          <a:xfrm>
            <a:off x="762000" y="857250"/>
            <a:ext cx="7543800" cy="3943350"/>
          </a:xfrm>
        </p:spPr>
        <p:txBody>
          <a:bodyPr>
            <a:normAutofit/>
          </a:bodyPr>
          <a:lstStyle/>
          <a:p>
            <a:pPr eaLnBrk="1" hangingPunct="1">
              <a:defRPr/>
            </a:pPr>
            <a:r>
              <a:rPr lang="en-US" sz="2100" dirty="0">
                <a:latin typeface="Times New Roman" charset="0"/>
                <a:ea typeface="Times New Roman" charset="0"/>
                <a:cs typeface="Times New Roman" charset="0"/>
              </a:rPr>
              <a:t>Coded the rank of the PhD Program and first job using program rankings from </a:t>
            </a:r>
            <a:r>
              <a:rPr lang="en-US" sz="2100" dirty="0" err="1">
                <a:latin typeface="Times New Roman" charset="0"/>
                <a:ea typeface="Times New Roman" charset="0"/>
                <a:cs typeface="Times New Roman" charset="0"/>
              </a:rPr>
              <a:t>Kalaitzidakis</a:t>
            </a:r>
            <a:r>
              <a:rPr lang="en-US" sz="2100" dirty="0">
                <a:latin typeface="Times New Roman" charset="0"/>
                <a:ea typeface="Times New Roman" charset="0"/>
                <a:cs typeface="Times New Roman" charset="0"/>
              </a:rPr>
              <a:t>, </a:t>
            </a:r>
            <a:r>
              <a:rPr lang="en-US" sz="2100" dirty="0" err="1">
                <a:latin typeface="Times New Roman" charset="0"/>
                <a:ea typeface="Times New Roman" charset="0"/>
                <a:cs typeface="Times New Roman" charset="0"/>
              </a:rPr>
              <a:t>Mamuneas</a:t>
            </a:r>
            <a:r>
              <a:rPr lang="en-US" sz="2100" dirty="0">
                <a:latin typeface="Times New Roman" charset="0"/>
                <a:ea typeface="Times New Roman" charset="0"/>
                <a:cs typeface="Times New Roman" charset="0"/>
              </a:rPr>
              <a:t> &amp; </a:t>
            </a:r>
            <a:r>
              <a:rPr lang="en-US" sz="2100" dirty="0" err="1">
                <a:latin typeface="Times New Roman" charset="0"/>
                <a:ea typeface="Times New Roman" charset="0"/>
                <a:cs typeface="Times New Roman" charset="0"/>
              </a:rPr>
              <a:t>Stegnos</a:t>
            </a:r>
            <a:r>
              <a:rPr lang="en-US" sz="2100" dirty="0">
                <a:latin typeface="Times New Roman" charset="0"/>
                <a:ea typeface="Times New Roman" charset="0"/>
                <a:cs typeface="Times New Roman" charset="0"/>
              </a:rPr>
              <a:t> (JEEA 2003)</a:t>
            </a:r>
          </a:p>
          <a:p>
            <a:pPr eaLnBrk="1" hangingPunct="1">
              <a:defRPr/>
            </a:pPr>
            <a:r>
              <a:rPr lang="en-US" sz="2100" dirty="0">
                <a:latin typeface="Times New Roman" charset="0"/>
                <a:ea typeface="Times New Roman" charset="0"/>
                <a:cs typeface="Times New Roman" charset="0"/>
              </a:rPr>
              <a:t>Publications ranked by journal quality.</a:t>
            </a:r>
          </a:p>
          <a:p>
            <a:pPr lvl="1" eaLnBrk="1" hangingPunct="1">
              <a:defRPr/>
            </a:pPr>
            <a:r>
              <a:rPr lang="en-US" sz="2100" dirty="0">
                <a:latin typeface="Times New Roman" charset="0"/>
                <a:ea typeface="Times New Roman" charset="0"/>
                <a:cs typeface="Times New Roman" charset="0"/>
              </a:rPr>
              <a:t>top Ranked Journals:  American Economic Review, Journal of Political Economy, Quarterly Journal of Economics, </a:t>
            </a:r>
            <a:r>
              <a:rPr lang="en-US" sz="2100" dirty="0" err="1">
                <a:latin typeface="Times New Roman" charset="0"/>
                <a:ea typeface="Times New Roman" charset="0"/>
                <a:cs typeface="Times New Roman" charset="0"/>
              </a:rPr>
              <a:t>Econometrica</a:t>
            </a:r>
            <a:endParaRPr lang="en-US" sz="2100" dirty="0">
              <a:latin typeface="Times New Roman" charset="0"/>
              <a:ea typeface="Times New Roman" charset="0"/>
              <a:cs typeface="Times New Roman" charset="0"/>
            </a:endParaRPr>
          </a:p>
          <a:p>
            <a:pPr>
              <a:defRPr/>
            </a:pPr>
            <a:r>
              <a:rPr lang="en-US" sz="2100" dirty="0">
                <a:latin typeface="Times New Roman" charset="0"/>
                <a:ea typeface="Times New Roman" charset="0"/>
                <a:cs typeface="Times New Roman" charset="0"/>
              </a:rPr>
              <a:t>Control for cohort (2004, 2006, 2008, 2010, 2012)</a:t>
            </a:r>
          </a:p>
          <a:p>
            <a:pPr>
              <a:defRPr/>
            </a:pPr>
            <a:r>
              <a:rPr lang="en-US" sz="2100" dirty="0">
                <a:latin typeface="Times New Roman" charset="0"/>
                <a:ea typeface="Times New Roman" charset="0"/>
                <a:cs typeface="Times New Roman" charset="0"/>
              </a:rPr>
              <a:t>Years since PhD &gt; 6</a:t>
            </a:r>
          </a:p>
          <a:p>
            <a:pPr>
              <a:defRPr/>
            </a:pPr>
            <a:r>
              <a:rPr lang="en-US" sz="2100" dirty="0">
                <a:latin typeface="Times New Roman" charset="0"/>
                <a:ea typeface="Times New Roman" charset="0"/>
                <a:cs typeface="Times New Roman" charset="0"/>
              </a:rPr>
              <a:t>Sample Size = </a:t>
            </a:r>
            <a:r>
              <a:rPr lang="en-US" dirty="0" smtClean="0">
                <a:latin typeface="Times New Roman" charset="0"/>
                <a:ea typeface="Times New Roman" charset="0"/>
                <a:cs typeface="Times New Roman" charset="0"/>
              </a:rPr>
              <a:t>303</a:t>
            </a:r>
            <a:r>
              <a:rPr lang="en-US" sz="2100" dirty="0" smtClean="0">
                <a:latin typeface="Times New Roman" charset="0"/>
                <a:ea typeface="Times New Roman" charset="0"/>
                <a:cs typeface="Times New Roman" charset="0"/>
              </a:rPr>
              <a:t> </a:t>
            </a:r>
            <a:r>
              <a:rPr lang="en-US" sz="2100" dirty="0">
                <a:latin typeface="Times New Roman" charset="0"/>
                <a:ea typeface="Times New Roman" charset="0"/>
                <a:cs typeface="Times New Roman" charset="0"/>
              </a:rPr>
              <a:t>observations</a:t>
            </a:r>
          </a:p>
          <a:p>
            <a:pPr lvl="1">
              <a:defRPr/>
            </a:pPr>
            <a:r>
              <a:rPr lang="en-US" sz="2100" dirty="0" smtClean="0">
                <a:latin typeface="Times New Roman" charset="0"/>
                <a:ea typeface="Times New Roman" charset="0"/>
                <a:cs typeface="Times New Roman" charset="0"/>
              </a:rPr>
              <a:t>189 </a:t>
            </a:r>
            <a:r>
              <a:rPr lang="en-US" sz="2100" dirty="0">
                <a:latin typeface="Times New Roman" charset="0"/>
                <a:ea typeface="Times New Roman" charset="0"/>
                <a:cs typeface="Times New Roman" charset="0"/>
              </a:rPr>
              <a:t>Treated</a:t>
            </a:r>
          </a:p>
          <a:p>
            <a:pPr lvl="1">
              <a:defRPr/>
            </a:pPr>
            <a:r>
              <a:rPr lang="en-US" sz="2100" dirty="0" smtClean="0">
                <a:latin typeface="Times New Roman" charset="0"/>
                <a:ea typeface="Times New Roman" charset="0"/>
                <a:cs typeface="Times New Roman" charset="0"/>
              </a:rPr>
              <a:t>114 </a:t>
            </a:r>
            <a:r>
              <a:rPr lang="en-US" sz="2100" dirty="0">
                <a:latin typeface="Times New Roman" charset="0"/>
                <a:ea typeface="Times New Roman" charset="0"/>
                <a:cs typeface="Times New Roman" charset="0"/>
              </a:rPr>
              <a:t>Controls</a:t>
            </a:r>
          </a:p>
          <a:p>
            <a:pPr lvl="1" eaLnBrk="1" hangingPunct="1">
              <a:defRPr/>
            </a:pPr>
            <a:endParaRPr lang="en-US" sz="2100" dirty="0"/>
          </a:p>
          <a:p>
            <a:pPr eaLnBrk="1" hangingPunct="1">
              <a:defRPr/>
            </a:pPr>
            <a:endParaRPr lang="en-US" dirty="0">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42555435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73845"/>
            <a:ext cx="6843713" cy="697706"/>
          </a:xfrm>
        </p:spPr>
        <p:txBody>
          <a:bodyPr/>
          <a:lstStyle/>
          <a:p>
            <a:pPr eaLnBrk="1" hangingPunct="1">
              <a:defRPr/>
            </a:pPr>
            <a:r>
              <a:rPr lang="en-US" dirty="0" smtClean="0">
                <a:solidFill>
                  <a:srgbClr val="4BA7C9"/>
                </a:solidFill>
                <a:latin typeface="Times New Roman" charset="0"/>
                <a:ea typeface="Times New Roman" charset="0"/>
                <a:cs typeface="Times New Roman" charset="0"/>
              </a:rPr>
              <a:t>Outcome Data</a:t>
            </a:r>
            <a:endParaRPr lang="en-US" dirty="0">
              <a:solidFill>
                <a:srgbClr val="4BA7C9"/>
              </a:solidFill>
              <a:latin typeface="Times New Roman" charset="0"/>
              <a:ea typeface="Times New Roman" charset="0"/>
              <a:cs typeface="Times New Roman" charset="0"/>
            </a:endParaRPr>
          </a:p>
        </p:txBody>
      </p:sp>
      <p:sp>
        <p:nvSpPr>
          <p:cNvPr id="43011" name="Rectangle 3"/>
          <p:cNvSpPr>
            <a:spLocks noGrp="1" noChangeArrowheads="1"/>
          </p:cNvSpPr>
          <p:nvPr>
            <p:ph idx="1"/>
          </p:nvPr>
        </p:nvSpPr>
        <p:spPr>
          <a:xfrm>
            <a:off x="685800" y="914400"/>
            <a:ext cx="7696199" cy="3886200"/>
          </a:xfrm>
        </p:spPr>
        <p:txBody>
          <a:bodyPr/>
          <a:lstStyle/>
          <a:p>
            <a:pPr eaLnBrk="1" hangingPunct="1">
              <a:defRPr/>
            </a:pPr>
            <a:r>
              <a:rPr lang="en-US" sz="2100" dirty="0">
                <a:latin typeface="Times New Roman" charset="0"/>
                <a:ea typeface="Times New Roman" charset="0"/>
                <a:cs typeface="Times New Roman" charset="0"/>
              </a:rPr>
              <a:t>Outcomes for cohorts from 2004 </a:t>
            </a:r>
            <a:r>
              <a:rPr lang="mr-IN" sz="2100" dirty="0">
                <a:latin typeface="Times New Roman" charset="0"/>
                <a:ea typeface="Times New Roman" charset="0"/>
                <a:cs typeface="Times New Roman" charset="0"/>
              </a:rPr>
              <a:t>–</a:t>
            </a:r>
            <a:r>
              <a:rPr lang="en-US" sz="2100" dirty="0">
                <a:latin typeface="Times New Roman" charset="0"/>
                <a:ea typeface="Times New Roman" charset="0"/>
                <a:cs typeface="Times New Roman" charset="0"/>
              </a:rPr>
              <a:t> 2012:</a:t>
            </a:r>
          </a:p>
          <a:p>
            <a:pPr lvl="1" eaLnBrk="1" hangingPunct="1">
              <a:defRPr/>
            </a:pPr>
            <a:r>
              <a:rPr lang="en-US" sz="2100" dirty="0">
                <a:latin typeface="Times New Roman" charset="0"/>
                <a:ea typeface="Times New Roman" charset="0"/>
                <a:cs typeface="Times New Roman" charset="0"/>
              </a:rPr>
              <a:t>Probability of achieving tenured rank (associate or full professor)</a:t>
            </a:r>
          </a:p>
          <a:p>
            <a:pPr lvl="1" eaLnBrk="1" hangingPunct="1">
              <a:defRPr/>
            </a:pPr>
            <a:r>
              <a:rPr lang="en-US" sz="2100" dirty="0">
                <a:latin typeface="Times New Roman" charset="0"/>
                <a:ea typeface="Times New Roman" charset="0"/>
                <a:cs typeface="Times New Roman" charset="0"/>
              </a:rPr>
              <a:t>Last observed working in academia</a:t>
            </a:r>
          </a:p>
          <a:p>
            <a:pPr eaLnBrk="1" hangingPunct="1">
              <a:defRPr/>
            </a:pPr>
            <a:r>
              <a:rPr lang="en-US" sz="2100" dirty="0">
                <a:latin typeface="Times New Roman" charset="0"/>
                <a:ea typeface="Times New Roman" charset="0"/>
                <a:cs typeface="Times New Roman" charset="0"/>
              </a:rPr>
              <a:t>Outcomes for cohorts from 2004-2016:</a:t>
            </a:r>
          </a:p>
          <a:p>
            <a:pPr lvl="1" eaLnBrk="1" hangingPunct="1">
              <a:defRPr/>
            </a:pPr>
            <a:r>
              <a:rPr lang="en-US" sz="2100" dirty="0">
                <a:latin typeface="Times New Roman" charset="0"/>
                <a:ea typeface="Times New Roman" charset="0"/>
                <a:cs typeface="Times New Roman" charset="0"/>
              </a:rPr>
              <a:t>Number of publications by years since treatment</a:t>
            </a:r>
          </a:p>
          <a:p>
            <a:pPr lvl="1" eaLnBrk="1" hangingPunct="1">
              <a:defRPr/>
            </a:pPr>
            <a:r>
              <a:rPr lang="en-US" sz="2100" dirty="0">
                <a:latin typeface="Times New Roman" charset="0"/>
                <a:ea typeface="Times New Roman" charset="0"/>
                <a:cs typeface="Times New Roman" charset="0"/>
              </a:rPr>
              <a:t>Probability of top publication</a:t>
            </a:r>
          </a:p>
          <a:p>
            <a:pPr lvl="1" eaLnBrk="1" hangingPunct="1">
              <a:defRPr/>
            </a:pPr>
            <a:r>
              <a:rPr lang="en-US" sz="2100" dirty="0">
                <a:latin typeface="Times New Roman" charset="0"/>
                <a:ea typeface="Times New Roman" charset="0"/>
                <a:cs typeface="Times New Roman" charset="0"/>
              </a:rPr>
              <a:t>Probability of federal grants (NSF or NIH)</a:t>
            </a:r>
          </a:p>
          <a:p>
            <a:pPr eaLnBrk="1" hangingPunct="1">
              <a:defRPr/>
            </a:pPr>
            <a:endParaRPr lang="en-US" dirty="0">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655302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14301"/>
            <a:ext cx="6100763" cy="530903"/>
          </a:xfrm>
        </p:spPr>
        <p:txBody>
          <a:bodyPr>
            <a:normAutofit fontScale="90000"/>
          </a:bodyPr>
          <a:lstStyle/>
          <a:p>
            <a:r>
              <a:rPr lang="en-US" dirty="0" smtClean="0">
                <a:solidFill>
                  <a:srgbClr val="4BA7C9"/>
                </a:solidFill>
                <a:latin typeface="Times New Roman" charset="0"/>
                <a:ea typeface="Times New Roman" charset="0"/>
                <a:cs typeface="Times New Roman" charset="0"/>
              </a:rPr>
              <a:t>Balancing Tests</a:t>
            </a:r>
            <a:endParaRPr lang="en-US" dirty="0">
              <a:solidFill>
                <a:srgbClr val="4BA7C9"/>
              </a:solidFill>
              <a:latin typeface="Times New Roman" charset="0"/>
              <a:ea typeface="Times New Roman" charset="0"/>
              <a:cs typeface="Times New Roman" charset="0"/>
            </a:endParaRPr>
          </a:p>
        </p:txBody>
      </p:sp>
      <p:pic>
        <p:nvPicPr>
          <p:cNvPr id="3" name="Picture 2"/>
          <p:cNvPicPr>
            <a:picLocks noChangeAspect="1"/>
          </p:cNvPicPr>
          <p:nvPr/>
        </p:nvPicPr>
        <p:blipFill>
          <a:blip r:embed="rId2"/>
          <a:stretch>
            <a:fillRect/>
          </a:stretch>
        </p:blipFill>
        <p:spPr>
          <a:xfrm>
            <a:off x="1428750" y="576166"/>
            <a:ext cx="6286500" cy="4390283"/>
          </a:xfrm>
          <a:prstGeom prst="rect">
            <a:avLst/>
          </a:prstGeom>
        </p:spPr>
      </p:pic>
    </p:spTree>
    <p:extLst>
      <p:ext uri="{BB962C8B-B14F-4D97-AF65-F5344CB8AC3E}">
        <p14:creationId xmlns:p14="http://schemas.microsoft.com/office/powerpoint/2010/main" val="35107972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7" y="285750"/>
            <a:ext cx="5915025" cy="583406"/>
          </a:xfrm>
        </p:spPr>
        <p:txBody>
          <a:bodyPr>
            <a:normAutofit fontScale="90000"/>
          </a:bodyPr>
          <a:lstStyle/>
          <a:p>
            <a:r>
              <a:rPr lang="en-US" b="1" dirty="0" smtClean="0">
                <a:solidFill>
                  <a:srgbClr val="4BA7C9"/>
                </a:solidFill>
                <a:latin typeface="Times New Roman" charset="0"/>
                <a:ea typeface="Times New Roman" charset="0"/>
                <a:cs typeface="Times New Roman" charset="0"/>
              </a:rPr>
              <a:t>Probability of Tenured Rank &amp; Academic Job</a:t>
            </a:r>
            <a:endParaRPr lang="en-US" b="1" dirty="0">
              <a:solidFill>
                <a:srgbClr val="4BA7C9"/>
              </a:solidFill>
              <a:latin typeface="Times New Roman" charset="0"/>
              <a:ea typeface="Times New Roman" charset="0"/>
              <a:cs typeface="Times New Roman"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2272196"/>
              </p:ext>
            </p:extLst>
          </p:nvPr>
        </p:nvGraphicFramePr>
        <p:xfrm>
          <a:off x="1614488" y="971551"/>
          <a:ext cx="5915025" cy="36611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68753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7" y="273845"/>
            <a:ext cx="6215063" cy="526256"/>
          </a:xfrm>
        </p:spPr>
        <p:txBody>
          <a:bodyPr>
            <a:normAutofit fontScale="90000"/>
          </a:bodyPr>
          <a:lstStyle/>
          <a:p>
            <a:r>
              <a:rPr lang="en-US" b="1" dirty="0" smtClean="0">
                <a:solidFill>
                  <a:srgbClr val="4BA7C9"/>
                </a:solidFill>
                <a:latin typeface="Times New Roman" charset="0"/>
                <a:ea typeface="Times New Roman" charset="0"/>
                <a:cs typeface="Times New Roman" charset="0"/>
              </a:rPr>
              <a:t>Probability of Tenured Rank by </a:t>
            </a:r>
            <a:r>
              <a:rPr lang="en-US" b="1" smtClean="0">
                <a:solidFill>
                  <a:srgbClr val="4BA7C9"/>
                </a:solidFill>
                <a:latin typeface="Times New Roman" charset="0"/>
                <a:ea typeface="Times New Roman" charset="0"/>
                <a:cs typeface="Times New Roman" charset="0"/>
              </a:rPr>
              <a:t>Institution Rank</a:t>
            </a:r>
            <a:endParaRPr lang="en-US" b="1" dirty="0">
              <a:solidFill>
                <a:srgbClr val="4BA7C9"/>
              </a:solidFill>
              <a:latin typeface="Times New Roman" charset="0"/>
              <a:ea typeface="Times New Roman" charset="0"/>
              <a:cs typeface="Times New Roman"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32883"/>
              </p:ext>
            </p:extLst>
          </p:nvPr>
        </p:nvGraphicFramePr>
        <p:xfrm>
          <a:off x="1614488" y="914401"/>
          <a:ext cx="5915025" cy="37183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21483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3845"/>
            <a:ext cx="6538913" cy="526256"/>
          </a:xfrm>
        </p:spPr>
        <p:txBody>
          <a:bodyPr>
            <a:normAutofit fontScale="90000"/>
          </a:bodyPr>
          <a:lstStyle/>
          <a:p>
            <a:r>
              <a:rPr lang="en-US" b="1" dirty="0" smtClean="0">
                <a:solidFill>
                  <a:srgbClr val="4BA7C9"/>
                </a:solidFill>
                <a:latin typeface="Times New Roman" charset="0"/>
                <a:ea typeface="Times New Roman" charset="0"/>
                <a:cs typeface="Times New Roman" charset="0"/>
              </a:rPr>
              <a:t>Estimation Approach</a:t>
            </a:r>
            <a:endParaRPr lang="en-US" b="1" dirty="0">
              <a:solidFill>
                <a:srgbClr val="4BA7C9"/>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990600" y="914401"/>
            <a:ext cx="6538913" cy="3718322"/>
          </a:xfrm>
        </p:spPr>
        <p:txBody>
          <a:bodyPr>
            <a:normAutofit/>
          </a:bodyPr>
          <a:lstStyle/>
          <a:p>
            <a:r>
              <a:rPr lang="en-US" sz="2100" dirty="0">
                <a:latin typeface="Times New Roman" charset="0"/>
                <a:ea typeface="Times New Roman" charset="0"/>
                <a:cs typeface="Times New Roman" charset="0"/>
              </a:rPr>
              <a:t>Model 1:  Treatment Dummy</a:t>
            </a:r>
          </a:p>
          <a:p>
            <a:r>
              <a:rPr lang="en-US" sz="2100" dirty="0">
                <a:latin typeface="Times New Roman" charset="0"/>
                <a:ea typeface="Times New Roman" charset="0"/>
                <a:cs typeface="Times New Roman" charset="0"/>
              </a:rPr>
              <a:t>Model 2:  Treatment &amp; Cohort Dummies, Years Since PhD</a:t>
            </a:r>
          </a:p>
          <a:p>
            <a:r>
              <a:rPr lang="en-US" sz="2100" dirty="0">
                <a:latin typeface="Times New Roman" charset="0"/>
                <a:ea typeface="Times New Roman" charset="0"/>
                <a:cs typeface="Times New Roman" charset="0"/>
              </a:rPr>
              <a:t>Model 3:  Treatment &amp; Cohort Dummies, Years Since PhD,  Rank of PhD Institution, Rank of First Job</a:t>
            </a:r>
          </a:p>
          <a:p>
            <a:r>
              <a:rPr lang="en-US" sz="2100" dirty="0">
                <a:latin typeface="Times New Roman" charset="0"/>
                <a:ea typeface="Times New Roman" charset="0"/>
                <a:cs typeface="Times New Roman" charset="0"/>
              </a:rPr>
              <a:t>Outcomes:</a:t>
            </a:r>
          </a:p>
          <a:p>
            <a:pPr lvl="1"/>
            <a:r>
              <a:rPr lang="en-US" sz="2100" dirty="0">
                <a:latin typeface="Times New Roman" charset="0"/>
                <a:ea typeface="Times New Roman" charset="0"/>
                <a:cs typeface="Times New Roman" charset="0"/>
              </a:rPr>
              <a:t>Tenured Rank</a:t>
            </a:r>
          </a:p>
          <a:p>
            <a:pPr lvl="1"/>
            <a:r>
              <a:rPr lang="en-US" sz="2100" dirty="0">
                <a:latin typeface="Times New Roman" charset="0"/>
                <a:ea typeface="Times New Roman" charset="0"/>
                <a:cs typeface="Times New Roman" charset="0"/>
              </a:rPr>
              <a:t>Academic Job</a:t>
            </a:r>
          </a:p>
          <a:p>
            <a:pPr lvl="1"/>
            <a:r>
              <a:rPr lang="en-US" sz="2100" dirty="0">
                <a:latin typeface="Times New Roman" charset="0"/>
                <a:ea typeface="Times New Roman" charset="0"/>
                <a:cs typeface="Times New Roman" charset="0"/>
              </a:rPr>
              <a:t>Publications</a:t>
            </a:r>
          </a:p>
          <a:p>
            <a:pPr lvl="1"/>
            <a:r>
              <a:rPr lang="en-US" sz="2100" dirty="0">
                <a:latin typeface="Times New Roman" charset="0"/>
                <a:ea typeface="Times New Roman" charset="0"/>
                <a:cs typeface="Times New Roman" charset="0"/>
              </a:rPr>
              <a:t>Grants</a:t>
            </a:r>
          </a:p>
          <a:p>
            <a:endParaRPr lang="en-US" dirty="0"/>
          </a:p>
        </p:txBody>
      </p:sp>
    </p:spTree>
    <p:extLst>
      <p:ext uri="{BB962C8B-B14F-4D97-AF65-F5344CB8AC3E}">
        <p14:creationId xmlns:p14="http://schemas.microsoft.com/office/powerpoint/2010/main" val="377586469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14400" y="273844"/>
            <a:ext cx="7600950" cy="994172"/>
          </a:xfrm>
        </p:spPr>
        <p:txBody>
          <a:bodyPr/>
          <a:lstStyle/>
          <a:p>
            <a:pPr eaLnBrk="1" hangingPunct="1">
              <a:defRPr/>
            </a:pPr>
            <a:r>
              <a:rPr lang="en-US" dirty="0" smtClean="0">
                <a:solidFill>
                  <a:srgbClr val="4BA7C9"/>
                </a:solidFill>
                <a:latin typeface="Arial" charset="0"/>
                <a:cs typeface="Arial" charset="0"/>
              </a:rPr>
              <a:t>Outcome=Probability of Tenured Rank</a:t>
            </a:r>
            <a:endParaRPr lang="en-US" dirty="0">
              <a:solidFill>
                <a:srgbClr val="4BA7C9"/>
              </a:solidFill>
              <a:latin typeface="Arial" charset="0"/>
              <a:cs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85500148"/>
              </p:ext>
            </p:extLst>
          </p:nvPr>
        </p:nvGraphicFramePr>
        <p:xfrm>
          <a:off x="1614487" y="1369219"/>
          <a:ext cx="5643563" cy="2746376"/>
        </p:xfrm>
        <a:graphic>
          <a:graphicData uri="http://schemas.openxmlformats.org/drawingml/2006/table">
            <a:tbl>
              <a:tblPr firstRow="1" bandRow="1">
                <a:tableStyleId>{9DCAF9ED-07DC-4A11-8D7F-57B35C25682E}</a:tableStyleId>
              </a:tblPr>
              <a:tblGrid>
                <a:gridCol w="2500313"/>
                <a:gridCol w="1028700"/>
                <a:gridCol w="1085850"/>
                <a:gridCol w="1028700"/>
              </a:tblGrid>
              <a:tr h="343297">
                <a:tc>
                  <a:txBody>
                    <a:bodyPr/>
                    <a:lstStyle/>
                    <a:p>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 1</a:t>
                      </a:r>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 2</a:t>
                      </a:r>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a:t>
                      </a:r>
                      <a:r>
                        <a:rPr lang="en-US" sz="1800" baseline="0" dirty="0" smtClean="0">
                          <a:latin typeface="Times New Roman" charset="0"/>
                          <a:ea typeface="Times New Roman" charset="0"/>
                          <a:cs typeface="Times New Roman" charset="0"/>
                        </a:rPr>
                        <a:t> 3</a:t>
                      </a:r>
                      <a:endParaRPr lang="en-US" sz="1800" dirty="0">
                        <a:latin typeface="Times New Roman" charset="0"/>
                        <a:ea typeface="Times New Roman" charset="0"/>
                        <a:cs typeface="Times New Roman" charset="0"/>
                      </a:endParaRPr>
                    </a:p>
                  </a:txBody>
                  <a:tcPr marL="71697" marR="71697" marT="34290" marB="34290"/>
                </a:tc>
              </a:tr>
              <a:tr h="343297">
                <a:tc>
                  <a:txBody>
                    <a:bodyPr/>
                    <a:lstStyle/>
                    <a:p>
                      <a:r>
                        <a:rPr lang="en-US" sz="1800" dirty="0" smtClean="0">
                          <a:latin typeface="Times New Roman" charset="0"/>
                          <a:ea typeface="Times New Roman" charset="0"/>
                          <a:cs typeface="Times New Roman" charset="0"/>
                        </a:rPr>
                        <a:t>Effect</a:t>
                      </a:r>
                      <a:r>
                        <a:rPr lang="en-US" sz="1800" baseline="0" dirty="0" smtClean="0">
                          <a:latin typeface="Times New Roman" charset="0"/>
                          <a:ea typeface="Times New Roman" charset="0"/>
                          <a:cs typeface="Times New Roman" charset="0"/>
                        </a:rPr>
                        <a:t> of Treatment</a:t>
                      </a:r>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nb-NO" sz="1800" b="0" i="0" u="none" strike="noStrike" dirty="0">
                          <a:effectLst/>
                          <a:latin typeface="Times New Roman" charset="0"/>
                          <a:ea typeface="Times New Roman" charset="0"/>
                          <a:cs typeface="Times New Roman" charset="0"/>
                        </a:rPr>
                        <a:t>0.036</a:t>
                      </a:r>
                    </a:p>
                  </a:txBody>
                  <a:tcPr marL="4763" marR="4763" marT="4763" marB="0" anchor="b"/>
                </a:tc>
                <a:tc>
                  <a:txBody>
                    <a:bodyPr/>
                    <a:lstStyle/>
                    <a:p>
                      <a:pPr algn="ctr" fontAlgn="b"/>
                      <a:r>
                        <a:rPr lang="pt-BR" sz="1800" b="0" i="0" u="none" strike="noStrike">
                          <a:effectLst/>
                          <a:latin typeface="Times New Roman" charset="0"/>
                          <a:ea typeface="Times New Roman" charset="0"/>
                          <a:cs typeface="Times New Roman" charset="0"/>
                        </a:rPr>
                        <a:t>-0.023</a:t>
                      </a:r>
                    </a:p>
                  </a:txBody>
                  <a:tcPr marL="4763" marR="4763" marT="4763" marB="0" anchor="b"/>
                </a:tc>
                <a:tc>
                  <a:txBody>
                    <a:bodyPr/>
                    <a:lstStyle/>
                    <a:p>
                      <a:pPr algn="ctr" fontAlgn="b"/>
                      <a:r>
                        <a:rPr lang="pt-BR" sz="1800" b="0" i="0" u="none" strike="noStrike">
                          <a:effectLst/>
                          <a:latin typeface="Times New Roman" charset="0"/>
                          <a:ea typeface="Times New Roman" charset="0"/>
                          <a:cs typeface="Times New Roman" charset="0"/>
                        </a:rPr>
                        <a:t>-0.017</a:t>
                      </a:r>
                    </a:p>
                  </a:txBody>
                  <a:tcPr marL="4763" marR="4763" marT="4763" marB="0" anchor="b"/>
                </a:tc>
              </a:tr>
              <a:tr h="343297">
                <a:tc>
                  <a:txBody>
                    <a:bodyPr/>
                    <a:lstStyle/>
                    <a:p>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pt-BR" sz="1800" b="0" i="0" u="none" strike="noStrike">
                          <a:effectLst/>
                          <a:latin typeface="Times New Roman" charset="0"/>
                          <a:ea typeface="Times New Roman" charset="0"/>
                          <a:cs typeface="Times New Roman" charset="0"/>
                        </a:rPr>
                        <a:t>[0.059]</a:t>
                      </a:r>
                    </a:p>
                  </a:txBody>
                  <a:tcPr marL="4763" marR="4763" marT="4763" marB="0" anchor="b"/>
                </a:tc>
                <a:tc>
                  <a:txBody>
                    <a:bodyPr/>
                    <a:lstStyle/>
                    <a:p>
                      <a:pPr algn="ctr" fontAlgn="b"/>
                      <a:r>
                        <a:rPr lang="pt-BR" sz="1800" b="0" i="0" u="none" strike="noStrike">
                          <a:effectLst/>
                          <a:latin typeface="Times New Roman" charset="0"/>
                          <a:ea typeface="Times New Roman" charset="0"/>
                          <a:cs typeface="Times New Roman" charset="0"/>
                        </a:rPr>
                        <a:t>[0.054]</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[0.054]</a:t>
                      </a:r>
                    </a:p>
                  </a:txBody>
                  <a:tcPr marL="4763" marR="4763" marT="4763"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charset="0"/>
                          <a:ea typeface="Times New Roman" charset="0"/>
                          <a:cs typeface="Times New Roman" charset="0"/>
                        </a:rPr>
                        <a:t>Cohort&amp;Years</a:t>
                      </a:r>
                      <a:r>
                        <a:rPr lang="en-US" sz="1800" dirty="0" smtClean="0">
                          <a:latin typeface="Times New Roman" charset="0"/>
                          <a:ea typeface="Times New Roman" charset="0"/>
                          <a:cs typeface="Times New Roman" charset="0"/>
                        </a:rPr>
                        <a:t> Since PhD</a:t>
                      </a: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PhD Rank</a:t>
                      </a: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First Job Rank</a:t>
                      </a: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 Observations</a:t>
                      </a: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303</a:t>
                      </a:r>
                    </a:p>
                  </a:txBody>
                  <a:tcPr marL="4763" marR="4763" marT="4763" marB="0" anchor="b"/>
                </a:tc>
                <a:tc>
                  <a:txBody>
                    <a:bodyPr/>
                    <a:lstStyle/>
                    <a:p>
                      <a:pPr algn="ctr" fontAlgn="b"/>
                      <a:r>
                        <a:rPr lang="en-US" sz="1800" b="0" i="0" u="none" strike="noStrike" dirty="0">
                          <a:effectLst/>
                          <a:latin typeface="Times New Roman" charset="0"/>
                          <a:ea typeface="Times New Roman" charset="0"/>
                          <a:cs typeface="Times New Roman" charset="0"/>
                        </a:rPr>
                        <a:t>303</a:t>
                      </a:r>
                    </a:p>
                  </a:txBody>
                  <a:tcPr marL="4763" marR="4763" marT="4763" marB="0" anchor="b"/>
                </a:tc>
                <a:tc>
                  <a:txBody>
                    <a:bodyPr/>
                    <a:lstStyle/>
                    <a:p>
                      <a:pPr algn="ctr" fontAlgn="b"/>
                      <a:r>
                        <a:rPr lang="en-US" sz="1800" b="0" i="0" u="none" strike="noStrike" dirty="0">
                          <a:effectLst/>
                          <a:latin typeface="Times New Roman" charset="0"/>
                          <a:ea typeface="Times New Roman" charset="0"/>
                          <a:cs typeface="Times New Roman" charset="0"/>
                        </a:rPr>
                        <a:t>303</a:t>
                      </a:r>
                    </a:p>
                  </a:txBody>
                  <a:tcPr marL="4763" marR="4763" marT="4763"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R-squared</a:t>
                      </a:r>
                    </a:p>
                  </a:txBody>
                  <a:tcPr marL="71697" marR="71697" marT="34290" marB="34290"/>
                </a:tc>
                <a:tc>
                  <a:txBody>
                    <a:bodyPr/>
                    <a:lstStyle/>
                    <a:p>
                      <a:pPr algn="ctr" fontAlgn="b"/>
                      <a:r>
                        <a:rPr lang="nb-NO" sz="1800" b="0" i="0" u="none" strike="noStrike">
                          <a:effectLst/>
                          <a:latin typeface="Times New Roman" charset="0"/>
                          <a:ea typeface="Times New Roman" charset="0"/>
                          <a:cs typeface="Times New Roman" charset="0"/>
                        </a:rPr>
                        <a:t>0.001</a:t>
                      </a:r>
                    </a:p>
                  </a:txBody>
                  <a:tcPr marL="4763" marR="4763" marT="4763" marB="0" anchor="b"/>
                </a:tc>
                <a:tc>
                  <a:txBody>
                    <a:bodyPr/>
                    <a:lstStyle/>
                    <a:p>
                      <a:pPr algn="ctr" fontAlgn="b"/>
                      <a:r>
                        <a:rPr lang="is-IS" sz="1800" b="0" i="0" u="none" strike="noStrike">
                          <a:effectLst/>
                          <a:latin typeface="Times New Roman" charset="0"/>
                          <a:ea typeface="Times New Roman" charset="0"/>
                          <a:cs typeface="Times New Roman" charset="0"/>
                        </a:rPr>
                        <a:t>0.232</a:t>
                      </a:r>
                    </a:p>
                  </a:txBody>
                  <a:tcPr marL="4763" marR="4763" marT="4763" marB="0" anchor="b"/>
                </a:tc>
                <a:tc>
                  <a:txBody>
                    <a:bodyPr/>
                    <a:lstStyle/>
                    <a:p>
                      <a:pPr algn="ctr" fontAlgn="b"/>
                      <a:r>
                        <a:rPr lang="hr-HR" sz="1800" b="0" i="0" u="none" strike="noStrike" dirty="0">
                          <a:effectLst/>
                          <a:latin typeface="Times New Roman" charset="0"/>
                          <a:ea typeface="Times New Roman" charset="0"/>
                          <a:cs typeface="Times New Roman" charset="0"/>
                        </a:rPr>
                        <a:t>0.241</a:t>
                      </a:r>
                    </a:p>
                  </a:txBody>
                  <a:tcPr marL="4763" marR="4763" marT="4763" marB="0" anchor="b"/>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273845"/>
            <a:ext cx="5915025" cy="583406"/>
          </a:xfrm>
        </p:spPr>
        <p:txBody>
          <a:bodyPr/>
          <a:lstStyle/>
          <a:p>
            <a:r>
              <a:rPr lang="en-US" b="1" dirty="0" smtClean="0">
                <a:solidFill>
                  <a:srgbClr val="4BA7C9"/>
                </a:solidFill>
                <a:latin typeface="Times New Roman" charset="0"/>
                <a:ea typeface="Times New Roman" charset="0"/>
                <a:cs typeface="Times New Roman" charset="0"/>
              </a:rPr>
              <a:t>Overview</a:t>
            </a:r>
            <a:endParaRPr lang="en-US" b="1" dirty="0">
              <a:solidFill>
                <a:srgbClr val="4BA7C9"/>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1828800" y="1028701"/>
            <a:ext cx="5486400" cy="3604022"/>
          </a:xfrm>
        </p:spPr>
        <p:txBody>
          <a:bodyPr>
            <a:normAutofit/>
          </a:bodyPr>
          <a:lstStyle/>
          <a:p>
            <a:r>
              <a:rPr lang="en-US" sz="2400" dirty="0">
                <a:solidFill>
                  <a:srgbClr val="4BA7C9"/>
                </a:solidFill>
                <a:latin typeface="Times New Roman" charset="0"/>
                <a:ea typeface="Times New Roman" charset="0"/>
                <a:cs typeface="Times New Roman" charset="0"/>
              </a:rPr>
              <a:t>Problem:  </a:t>
            </a:r>
            <a:r>
              <a:rPr lang="en-US" sz="2400" dirty="0">
                <a:latin typeface="Times New Roman" charset="0"/>
                <a:ea typeface="Times New Roman" charset="0"/>
                <a:cs typeface="Times New Roman" charset="0"/>
              </a:rPr>
              <a:t>Dearth of women at the highest ranks in academic economics</a:t>
            </a:r>
          </a:p>
          <a:p>
            <a:r>
              <a:rPr lang="en-US" sz="2400" dirty="0">
                <a:solidFill>
                  <a:srgbClr val="4BA7C9"/>
                </a:solidFill>
                <a:latin typeface="Times New Roman" charset="0"/>
                <a:ea typeface="Times New Roman" charset="0"/>
                <a:cs typeface="Times New Roman" charset="0"/>
              </a:rPr>
              <a:t>Potential solution</a:t>
            </a:r>
            <a:r>
              <a:rPr lang="en-US" sz="2400" dirty="0">
                <a:latin typeface="Times New Roman" charset="0"/>
                <a:ea typeface="Times New Roman" charset="0"/>
                <a:cs typeface="Times New Roman" charset="0"/>
              </a:rPr>
              <a:t>:  Does the CEMENT mentoring workshop enhance untenured academic woman economists’ career outcomes?</a:t>
            </a:r>
          </a:p>
          <a:p>
            <a:r>
              <a:rPr lang="en-US" sz="2400" dirty="0">
                <a:solidFill>
                  <a:srgbClr val="4BA7C9"/>
                </a:solidFill>
                <a:latin typeface="Times New Roman" charset="0"/>
                <a:ea typeface="Times New Roman" charset="0"/>
                <a:cs typeface="Times New Roman" charset="0"/>
              </a:rPr>
              <a:t>Our results indicate</a:t>
            </a:r>
            <a:r>
              <a:rPr lang="en-US" sz="2400" dirty="0">
                <a:latin typeface="Times New Roman" charset="0"/>
                <a:ea typeface="Times New Roman" charset="0"/>
                <a:cs typeface="Times New Roman" charset="0"/>
              </a:rPr>
              <a:t>: Mentor can work, especially for women with elite training.</a:t>
            </a:r>
          </a:p>
        </p:txBody>
      </p:sp>
    </p:spTree>
    <p:extLst>
      <p:ext uri="{BB962C8B-B14F-4D97-AF65-F5344CB8AC3E}">
        <p14:creationId xmlns:p14="http://schemas.microsoft.com/office/powerpoint/2010/main" val="5374211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defRPr/>
            </a:pPr>
            <a:r>
              <a:rPr lang="en-US" dirty="0" smtClean="0">
                <a:solidFill>
                  <a:srgbClr val="4BA7C9"/>
                </a:solidFill>
                <a:latin typeface="Times New Roman" charset="0"/>
                <a:ea typeface="Times New Roman" charset="0"/>
                <a:cs typeface="Times New Roman" charset="0"/>
              </a:rPr>
              <a:t>Outcome=Probability of Tenure at Top 40 School</a:t>
            </a:r>
            <a:endParaRPr lang="en-US" dirty="0">
              <a:solidFill>
                <a:srgbClr val="4BA7C9"/>
              </a:solidFill>
              <a:latin typeface="Times New Roman" charset="0"/>
              <a:ea typeface="Times New Roman" charset="0"/>
              <a:cs typeface="Times New Roman"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64582167"/>
              </p:ext>
            </p:extLst>
          </p:nvPr>
        </p:nvGraphicFramePr>
        <p:xfrm>
          <a:off x="1371600" y="1369219"/>
          <a:ext cx="6157914" cy="2746376"/>
        </p:xfrm>
        <a:graphic>
          <a:graphicData uri="http://schemas.openxmlformats.org/drawingml/2006/table">
            <a:tbl>
              <a:tblPr firstRow="1" bandRow="1">
                <a:tableStyleId>{9DCAF9ED-07DC-4A11-8D7F-57B35C25682E}</a:tableStyleId>
              </a:tblPr>
              <a:tblGrid>
                <a:gridCol w="2840970"/>
                <a:gridCol w="1189935"/>
                <a:gridCol w="1130438"/>
                <a:gridCol w="996571"/>
              </a:tblGrid>
              <a:tr h="343297">
                <a:tc>
                  <a:txBody>
                    <a:bodyPr/>
                    <a:lstStyle/>
                    <a:p>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 1</a:t>
                      </a:r>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 2</a:t>
                      </a:r>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a:t>
                      </a:r>
                      <a:r>
                        <a:rPr lang="en-US" sz="1800" baseline="0" dirty="0" smtClean="0">
                          <a:latin typeface="Times New Roman" charset="0"/>
                          <a:ea typeface="Times New Roman" charset="0"/>
                          <a:cs typeface="Times New Roman" charset="0"/>
                        </a:rPr>
                        <a:t> 3</a:t>
                      </a:r>
                      <a:endParaRPr lang="en-US" sz="1800" dirty="0">
                        <a:latin typeface="Times New Roman" charset="0"/>
                        <a:ea typeface="Times New Roman" charset="0"/>
                        <a:cs typeface="Times New Roman" charset="0"/>
                      </a:endParaRPr>
                    </a:p>
                  </a:txBody>
                  <a:tcPr marL="71697" marR="71697" marT="34290" marB="34290"/>
                </a:tc>
              </a:tr>
              <a:tr h="343297">
                <a:tc>
                  <a:txBody>
                    <a:bodyPr/>
                    <a:lstStyle/>
                    <a:p>
                      <a:r>
                        <a:rPr lang="en-US" sz="1800" dirty="0" smtClean="0">
                          <a:latin typeface="Times New Roman" charset="0"/>
                          <a:ea typeface="Times New Roman" charset="0"/>
                          <a:cs typeface="Times New Roman" charset="0"/>
                        </a:rPr>
                        <a:t>Effect</a:t>
                      </a:r>
                      <a:r>
                        <a:rPr lang="en-US" sz="1800" baseline="0" dirty="0" smtClean="0">
                          <a:latin typeface="Times New Roman" charset="0"/>
                          <a:ea typeface="Times New Roman" charset="0"/>
                          <a:cs typeface="Times New Roman" charset="0"/>
                        </a:rPr>
                        <a:t> of Treatment</a:t>
                      </a:r>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0.131***</a:t>
                      </a:r>
                    </a:p>
                  </a:txBody>
                  <a:tcPr marL="4763" marR="4763" marT="4763" marB="0" anchor="b"/>
                </a:tc>
                <a:tc>
                  <a:txBody>
                    <a:bodyPr/>
                    <a:lstStyle/>
                    <a:p>
                      <a:pPr algn="ctr" fontAlgn="b"/>
                      <a:r>
                        <a:rPr lang="en-US" sz="1800" b="0" i="0" u="none" strike="noStrike">
                          <a:effectLst/>
                          <a:latin typeface="Times New Roman" charset="0"/>
                          <a:ea typeface="Times New Roman" charset="0"/>
                          <a:cs typeface="Times New Roman" charset="0"/>
                        </a:rPr>
                        <a:t>0.118***</a:t>
                      </a:r>
                    </a:p>
                  </a:txBody>
                  <a:tcPr marL="4763" marR="4763" marT="4763" marB="0" anchor="b"/>
                </a:tc>
                <a:tc>
                  <a:txBody>
                    <a:bodyPr/>
                    <a:lstStyle/>
                    <a:p>
                      <a:pPr algn="ctr" fontAlgn="b"/>
                      <a:r>
                        <a:rPr lang="en-US" sz="1800" b="0" i="0" u="none" strike="noStrike">
                          <a:effectLst/>
                          <a:latin typeface="Times New Roman" charset="0"/>
                          <a:ea typeface="Times New Roman" charset="0"/>
                          <a:cs typeface="Times New Roman" charset="0"/>
                        </a:rPr>
                        <a:t>0.107***</a:t>
                      </a:r>
                    </a:p>
                  </a:txBody>
                  <a:tcPr marL="4763" marR="4763" marT="4763" marB="0" anchor="b"/>
                </a:tc>
              </a:tr>
              <a:tr h="343297">
                <a:tc>
                  <a:txBody>
                    <a:bodyPr/>
                    <a:lstStyle/>
                    <a:p>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pt-BR" sz="1800" b="0" i="0" u="none" strike="noStrike">
                          <a:effectLst/>
                          <a:latin typeface="Times New Roman" charset="0"/>
                          <a:ea typeface="Times New Roman" charset="0"/>
                          <a:cs typeface="Times New Roman" charset="0"/>
                        </a:rPr>
                        <a:t>[0.039]</a:t>
                      </a:r>
                    </a:p>
                  </a:txBody>
                  <a:tcPr marL="4763" marR="4763" marT="4763" marB="0" anchor="b"/>
                </a:tc>
                <a:tc>
                  <a:txBody>
                    <a:bodyPr/>
                    <a:lstStyle/>
                    <a:p>
                      <a:pPr algn="ctr" fontAlgn="b"/>
                      <a:r>
                        <a:rPr lang="pt-BR" sz="1800" b="0" i="0" u="none" strike="noStrike">
                          <a:effectLst/>
                          <a:latin typeface="Times New Roman" charset="0"/>
                          <a:ea typeface="Times New Roman" charset="0"/>
                          <a:cs typeface="Times New Roman" charset="0"/>
                        </a:rPr>
                        <a:t>[0.039]</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[0.035]</a:t>
                      </a:r>
                    </a:p>
                  </a:txBody>
                  <a:tcPr marL="4763" marR="4763" marT="4763"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charset="0"/>
                          <a:ea typeface="Times New Roman" charset="0"/>
                          <a:cs typeface="Times New Roman" charset="0"/>
                        </a:rPr>
                        <a:t>Cohort&amp;Years</a:t>
                      </a:r>
                      <a:r>
                        <a:rPr lang="en-US" sz="1800" dirty="0" smtClean="0">
                          <a:latin typeface="Times New Roman" charset="0"/>
                          <a:ea typeface="Times New Roman" charset="0"/>
                          <a:cs typeface="Times New Roman" charset="0"/>
                        </a:rPr>
                        <a:t> Since PhD</a:t>
                      </a: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PhD Rank</a:t>
                      </a: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First Job Rank</a:t>
                      </a: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 Observations</a:t>
                      </a: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303</a:t>
                      </a:r>
                    </a:p>
                  </a:txBody>
                  <a:tcPr marL="4763" marR="4763" marT="4763" marB="0" anchor="b"/>
                </a:tc>
                <a:tc>
                  <a:txBody>
                    <a:bodyPr/>
                    <a:lstStyle/>
                    <a:p>
                      <a:pPr algn="ctr" fontAlgn="b"/>
                      <a:r>
                        <a:rPr lang="en-US" sz="1800" b="0" i="0" u="none" strike="noStrike" dirty="0">
                          <a:effectLst/>
                          <a:latin typeface="Times New Roman" charset="0"/>
                          <a:ea typeface="Times New Roman" charset="0"/>
                          <a:cs typeface="Times New Roman" charset="0"/>
                        </a:rPr>
                        <a:t>303</a:t>
                      </a:r>
                    </a:p>
                  </a:txBody>
                  <a:tcPr marL="4763" marR="4763" marT="4763" marB="0" anchor="b"/>
                </a:tc>
                <a:tc>
                  <a:txBody>
                    <a:bodyPr/>
                    <a:lstStyle/>
                    <a:p>
                      <a:pPr algn="ctr" fontAlgn="b"/>
                      <a:r>
                        <a:rPr lang="en-US" sz="1800" b="0" i="0" u="none" strike="noStrike" dirty="0">
                          <a:effectLst/>
                          <a:latin typeface="Times New Roman" charset="0"/>
                          <a:ea typeface="Times New Roman" charset="0"/>
                          <a:cs typeface="Times New Roman" charset="0"/>
                        </a:rPr>
                        <a:t>303</a:t>
                      </a:r>
                    </a:p>
                  </a:txBody>
                  <a:tcPr marL="4763" marR="4763" marT="4763"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R-squared</a:t>
                      </a:r>
                    </a:p>
                  </a:txBody>
                  <a:tcPr marL="71697" marR="71697" marT="34290" marB="34290"/>
                </a:tc>
                <a:tc>
                  <a:txBody>
                    <a:bodyPr/>
                    <a:lstStyle/>
                    <a:p>
                      <a:pPr algn="ctr" fontAlgn="b"/>
                      <a:r>
                        <a:rPr lang="nb-NO" sz="1800" b="0" i="0" u="none" strike="noStrike">
                          <a:effectLst/>
                          <a:latin typeface="Times New Roman" charset="0"/>
                          <a:ea typeface="Times New Roman" charset="0"/>
                          <a:cs typeface="Times New Roman" charset="0"/>
                        </a:rPr>
                        <a:t>0.037</a:t>
                      </a:r>
                    </a:p>
                  </a:txBody>
                  <a:tcPr marL="4763" marR="4763" marT="4763" marB="0" anchor="b"/>
                </a:tc>
                <a:tc>
                  <a:txBody>
                    <a:bodyPr/>
                    <a:lstStyle/>
                    <a:p>
                      <a:pPr algn="ctr" fontAlgn="b"/>
                      <a:r>
                        <a:rPr lang="nb-NO" sz="1800" b="0" i="0" u="none" strike="noStrike">
                          <a:effectLst/>
                          <a:latin typeface="Times New Roman" charset="0"/>
                          <a:ea typeface="Times New Roman" charset="0"/>
                          <a:cs typeface="Times New Roman" charset="0"/>
                        </a:rPr>
                        <a:t>0.125</a:t>
                      </a:r>
                    </a:p>
                  </a:txBody>
                  <a:tcPr marL="4763" marR="4763" marT="4763" marB="0" anchor="b"/>
                </a:tc>
                <a:tc>
                  <a:txBody>
                    <a:bodyPr/>
                    <a:lstStyle/>
                    <a:p>
                      <a:pPr algn="ctr" fontAlgn="b"/>
                      <a:r>
                        <a:rPr lang="nb-NO" sz="1800" b="0" i="0" u="none" strike="noStrike" dirty="0">
                          <a:effectLst/>
                          <a:latin typeface="Times New Roman" charset="0"/>
                          <a:ea typeface="Times New Roman" charset="0"/>
                          <a:cs typeface="Times New Roman" charset="0"/>
                        </a:rPr>
                        <a:t>0.283</a:t>
                      </a:r>
                    </a:p>
                  </a:txBody>
                  <a:tcPr marL="4763" marR="4763" marT="4763" marB="0" anchor="b"/>
                </a:tc>
              </a:tr>
            </a:tbl>
          </a:graphicData>
        </a:graphic>
      </p:graphicFrame>
    </p:spTree>
    <p:extLst>
      <p:ext uri="{BB962C8B-B14F-4D97-AF65-F5344CB8AC3E}">
        <p14:creationId xmlns:p14="http://schemas.microsoft.com/office/powerpoint/2010/main" val="9041667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defRPr/>
            </a:pPr>
            <a:r>
              <a:rPr lang="en-US" dirty="0" smtClean="0">
                <a:solidFill>
                  <a:srgbClr val="4BA7C9"/>
                </a:solidFill>
                <a:latin typeface="Times New Roman" charset="0"/>
                <a:ea typeface="Times New Roman" charset="0"/>
                <a:cs typeface="Times New Roman" charset="0"/>
              </a:rPr>
              <a:t>Outcome=Probability of Tenure at Rank 41+ School</a:t>
            </a:r>
            <a:endParaRPr lang="en-US" dirty="0">
              <a:solidFill>
                <a:srgbClr val="4BA7C9"/>
              </a:solidFill>
              <a:latin typeface="Times New Roman" charset="0"/>
              <a:ea typeface="Times New Roman" charset="0"/>
              <a:cs typeface="Times New Roman"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66522011"/>
              </p:ext>
            </p:extLst>
          </p:nvPr>
        </p:nvGraphicFramePr>
        <p:xfrm>
          <a:off x="1371601" y="1369219"/>
          <a:ext cx="6286500" cy="2402682"/>
        </p:xfrm>
        <a:graphic>
          <a:graphicData uri="http://schemas.openxmlformats.org/drawingml/2006/table">
            <a:tbl>
              <a:tblPr firstRow="1" bandRow="1">
                <a:tableStyleId>{9DCAF9ED-07DC-4A11-8D7F-57B35C25682E}</a:tableStyleId>
              </a:tblPr>
              <a:tblGrid>
                <a:gridCol w="2898032"/>
                <a:gridCol w="1188936"/>
                <a:gridCol w="1188936"/>
                <a:gridCol w="1010596"/>
              </a:tblGrid>
              <a:tr h="343297">
                <a:tc>
                  <a:txBody>
                    <a:bodyPr/>
                    <a:lstStyle/>
                    <a:p>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 1</a:t>
                      </a:r>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 2</a:t>
                      </a:r>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a:t>
                      </a:r>
                      <a:r>
                        <a:rPr lang="en-US" sz="1800" baseline="0" dirty="0" smtClean="0">
                          <a:latin typeface="Times New Roman" charset="0"/>
                          <a:ea typeface="Times New Roman" charset="0"/>
                          <a:cs typeface="Times New Roman" charset="0"/>
                        </a:rPr>
                        <a:t> 3</a:t>
                      </a:r>
                      <a:endParaRPr lang="en-US" sz="1800" dirty="0">
                        <a:latin typeface="Times New Roman" charset="0"/>
                        <a:ea typeface="Times New Roman" charset="0"/>
                        <a:cs typeface="Times New Roman" charset="0"/>
                      </a:endParaRPr>
                    </a:p>
                  </a:txBody>
                  <a:tcPr marL="71697" marR="71697" marT="34290" marB="34290"/>
                </a:tc>
              </a:tr>
              <a:tr h="343297">
                <a:tc>
                  <a:txBody>
                    <a:bodyPr/>
                    <a:lstStyle/>
                    <a:p>
                      <a:r>
                        <a:rPr lang="en-US" sz="1800" dirty="0" smtClean="0">
                          <a:latin typeface="Times New Roman" charset="0"/>
                          <a:ea typeface="Times New Roman" charset="0"/>
                          <a:cs typeface="Times New Roman" charset="0"/>
                        </a:rPr>
                        <a:t>Effect</a:t>
                      </a:r>
                      <a:r>
                        <a:rPr lang="en-US" sz="1800" baseline="0" dirty="0" smtClean="0">
                          <a:latin typeface="Times New Roman" charset="0"/>
                          <a:ea typeface="Times New Roman" charset="0"/>
                          <a:cs typeface="Times New Roman" charset="0"/>
                        </a:rPr>
                        <a:t> of Treatment</a:t>
                      </a:r>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pt-BR" sz="1800" b="0" i="0" u="none" strike="noStrike" dirty="0">
                          <a:effectLst/>
                          <a:latin typeface="Times New Roman" charset="0"/>
                          <a:ea typeface="Times New Roman" charset="0"/>
                          <a:cs typeface="Times New Roman" charset="0"/>
                        </a:rPr>
                        <a:t>-0.100*</a:t>
                      </a:r>
                    </a:p>
                  </a:txBody>
                  <a:tcPr marL="4763" marR="4763" marT="4763" marB="0" anchor="b"/>
                </a:tc>
                <a:tc>
                  <a:txBody>
                    <a:bodyPr/>
                    <a:lstStyle/>
                    <a:p>
                      <a:pPr algn="ctr" fontAlgn="b"/>
                      <a:r>
                        <a:rPr lang="en-US" sz="1800" b="0" i="0" u="none" strike="noStrike">
                          <a:effectLst/>
                          <a:latin typeface="Times New Roman" charset="0"/>
                          <a:ea typeface="Times New Roman" charset="0"/>
                          <a:cs typeface="Times New Roman" charset="0"/>
                        </a:rPr>
                        <a:t>-0.145**</a:t>
                      </a:r>
                    </a:p>
                  </a:txBody>
                  <a:tcPr marL="4763" marR="4763" marT="4763" marB="0" anchor="b"/>
                </a:tc>
                <a:tc>
                  <a:txBody>
                    <a:bodyPr/>
                    <a:lstStyle/>
                    <a:p>
                      <a:pPr algn="ctr" fontAlgn="b"/>
                      <a:r>
                        <a:rPr lang="en-US" sz="1800" b="0" i="0" u="none" strike="noStrike">
                          <a:effectLst/>
                          <a:latin typeface="Times New Roman" charset="0"/>
                          <a:ea typeface="Times New Roman" charset="0"/>
                          <a:cs typeface="Times New Roman" charset="0"/>
                        </a:rPr>
                        <a:t>-0.124**</a:t>
                      </a:r>
                    </a:p>
                  </a:txBody>
                  <a:tcPr marL="4763" marR="4763" marT="4763" marB="0" anchor="b"/>
                </a:tc>
              </a:tr>
              <a:tr h="343297">
                <a:tc>
                  <a:txBody>
                    <a:bodyPr/>
                    <a:lstStyle/>
                    <a:p>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pt-BR" sz="1800" b="0" i="0" u="none" strike="noStrike">
                          <a:effectLst/>
                          <a:latin typeface="Times New Roman" charset="0"/>
                          <a:ea typeface="Times New Roman" charset="0"/>
                          <a:cs typeface="Times New Roman" charset="0"/>
                        </a:rPr>
                        <a:t>[0.059]</a:t>
                      </a:r>
                    </a:p>
                  </a:txBody>
                  <a:tcPr marL="4763" marR="4763" marT="4763" marB="0" anchor="b"/>
                </a:tc>
                <a:tc>
                  <a:txBody>
                    <a:bodyPr/>
                    <a:lstStyle/>
                    <a:p>
                      <a:pPr algn="ctr" fontAlgn="b"/>
                      <a:r>
                        <a:rPr lang="pt-BR" sz="1800" b="0" i="0" u="none" strike="noStrike">
                          <a:effectLst/>
                          <a:latin typeface="Times New Roman" charset="0"/>
                          <a:ea typeface="Times New Roman" charset="0"/>
                          <a:cs typeface="Times New Roman" charset="0"/>
                        </a:rPr>
                        <a:t>[0.058]</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[0.055]</a:t>
                      </a:r>
                    </a:p>
                  </a:txBody>
                  <a:tcPr marL="4763" marR="4763" marT="4763"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charset="0"/>
                          <a:ea typeface="Times New Roman" charset="0"/>
                          <a:cs typeface="Times New Roman" charset="0"/>
                        </a:rPr>
                        <a:t>Cohort&amp;Years</a:t>
                      </a:r>
                      <a:r>
                        <a:rPr lang="en-US" sz="1800" dirty="0" smtClean="0">
                          <a:latin typeface="Times New Roman" charset="0"/>
                          <a:ea typeface="Times New Roman" charset="0"/>
                          <a:cs typeface="Times New Roman" charset="0"/>
                        </a:rPr>
                        <a:t> Since PhD</a:t>
                      </a: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PhD Rank&amp;1st</a:t>
                      </a:r>
                      <a:r>
                        <a:rPr lang="en-US" sz="1800" baseline="0" dirty="0" smtClean="0">
                          <a:latin typeface="Times New Roman" charset="0"/>
                          <a:ea typeface="Times New Roman" charset="0"/>
                          <a:cs typeface="Times New Roman" charset="0"/>
                        </a:rPr>
                        <a:t> Job Rank</a:t>
                      </a: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r h="3429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 Observations</a:t>
                      </a: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303</a:t>
                      </a:r>
                    </a:p>
                  </a:txBody>
                  <a:tcPr marL="4763" marR="4763" marT="4763" marB="0" anchor="b"/>
                </a:tc>
                <a:tc>
                  <a:txBody>
                    <a:bodyPr/>
                    <a:lstStyle/>
                    <a:p>
                      <a:pPr algn="ctr" fontAlgn="b"/>
                      <a:r>
                        <a:rPr lang="en-US" sz="1800" b="0" i="0" u="none" strike="noStrike" dirty="0">
                          <a:effectLst/>
                          <a:latin typeface="Times New Roman" charset="0"/>
                          <a:ea typeface="Times New Roman" charset="0"/>
                          <a:cs typeface="Times New Roman" charset="0"/>
                        </a:rPr>
                        <a:t>303</a:t>
                      </a:r>
                    </a:p>
                  </a:txBody>
                  <a:tcPr marL="4763" marR="4763" marT="4763" marB="0" anchor="b"/>
                </a:tc>
                <a:tc>
                  <a:txBody>
                    <a:bodyPr/>
                    <a:lstStyle/>
                    <a:p>
                      <a:pPr algn="ctr" fontAlgn="b"/>
                      <a:r>
                        <a:rPr lang="en-US" sz="1800" b="0" i="0" u="none" strike="noStrike">
                          <a:effectLst/>
                          <a:latin typeface="Times New Roman" charset="0"/>
                          <a:ea typeface="Times New Roman" charset="0"/>
                          <a:cs typeface="Times New Roman" charset="0"/>
                        </a:rPr>
                        <a:t>303</a:t>
                      </a:r>
                    </a:p>
                  </a:txBody>
                  <a:tcPr marL="4763" marR="4763" marT="4763" marB="0" anchor="b"/>
                </a:tc>
              </a:tr>
              <a:tr h="343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R-squared</a:t>
                      </a:r>
                    </a:p>
                  </a:txBody>
                  <a:tcPr marL="71697" marR="71697" marT="34290" marB="34290"/>
                </a:tc>
                <a:tc>
                  <a:txBody>
                    <a:bodyPr/>
                    <a:lstStyle/>
                    <a:p>
                      <a:pPr algn="ctr" fontAlgn="b"/>
                      <a:r>
                        <a:rPr lang="is-IS" sz="1800" b="0" i="0" u="none" strike="noStrike">
                          <a:effectLst/>
                          <a:latin typeface="Times New Roman" charset="0"/>
                          <a:ea typeface="Times New Roman" charset="0"/>
                          <a:cs typeface="Times New Roman" charset="0"/>
                        </a:rPr>
                        <a:t>0.009</a:t>
                      </a:r>
                    </a:p>
                  </a:txBody>
                  <a:tcPr marL="4763" marR="4763" marT="4763" marB="0" anchor="b"/>
                </a:tc>
                <a:tc>
                  <a:txBody>
                    <a:bodyPr/>
                    <a:lstStyle/>
                    <a:p>
                      <a:pPr algn="ctr" fontAlgn="b"/>
                      <a:r>
                        <a:rPr lang="nb-NO" sz="1800" b="0" i="0" u="none" strike="noStrike" dirty="0">
                          <a:effectLst/>
                          <a:latin typeface="Times New Roman" charset="0"/>
                          <a:ea typeface="Times New Roman" charset="0"/>
                          <a:cs typeface="Times New Roman" charset="0"/>
                        </a:rPr>
                        <a:t>0.120</a:t>
                      </a:r>
                    </a:p>
                  </a:txBody>
                  <a:tcPr marL="4763" marR="4763" marT="4763" marB="0" anchor="b"/>
                </a:tc>
                <a:tc>
                  <a:txBody>
                    <a:bodyPr/>
                    <a:lstStyle/>
                    <a:p>
                      <a:pPr algn="ctr" fontAlgn="b"/>
                      <a:r>
                        <a:rPr lang="is-IS" sz="1800" b="0" i="0" u="none" strike="noStrike" dirty="0">
                          <a:effectLst/>
                          <a:latin typeface="Times New Roman" charset="0"/>
                          <a:ea typeface="Times New Roman" charset="0"/>
                          <a:cs typeface="Times New Roman" charset="0"/>
                        </a:rPr>
                        <a:t>0.245</a:t>
                      </a:r>
                    </a:p>
                  </a:txBody>
                  <a:tcPr marL="4763" marR="4763" marT="4763" marB="0" anchor="b"/>
                </a:tc>
              </a:tr>
            </a:tbl>
          </a:graphicData>
        </a:graphic>
      </p:graphicFrame>
    </p:spTree>
    <p:extLst>
      <p:ext uri="{BB962C8B-B14F-4D97-AF65-F5344CB8AC3E}">
        <p14:creationId xmlns:p14="http://schemas.microsoft.com/office/powerpoint/2010/main" val="16094331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defRPr/>
            </a:pPr>
            <a:r>
              <a:rPr lang="en-US" dirty="0" smtClean="0">
                <a:solidFill>
                  <a:srgbClr val="4BA7C9"/>
                </a:solidFill>
                <a:latin typeface="Times New Roman" charset="0"/>
                <a:ea typeface="Times New Roman" charset="0"/>
                <a:cs typeface="Times New Roman" charset="0"/>
              </a:rPr>
              <a:t>Effect of Treatment on Probability of Tenured, Robustness to Different Rank Cutoffs</a:t>
            </a:r>
            <a:endParaRPr lang="en-US" dirty="0">
              <a:solidFill>
                <a:srgbClr val="4BA7C9"/>
              </a:solidFill>
              <a:latin typeface="Times New Roman" charset="0"/>
              <a:ea typeface="Times New Roman" charset="0"/>
              <a:cs typeface="Times New Roman"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69132969"/>
              </p:ext>
            </p:extLst>
          </p:nvPr>
        </p:nvGraphicFramePr>
        <p:xfrm>
          <a:off x="1447800" y="1257299"/>
          <a:ext cx="6081715" cy="2967990"/>
        </p:xfrm>
        <a:graphic>
          <a:graphicData uri="http://schemas.openxmlformats.org/drawingml/2006/table">
            <a:tbl>
              <a:tblPr firstRow="1" bandRow="1">
                <a:tableStyleId>{9DCAF9ED-07DC-4A11-8D7F-57B35C25682E}</a:tableStyleId>
              </a:tblPr>
              <a:tblGrid>
                <a:gridCol w="1904375"/>
                <a:gridCol w="1290061"/>
                <a:gridCol w="1366850"/>
                <a:gridCol w="1520429"/>
              </a:tblGrid>
              <a:tr h="342900">
                <a:tc>
                  <a:txBody>
                    <a:bodyPr/>
                    <a:lstStyle/>
                    <a:p>
                      <a:r>
                        <a:rPr lang="en-US" sz="1800" dirty="0" smtClean="0">
                          <a:latin typeface="Times New Roman" charset="0"/>
                          <a:ea typeface="Times New Roman" charset="0"/>
                          <a:cs typeface="Times New Roman" charset="0"/>
                        </a:rPr>
                        <a:t>Outcome</a:t>
                      </a:r>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 1</a:t>
                      </a:r>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 2</a:t>
                      </a:r>
                      <a:endParaRPr lang="en-US" sz="1800" dirty="0">
                        <a:latin typeface="Times New Roman" charset="0"/>
                        <a:ea typeface="Times New Roman" charset="0"/>
                        <a:cs typeface="Times New Roman" charset="0"/>
                      </a:endParaRPr>
                    </a:p>
                  </a:txBody>
                  <a:tcPr marL="71697" marR="71697" marT="34290" marB="34290"/>
                </a:tc>
                <a:tc>
                  <a:txBody>
                    <a:bodyPr/>
                    <a:lstStyle/>
                    <a:p>
                      <a:pPr algn="ctr"/>
                      <a:r>
                        <a:rPr lang="en-US" sz="1800" dirty="0" smtClean="0">
                          <a:latin typeface="Times New Roman" charset="0"/>
                          <a:ea typeface="Times New Roman" charset="0"/>
                          <a:cs typeface="Times New Roman" charset="0"/>
                        </a:rPr>
                        <a:t>Model</a:t>
                      </a:r>
                      <a:r>
                        <a:rPr lang="en-US" sz="1800" baseline="0" dirty="0" smtClean="0">
                          <a:latin typeface="Times New Roman" charset="0"/>
                          <a:ea typeface="Times New Roman" charset="0"/>
                          <a:cs typeface="Times New Roman" charset="0"/>
                        </a:rPr>
                        <a:t> 3</a:t>
                      </a:r>
                      <a:endParaRPr lang="en-US" sz="1800" dirty="0">
                        <a:latin typeface="Times New Roman" charset="0"/>
                        <a:ea typeface="Times New Roman" charset="0"/>
                        <a:cs typeface="Times New Roman" charset="0"/>
                      </a:endParaRPr>
                    </a:p>
                  </a:txBody>
                  <a:tcPr marL="71697" marR="71697" marT="34290" marB="34290"/>
                </a:tc>
              </a:tr>
              <a:tr h="3429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aseline="0" dirty="0" smtClean="0">
                          <a:latin typeface="Times New Roman" charset="0"/>
                          <a:ea typeface="Times New Roman" charset="0"/>
                          <a:cs typeface="Times New Roman" charset="0"/>
                        </a:rPr>
                        <a:t>Rank&lt;=30</a:t>
                      </a: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0.102***</a:t>
                      </a:r>
                    </a:p>
                  </a:txBody>
                  <a:tcPr marL="4763" marR="4763" marT="4763" marB="0" anchor="b"/>
                </a:tc>
                <a:tc>
                  <a:txBody>
                    <a:bodyPr/>
                    <a:lstStyle/>
                    <a:p>
                      <a:pPr algn="ctr" fontAlgn="b"/>
                      <a:r>
                        <a:rPr lang="en-US" sz="1800" b="0" i="0" u="none" strike="noStrike">
                          <a:effectLst/>
                          <a:latin typeface="Times New Roman" charset="0"/>
                          <a:ea typeface="Times New Roman" charset="0"/>
                          <a:cs typeface="Times New Roman" charset="0"/>
                        </a:rPr>
                        <a:t>0.089**</a:t>
                      </a:r>
                    </a:p>
                  </a:txBody>
                  <a:tcPr marL="4763" marR="4763" marT="4763" marB="0" anchor="b"/>
                </a:tc>
                <a:tc>
                  <a:txBody>
                    <a:bodyPr/>
                    <a:lstStyle/>
                    <a:p>
                      <a:pPr algn="ctr" fontAlgn="b"/>
                      <a:r>
                        <a:rPr lang="en-US" sz="1800" b="0" i="0" u="none" strike="noStrike" dirty="0">
                          <a:effectLst/>
                          <a:latin typeface="Times New Roman" charset="0"/>
                          <a:ea typeface="Times New Roman" charset="0"/>
                          <a:cs typeface="Times New Roman" charset="0"/>
                        </a:rPr>
                        <a:t>0.076**</a:t>
                      </a:r>
                    </a:p>
                  </a:txBody>
                  <a:tcPr marL="4763" marR="4763" marT="4763" marB="0" anchor="b"/>
                </a:tc>
              </a:tr>
              <a:tr h="342900">
                <a:tc>
                  <a:txBody>
                    <a:bodyPr/>
                    <a:lstStyle/>
                    <a:p>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pt-BR" sz="1800" b="0" i="0" u="none" strike="noStrike" dirty="0">
                          <a:effectLst/>
                          <a:latin typeface="Times New Roman" charset="0"/>
                          <a:ea typeface="Times New Roman" charset="0"/>
                          <a:cs typeface="Times New Roman" charset="0"/>
                        </a:rPr>
                        <a:t>[0.035]</a:t>
                      </a:r>
                    </a:p>
                  </a:txBody>
                  <a:tcPr marL="4763" marR="4763" marT="4763" marB="0" anchor="b"/>
                </a:tc>
                <a:tc>
                  <a:txBody>
                    <a:bodyPr/>
                    <a:lstStyle/>
                    <a:p>
                      <a:pPr algn="ctr" fontAlgn="b"/>
                      <a:r>
                        <a:rPr lang="pt-BR" sz="1800" b="0" i="0" u="none" strike="noStrike">
                          <a:effectLst/>
                          <a:latin typeface="Times New Roman" charset="0"/>
                          <a:ea typeface="Times New Roman" charset="0"/>
                          <a:cs typeface="Times New Roman" charset="0"/>
                        </a:rPr>
                        <a:t>[0.035]</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[0.032]</a:t>
                      </a:r>
                    </a:p>
                  </a:txBody>
                  <a:tcPr marL="4763" marR="4763" marT="4763" marB="0" anchor="b"/>
                </a:tc>
              </a:tr>
              <a:tr h="3429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aseline="0" dirty="0" smtClean="0">
                          <a:latin typeface="Times New Roman" charset="0"/>
                          <a:ea typeface="Times New Roman" charset="0"/>
                          <a:cs typeface="Times New Roman" charset="0"/>
                        </a:rPr>
                        <a:t>Rank&lt;=50</a:t>
                      </a: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0.134***</a:t>
                      </a:r>
                    </a:p>
                  </a:txBody>
                  <a:tcPr marL="4763" marR="4763" marT="4763" marB="0" anchor="b"/>
                </a:tc>
                <a:tc>
                  <a:txBody>
                    <a:bodyPr/>
                    <a:lstStyle/>
                    <a:p>
                      <a:pPr algn="ctr" fontAlgn="b"/>
                      <a:r>
                        <a:rPr lang="en-US" sz="1800" b="0" i="0" u="none" strike="noStrike">
                          <a:effectLst/>
                          <a:latin typeface="Times New Roman" charset="0"/>
                          <a:ea typeface="Times New Roman" charset="0"/>
                          <a:cs typeface="Times New Roman" charset="0"/>
                        </a:rPr>
                        <a:t>0.115***</a:t>
                      </a:r>
                    </a:p>
                  </a:txBody>
                  <a:tcPr marL="4763" marR="4763" marT="4763" marB="0" anchor="b"/>
                </a:tc>
                <a:tc>
                  <a:txBody>
                    <a:bodyPr/>
                    <a:lstStyle/>
                    <a:p>
                      <a:pPr algn="ctr" fontAlgn="b"/>
                      <a:r>
                        <a:rPr lang="en-US" sz="1800" b="0" i="0" u="none" strike="noStrike" dirty="0">
                          <a:effectLst/>
                          <a:latin typeface="Times New Roman" charset="0"/>
                          <a:ea typeface="Times New Roman" charset="0"/>
                          <a:cs typeface="Times New Roman" charset="0"/>
                        </a:rPr>
                        <a:t>0.103***</a:t>
                      </a:r>
                    </a:p>
                  </a:txBody>
                  <a:tcPr marL="4763" marR="4763" marT="4763" marB="0" anchor="b"/>
                </a:tc>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r>
                        <a:rPr lang="pt-BR" sz="1800" b="0" i="0" u="none" strike="noStrike" dirty="0">
                          <a:effectLst/>
                          <a:latin typeface="Times New Roman" charset="0"/>
                          <a:ea typeface="Times New Roman" charset="0"/>
                          <a:cs typeface="Times New Roman" charset="0"/>
                        </a:rPr>
                        <a:t>[0.041]</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[0.041]</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[0.038]</a:t>
                      </a:r>
                    </a:p>
                  </a:txBody>
                  <a:tcPr marL="4763" marR="4763" marT="4763" marB="0" anchor="b"/>
                </a:tc>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Times New Roman" charset="0"/>
                          <a:ea typeface="Times New Roman" charset="0"/>
                          <a:cs typeface="Times New Roman" charset="0"/>
                        </a:rPr>
                        <a:t>Rank&lt;=75</a:t>
                      </a: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0.122***</a:t>
                      </a:r>
                    </a:p>
                  </a:txBody>
                  <a:tcPr marL="4763" marR="4763" marT="4763" marB="0" anchor="b"/>
                </a:tc>
                <a:tc>
                  <a:txBody>
                    <a:bodyPr/>
                    <a:lstStyle/>
                    <a:p>
                      <a:pPr algn="ctr" fontAlgn="b"/>
                      <a:r>
                        <a:rPr lang="en-US" sz="1800" b="0" i="0" u="none" strike="noStrike" dirty="0">
                          <a:effectLst/>
                          <a:latin typeface="Times New Roman" charset="0"/>
                          <a:ea typeface="Times New Roman" charset="0"/>
                          <a:cs typeface="Times New Roman" charset="0"/>
                        </a:rPr>
                        <a:t>0.095**</a:t>
                      </a:r>
                    </a:p>
                  </a:txBody>
                  <a:tcPr marL="4763" marR="4763" marT="4763" marB="0" anchor="b"/>
                </a:tc>
                <a:tc>
                  <a:txBody>
                    <a:bodyPr/>
                    <a:lstStyle/>
                    <a:p>
                      <a:pPr algn="ctr" fontAlgn="b"/>
                      <a:r>
                        <a:rPr lang="fr-FR" sz="1800" b="0" i="0" u="none" strike="noStrike" dirty="0">
                          <a:effectLst/>
                          <a:latin typeface="Times New Roman" charset="0"/>
                          <a:ea typeface="Times New Roman" charset="0"/>
                          <a:cs typeface="Times New Roman" charset="0"/>
                        </a:rPr>
                        <a:t>0.084**</a:t>
                      </a:r>
                    </a:p>
                  </a:txBody>
                  <a:tcPr marL="4763" marR="4763" marT="4763" marB="0" anchor="b"/>
                </a:tc>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r>
                        <a:rPr lang="pt-BR" sz="1800" b="0" i="0" u="none" strike="noStrike" dirty="0">
                          <a:effectLst/>
                          <a:latin typeface="Times New Roman" charset="0"/>
                          <a:ea typeface="Times New Roman" charset="0"/>
                          <a:cs typeface="Times New Roman" charset="0"/>
                        </a:rPr>
                        <a:t>[0.045]</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[0.044]</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[0.043]</a:t>
                      </a:r>
                    </a:p>
                  </a:txBody>
                  <a:tcPr marL="4763" marR="4763" marT="4763" marB="0" anchor="b"/>
                </a:tc>
              </a:tr>
              <a:tr h="283845">
                <a:tc>
                  <a:txBody>
                    <a:bodyPr/>
                    <a:lstStyle/>
                    <a:p>
                      <a:pPr algn="l" fontAlgn="b"/>
                      <a:r>
                        <a:rPr lang="en-US" sz="1800" b="0" i="0" u="none" strike="noStrike" dirty="0" smtClean="0">
                          <a:effectLst/>
                          <a:latin typeface="Times New Roman" charset="0"/>
                          <a:ea typeface="Times New Roman" charset="0"/>
                          <a:cs typeface="Times New Roman" charset="0"/>
                        </a:rPr>
                        <a:t>  Rank 101+</a:t>
                      </a:r>
                      <a:endParaRPr lang="en-US" sz="1800" b="0" i="0" u="none" strike="noStrike" dirty="0">
                        <a:effectLst/>
                        <a:latin typeface="Times New Roman" charset="0"/>
                        <a:ea typeface="Times New Roman" charset="0"/>
                        <a:cs typeface="Times New Roman" charset="0"/>
                      </a:endParaRPr>
                    </a:p>
                  </a:txBody>
                  <a:tcPr marL="9525" marR="9525" marT="9525" marB="0" anchor="b"/>
                </a:tc>
                <a:tc>
                  <a:txBody>
                    <a:bodyPr/>
                    <a:lstStyle/>
                    <a:p>
                      <a:pPr algn="ctr" fontAlgn="b"/>
                      <a:r>
                        <a:rPr lang="pt-BR" sz="1800" b="0" i="0" u="none" strike="noStrike" dirty="0">
                          <a:effectLst/>
                          <a:latin typeface="Times New Roman" charset="0"/>
                          <a:ea typeface="Times New Roman" charset="0"/>
                          <a:cs typeface="Times New Roman" charset="0"/>
                        </a:rPr>
                        <a:t>-0.084</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-0.112*</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-0.092*</a:t>
                      </a:r>
                    </a:p>
                  </a:txBody>
                  <a:tcPr marL="4763" marR="4763" marT="4763" marB="0" anchor="b"/>
                </a:tc>
              </a:tr>
              <a:tr h="283845">
                <a:tc>
                  <a:txBody>
                    <a:bodyPr/>
                    <a:lstStyle/>
                    <a:p>
                      <a:pPr algn="ctr" fontAlgn="b"/>
                      <a:endParaRPr lang="en-US" sz="1800" b="0" i="0" u="none" strike="noStrike" dirty="0">
                        <a:effectLst/>
                        <a:latin typeface="Times New Roman" charset="0"/>
                        <a:ea typeface="Times New Roman" charset="0"/>
                        <a:cs typeface="Times New Roman" charset="0"/>
                      </a:endParaRPr>
                    </a:p>
                  </a:txBody>
                  <a:tcPr marL="9525" marR="9525" marT="9525" marB="0" anchor="b"/>
                </a:tc>
                <a:tc>
                  <a:txBody>
                    <a:bodyPr/>
                    <a:lstStyle/>
                    <a:p>
                      <a:pPr algn="ctr" fontAlgn="b"/>
                      <a:r>
                        <a:rPr lang="pt-BR" sz="1800" b="0" i="0" u="none" strike="noStrike">
                          <a:effectLst/>
                          <a:latin typeface="Times New Roman" charset="0"/>
                          <a:ea typeface="Times New Roman" charset="0"/>
                          <a:cs typeface="Times New Roman" charset="0"/>
                        </a:rPr>
                        <a:t>[0.057]</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[0.058]</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[0.055]</a:t>
                      </a:r>
                    </a:p>
                  </a:txBody>
                  <a:tcPr marL="4763" marR="4763" marT="4763" marB="0" anchor="b"/>
                </a:tc>
              </a:tr>
            </a:tbl>
          </a:graphicData>
        </a:graphic>
      </p:graphicFrame>
    </p:spTree>
    <p:extLst>
      <p:ext uri="{BB962C8B-B14F-4D97-AF65-F5344CB8AC3E}">
        <p14:creationId xmlns:p14="http://schemas.microsoft.com/office/powerpoint/2010/main" val="19570066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0" y="114300"/>
            <a:ext cx="6005513" cy="933450"/>
          </a:xfrm>
        </p:spPr>
        <p:txBody>
          <a:bodyPr>
            <a:normAutofit fontScale="90000"/>
          </a:bodyPr>
          <a:lstStyle/>
          <a:p>
            <a:pPr eaLnBrk="1" hangingPunct="1">
              <a:defRPr/>
            </a:pPr>
            <a:r>
              <a:rPr lang="en-US" dirty="0" smtClean="0">
                <a:solidFill>
                  <a:srgbClr val="4BA7C9"/>
                </a:solidFill>
                <a:latin typeface="Times New Roman" charset="0"/>
                <a:ea typeface="Times New Roman" charset="0"/>
                <a:cs typeface="Times New Roman" charset="0"/>
              </a:rPr>
              <a:t>Treatment effect on remaining in academic job</a:t>
            </a:r>
            <a:endParaRPr lang="en-US" dirty="0">
              <a:solidFill>
                <a:srgbClr val="4BA7C9"/>
              </a:solidFill>
              <a:latin typeface="Times New Roman" charset="0"/>
              <a:ea typeface="Times New Roman" charset="0"/>
              <a:cs typeface="Times New Roman"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00069363"/>
              </p:ext>
            </p:extLst>
          </p:nvPr>
        </p:nvGraphicFramePr>
        <p:xfrm>
          <a:off x="1614488" y="1123951"/>
          <a:ext cx="5915026" cy="3200400"/>
        </p:xfrm>
        <a:graphic>
          <a:graphicData uri="http://schemas.openxmlformats.org/drawingml/2006/table">
            <a:tbl>
              <a:tblPr firstRow="1" bandRow="1">
                <a:tableStyleId>{9DCAF9ED-07DC-4A11-8D7F-57B35C25682E}</a:tableStyleId>
              </a:tblPr>
              <a:tblGrid>
                <a:gridCol w="2786063"/>
                <a:gridCol w="1028700"/>
                <a:gridCol w="1085850"/>
                <a:gridCol w="1014413"/>
              </a:tblGrid>
              <a:tr h="355600">
                <a:tc>
                  <a:txBody>
                    <a:bodyPr/>
                    <a:lstStyle/>
                    <a:p>
                      <a:r>
                        <a:rPr lang="en-US" sz="1800" dirty="0" smtClean="0">
                          <a:latin typeface="Times New Roman" charset="0"/>
                          <a:ea typeface="Times New Roman" charset="0"/>
                          <a:cs typeface="Times New Roman" charset="0"/>
                        </a:rPr>
                        <a:t>Outcome</a:t>
                      </a:r>
                      <a:endParaRPr lang="en-US" sz="1800" dirty="0">
                        <a:latin typeface="Times New Roman" charset="0"/>
                        <a:ea typeface="Times New Roman" charset="0"/>
                        <a:cs typeface="Times New Roman" charset="0"/>
                      </a:endParaRPr>
                    </a:p>
                  </a:txBody>
                  <a:tcPr marL="71697" marR="71697" marT="34290" marB="34290"/>
                </a:tc>
                <a:tc>
                  <a:txBody>
                    <a:bodyPr/>
                    <a:lstStyle/>
                    <a:p>
                      <a:r>
                        <a:rPr lang="en-US" sz="1800" dirty="0" smtClean="0">
                          <a:latin typeface="Times New Roman" charset="0"/>
                          <a:ea typeface="Times New Roman" charset="0"/>
                          <a:cs typeface="Times New Roman" charset="0"/>
                        </a:rPr>
                        <a:t>Model 1</a:t>
                      </a:r>
                      <a:endParaRPr lang="en-US" sz="1800" dirty="0">
                        <a:latin typeface="Times New Roman" charset="0"/>
                        <a:ea typeface="Times New Roman" charset="0"/>
                        <a:cs typeface="Times New Roman" charset="0"/>
                      </a:endParaRPr>
                    </a:p>
                  </a:txBody>
                  <a:tcPr marL="71697" marR="71697" marT="34290" marB="34290"/>
                </a:tc>
                <a:tc>
                  <a:txBody>
                    <a:bodyPr/>
                    <a:lstStyle/>
                    <a:p>
                      <a:r>
                        <a:rPr lang="en-US" sz="1800" dirty="0" smtClean="0">
                          <a:latin typeface="Times New Roman" charset="0"/>
                          <a:ea typeface="Times New Roman" charset="0"/>
                          <a:cs typeface="Times New Roman" charset="0"/>
                        </a:rPr>
                        <a:t>Model 2</a:t>
                      </a:r>
                      <a:endParaRPr lang="en-US" sz="1800" dirty="0">
                        <a:latin typeface="Times New Roman" charset="0"/>
                        <a:ea typeface="Times New Roman" charset="0"/>
                        <a:cs typeface="Times New Roman" charset="0"/>
                      </a:endParaRPr>
                    </a:p>
                  </a:txBody>
                  <a:tcPr marL="71697" marR="71697" marT="34290" marB="34290"/>
                </a:tc>
                <a:tc>
                  <a:txBody>
                    <a:bodyPr/>
                    <a:lstStyle/>
                    <a:p>
                      <a:r>
                        <a:rPr lang="en-US" sz="1800" dirty="0" smtClean="0">
                          <a:latin typeface="Times New Roman" charset="0"/>
                          <a:ea typeface="Times New Roman" charset="0"/>
                          <a:cs typeface="Times New Roman" charset="0"/>
                        </a:rPr>
                        <a:t>Model</a:t>
                      </a:r>
                      <a:r>
                        <a:rPr lang="en-US" sz="1800" baseline="0" dirty="0" smtClean="0">
                          <a:latin typeface="Times New Roman" charset="0"/>
                          <a:ea typeface="Times New Roman" charset="0"/>
                          <a:cs typeface="Times New Roman" charset="0"/>
                        </a:rPr>
                        <a:t> 3</a:t>
                      </a:r>
                      <a:endParaRPr lang="en-US" sz="1800" dirty="0">
                        <a:latin typeface="Times New Roman" charset="0"/>
                        <a:ea typeface="Times New Roman" charset="0"/>
                        <a:cs typeface="Times New Roman" charset="0"/>
                      </a:endParaRPr>
                    </a:p>
                  </a:txBody>
                  <a:tcPr marL="71697" marR="71697" marT="34290" marB="34290"/>
                </a:tc>
              </a:tr>
              <a:tr h="355600">
                <a:tc>
                  <a:txBody>
                    <a:bodyPr/>
                    <a:lstStyle/>
                    <a:p>
                      <a:r>
                        <a:rPr lang="en-US" sz="1800" dirty="0" smtClean="0">
                          <a:latin typeface="Times New Roman" charset="0"/>
                          <a:ea typeface="Times New Roman" charset="0"/>
                          <a:cs typeface="Times New Roman" charset="0"/>
                        </a:rPr>
                        <a:t>1. Any Academic</a:t>
                      </a:r>
                      <a:r>
                        <a:rPr lang="en-US" sz="1800" baseline="0" dirty="0" smtClean="0">
                          <a:latin typeface="Times New Roman" charset="0"/>
                          <a:ea typeface="Times New Roman" charset="0"/>
                          <a:cs typeface="Times New Roman" charset="0"/>
                        </a:rPr>
                        <a:t> Job</a:t>
                      </a:r>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hr-HR" sz="1800" b="0" i="0" u="none" strike="noStrike" dirty="0">
                          <a:effectLst/>
                          <a:latin typeface="Times New Roman" charset="0"/>
                          <a:ea typeface="Times New Roman" charset="0"/>
                          <a:cs typeface="Times New Roman" charset="0"/>
                        </a:rPr>
                        <a:t>0.076</a:t>
                      </a:r>
                    </a:p>
                  </a:txBody>
                  <a:tcPr marL="4763" marR="4763" marT="4763" marB="0" anchor="b"/>
                </a:tc>
                <a:tc>
                  <a:txBody>
                    <a:bodyPr/>
                    <a:lstStyle/>
                    <a:p>
                      <a:pPr algn="ctr" fontAlgn="b"/>
                      <a:r>
                        <a:rPr lang="pl-PL" sz="1800" b="0" i="0" u="none" strike="noStrike">
                          <a:effectLst/>
                          <a:latin typeface="Times New Roman" charset="0"/>
                          <a:ea typeface="Times New Roman" charset="0"/>
                          <a:cs typeface="Times New Roman" charset="0"/>
                        </a:rPr>
                        <a:t>0.061</a:t>
                      </a:r>
                    </a:p>
                  </a:txBody>
                  <a:tcPr marL="4763" marR="4763" marT="4763" marB="0" anchor="b"/>
                </a:tc>
                <a:tc>
                  <a:txBody>
                    <a:bodyPr/>
                    <a:lstStyle/>
                    <a:p>
                      <a:pPr algn="ctr" fontAlgn="b"/>
                      <a:r>
                        <a:rPr lang="is-IS" sz="1800" b="0" i="0" u="none" strike="noStrike">
                          <a:effectLst/>
                          <a:latin typeface="Times New Roman" charset="0"/>
                          <a:ea typeface="Times New Roman" charset="0"/>
                          <a:cs typeface="Times New Roman" charset="0"/>
                        </a:rPr>
                        <a:t>0.067</a:t>
                      </a:r>
                    </a:p>
                  </a:txBody>
                  <a:tcPr marL="4763" marR="4763" marT="4763" marB="0" anchor="b"/>
                </a:tc>
              </a:tr>
              <a:tr h="355600">
                <a:tc>
                  <a:txBody>
                    <a:bodyPr/>
                    <a:lstStyle/>
                    <a:p>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pt-BR" sz="1800" b="0" i="0" u="none" strike="noStrike">
                          <a:effectLst/>
                          <a:latin typeface="Times New Roman" charset="0"/>
                          <a:ea typeface="Times New Roman" charset="0"/>
                          <a:cs typeface="Times New Roman" charset="0"/>
                        </a:rPr>
                        <a:t>[0.051]</a:t>
                      </a:r>
                    </a:p>
                  </a:txBody>
                  <a:tcPr marL="4763" marR="4763" marT="4763" marB="0" anchor="b"/>
                </a:tc>
                <a:tc>
                  <a:txBody>
                    <a:bodyPr/>
                    <a:lstStyle/>
                    <a:p>
                      <a:pPr algn="ctr" fontAlgn="b"/>
                      <a:r>
                        <a:rPr lang="pt-BR" sz="1800" b="0" i="0" u="none" strike="noStrike">
                          <a:effectLst/>
                          <a:latin typeface="Times New Roman" charset="0"/>
                          <a:ea typeface="Times New Roman" charset="0"/>
                          <a:cs typeface="Times New Roman" charset="0"/>
                        </a:rPr>
                        <a:t>[0.051]</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[0.050]</a:t>
                      </a:r>
                    </a:p>
                  </a:txBody>
                  <a:tcPr marL="4763" marR="4763" marT="4763" marB="0" anchor="b"/>
                </a:tc>
              </a:tr>
              <a:tr h="355600">
                <a:tc>
                  <a:txBody>
                    <a:bodyPr/>
                    <a:lstStyle/>
                    <a:p>
                      <a:r>
                        <a:rPr lang="en-US" sz="1800" baseline="0" dirty="0" smtClean="0">
                          <a:latin typeface="Times New Roman" charset="0"/>
                          <a:ea typeface="Times New Roman" charset="0"/>
                          <a:cs typeface="Times New Roman" charset="0"/>
                        </a:rPr>
                        <a:t>2. Academic Job Rank&lt;=40</a:t>
                      </a:r>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hr-HR" sz="1800" b="0" i="0" u="none" strike="noStrike" dirty="0">
                          <a:effectLst/>
                          <a:latin typeface="Times New Roman" charset="0"/>
                          <a:ea typeface="Times New Roman" charset="0"/>
                          <a:cs typeface="Times New Roman" charset="0"/>
                        </a:rPr>
                        <a:t>0.113</a:t>
                      </a:r>
                    </a:p>
                  </a:txBody>
                  <a:tcPr marL="4763" marR="4763" marT="4763" marB="0" anchor="b"/>
                </a:tc>
                <a:tc>
                  <a:txBody>
                    <a:bodyPr/>
                    <a:lstStyle/>
                    <a:p>
                      <a:pPr algn="ctr" fontAlgn="b"/>
                      <a:r>
                        <a:rPr lang="nb-NO" sz="1800" b="0" i="0" u="none" strike="noStrike">
                          <a:effectLst/>
                          <a:latin typeface="Times New Roman" charset="0"/>
                          <a:ea typeface="Times New Roman" charset="0"/>
                          <a:cs typeface="Times New Roman" charset="0"/>
                        </a:rPr>
                        <a:t>0.144</a:t>
                      </a:r>
                    </a:p>
                  </a:txBody>
                  <a:tcPr marL="4763" marR="4763" marT="4763" marB="0" anchor="b"/>
                </a:tc>
                <a:tc>
                  <a:txBody>
                    <a:bodyPr/>
                    <a:lstStyle/>
                    <a:p>
                      <a:pPr algn="ctr" fontAlgn="b"/>
                      <a:r>
                        <a:rPr lang="nb-NO" sz="1800" b="0" i="0" u="none" strike="noStrike">
                          <a:effectLst/>
                          <a:latin typeface="Times New Roman" charset="0"/>
                          <a:ea typeface="Times New Roman" charset="0"/>
                          <a:cs typeface="Times New Roman" charset="0"/>
                        </a:rPr>
                        <a:t>0.119</a:t>
                      </a:r>
                    </a:p>
                  </a:txBody>
                  <a:tcPr marL="4763" marR="4763" marT="4763" marB="0" anchor="b"/>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r>
                        <a:rPr lang="pt-BR" sz="1800" b="0" i="0" u="none" strike="noStrike" dirty="0">
                          <a:effectLst/>
                          <a:latin typeface="Times New Roman" charset="0"/>
                          <a:ea typeface="Times New Roman" charset="0"/>
                          <a:cs typeface="Times New Roman" charset="0"/>
                        </a:rPr>
                        <a:t>[0.102]</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[0.113]</a:t>
                      </a:r>
                    </a:p>
                  </a:txBody>
                  <a:tcPr marL="4763" marR="4763" marT="4763" marB="0" anchor="b"/>
                </a:tc>
                <a:tc>
                  <a:txBody>
                    <a:bodyPr/>
                    <a:lstStyle/>
                    <a:p>
                      <a:pPr algn="ctr" fontAlgn="b"/>
                      <a:r>
                        <a:rPr lang="cs-CZ" sz="1800" b="0" i="0" u="none" strike="noStrike" dirty="0">
                          <a:effectLst/>
                          <a:latin typeface="Times New Roman" charset="0"/>
                          <a:ea typeface="Times New Roman" charset="0"/>
                          <a:cs typeface="Times New Roman" charset="0"/>
                        </a:rPr>
                        <a:t>[0.111]</a:t>
                      </a:r>
                    </a:p>
                  </a:txBody>
                  <a:tcPr marL="4763" marR="4763" marT="4763" marB="0" anchor="b"/>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3. Academic Job</a:t>
                      </a:r>
                      <a:r>
                        <a:rPr lang="en-US" sz="1800" baseline="0" dirty="0" smtClean="0">
                          <a:latin typeface="Times New Roman" charset="0"/>
                          <a:ea typeface="Times New Roman" charset="0"/>
                          <a:cs typeface="Times New Roman" charset="0"/>
                        </a:rPr>
                        <a:t> Rank 41+</a:t>
                      </a: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r>
                        <a:rPr lang="is-IS" sz="1800" b="0" i="0" u="none" strike="noStrike" dirty="0">
                          <a:effectLst/>
                          <a:latin typeface="Times New Roman" charset="0"/>
                          <a:ea typeface="Times New Roman" charset="0"/>
                          <a:cs typeface="Times New Roman" charset="0"/>
                        </a:rPr>
                        <a:t>0.040</a:t>
                      </a:r>
                    </a:p>
                  </a:txBody>
                  <a:tcPr marL="4763" marR="4763" marT="4763" marB="0" anchor="b"/>
                </a:tc>
                <a:tc>
                  <a:txBody>
                    <a:bodyPr/>
                    <a:lstStyle/>
                    <a:p>
                      <a:pPr algn="ctr" fontAlgn="b"/>
                      <a:r>
                        <a:rPr lang="nb-NO" sz="1800" b="0" i="0" u="none" strike="noStrike" dirty="0">
                          <a:effectLst/>
                          <a:latin typeface="Times New Roman" charset="0"/>
                          <a:ea typeface="Times New Roman" charset="0"/>
                          <a:cs typeface="Times New Roman" charset="0"/>
                        </a:rPr>
                        <a:t>0.003</a:t>
                      </a:r>
                    </a:p>
                  </a:txBody>
                  <a:tcPr marL="4763" marR="4763" marT="4763" marB="0" anchor="b"/>
                </a:tc>
                <a:tc>
                  <a:txBody>
                    <a:bodyPr/>
                    <a:lstStyle/>
                    <a:p>
                      <a:pPr algn="ctr" fontAlgn="b"/>
                      <a:r>
                        <a:rPr lang="pl-PL" sz="1800" b="0" i="0" u="none" strike="noStrike" dirty="0">
                          <a:effectLst/>
                          <a:latin typeface="Times New Roman" charset="0"/>
                          <a:ea typeface="Times New Roman" charset="0"/>
                          <a:cs typeface="Times New Roman" charset="0"/>
                        </a:rPr>
                        <a:t>-0.003</a:t>
                      </a:r>
                    </a:p>
                  </a:txBody>
                  <a:tcPr marL="4763" marR="4763" marT="4763" marB="0" anchor="b"/>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r>
                        <a:rPr lang="pt-BR" sz="1800" b="0" i="0" u="none" strike="noStrike">
                          <a:effectLst/>
                          <a:latin typeface="Times New Roman" charset="0"/>
                          <a:ea typeface="Times New Roman" charset="0"/>
                          <a:cs typeface="Times New Roman" charset="0"/>
                        </a:rPr>
                        <a:t>[0.062]</a:t>
                      </a:r>
                    </a:p>
                  </a:txBody>
                  <a:tcPr marL="4763" marR="4763" marT="4763" marB="0" anchor="b"/>
                </a:tc>
                <a:tc>
                  <a:txBody>
                    <a:bodyPr/>
                    <a:lstStyle/>
                    <a:p>
                      <a:pPr algn="ctr" fontAlgn="b"/>
                      <a:r>
                        <a:rPr lang="pt-BR" sz="1800" b="0" i="0" u="none" strike="noStrike">
                          <a:effectLst/>
                          <a:latin typeface="Times New Roman" charset="0"/>
                          <a:ea typeface="Times New Roman" charset="0"/>
                          <a:cs typeface="Times New Roman" charset="0"/>
                        </a:rPr>
                        <a:t>[0.061]</a:t>
                      </a:r>
                    </a:p>
                  </a:txBody>
                  <a:tcPr marL="4763" marR="4763" marT="4763" marB="0" anchor="b"/>
                </a:tc>
                <a:tc>
                  <a:txBody>
                    <a:bodyPr/>
                    <a:lstStyle/>
                    <a:p>
                      <a:pPr algn="ctr" fontAlgn="b"/>
                      <a:r>
                        <a:rPr lang="pt-BR" sz="1800" b="0" i="0" u="none" strike="noStrike" dirty="0">
                          <a:effectLst/>
                          <a:latin typeface="Times New Roman" charset="0"/>
                          <a:ea typeface="Times New Roman" charset="0"/>
                          <a:cs typeface="Times New Roman" charset="0"/>
                        </a:rPr>
                        <a:t>[0.062]</a:t>
                      </a:r>
                    </a:p>
                  </a:txBody>
                  <a:tcPr marL="4763" marR="4763" marT="4763" marB="0" anchor="b"/>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Cohort &amp; Years Since PhD</a:t>
                      </a: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PhD Rank&amp;1</a:t>
                      </a:r>
                      <a:r>
                        <a:rPr lang="en-US" sz="1800" baseline="30000" dirty="0" smtClean="0">
                          <a:latin typeface="Times New Roman" charset="0"/>
                          <a:ea typeface="Times New Roman" charset="0"/>
                          <a:cs typeface="Times New Roman" charset="0"/>
                        </a:rPr>
                        <a:t>st</a:t>
                      </a:r>
                      <a:r>
                        <a:rPr lang="en-US" sz="1800" dirty="0" smtClean="0">
                          <a:latin typeface="Times New Roman" charset="0"/>
                          <a:ea typeface="Times New Roman" charset="0"/>
                          <a:cs typeface="Times New Roman" charset="0"/>
                        </a:rPr>
                        <a:t> Job Rank</a:t>
                      </a: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bl>
          </a:graphicData>
        </a:graphic>
      </p:graphicFrame>
    </p:spTree>
    <p:extLst>
      <p:ext uri="{BB962C8B-B14F-4D97-AF65-F5344CB8AC3E}">
        <p14:creationId xmlns:p14="http://schemas.microsoft.com/office/powerpoint/2010/main" val="114734892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0" y="114300"/>
            <a:ext cx="6005513" cy="933450"/>
          </a:xfrm>
        </p:spPr>
        <p:txBody>
          <a:bodyPr>
            <a:normAutofit fontScale="90000"/>
          </a:bodyPr>
          <a:lstStyle/>
          <a:p>
            <a:pPr eaLnBrk="1" hangingPunct="1">
              <a:defRPr/>
            </a:pPr>
            <a:r>
              <a:rPr lang="en-US" dirty="0" smtClean="0">
                <a:solidFill>
                  <a:srgbClr val="4BA7C9"/>
                </a:solidFill>
                <a:latin typeface="Times New Roman" charset="0"/>
                <a:ea typeface="Times New Roman" charset="0"/>
                <a:cs typeface="Times New Roman" charset="0"/>
              </a:rPr>
              <a:t>Treatment effect on remaining in tenured or tenure-track job</a:t>
            </a:r>
            <a:endParaRPr lang="en-US" dirty="0">
              <a:solidFill>
                <a:srgbClr val="4BA7C9"/>
              </a:solidFill>
              <a:latin typeface="Times New Roman" charset="0"/>
              <a:ea typeface="Times New Roman" charset="0"/>
              <a:cs typeface="Times New Roman"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12525136"/>
              </p:ext>
            </p:extLst>
          </p:nvPr>
        </p:nvGraphicFramePr>
        <p:xfrm>
          <a:off x="914400" y="1123951"/>
          <a:ext cx="6615114" cy="3200400"/>
        </p:xfrm>
        <a:graphic>
          <a:graphicData uri="http://schemas.openxmlformats.org/drawingml/2006/table">
            <a:tbl>
              <a:tblPr firstRow="1" bandRow="1">
                <a:tableStyleId>{9DCAF9ED-07DC-4A11-8D7F-57B35C25682E}</a:tableStyleId>
              </a:tblPr>
              <a:tblGrid>
                <a:gridCol w="3115815"/>
                <a:gridCol w="1150454"/>
                <a:gridCol w="1214369"/>
                <a:gridCol w="1134476"/>
              </a:tblGrid>
              <a:tr h="355600">
                <a:tc>
                  <a:txBody>
                    <a:bodyPr/>
                    <a:lstStyle/>
                    <a:p>
                      <a:r>
                        <a:rPr lang="en-US" sz="1800" dirty="0" smtClean="0">
                          <a:latin typeface="Times New Roman" charset="0"/>
                          <a:ea typeface="Times New Roman" charset="0"/>
                          <a:cs typeface="Times New Roman" charset="0"/>
                        </a:rPr>
                        <a:t>Outcome</a:t>
                      </a:r>
                      <a:endParaRPr lang="en-US" sz="1800" dirty="0">
                        <a:latin typeface="Times New Roman" charset="0"/>
                        <a:ea typeface="Times New Roman" charset="0"/>
                        <a:cs typeface="Times New Roman" charset="0"/>
                      </a:endParaRPr>
                    </a:p>
                  </a:txBody>
                  <a:tcPr marL="71697" marR="71697" marT="34290" marB="34290"/>
                </a:tc>
                <a:tc>
                  <a:txBody>
                    <a:bodyPr/>
                    <a:lstStyle/>
                    <a:p>
                      <a:r>
                        <a:rPr lang="en-US" sz="1800" dirty="0" smtClean="0">
                          <a:latin typeface="Times New Roman" charset="0"/>
                          <a:ea typeface="Times New Roman" charset="0"/>
                          <a:cs typeface="Times New Roman" charset="0"/>
                        </a:rPr>
                        <a:t>Model 1</a:t>
                      </a:r>
                      <a:endParaRPr lang="en-US" sz="1800" dirty="0">
                        <a:latin typeface="Times New Roman" charset="0"/>
                        <a:ea typeface="Times New Roman" charset="0"/>
                        <a:cs typeface="Times New Roman" charset="0"/>
                      </a:endParaRPr>
                    </a:p>
                  </a:txBody>
                  <a:tcPr marL="71697" marR="71697" marT="34290" marB="34290"/>
                </a:tc>
                <a:tc>
                  <a:txBody>
                    <a:bodyPr/>
                    <a:lstStyle/>
                    <a:p>
                      <a:r>
                        <a:rPr lang="en-US" sz="1800" dirty="0" smtClean="0">
                          <a:latin typeface="Times New Roman" charset="0"/>
                          <a:ea typeface="Times New Roman" charset="0"/>
                          <a:cs typeface="Times New Roman" charset="0"/>
                        </a:rPr>
                        <a:t>Model 2</a:t>
                      </a:r>
                      <a:endParaRPr lang="en-US" sz="1800" dirty="0">
                        <a:latin typeface="Times New Roman" charset="0"/>
                        <a:ea typeface="Times New Roman" charset="0"/>
                        <a:cs typeface="Times New Roman" charset="0"/>
                      </a:endParaRPr>
                    </a:p>
                  </a:txBody>
                  <a:tcPr marL="71697" marR="71697" marT="34290" marB="34290"/>
                </a:tc>
                <a:tc>
                  <a:txBody>
                    <a:bodyPr/>
                    <a:lstStyle/>
                    <a:p>
                      <a:r>
                        <a:rPr lang="en-US" sz="1800" dirty="0" smtClean="0">
                          <a:latin typeface="Times New Roman" charset="0"/>
                          <a:ea typeface="Times New Roman" charset="0"/>
                          <a:cs typeface="Times New Roman" charset="0"/>
                        </a:rPr>
                        <a:t>Model</a:t>
                      </a:r>
                      <a:r>
                        <a:rPr lang="en-US" sz="1800" baseline="0" dirty="0" smtClean="0">
                          <a:latin typeface="Times New Roman" charset="0"/>
                          <a:ea typeface="Times New Roman" charset="0"/>
                          <a:cs typeface="Times New Roman" charset="0"/>
                        </a:rPr>
                        <a:t> 3</a:t>
                      </a:r>
                      <a:endParaRPr lang="en-US" sz="1800" dirty="0">
                        <a:latin typeface="Times New Roman" charset="0"/>
                        <a:ea typeface="Times New Roman" charset="0"/>
                        <a:cs typeface="Times New Roman" charset="0"/>
                      </a:endParaRPr>
                    </a:p>
                  </a:txBody>
                  <a:tcPr marL="71697" marR="71697" marT="34290" marB="34290"/>
                </a:tc>
              </a:tr>
              <a:tr h="355600">
                <a:tc>
                  <a:txBody>
                    <a:bodyPr/>
                    <a:lstStyle/>
                    <a:p>
                      <a:r>
                        <a:rPr lang="en-US" sz="1800" dirty="0" smtClean="0">
                          <a:latin typeface="Times New Roman" charset="0"/>
                          <a:ea typeface="Times New Roman" charset="0"/>
                          <a:cs typeface="Times New Roman" charset="0"/>
                        </a:rPr>
                        <a:t>1. Any tenure/tenure</a:t>
                      </a:r>
                      <a:r>
                        <a:rPr lang="en-US" sz="1800" baseline="0" dirty="0" smtClean="0">
                          <a:latin typeface="Times New Roman" charset="0"/>
                          <a:ea typeface="Times New Roman" charset="0"/>
                          <a:cs typeface="Times New Roman" charset="0"/>
                        </a:rPr>
                        <a:t> track</a:t>
                      </a:r>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0.095*</a:t>
                      </a:r>
                    </a:p>
                  </a:txBody>
                  <a:tcPr marL="12700" marR="12700" marT="12700" marB="0" anchor="b"/>
                </a:tc>
                <a:tc>
                  <a:txBody>
                    <a:bodyPr/>
                    <a:lstStyle/>
                    <a:p>
                      <a:pPr algn="ctr" fontAlgn="b"/>
                      <a:r>
                        <a:rPr lang="en-US" sz="1800" b="0" i="0" u="none" strike="noStrike">
                          <a:effectLst/>
                          <a:latin typeface="Times New Roman" charset="0"/>
                          <a:ea typeface="Times New Roman" charset="0"/>
                          <a:cs typeface="Times New Roman" charset="0"/>
                        </a:rPr>
                        <a:t>0.072</a:t>
                      </a:r>
                    </a:p>
                  </a:txBody>
                  <a:tcPr marL="12700" marR="12700" marT="12700" marB="0" anchor="b"/>
                </a:tc>
                <a:tc>
                  <a:txBody>
                    <a:bodyPr/>
                    <a:lstStyle/>
                    <a:p>
                      <a:pPr algn="ctr" fontAlgn="b"/>
                      <a:r>
                        <a:rPr lang="en-US" sz="1800" b="0" i="0" u="none" strike="noStrike">
                          <a:effectLst/>
                          <a:latin typeface="Times New Roman" charset="0"/>
                          <a:ea typeface="Times New Roman" charset="0"/>
                          <a:cs typeface="Times New Roman" charset="0"/>
                        </a:rPr>
                        <a:t>0.078</a:t>
                      </a:r>
                    </a:p>
                  </a:txBody>
                  <a:tcPr marL="12700" marR="12700" marT="12700" marB="0" anchor="b"/>
                </a:tc>
              </a:tr>
              <a:tr h="355600">
                <a:tc>
                  <a:txBody>
                    <a:bodyPr/>
                    <a:lstStyle/>
                    <a:p>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[0.053]</a:t>
                      </a:r>
                    </a:p>
                  </a:txBody>
                  <a:tcPr marL="12700" marR="12700" marT="12700" marB="0" anchor="b"/>
                </a:tc>
                <a:tc>
                  <a:txBody>
                    <a:bodyPr/>
                    <a:lstStyle/>
                    <a:p>
                      <a:pPr algn="ctr" fontAlgn="b"/>
                      <a:r>
                        <a:rPr lang="en-US" sz="1800" b="0" i="0" u="none" strike="noStrike">
                          <a:effectLst/>
                          <a:latin typeface="Times New Roman" charset="0"/>
                          <a:ea typeface="Times New Roman" charset="0"/>
                          <a:cs typeface="Times New Roman" charset="0"/>
                        </a:rPr>
                        <a:t>[0.052]</a:t>
                      </a:r>
                    </a:p>
                  </a:txBody>
                  <a:tcPr marL="12700" marR="12700" marT="12700" marB="0" anchor="b"/>
                </a:tc>
                <a:tc>
                  <a:txBody>
                    <a:bodyPr/>
                    <a:lstStyle/>
                    <a:p>
                      <a:pPr algn="ctr" fontAlgn="b"/>
                      <a:r>
                        <a:rPr lang="en-US" sz="1800" b="0" i="0" u="none" strike="noStrike" dirty="0">
                          <a:effectLst/>
                          <a:latin typeface="Times New Roman" charset="0"/>
                          <a:ea typeface="Times New Roman" charset="0"/>
                          <a:cs typeface="Times New Roman" charset="0"/>
                        </a:rPr>
                        <a:t>[0.052]</a:t>
                      </a:r>
                    </a:p>
                  </a:txBody>
                  <a:tcPr marL="12700" marR="12700" marT="12700" marB="0" anchor="b"/>
                </a:tc>
              </a:tr>
              <a:tr h="355600">
                <a:tc>
                  <a:txBody>
                    <a:bodyPr/>
                    <a:lstStyle/>
                    <a:p>
                      <a:r>
                        <a:rPr lang="en-US" sz="1800" baseline="0" dirty="0" smtClean="0">
                          <a:latin typeface="Times New Roman" charset="0"/>
                          <a:ea typeface="Times New Roman" charset="0"/>
                          <a:cs typeface="Times New Roman" charset="0"/>
                        </a:rPr>
                        <a:t>2. Tenure/tenure track rank&lt;=40</a:t>
                      </a:r>
                      <a:endParaRPr lang="en-US" sz="1800" dirty="0">
                        <a:latin typeface="Times New Roman" charset="0"/>
                        <a:ea typeface="Times New Roman" charset="0"/>
                        <a:cs typeface="Times New Roman" charset="0"/>
                      </a:endParaRP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0.129***</a:t>
                      </a:r>
                    </a:p>
                  </a:txBody>
                  <a:tcPr marL="12700" marR="12700" marT="12700" marB="0" anchor="b"/>
                </a:tc>
                <a:tc>
                  <a:txBody>
                    <a:bodyPr/>
                    <a:lstStyle/>
                    <a:p>
                      <a:pPr algn="ctr" fontAlgn="b"/>
                      <a:r>
                        <a:rPr lang="en-US" sz="1800" b="0" i="0" u="none" strike="noStrike">
                          <a:effectLst/>
                          <a:latin typeface="Times New Roman" charset="0"/>
                          <a:ea typeface="Times New Roman" charset="0"/>
                          <a:cs typeface="Times New Roman" charset="0"/>
                        </a:rPr>
                        <a:t>0.127***</a:t>
                      </a:r>
                    </a:p>
                  </a:txBody>
                  <a:tcPr marL="12700" marR="12700" marT="12700" marB="0" anchor="b"/>
                </a:tc>
                <a:tc>
                  <a:txBody>
                    <a:bodyPr/>
                    <a:lstStyle/>
                    <a:p>
                      <a:pPr algn="ctr" fontAlgn="b"/>
                      <a:r>
                        <a:rPr lang="en-US" sz="1800" b="0" i="0" u="none" strike="noStrike">
                          <a:effectLst/>
                          <a:latin typeface="Times New Roman" charset="0"/>
                          <a:ea typeface="Times New Roman" charset="0"/>
                          <a:cs typeface="Times New Roman" charset="0"/>
                        </a:rPr>
                        <a:t>0.109***</a:t>
                      </a:r>
                    </a:p>
                  </a:txBody>
                  <a:tcPr marL="12700" marR="12700" marT="12700" marB="0" anchor="b"/>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[0.041]</a:t>
                      </a:r>
                    </a:p>
                  </a:txBody>
                  <a:tcPr marL="12700" marR="12700" marT="12700" marB="0" anchor="b"/>
                </a:tc>
                <a:tc>
                  <a:txBody>
                    <a:bodyPr/>
                    <a:lstStyle/>
                    <a:p>
                      <a:pPr algn="ctr" fontAlgn="b"/>
                      <a:r>
                        <a:rPr lang="en-US" sz="1800" b="0" i="0" u="none" strike="noStrike">
                          <a:effectLst/>
                          <a:latin typeface="Times New Roman" charset="0"/>
                          <a:ea typeface="Times New Roman" charset="0"/>
                          <a:cs typeface="Times New Roman" charset="0"/>
                        </a:rPr>
                        <a:t>[0.041]</a:t>
                      </a:r>
                    </a:p>
                  </a:txBody>
                  <a:tcPr marL="12700" marR="12700" marT="12700" marB="0" anchor="b"/>
                </a:tc>
                <a:tc>
                  <a:txBody>
                    <a:bodyPr/>
                    <a:lstStyle/>
                    <a:p>
                      <a:pPr algn="ctr" fontAlgn="b"/>
                      <a:r>
                        <a:rPr lang="en-US" sz="1800" b="0" i="0" u="none" strike="noStrike" dirty="0">
                          <a:effectLst/>
                          <a:latin typeface="Times New Roman" charset="0"/>
                          <a:ea typeface="Times New Roman" charset="0"/>
                          <a:cs typeface="Times New Roman" charset="0"/>
                        </a:rPr>
                        <a:t>[0.037]</a:t>
                      </a:r>
                    </a:p>
                  </a:txBody>
                  <a:tcPr marL="12700" marR="12700" marT="12700" marB="0" anchor="b"/>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3. Tenure/tenure</a:t>
                      </a:r>
                      <a:r>
                        <a:rPr lang="en-US" sz="1800" baseline="0" dirty="0" smtClean="0">
                          <a:latin typeface="Times New Roman" charset="0"/>
                          <a:ea typeface="Times New Roman" charset="0"/>
                          <a:cs typeface="Times New Roman" charset="0"/>
                        </a:rPr>
                        <a:t> track rank&gt;40</a:t>
                      </a: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r>
                        <a:rPr lang="en-US" sz="1800" b="0" i="0" u="none" strike="noStrike" dirty="0">
                          <a:effectLst/>
                          <a:latin typeface="Times New Roman" charset="0"/>
                          <a:ea typeface="Times New Roman" charset="0"/>
                          <a:cs typeface="Times New Roman" charset="0"/>
                        </a:rPr>
                        <a:t>-0.034</a:t>
                      </a:r>
                    </a:p>
                  </a:txBody>
                  <a:tcPr marL="12700" marR="12700" marT="12700" marB="0" anchor="b"/>
                </a:tc>
                <a:tc>
                  <a:txBody>
                    <a:bodyPr/>
                    <a:lstStyle/>
                    <a:p>
                      <a:pPr algn="ctr" fontAlgn="b"/>
                      <a:r>
                        <a:rPr lang="en-US" sz="1800" b="0" i="0" u="none" strike="noStrike" dirty="0">
                          <a:effectLst/>
                          <a:latin typeface="Times New Roman" charset="0"/>
                          <a:ea typeface="Times New Roman" charset="0"/>
                          <a:cs typeface="Times New Roman" charset="0"/>
                        </a:rPr>
                        <a:t>-0.055</a:t>
                      </a:r>
                    </a:p>
                  </a:txBody>
                  <a:tcPr marL="12700" marR="12700" marT="12700" marB="0" anchor="b"/>
                </a:tc>
                <a:tc>
                  <a:txBody>
                    <a:bodyPr/>
                    <a:lstStyle/>
                    <a:p>
                      <a:pPr algn="ctr" fontAlgn="b"/>
                      <a:r>
                        <a:rPr lang="en-US" sz="1800" b="0" i="0" u="none" strike="noStrike">
                          <a:effectLst/>
                          <a:latin typeface="Times New Roman" charset="0"/>
                          <a:ea typeface="Times New Roman" charset="0"/>
                          <a:cs typeface="Times New Roman" charset="0"/>
                        </a:rPr>
                        <a:t>-0.031</a:t>
                      </a:r>
                    </a:p>
                  </a:txBody>
                  <a:tcPr marL="12700" marR="12700" marT="12700" marB="0" anchor="b"/>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charset="0"/>
                        <a:ea typeface="Times New Roman" charset="0"/>
                        <a:cs typeface="Times New Roman" charset="0"/>
                      </a:endParaRPr>
                    </a:p>
                  </a:txBody>
                  <a:tcPr marL="71697" marR="71697" marT="34290" marB="34290"/>
                </a:tc>
                <a:tc>
                  <a:txBody>
                    <a:bodyPr/>
                    <a:lstStyle/>
                    <a:p>
                      <a:pPr algn="ctr" fontAlgn="b"/>
                      <a:r>
                        <a:rPr lang="en-US" sz="1800" b="0" i="0" u="none" strike="noStrike">
                          <a:effectLst/>
                          <a:latin typeface="Times New Roman" charset="0"/>
                          <a:ea typeface="Times New Roman" charset="0"/>
                          <a:cs typeface="Times New Roman" charset="0"/>
                        </a:rPr>
                        <a:t>[0.059]</a:t>
                      </a:r>
                    </a:p>
                  </a:txBody>
                  <a:tcPr marL="12700" marR="12700" marT="12700" marB="0" anchor="b"/>
                </a:tc>
                <a:tc>
                  <a:txBody>
                    <a:bodyPr/>
                    <a:lstStyle/>
                    <a:p>
                      <a:pPr algn="ctr" fontAlgn="b"/>
                      <a:r>
                        <a:rPr lang="en-US" sz="1800" b="0" i="0" u="none" strike="noStrike" dirty="0">
                          <a:effectLst/>
                          <a:latin typeface="Times New Roman" charset="0"/>
                          <a:ea typeface="Times New Roman" charset="0"/>
                          <a:cs typeface="Times New Roman" charset="0"/>
                        </a:rPr>
                        <a:t>[0.059]</a:t>
                      </a:r>
                    </a:p>
                  </a:txBody>
                  <a:tcPr marL="12700" marR="12700" marT="12700" marB="0" anchor="b"/>
                </a:tc>
                <a:tc>
                  <a:txBody>
                    <a:bodyPr/>
                    <a:lstStyle/>
                    <a:p>
                      <a:pPr algn="ctr" fontAlgn="b"/>
                      <a:r>
                        <a:rPr lang="en-US" sz="1800" b="0" i="0" u="none" strike="noStrike" dirty="0">
                          <a:effectLst/>
                          <a:latin typeface="Times New Roman" charset="0"/>
                          <a:ea typeface="Times New Roman" charset="0"/>
                          <a:cs typeface="Times New Roman" charset="0"/>
                        </a:rPr>
                        <a:t>[0.055]</a:t>
                      </a:r>
                    </a:p>
                  </a:txBody>
                  <a:tcPr marL="12700" marR="12700" marT="12700" marB="0" anchor="b"/>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Cohort &amp; Years Since PhD</a:t>
                      </a: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charset="0"/>
                          <a:ea typeface="Times New Roman" charset="0"/>
                          <a:cs typeface="Times New Roman" charset="0"/>
                        </a:rPr>
                        <a:t>PhD Rank&amp;1</a:t>
                      </a:r>
                      <a:r>
                        <a:rPr lang="en-US" sz="1800" baseline="30000" dirty="0" smtClean="0">
                          <a:latin typeface="Times New Roman" charset="0"/>
                          <a:ea typeface="Times New Roman" charset="0"/>
                          <a:cs typeface="Times New Roman" charset="0"/>
                        </a:rPr>
                        <a:t>st</a:t>
                      </a:r>
                      <a:r>
                        <a:rPr lang="en-US" sz="1800" dirty="0" smtClean="0">
                          <a:latin typeface="Times New Roman" charset="0"/>
                          <a:ea typeface="Times New Roman" charset="0"/>
                          <a:cs typeface="Times New Roman" charset="0"/>
                        </a:rPr>
                        <a:t> Job Rank</a:t>
                      </a:r>
                    </a:p>
                  </a:txBody>
                  <a:tcPr marL="71697" marR="71697" marT="34290" marB="34290"/>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endParaRPr lang="mr-IN" sz="18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800" b="0" i="0" u="none" strike="noStrike" dirty="0" smtClean="0">
                          <a:effectLst/>
                          <a:latin typeface="Times New Roman" charset="0"/>
                          <a:ea typeface="Times New Roman" charset="0"/>
                          <a:cs typeface="Times New Roman" charset="0"/>
                        </a:rPr>
                        <a:t>X</a:t>
                      </a:r>
                      <a:endParaRPr lang="mr-IN" sz="1800" b="0" i="0" u="none" strike="noStrike" dirty="0">
                        <a:effectLst/>
                        <a:latin typeface="Times New Roman" charset="0"/>
                        <a:ea typeface="Times New Roman" charset="0"/>
                        <a:cs typeface="Times New Roman" charset="0"/>
                      </a:endParaRPr>
                    </a:p>
                  </a:txBody>
                  <a:tcPr marL="9958" marR="9958" marT="9525" marB="0" anchor="b"/>
                </a:tc>
              </a:tr>
            </a:tbl>
          </a:graphicData>
        </a:graphic>
      </p:graphicFrame>
    </p:spTree>
    <p:extLst>
      <p:ext uri="{BB962C8B-B14F-4D97-AF65-F5344CB8AC3E}">
        <p14:creationId xmlns:p14="http://schemas.microsoft.com/office/powerpoint/2010/main" val="87851866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85900" y="273845"/>
            <a:ext cx="6043613" cy="994172"/>
          </a:xfrm>
        </p:spPr>
        <p:txBody>
          <a:bodyPr>
            <a:normAutofit fontScale="90000"/>
          </a:bodyPr>
          <a:lstStyle/>
          <a:p>
            <a:pPr eaLnBrk="1" hangingPunct="1">
              <a:defRPr/>
            </a:pPr>
            <a:r>
              <a:rPr lang="en-US" dirty="0" smtClean="0">
                <a:solidFill>
                  <a:srgbClr val="4BA7C9"/>
                </a:solidFill>
                <a:latin typeface="Arial" charset="0"/>
                <a:cs typeface="Arial" charset="0"/>
              </a:rPr>
              <a:t>Probability of Top Publications and Federal Grants</a:t>
            </a:r>
            <a:endParaRPr lang="en-US" dirty="0">
              <a:solidFill>
                <a:srgbClr val="4BA7C9"/>
              </a:solidFill>
              <a:latin typeface="Arial" charset="0"/>
              <a:cs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83387906"/>
              </p:ext>
            </p:extLst>
          </p:nvPr>
        </p:nvGraphicFramePr>
        <p:xfrm>
          <a:off x="1485899" y="1369219"/>
          <a:ext cx="6286502" cy="2308860"/>
        </p:xfrm>
        <a:graphic>
          <a:graphicData uri="http://schemas.openxmlformats.org/drawingml/2006/table">
            <a:tbl>
              <a:tblPr firstRow="1" bandRow="1">
                <a:tableStyleId>{9DCAF9ED-07DC-4A11-8D7F-57B35C25682E}</a:tableStyleId>
              </a:tblPr>
              <a:tblGrid>
                <a:gridCol w="2286001"/>
                <a:gridCol w="1200150"/>
                <a:gridCol w="1200150"/>
                <a:gridCol w="800100"/>
                <a:gridCol w="800101"/>
              </a:tblGrid>
              <a:tr h="525780">
                <a:tc>
                  <a:txBody>
                    <a:bodyPr/>
                    <a:lstStyle/>
                    <a:p>
                      <a:r>
                        <a:rPr lang="en-US" sz="1500" dirty="0" smtClean="0">
                          <a:latin typeface="Times New Roman" charset="0"/>
                          <a:ea typeface="Times New Roman" charset="0"/>
                          <a:cs typeface="Times New Roman" charset="0"/>
                        </a:rPr>
                        <a:t>Outcome</a:t>
                      </a:r>
                      <a:endParaRPr lang="en-US" sz="1500" dirty="0">
                        <a:latin typeface="Times New Roman" charset="0"/>
                        <a:ea typeface="Times New Roman" charset="0"/>
                        <a:cs typeface="Times New Roman" charset="0"/>
                      </a:endParaRPr>
                    </a:p>
                  </a:txBody>
                  <a:tcPr marL="71697" marR="71697" marT="34290" marB="34290"/>
                </a:tc>
                <a:tc>
                  <a:txBody>
                    <a:bodyPr/>
                    <a:lstStyle/>
                    <a:p>
                      <a:r>
                        <a:rPr lang="en-US" sz="1500" dirty="0" smtClean="0">
                          <a:latin typeface="Times New Roman" charset="0"/>
                          <a:ea typeface="Times New Roman" charset="0"/>
                          <a:cs typeface="Times New Roman" charset="0"/>
                        </a:rPr>
                        <a:t>Publications</a:t>
                      </a:r>
                      <a:endParaRPr lang="en-US" sz="1500" dirty="0">
                        <a:latin typeface="Times New Roman" charset="0"/>
                        <a:ea typeface="Times New Roman" charset="0"/>
                        <a:cs typeface="Times New Roman" charset="0"/>
                      </a:endParaRPr>
                    </a:p>
                  </a:txBody>
                  <a:tcPr marL="71697" marR="71697" marT="34290" marB="34290"/>
                </a:tc>
                <a:tc>
                  <a:txBody>
                    <a:bodyPr/>
                    <a:lstStyle/>
                    <a:p>
                      <a:r>
                        <a:rPr lang="en-US" sz="1500" dirty="0" smtClean="0">
                          <a:latin typeface="Times New Roman" charset="0"/>
                          <a:ea typeface="Times New Roman" charset="0"/>
                          <a:cs typeface="Times New Roman" charset="0"/>
                        </a:rPr>
                        <a:t>Publications</a:t>
                      </a:r>
                      <a:endParaRPr lang="en-US" sz="1500" dirty="0">
                        <a:latin typeface="Times New Roman" charset="0"/>
                        <a:ea typeface="Times New Roman" charset="0"/>
                        <a:cs typeface="Times New Roman" charset="0"/>
                      </a:endParaRPr>
                    </a:p>
                  </a:txBody>
                  <a:tcPr marL="71697" marR="71697" marT="34290" marB="34290"/>
                </a:tc>
                <a:tc>
                  <a:txBody>
                    <a:bodyPr/>
                    <a:lstStyle/>
                    <a:p>
                      <a:r>
                        <a:rPr lang="en-US" sz="1500" dirty="0" err="1" smtClean="0">
                          <a:latin typeface="Times New Roman" charset="0"/>
                          <a:ea typeface="Times New Roman" charset="0"/>
                          <a:cs typeface="Times New Roman" charset="0"/>
                        </a:rPr>
                        <a:t>FederalGrants</a:t>
                      </a:r>
                      <a:endParaRPr lang="en-US" sz="1500" dirty="0">
                        <a:latin typeface="Times New Roman" charset="0"/>
                        <a:ea typeface="Times New Roman" charset="0"/>
                        <a:cs typeface="Times New Roman" charset="0"/>
                      </a:endParaRPr>
                    </a:p>
                  </a:txBody>
                  <a:tcPr marL="71697" marR="71697" marT="34290" marB="34290"/>
                </a:tc>
                <a:tc>
                  <a:txBody>
                    <a:bodyPr/>
                    <a:lstStyle/>
                    <a:p>
                      <a:r>
                        <a:rPr lang="en-US" sz="1500" dirty="0" err="1" smtClean="0">
                          <a:latin typeface="Times New Roman" charset="0"/>
                          <a:ea typeface="Times New Roman" charset="0"/>
                          <a:cs typeface="Times New Roman" charset="0"/>
                        </a:rPr>
                        <a:t>FederalGrants</a:t>
                      </a:r>
                      <a:endParaRPr lang="en-US" sz="1500" dirty="0">
                        <a:latin typeface="Times New Roman" charset="0"/>
                        <a:ea typeface="Times New Roman" charset="0"/>
                        <a:cs typeface="Times New Roman" charset="0"/>
                      </a:endParaRPr>
                    </a:p>
                  </a:txBody>
                  <a:tcPr marL="71697" marR="71697" marT="34290" marB="34290"/>
                </a:tc>
              </a:tr>
              <a:tr h="297180">
                <a:tc>
                  <a:txBody>
                    <a:bodyPr/>
                    <a:lstStyle/>
                    <a:p>
                      <a:r>
                        <a:rPr lang="en-US" sz="1500" dirty="0" smtClean="0">
                          <a:latin typeface="Times New Roman" charset="0"/>
                          <a:ea typeface="Times New Roman" charset="0"/>
                          <a:cs typeface="Times New Roman" charset="0"/>
                        </a:rPr>
                        <a:t>Any Top Publications</a:t>
                      </a:r>
                      <a:endParaRPr lang="en-US" sz="1500" dirty="0">
                        <a:latin typeface="Times New Roman" charset="0"/>
                        <a:ea typeface="Times New Roman" charset="0"/>
                        <a:cs typeface="Times New Roman" charset="0"/>
                      </a:endParaRPr>
                    </a:p>
                  </a:txBody>
                  <a:tcPr marL="71697" marR="71697" marT="34290" marB="34290"/>
                </a:tc>
                <a:tc>
                  <a:txBody>
                    <a:bodyPr/>
                    <a:lstStyle/>
                    <a:p>
                      <a:pPr algn="ctr" fontAlgn="b"/>
                      <a:r>
                        <a:rPr lang="en-US" sz="1500" b="0" i="0" u="none" strike="noStrike" dirty="0">
                          <a:effectLst/>
                          <a:latin typeface="Times New Roman" charset="0"/>
                          <a:ea typeface="Times New Roman" charset="0"/>
                          <a:cs typeface="Times New Roman" charset="0"/>
                        </a:rPr>
                        <a:t>0.101**</a:t>
                      </a:r>
                    </a:p>
                  </a:txBody>
                  <a:tcPr marL="4763" marR="4763" marT="4763" marB="0" anchor="b"/>
                </a:tc>
                <a:tc>
                  <a:txBody>
                    <a:bodyPr/>
                    <a:lstStyle/>
                    <a:p>
                      <a:pPr algn="ctr" fontAlgn="b"/>
                      <a:r>
                        <a:rPr lang="en-US" sz="1500" b="0" i="0" u="none" strike="noStrike" dirty="0">
                          <a:effectLst/>
                          <a:latin typeface="Times New Roman" charset="0"/>
                          <a:ea typeface="Times New Roman" charset="0"/>
                          <a:cs typeface="Times New Roman" charset="0"/>
                        </a:rPr>
                        <a:t>0.101**</a:t>
                      </a:r>
                    </a:p>
                  </a:txBody>
                  <a:tcPr marL="4763" marR="4763" marT="4763" marB="0" anchor="b"/>
                </a:tc>
                <a:tc>
                  <a:txBody>
                    <a:bodyPr/>
                    <a:lstStyle/>
                    <a:p>
                      <a:pPr algn="ctr" fontAlgn="b"/>
                      <a:r>
                        <a:rPr lang="is-IS" sz="1500" b="0" i="0" u="none" strike="noStrike" dirty="0">
                          <a:effectLst/>
                          <a:latin typeface="Times New Roman" charset="0"/>
                          <a:ea typeface="Times New Roman" charset="0"/>
                          <a:cs typeface="Times New Roman" charset="0"/>
                        </a:rPr>
                        <a:t>0.062*</a:t>
                      </a:r>
                    </a:p>
                  </a:txBody>
                  <a:tcPr marL="4763" marR="4763" marT="4763" marB="0" anchor="b"/>
                </a:tc>
                <a:tc>
                  <a:txBody>
                    <a:bodyPr/>
                    <a:lstStyle/>
                    <a:p>
                      <a:pPr algn="ctr" fontAlgn="b"/>
                      <a:r>
                        <a:rPr lang="pt-BR" sz="1500" b="0" i="0" u="none" strike="noStrike" dirty="0">
                          <a:effectLst/>
                          <a:latin typeface="Times New Roman" charset="0"/>
                          <a:ea typeface="Times New Roman" charset="0"/>
                          <a:cs typeface="Times New Roman" charset="0"/>
                        </a:rPr>
                        <a:t>0.051</a:t>
                      </a:r>
                    </a:p>
                  </a:txBody>
                  <a:tcPr marL="4763" marR="4763" marT="4763" marB="0" anchor="b"/>
                </a:tc>
              </a:tr>
              <a:tr h="297180">
                <a:tc>
                  <a:txBody>
                    <a:bodyPr/>
                    <a:lstStyle/>
                    <a:p>
                      <a:endParaRPr lang="en-US" sz="1500" dirty="0">
                        <a:latin typeface="Times New Roman" charset="0"/>
                        <a:ea typeface="Times New Roman" charset="0"/>
                        <a:cs typeface="Times New Roman" charset="0"/>
                      </a:endParaRPr>
                    </a:p>
                  </a:txBody>
                  <a:tcPr marL="71697" marR="71697" marT="34290" marB="34290"/>
                </a:tc>
                <a:tc>
                  <a:txBody>
                    <a:bodyPr/>
                    <a:lstStyle/>
                    <a:p>
                      <a:pPr algn="ctr" fontAlgn="b"/>
                      <a:r>
                        <a:rPr lang="pt-BR" sz="1500" b="0" i="0" u="none" strike="noStrike" dirty="0">
                          <a:effectLst/>
                          <a:latin typeface="Times New Roman" charset="0"/>
                          <a:ea typeface="Times New Roman" charset="0"/>
                          <a:cs typeface="Times New Roman" charset="0"/>
                        </a:rPr>
                        <a:t>[0.047]</a:t>
                      </a:r>
                    </a:p>
                  </a:txBody>
                  <a:tcPr marL="4763" marR="4763" marT="4763" marB="0" anchor="b"/>
                </a:tc>
                <a:tc>
                  <a:txBody>
                    <a:bodyPr/>
                    <a:lstStyle/>
                    <a:p>
                      <a:pPr algn="ctr" fontAlgn="b"/>
                      <a:r>
                        <a:rPr lang="pt-BR" sz="1500" b="0" i="0" u="none" strike="noStrike" dirty="0">
                          <a:effectLst/>
                          <a:latin typeface="Times New Roman" charset="0"/>
                          <a:ea typeface="Times New Roman" charset="0"/>
                          <a:cs typeface="Times New Roman" charset="0"/>
                        </a:rPr>
                        <a:t>[0.047]</a:t>
                      </a:r>
                    </a:p>
                  </a:txBody>
                  <a:tcPr marL="4763" marR="4763" marT="4763" marB="0" anchor="b"/>
                </a:tc>
                <a:tc>
                  <a:txBody>
                    <a:bodyPr/>
                    <a:lstStyle/>
                    <a:p>
                      <a:pPr algn="ctr" fontAlgn="b"/>
                      <a:r>
                        <a:rPr lang="pt-BR" sz="1500" b="0" i="0" u="none" strike="noStrike" dirty="0">
                          <a:effectLst/>
                          <a:latin typeface="Times New Roman" charset="0"/>
                          <a:ea typeface="Times New Roman" charset="0"/>
                          <a:cs typeface="Times New Roman" charset="0"/>
                        </a:rPr>
                        <a:t>[0.033]</a:t>
                      </a:r>
                    </a:p>
                  </a:txBody>
                  <a:tcPr marL="4763" marR="4763" marT="4763" marB="0" anchor="b"/>
                </a:tc>
                <a:tc>
                  <a:txBody>
                    <a:bodyPr/>
                    <a:lstStyle/>
                    <a:p>
                      <a:pPr algn="ctr" fontAlgn="b"/>
                      <a:r>
                        <a:rPr lang="pt-BR" sz="1500" b="0" i="0" u="none" strike="noStrike" dirty="0">
                          <a:effectLst/>
                          <a:latin typeface="Times New Roman" charset="0"/>
                          <a:ea typeface="Times New Roman" charset="0"/>
                          <a:cs typeface="Times New Roman" charset="0"/>
                        </a:rPr>
                        <a:t>[0.033]</a:t>
                      </a:r>
                    </a:p>
                  </a:txBody>
                  <a:tcPr marL="4763" marR="4763" marT="4763" marB="0" anchor="b"/>
                </a:tc>
              </a:tr>
              <a:tr h="297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charset="0"/>
                          <a:ea typeface="Times New Roman" charset="0"/>
                          <a:cs typeface="Times New Roman" charset="0"/>
                        </a:rPr>
                        <a:t>Cohort &amp; Years Since PhD</a:t>
                      </a:r>
                    </a:p>
                  </a:txBody>
                  <a:tcPr marL="71697" marR="71697" marT="34290" marB="34290"/>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mr-IN" sz="15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mr-IN" sz="15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mr-IN" sz="15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mr-IN" sz="1500" b="0" i="0" u="none" strike="noStrike" dirty="0">
                        <a:effectLst/>
                        <a:latin typeface="Times New Roman" charset="0"/>
                        <a:ea typeface="Times New Roman" charset="0"/>
                        <a:cs typeface="Times New Roman" charset="0"/>
                      </a:endParaRPr>
                    </a:p>
                  </a:txBody>
                  <a:tcPr marL="9958" marR="9958" marT="9525" marB="0" anchor="b"/>
                </a:tc>
              </a:tr>
              <a:tr h="297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charset="0"/>
                          <a:ea typeface="Times New Roman" charset="0"/>
                          <a:cs typeface="Times New Roman" charset="0"/>
                        </a:rPr>
                        <a:t>PhD Rank &amp; 1st Job Rank</a:t>
                      </a:r>
                    </a:p>
                  </a:txBody>
                  <a:tcPr marL="71697" marR="71697" marT="34290" marB="34290"/>
                </a:tc>
                <a:tc>
                  <a:txBody>
                    <a:bodyPr/>
                    <a:lstStyle/>
                    <a:p>
                      <a:pPr algn="ctr" fontAlgn="b"/>
                      <a:endParaRPr lang="mr-IN" sz="15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mr-IN" sz="15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endParaRPr lang="mr-IN" sz="1500" b="0" i="0" u="none" strike="noStrike" dirty="0">
                        <a:effectLst/>
                        <a:latin typeface="Times New Roman" charset="0"/>
                        <a:ea typeface="Times New Roman" charset="0"/>
                        <a:cs typeface="Times New Roman" charset="0"/>
                      </a:endParaRPr>
                    </a:p>
                  </a:txBody>
                  <a:tcPr marL="9958" marR="9958" marT="9525" marB="0" anchor="b"/>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mr-IN" sz="1500" b="0" i="0" u="none" strike="noStrike" dirty="0">
                        <a:effectLst/>
                        <a:latin typeface="Times New Roman" charset="0"/>
                        <a:ea typeface="Times New Roman" charset="0"/>
                        <a:cs typeface="Times New Roman" charset="0"/>
                      </a:endParaRPr>
                    </a:p>
                  </a:txBody>
                  <a:tcPr marL="9958" marR="9958" marT="9525" marB="0" anchor="b"/>
                </a:tc>
              </a:tr>
              <a:tr h="29718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dirty="0" smtClean="0">
                          <a:latin typeface="Times New Roman" charset="0"/>
                          <a:ea typeface="Times New Roman" charset="0"/>
                          <a:cs typeface="Times New Roman" charset="0"/>
                        </a:rPr>
                        <a:t># Observations</a:t>
                      </a:r>
                    </a:p>
                  </a:txBody>
                  <a:tcPr marL="71697" marR="71697" marT="34290" marB="34290"/>
                </a:tc>
                <a:tc>
                  <a:txBody>
                    <a:bodyPr/>
                    <a:lstStyle/>
                    <a:p>
                      <a:pPr algn="ctr" fontAlgn="b"/>
                      <a:r>
                        <a:rPr lang="en-US" sz="1500" b="0" i="0" u="none" strike="noStrike" dirty="0" smtClean="0">
                          <a:effectLst/>
                          <a:latin typeface="Times New Roman" charset="0"/>
                          <a:ea typeface="Times New Roman" charset="0"/>
                          <a:cs typeface="Times New Roman" charset="0"/>
                        </a:rPr>
                        <a:t>303</a:t>
                      </a:r>
                      <a:endParaRPr lang="en-US" sz="1500" b="0" i="0" u="none" strike="noStrike" dirty="0">
                        <a:effectLst/>
                        <a:latin typeface="Times New Roman" charset="0"/>
                        <a:ea typeface="Times New Roman" charset="0"/>
                        <a:cs typeface="Times New Roman" charset="0"/>
                      </a:endParaRPr>
                    </a:p>
                  </a:txBody>
                  <a:tcPr marL="9525" marR="9525" marT="9525"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500" b="0" i="0" u="none" strike="noStrike" dirty="0" smtClean="0">
                          <a:effectLst/>
                          <a:latin typeface="Times New Roman" charset="0"/>
                          <a:ea typeface="Times New Roman" charset="0"/>
                          <a:cs typeface="Times New Roman" charset="0"/>
                        </a:rPr>
                        <a:t>303</a:t>
                      </a:r>
                    </a:p>
                  </a:txBody>
                  <a:tcPr marL="9525" marR="9525" marT="9525"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500" b="0" i="0" u="none" strike="noStrike" dirty="0" smtClean="0">
                          <a:effectLst/>
                          <a:latin typeface="Times New Roman" charset="0"/>
                          <a:ea typeface="Times New Roman" charset="0"/>
                          <a:cs typeface="Times New Roman" charset="0"/>
                        </a:rPr>
                        <a:t>303</a:t>
                      </a:r>
                    </a:p>
                  </a:txBody>
                  <a:tcPr marL="9525" marR="9525" marT="9525"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500" b="0" i="0" u="none" strike="noStrike" dirty="0" smtClean="0">
                          <a:effectLst/>
                          <a:latin typeface="Times New Roman" charset="0"/>
                          <a:ea typeface="Times New Roman" charset="0"/>
                          <a:cs typeface="Times New Roman" charset="0"/>
                        </a:rPr>
                        <a:t>303</a:t>
                      </a:r>
                    </a:p>
                  </a:txBody>
                  <a:tcPr marL="9525" marR="9525" marT="9525" marB="0" anchor="b"/>
                </a:tc>
              </a:tr>
              <a:tr h="297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charset="0"/>
                          <a:ea typeface="Times New Roman" charset="0"/>
                          <a:cs typeface="Times New Roman" charset="0"/>
                        </a:rPr>
                        <a:t>R-squared</a:t>
                      </a:r>
                    </a:p>
                  </a:txBody>
                  <a:tcPr marL="71697" marR="71697" marT="34290" marB="34290"/>
                </a:tc>
                <a:tc>
                  <a:txBody>
                    <a:bodyPr/>
                    <a:lstStyle/>
                    <a:p>
                      <a:pPr algn="ctr" fontAlgn="b"/>
                      <a:r>
                        <a:rPr lang="en-US" sz="1500" b="0" i="0" u="none" strike="noStrike" dirty="0" smtClean="0">
                          <a:effectLst/>
                          <a:latin typeface="Times New Roman" charset="0"/>
                          <a:ea typeface="Times New Roman" charset="0"/>
                          <a:cs typeface="Times New Roman" charset="0"/>
                        </a:rPr>
                        <a:t>0.040</a:t>
                      </a:r>
                      <a:endParaRPr lang="en-US" sz="1500" b="0" i="0" u="none" strike="noStrike" dirty="0">
                        <a:effectLst/>
                        <a:latin typeface="Times New Roman" charset="0"/>
                        <a:ea typeface="Times New Roman" charset="0"/>
                        <a:cs typeface="Times New Roman" charset="0"/>
                      </a:endParaRPr>
                    </a:p>
                  </a:txBody>
                  <a:tcPr marL="9525" marR="9525" marT="9525" marB="0" anchor="b"/>
                </a:tc>
                <a:tc>
                  <a:txBody>
                    <a:bodyPr/>
                    <a:lstStyle/>
                    <a:p>
                      <a:pPr algn="ctr" fontAlgn="b"/>
                      <a:r>
                        <a:rPr lang="en-US" sz="1500" b="0" i="0" u="none" strike="noStrike" dirty="0" smtClean="0">
                          <a:effectLst/>
                          <a:latin typeface="Times New Roman" charset="0"/>
                          <a:ea typeface="Times New Roman" charset="0"/>
                          <a:cs typeface="Times New Roman" charset="0"/>
                        </a:rPr>
                        <a:t>0.246</a:t>
                      </a:r>
                      <a:endParaRPr lang="en-US" sz="1500" b="0" i="0" u="none" strike="noStrike" dirty="0">
                        <a:effectLst/>
                        <a:latin typeface="Times New Roman" charset="0"/>
                        <a:ea typeface="Times New Roman" charset="0"/>
                        <a:cs typeface="Times New Roman" charset="0"/>
                      </a:endParaRPr>
                    </a:p>
                  </a:txBody>
                  <a:tcPr marL="9525" marR="9525" marT="9525" marB="0" anchor="b"/>
                </a:tc>
                <a:tc>
                  <a:txBody>
                    <a:bodyPr/>
                    <a:lstStyle/>
                    <a:p>
                      <a:pPr algn="ctr" fontAlgn="b"/>
                      <a:r>
                        <a:rPr lang="en-US" sz="1500" b="0" i="0" u="none" strike="noStrike" dirty="0" smtClean="0">
                          <a:effectLst/>
                          <a:latin typeface="Times New Roman" charset="0"/>
                          <a:ea typeface="Times New Roman" charset="0"/>
                          <a:cs typeface="Times New Roman" charset="0"/>
                        </a:rPr>
                        <a:t>0.145</a:t>
                      </a:r>
                      <a:endParaRPr lang="en-US" sz="1500" b="0" i="0" u="none" strike="noStrike" dirty="0">
                        <a:effectLst/>
                        <a:latin typeface="Times New Roman" charset="0"/>
                        <a:ea typeface="Times New Roman" charset="0"/>
                        <a:cs typeface="Times New Roman" charset="0"/>
                      </a:endParaRPr>
                    </a:p>
                  </a:txBody>
                  <a:tcPr marL="9525" marR="9525" marT="9525" marB="0" anchor="b"/>
                </a:tc>
                <a:tc>
                  <a:txBody>
                    <a:bodyPr/>
                    <a:lstStyle/>
                    <a:p>
                      <a:pPr algn="ctr" fontAlgn="b"/>
                      <a:r>
                        <a:rPr lang="en-US" sz="1500" b="0" i="0" u="none" strike="noStrike" dirty="0" smtClean="0">
                          <a:effectLst/>
                          <a:latin typeface="Times New Roman" charset="0"/>
                          <a:ea typeface="Times New Roman" charset="0"/>
                          <a:cs typeface="Times New Roman" charset="0"/>
                        </a:rPr>
                        <a:t>0.221</a:t>
                      </a:r>
                      <a:endParaRPr lang="en-US" sz="1500" b="0" i="0" u="none" strike="noStrike" dirty="0">
                        <a:effectLst/>
                        <a:latin typeface="Times New Roman" charset="0"/>
                        <a:ea typeface="Times New Roman" charset="0"/>
                        <a:cs typeface="Times New Roman" charset="0"/>
                      </a:endParaRPr>
                    </a:p>
                  </a:txBody>
                  <a:tcPr marL="9525" marR="9525" marT="9525" marB="0" anchor="b"/>
                </a:tc>
              </a:tr>
            </a:tbl>
          </a:graphicData>
        </a:graphic>
      </p:graphicFrame>
    </p:spTree>
    <p:extLst>
      <p:ext uri="{BB962C8B-B14F-4D97-AF65-F5344CB8AC3E}">
        <p14:creationId xmlns:p14="http://schemas.microsoft.com/office/powerpoint/2010/main" val="381139719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1" y="57151"/>
            <a:ext cx="6515099" cy="990599"/>
          </a:xfrm>
        </p:spPr>
        <p:txBody>
          <a:bodyPr>
            <a:normAutofit fontScale="90000"/>
          </a:bodyPr>
          <a:lstStyle/>
          <a:p>
            <a:r>
              <a:rPr lang="en-US" b="1" dirty="0" smtClean="0">
                <a:solidFill>
                  <a:srgbClr val="4BA7C9"/>
                </a:solidFill>
                <a:latin typeface="Times New Roman" charset="0"/>
                <a:ea typeface="Times New Roman" charset="0"/>
                <a:cs typeface="Times New Roman" charset="0"/>
              </a:rPr>
              <a:t>Probability of a Top Publication, by year, all cohorts</a:t>
            </a:r>
            <a:endParaRPr lang="en-US" b="1" dirty="0">
              <a:solidFill>
                <a:srgbClr val="4BA7C9"/>
              </a:solidFill>
              <a:latin typeface="Times New Roman" charset="0"/>
              <a:ea typeface="Times New Roman" charset="0"/>
              <a:cs typeface="Times New Roman"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071905"/>
              </p:ext>
            </p:extLst>
          </p:nvPr>
        </p:nvGraphicFramePr>
        <p:xfrm>
          <a:off x="1371599" y="1276352"/>
          <a:ext cx="6400800" cy="2895597"/>
        </p:xfrm>
        <a:graphic>
          <a:graphicData uri="http://schemas.openxmlformats.org/drawingml/2006/table">
            <a:tbl>
              <a:tblPr firstRow="1" bandRow="1">
                <a:tableStyleId>{5C22544A-7EE6-4342-B048-85BDC9FD1C3A}</a:tableStyleId>
              </a:tblPr>
              <a:tblGrid>
                <a:gridCol w="1085851"/>
                <a:gridCol w="742950"/>
                <a:gridCol w="742950"/>
                <a:gridCol w="800100"/>
                <a:gridCol w="800100"/>
                <a:gridCol w="742950"/>
                <a:gridCol w="742950"/>
                <a:gridCol w="742949"/>
              </a:tblGrid>
              <a:tr h="555552">
                <a:tc>
                  <a:txBody>
                    <a:bodyPr/>
                    <a:lstStyle/>
                    <a:p>
                      <a:pPr algn="l" fontAlgn="b"/>
                      <a:endParaRPr lang="en-US" sz="1800" b="0" i="0" u="none" strike="noStrike" dirty="0">
                        <a:effectLst/>
                        <a:latin typeface="Times New Roman" charset="0"/>
                        <a:ea typeface="Times New Roman" charset="0"/>
                        <a:cs typeface="Times New Roman" charset="0"/>
                      </a:endParaRPr>
                    </a:p>
                  </a:txBody>
                  <a:tcPr marL="9525" marR="9525" marT="9525" marB="0" anchor="b">
                    <a:solidFill>
                      <a:schemeClr val="accent2"/>
                    </a:solidFill>
                  </a:tcPr>
                </a:tc>
                <a:tc>
                  <a:txBody>
                    <a:bodyPr/>
                    <a:lstStyle/>
                    <a:p>
                      <a:pPr algn="l" fontAlgn="b"/>
                      <a:r>
                        <a:rPr lang="en-US" sz="1800" b="0" i="0" u="none" strike="noStrike">
                          <a:effectLst/>
                          <a:latin typeface="Times New Roman" charset="0"/>
                          <a:ea typeface="Times New Roman" charset="0"/>
                          <a:cs typeface="Times New Roman" charset="0"/>
                        </a:rPr>
                        <a:t>Year 1</a:t>
                      </a:r>
                    </a:p>
                  </a:txBody>
                  <a:tcPr marL="9525" marR="9525" marT="9525" marB="0" anchor="b">
                    <a:solidFill>
                      <a:schemeClr val="accent2"/>
                    </a:solidFill>
                  </a:tcPr>
                </a:tc>
                <a:tc>
                  <a:txBody>
                    <a:bodyPr/>
                    <a:lstStyle/>
                    <a:p>
                      <a:pPr algn="l" fontAlgn="b"/>
                      <a:r>
                        <a:rPr lang="en-US" sz="1800" b="0" i="0" u="none" strike="noStrike" dirty="0">
                          <a:effectLst/>
                          <a:latin typeface="Times New Roman" charset="0"/>
                          <a:ea typeface="Times New Roman" charset="0"/>
                          <a:cs typeface="Times New Roman" charset="0"/>
                        </a:rPr>
                        <a:t>Year 3</a:t>
                      </a:r>
                    </a:p>
                  </a:txBody>
                  <a:tcPr marL="9525" marR="9525" marT="9525" marB="0" anchor="b">
                    <a:solidFill>
                      <a:schemeClr val="accent2"/>
                    </a:solidFill>
                  </a:tcPr>
                </a:tc>
                <a:tc>
                  <a:txBody>
                    <a:bodyPr/>
                    <a:lstStyle/>
                    <a:p>
                      <a:pPr algn="l" fontAlgn="b"/>
                      <a:r>
                        <a:rPr lang="en-US" sz="1800" b="0" i="0" u="none" strike="noStrike">
                          <a:effectLst/>
                          <a:latin typeface="Times New Roman" charset="0"/>
                          <a:ea typeface="Times New Roman" charset="0"/>
                          <a:cs typeface="Times New Roman" charset="0"/>
                        </a:rPr>
                        <a:t>Year 5</a:t>
                      </a:r>
                    </a:p>
                  </a:txBody>
                  <a:tcPr marL="9525" marR="9525" marT="9525" marB="0" anchor="b">
                    <a:solidFill>
                      <a:schemeClr val="accent2"/>
                    </a:solidFill>
                  </a:tcPr>
                </a:tc>
                <a:tc>
                  <a:txBody>
                    <a:bodyPr/>
                    <a:lstStyle/>
                    <a:p>
                      <a:pPr algn="l" fontAlgn="b"/>
                      <a:r>
                        <a:rPr lang="en-US" sz="1800" b="0" i="0" u="none" strike="noStrike" dirty="0">
                          <a:effectLst/>
                          <a:latin typeface="Times New Roman" charset="0"/>
                          <a:ea typeface="Times New Roman" charset="0"/>
                          <a:cs typeface="Times New Roman" charset="0"/>
                        </a:rPr>
                        <a:t>Year 7</a:t>
                      </a:r>
                    </a:p>
                  </a:txBody>
                  <a:tcPr marL="9525" marR="9525" marT="9525" marB="0" anchor="b">
                    <a:solidFill>
                      <a:schemeClr val="accent2"/>
                    </a:solidFill>
                  </a:tcPr>
                </a:tc>
                <a:tc>
                  <a:txBody>
                    <a:bodyPr/>
                    <a:lstStyle/>
                    <a:p>
                      <a:pPr algn="l" fontAlgn="b"/>
                      <a:r>
                        <a:rPr lang="en-US" sz="1800" b="0" i="0" u="none" strike="noStrike">
                          <a:effectLst/>
                          <a:latin typeface="Times New Roman" charset="0"/>
                          <a:ea typeface="Times New Roman" charset="0"/>
                          <a:cs typeface="Times New Roman" charset="0"/>
                        </a:rPr>
                        <a:t>Year 9</a:t>
                      </a:r>
                    </a:p>
                  </a:txBody>
                  <a:tcPr marL="9525" marR="9525" marT="9525" marB="0" anchor="b">
                    <a:solidFill>
                      <a:schemeClr val="accent2"/>
                    </a:solidFill>
                  </a:tcPr>
                </a:tc>
                <a:tc>
                  <a:txBody>
                    <a:bodyPr/>
                    <a:lstStyle/>
                    <a:p>
                      <a:pPr algn="l" fontAlgn="b"/>
                      <a:r>
                        <a:rPr lang="en-US" sz="1800" b="0" i="0" u="none" strike="noStrike" dirty="0">
                          <a:effectLst/>
                          <a:latin typeface="Times New Roman" charset="0"/>
                          <a:ea typeface="Times New Roman" charset="0"/>
                          <a:cs typeface="Times New Roman" charset="0"/>
                        </a:rPr>
                        <a:t>Year 11</a:t>
                      </a:r>
                    </a:p>
                  </a:txBody>
                  <a:tcPr marL="9525" marR="9525" marT="9525" marB="0" anchor="b">
                    <a:solidFill>
                      <a:schemeClr val="accent2"/>
                    </a:solidFill>
                  </a:tcPr>
                </a:tc>
                <a:tc>
                  <a:txBody>
                    <a:bodyPr/>
                    <a:lstStyle/>
                    <a:p>
                      <a:pPr algn="l" fontAlgn="b"/>
                      <a:r>
                        <a:rPr lang="en-US" sz="1800" b="0" i="0" u="none" strike="noStrike">
                          <a:effectLst/>
                          <a:latin typeface="Times New Roman" charset="0"/>
                          <a:ea typeface="Times New Roman" charset="0"/>
                          <a:cs typeface="Times New Roman" charset="0"/>
                        </a:rPr>
                        <a:t>Year 13</a:t>
                      </a:r>
                    </a:p>
                  </a:txBody>
                  <a:tcPr marL="9525" marR="9525" marT="9525" marB="0" anchor="b">
                    <a:solidFill>
                      <a:schemeClr val="accent2"/>
                    </a:solidFill>
                  </a:tcPr>
                </a:tc>
              </a:tr>
              <a:tr h="530969">
                <a:tc>
                  <a:txBody>
                    <a:bodyPr/>
                    <a:lstStyle/>
                    <a:p>
                      <a:pPr algn="l" fontAlgn="b"/>
                      <a:r>
                        <a:rPr lang="en-US" sz="1500" b="0" i="0" u="none" strike="noStrike" dirty="0" smtClean="0">
                          <a:effectLst/>
                          <a:latin typeface="Times New Roman" charset="0"/>
                          <a:ea typeface="Times New Roman" charset="0"/>
                          <a:cs typeface="Times New Roman" charset="0"/>
                        </a:rPr>
                        <a:t>Effect of Treatment</a:t>
                      </a:r>
                      <a:endParaRPr lang="en-US" sz="1500" b="0" i="0" u="none" strike="noStrike" dirty="0">
                        <a:effectLst/>
                        <a:latin typeface="Times New Roman" charset="0"/>
                        <a:ea typeface="Times New Roman" charset="0"/>
                        <a:cs typeface="Times New Roman" charset="0"/>
                      </a:endParaRPr>
                    </a:p>
                  </a:txBody>
                  <a:tcPr marL="9525" marR="9525" marT="9525" marB="0" anchor="b">
                    <a:solidFill>
                      <a:schemeClr val="accent2">
                        <a:lumMod val="60000"/>
                        <a:lumOff val="40000"/>
                      </a:schemeClr>
                    </a:solidFill>
                  </a:tcPr>
                </a:tc>
                <a:tc>
                  <a:txBody>
                    <a:bodyPr/>
                    <a:lstStyle/>
                    <a:p>
                      <a:pPr algn="ctr" fontAlgn="b"/>
                      <a:r>
                        <a:rPr lang="en-US" sz="1500" b="0" i="0" u="none" strike="noStrike" dirty="0">
                          <a:effectLst/>
                          <a:latin typeface="Times New Roman" charset="0"/>
                          <a:ea typeface="Times New Roman" charset="0"/>
                          <a:cs typeface="Times New Roman" charset="0"/>
                        </a:rPr>
                        <a:t>0.060***</a:t>
                      </a:r>
                    </a:p>
                  </a:txBody>
                  <a:tcPr marL="4763" marR="4763" marT="4763" marB="0" anchor="b">
                    <a:solidFill>
                      <a:schemeClr val="accent2">
                        <a:lumMod val="60000"/>
                        <a:lumOff val="40000"/>
                      </a:schemeClr>
                    </a:solidFill>
                  </a:tcPr>
                </a:tc>
                <a:tc>
                  <a:txBody>
                    <a:bodyPr/>
                    <a:lstStyle/>
                    <a:p>
                      <a:pPr algn="ctr" fontAlgn="b"/>
                      <a:r>
                        <a:rPr lang="en-US" sz="1500" b="0" i="0" u="none" strike="noStrike">
                          <a:effectLst/>
                          <a:latin typeface="Times New Roman" charset="0"/>
                          <a:ea typeface="Times New Roman" charset="0"/>
                          <a:cs typeface="Times New Roman" charset="0"/>
                        </a:rPr>
                        <a:t>0.079**</a:t>
                      </a:r>
                    </a:p>
                  </a:txBody>
                  <a:tcPr marL="4763" marR="4763" marT="4763" marB="0" anchor="b">
                    <a:solidFill>
                      <a:schemeClr val="accent2">
                        <a:lumMod val="60000"/>
                        <a:lumOff val="40000"/>
                      </a:schemeClr>
                    </a:solidFill>
                  </a:tcPr>
                </a:tc>
                <a:tc>
                  <a:txBody>
                    <a:bodyPr/>
                    <a:lstStyle/>
                    <a:p>
                      <a:pPr algn="ctr" fontAlgn="b"/>
                      <a:r>
                        <a:rPr lang="pt-BR" sz="1500" b="0" i="0" u="none" strike="noStrike">
                          <a:effectLst/>
                          <a:latin typeface="Times New Roman" charset="0"/>
                          <a:ea typeface="Times New Roman" charset="0"/>
                          <a:cs typeface="Times New Roman" charset="0"/>
                        </a:rPr>
                        <a:t>0.086*</a:t>
                      </a:r>
                    </a:p>
                  </a:txBody>
                  <a:tcPr marL="4763" marR="4763" marT="4763" marB="0" anchor="b">
                    <a:solidFill>
                      <a:schemeClr val="accent2">
                        <a:lumMod val="60000"/>
                        <a:lumOff val="40000"/>
                      </a:schemeClr>
                    </a:solidFill>
                  </a:tcPr>
                </a:tc>
                <a:tc>
                  <a:txBody>
                    <a:bodyPr/>
                    <a:lstStyle/>
                    <a:p>
                      <a:pPr algn="ctr" fontAlgn="b"/>
                      <a:r>
                        <a:rPr lang="pt-BR" sz="1500" b="0" i="0" u="none" strike="noStrike">
                          <a:effectLst/>
                          <a:latin typeface="Times New Roman" charset="0"/>
                          <a:ea typeface="Times New Roman" charset="0"/>
                          <a:cs typeface="Times New Roman" charset="0"/>
                        </a:rPr>
                        <a:t>0.091*</a:t>
                      </a:r>
                    </a:p>
                  </a:txBody>
                  <a:tcPr marL="4763" marR="4763" marT="4763" marB="0" anchor="b">
                    <a:solidFill>
                      <a:schemeClr val="accent2">
                        <a:lumMod val="60000"/>
                        <a:lumOff val="40000"/>
                      </a:schemeClr>
                    </a:solidFill>
                  </a:tcPr>
                </a:tc>
                <a:tc>
                  <a:txBody>
                    <a:bodyPr/>
                    <a:lstStyle/>
                    <a:p>
                      <a:pPr algn="ctr" fontAlgn="b"/>
                      <a:r>
                        <a:rPr lang="tr-TR" sz="1500" b="0" i="0" u="none" strike="noStrike">
                          <a:effectLst/>
                          <a:latin typeface="Times New Roman" charset="0"/>
                          <a:ea typeface="Times New Roman" charset="0"/>
                          <a:cs typeface="Times New Roman" charset="0"/>
                        </a:rPr>
                        <a:t>0.124*</a:t>
                      </a:r>
                    </a:p>
                  </a:txBody>
                  <a:tcPr marL="4763" marR="4763" marT="4763" marB="0" anchor="b">
                    <a:solidFill>
                      <a:schemeClr val="accent2">
                        <a:lumMod val="60000"/>
                        <a:lumOff val="40000"/>
                      </a:schemeClr>
                    </a:solidFill>
                  </a:tcPr>
                </a:tc>
                <a:tc>
                  <a:txBody>
                    <a:bodyPr/>
                    <a:lstStyle/>
                    <a:p>
                      <a:pPr algn="ctr" fontAlgn="b"/>
                      <a:r>
                        <a:rPr lang="tr-TR" sz="1500" b="0" i="0" u="none" strike="noStrike">
                          <a:effectLst/>
                          <a:latin typeface="Times New Roman" charset="0"/>
                          <a:ea typeface="Times New Roman" charset="0"/>
                          <a:cs typeface="Times New Roman" charset="0"/>
                        </a:rPr>
                        <a:t>0.126</a:t>
                      </a:r>
                    </a:p>
                  </a:txBody>
                  <a:tcPr marL="4763" marR="4763" marT="4763" marB="0" anchor="b">
                    <a:solidFill>
                      <a:schemeClr val="accent2">
                        <a:lumMod val="60000"/>
                        <a:lumOff val="40000"/>
                      </a:schemeClr>
                    </a:solidFill>
                  </a:tcPr>
                </a:tc>
                <a:tc>
                  <a:txBody>
                    <a:bodyPr/>
                    <a:lstStyle/>
                    <a:p>
                      <a:pPr algn="ctr" fontAlgn="b"/>
                      <a:r>
                        <a:rPr lang="nb-NO" sz="1500" b="0" i="0" u="none" strike="noStrike">
                          <a:effectLst/>
                          <a:latin typeface="Times New Roman" charset="0"/>
                          <a:ea typeface="Times New Roman" charset="0"/>
                          <a:cs typeface="Times New Roman" charset="0"/>
                        </a:rPr>
                        <a:t>0.181</a:t>
                      </a:r>
                    </a:p>
                  </a:txBody>
                  <a:tcPr marL="4763" marR="4763" marT="4763" marB="0" anchor="b">
                    <a:solidFill>
                      <a:schemeClr val="accent2">
                        <a:lumMod val="60000"/>
                        <a:lumOff val="40000"/>
                      </a:schemeClr>
                    </a:solidFill>
                  </a:tcPr>
                </a:tc>
              </a:tr>
              <a:tr h="270902">
                <a:tc>
                  <a:txBody>
                    <a:bodyPr/>
                    <a:lstStyle/>
                    <a:p>
                      <a:pPr algn="l" fontAlgn="b"/>
                      <a:endParaRPr lang="en-US" sz="1500" b="0" i="0" u="none" strike="noStrike" dirty="0">
                        <a:effectLst/>
                        <a:latin typeface="Times New Roman" charset="0"/>
                        <a:ea typeface="Times New Roman" charset="0"/>
                        <a:cs typeface="Times New Roman" charset="0"/>
                      </a:endParaRPr>
                    </a:p>
                  </a:txBody>
                  <a:tcPr marL="9525" marR="9525" marT="9525" marB="0" anchor="b">
                    <a:solidFill>
                      <a:schemeClr val="accent2">
                        <a:lumMod val="20000"/>
                        <a:lumOff val="80000"/>
                      </a:schemeClr>
                    </a:solidFill>
                  </a:tcPr>
                </a:tc>
                <a:tc>
                  <a:txBody>
                    <a:bodyPr/>
                    <a:lstStyle/>
                    <a:p>
                      <a:pPr algn="ctr" fontAlgn="b"/>
                      <a:r>
                        <a:rPr lang="pt-BR" sz="1500" b="0" i="0" u="none" strike="noStrike" dirty="0">
                          <a:effectLst/>
                          <a:latin typeface="Times New Roman" charset="0"/>
                          <a:ea typeface="Times New Roman" charset="0"/>
                          <a:cs typeface="Times New Roman" charset="0"/>
                        </a:rPr>
                        <a:t>[0.022]</a:t>
                      </a:r>
                    </a:p>
                  </a:txBody>
                  <a:tcPr marL="4763" marR="4763" marT="4763" marB="0" anchor="b">
                    <a:solidFill>
                      <a:schemeClr val="accent2">
                        <a:lumMod val="20000"/>
                        <a:lumOff val="80000"/>
                      </a:schemeClr>
                    </a:solidFill>
                  </a:tcPr>
                </a:tc>
                <a:tc>
                  <a:txBody>
                    <a:bodyPr/>
                    <a:lstStyle/>
                    <a:p>
                      <a:pPr algn="ctr" fontAlgn="b"/>
                      <a:r>
                        <a:rPr lang="pt-BR" sz="1500" b="0" i="0" u="none" strike="noStrike">
                          <a:effectLst/>
                          <a:latin typeface="Times New Roman" charset="0"/>
                          <a:ea typeface="Times New Roman" charset="0"/>
                          <a:cs typeface="Times New Roman" charset="0"/>
                        </a:rPr>
                        <a:t>[0.036]</a:t>
                      </a:r>
                    </a:p>
                  </a:txBody>
                  <a:tcPr marL="4763" marR="4763" marT="4763" marB="0" anchor="b">
                    <a:solidFill>
                      <a:schemeClr val="accent2">
                        <a:lumMod val="20000"/>
                        <a:lumOff val="80000"/>
                      </a:schemeClr>
                    </a:solidFill>
                  </a:tcPr>
                </a:tc>
                <a:tc>
                  <a:txBody>
                    <a:bodyPr/>
                    <a:lstStyle/>
                    <a:p>
                      <a:pPr algn="ctr" fontAlgn="b"/>
                      <a:r>
                        <a:rPr lang="pt-BR" sz="1500" b="0" i="0" u="none" strike="noStrike">
                          <a:effectLst/>
                          <a:latin typeface="Times New Roman" charset="0"/>
                          <a:ea typeface="Times New Roman" charset="0"/>
                          <a:cs typeface="Times New Roman" charset="0"/>
                        </a:rPr>
                        <a:t>[0.045]</a:t>
                      </a:r>
                    </a:p>
                  </a:txBody>
                  <a:tcPr marL="4763" marR="4763" marT="4763" marB="0" anchor="b">
                    <a:solidFill>
                      <a:schemeClr val="accent2">
                        <a:lumMod val="20000"/>
                        <a:lumOff val="80000"/>
                      </a:schemeClr>
                    </a:solidFill>
                  </a:tcPr>
                </a:tc>
                <a:tc>
                  <a:txBody>
                    <a:bodyPr/>
                    <a:lstStyle/>
                    <a:p>
                      <a:pPr algn="ctr" fontAlgn="b"/>
                      <a:r>
                        <a:rPr lang="pt-BR" sz="1500" b="0" i="0" u="none" strike="noStrike">
                          <a:effectLst/>
                          <a:latin typeface="Times New Roman" charset="0"/>
                          <a:ea typeface="Times New Roman" charset="0"/>
                          <a:cs typeface="Times New Roman" charset="0"/>
                        </a:rPr>
                        <a:t>[0.055]</a:t>
                      </a:r>
                    </a:p>
                  </a:txBody>
                  <a:tcPr marL="4763" marR="4763" marT="4763" marB="0" anchor="b">
                    <a:solidFill>
                      <a:schemeClr val="accent2">
                        <a:lumMod val="20000"/>
                        <a:lumOff val="80000"/>
                      </a:schemeClr>
                    </a:solidFill>
                  </a:tcPr>
                </a:tc>
                <a:tc>
                  <a:txBody>
                    <a:bodyPr/>
                    <a:lstStyle/>
                    <a:p>
                      <a:pPr algn="ctr" fontAlgn="b"/>
                      <a:r>
                        <a:rPr lang="pt-BR" sz="1500" b="0" i="0" u="none" strike="noStrike">
                          <a:effectLst/>
                          <a:latin typeface="Times New Roman" charset="0"/>
                          <a:ea typeface="Times New Roman" charset="0"/>
                          <a:cs typeface="Times New Roman" charset="0"/>
                        </a:rPr>
                        <a:t>[0.064]</a:t>
                      </a:r>
                    </a:p>
                  </a:txBody>
                  <a:tcPr marL="4763" marR="4763" marT="4763" marB="0" anchor="b">
                    <a:solidFill>
                      <a:schemeClr val="accent2">
                        <a:lumMod val="20000"/>
                        <a:lumOff val="80000"/>
                      </a:schemeClr>
                    </a:solidFill>
                  </a:tcPr>
                </a:tc>
                <a:tc>
                  <a:txBody>
                    <a:bodyPr/>
                    <a:lstStyle/>
                    <a:p>
                      <a:pPr algn="ctr" fontAlgn="b"/>
                      <a:r>
                        <a:rPr lang="pt-BR" sz="1500" b="0" i="0" u="none" strike="noStrike">
                          <a:effectLst/>
                          <a:latin typeface="Times New Roman" charset="0"/>
                          <a:ea typeface="Times New Roman" charset="0"/>
                          <a:cs typeface="Times New Roman" charset="0"/>
                        </a:rPr>
                        <a:t>[0.083]</a:t>
                      </a:r>
                    </a:p>
                  </a:txBody>
                  <a:tcPr marL="4763" marR="4763" marT="4763" marB="0" anchor="b">
                    <a:solidFill>
                      <a:schemeClr val="accent2">
                        <a:lumMod val="20000"/>
                        <a:lumOff val="80000"/>
                      </a:schemeClr>
                    </a:solidFill>
                  </a:tcPr>
                </a:tc>
                <a:tc>
                  <a:txBody>
                    <a:bodyPr/>
                    <a:lstStyle/>
                    <a:p>
                      <a:pPr algn="ctr" fontAlgn="b"/>
                      <a:r>
                        <a:rPr lang="pt-BR" sz="1500" b="0" i="0" u="none" strike="noStrike" dirty="0">
                          <a:effectLst/>
                          <a:latin typeface="Times New Roman" charset="0"/>
                          <a:ea typeface="Times New Roman" charset="0"/>
                          <a:cs typeface="Times New Roman" charset="0"/>
                        </a:rPr>
                        <a:t>[0.113]</a:t>
                      </a:r>
                    </a:p>
                  </a:txBody>
                  <a:tcPr marL="4763" marR="4763" marT="4763" marB="0" anchor="b">
                    <a:solidFill>
                      <a:schemeClr val="accent2">
                        <a:lumMod val="20000"/>
                        <a:lumOff val="80000"/>
                      </a:schemeClr>
                    </a:solidFill>
                  </a:tcPr>
                </a:tc>
              </a:tr>
              <a:tr h="367876">
                <a:tc>
                  <a:txBody>
                    <a:bodyPr/>
                    <a:lstStyle/>
                    <a:p>
                      <a:pPr algn="l" fontAlgn="b"/>
                      <a:r>
                        <a:rPr lang="en-US" sz="1500" b="0" i="0" u="none" strike="noStrike" dirty="0">
                          <a:effectLst/>
                          <a:latin typeface="Times New Roman" charset="0"/>
                          <a:ea typeface="Times New Roman" charset="0"/>
                          <a:cs typeface="Times New Roman" charset="0"/>
                        </a:rPr>
                        <a:t>Constant</a:t>
                      </a:r>
                    </a:p>
                  </a:txBody>
                  <a:tcPr marL="9525" marR="9525" marT="9525" marB="0" anchor="b">
                    <a:solidFill>
                      <a:schemeClr val="accent2">
                        <a:lumMod val="60000"/>
                        <a:lumOff val="40000"/>
                      </a:schemeClr>
                    </a:solidFill>
                  </a:tcPr>
                </a:tc>
                <a:tc>
                  <a:txBody>
                    <a:bodyPr/>
                    <a:lstStyle/>
                    <a:p>
                      <a:pPr algn="ctr" fontAlgn="b"/>
                      <a:r>
                        <a:rPr lang="is-IS" sz="1500" b="0" i="0" u="none" strike="noStrike" dirty="0">
                          <a:effectLst/>
                          <a:latin typeface="Times New Roman" charset="0"/>
                          <a:ea typeface="Times New Roman" charset="0"/>
                          <a:cs typeface="Times New Roman" charset="0"/>
                        </a:rPr>
                        <a:t>0.045</a:t>
                      </a:r>
                    </a:p>
                  </a:txBody>
                  <a:tcPr marL="4763" marR="4763" marT="4763" marB="0" anchor="b">
                    <a:solidFill>
                      <a:schemeClr val="accent2">
                        <a:lumMod val="60000"/>
                        <a:lumOff val="40000"/>
                      </a:schemeClr>
                    </a:solidFill>
                  </a:tcPr>
                </a:tc>
                <a:tc>
                  <a:txBody>
                    <a:bodyPr/>
                    <a:lstStyle/>
                    <a:p>
                      <a:pPr algn="ctr" fontAlgn="b"/>
                      <a:r>
                        <a:rPr lang="en-US" sz="1500" b="0" i="0" u="none" strike="noStrike">
                          <a:effectLst/>
                          <a:latin typeface="Times New Roman" charset="0"/>
                          <a:ea typeface="Times New Roman" charset="0"/>
                          <a:cs typeface="Times New Roman" charset="0"/>
                        </a:rPr>
                        <a:t>0.141***</a:t>
                      </a:r>
                    </a:p>
                  </a:txBody>
                  <a:tcPr marL="4763" marR="4763" marT="4763" marB="0" anchor="b">
                    <a:solidFill>
                      <a:schemeClr val="accent2">
                        <a:lumMod val="60000"/>
                        <a:lumOff val="40000"/>
                      </a:schemeClr>
                    </a:solidFill>
                  </a:tcPr>
                </a:tc>
                <a:tc>
                  <a:txBody>
                    <a:bodyPr/>
                    <a:lstStyle/>
                    <a:p>
                      <a:pPr algn="ctr" fontAlgn="b"/>
                      <a:r>
                        <a:rPr lang="en-US" sz="1500" b="0" i="0" u="none" strike="noStrike">
                          <a:effectLst/>
                          <a:latin typeface="Times New Roman" charset="0"/>
                          <a:ea typeface="Times New Roman" charset="0"/>
                          <a:cs typeface="Times New Roman" charset="0"/>
                        </a:rPr>
                        <a:t>0.218***</a:t>
                      </a:r>
                    </a:p>
                  </a:txBody>
                  <a:tcPr marL="4763" marR="4763" marT="4763" marB="0" anchor="b">
                    <a:solidFill>
                      <a:schemeClr val="accent2">
                        <a:lumMod val="60000"/>
                        <a:lumOff val="40000"/>
                      </a:schemeClr>
                    </a:solidFill>
                  </a:tcPr>
                </a:tc>
                <a:tc>
                  <a:txBody>
                    <a:bodyPr/>
                    <a:lstStyle/>
                    <a:p>
                      <a:pPr algn="ctr" fontAlgn="b"/>
                      <a:r>
                        <a:rPr lang="en-US" sz="1500" b="0" i="0" u="none" strike="noStrike">
                          <a:effectLst/>
                          <a:latin typeface="Times New Roman" charset="0"/>
                          <a:ea typeface="Times New Roman" charset="0"/>
                          <a:cs typeface="Times New Roman" charset="0"/>
                        </a:rPr>
                        <a:t>0.269***</a:t>
                      </a:r>
                    </a:p>
                  </a:txBody>
                  <a:tcPr marL="4763" marR="4763" marT="4763" marB="0" anchor="b">
                    <a:solidFill>
                      <a:schemeClr val="accent2">
                        <a:lumMod val="60000"/>
                        <a:lumOff val="40000"/>
                      </a:schemeClr>
                    </a:solidFill>
                  </a:tcPr>
                </a:tc>
                <a:tc>
                  <a:txBody>
                    <a:bodyPr/>
                    <a:lstStyle/>
                    <a:p>
                      <a:pPr algn="ctr" fontAlgn="b"/>
                      <a:r>
                        <a:rPr lang="en-US" sz="1500" b="0" i="0" u="none" strike="noStrike">
                          <a:effectLst/>
                          <a:latin typeface="Times New Roman" charset="0"/>
                          <a:ea typeface="Times New Roman" charset="0"/>
                          <a:cs typeface="Times New Roman" charset="0"/>
                        </a:rPr>
                        <a:t>0.262***</a:t>
                      </a:r>
                    </a:p>
                  </a:txBody>
                  <a:tcPr marL="4763" marR="4763" marT="4763" marB="0" anchor="b">
                    <a:solidFill>
                      <a:schemeClr val="accent2">
                        <a:lumMod val="60000"/>
                        <a:lumOff val="40000"/>
                      </a:schemeClr>
                    </a:solidFill>
                  </a:tcPr>
                </a:tc>
                <a:tc>
                  <a:txBody>
                    <a:bodyPr/>
                    <a:lstStyle/>
                    <a:p>
                      <a:pPr algn="ctr" fontAlgn="b"/>
                      <a:r>
                        <a:rPr lang="en-US" sz="1500" b="0" i="0" u="none" strike="noStrike">
                          <a:effectLst/>
                          <a:latin typeface="Times New Roman" charset="0"/>
                          <a:ea typeface="Times New Roman" charset="0"/>
                          <a:cs typeface="Times New Roman" charset="0"/>
                        </a:rPr>
                        <a:t>0.275***</a:t>
                      </a:r>
                    </a:p>
                  </a:txBody>
                  <a:tcPr marL="4763" marR="4763" marT="4763" marB="0" anchor="b">
                    <a:solidFill>
                      <a:schemeClr val="accent2">
                        <a:lumMod val="60000"/>
                        <a:lumOff val="40000"/>
                      </a:schemeClr>
                    </a:solidFill>
                  </a:tcPr>
                </a:tc>
                <a:tc>
                  <a:txBody>
                    <a:bodyPr/>
                    <a:lstStyle/>
                    <a:p>
                      <a:pPr algn="ctr" fontAlgn="b"/>
                      <a:r>
                        <a:rPr lang="en-US" sz="1500" b="0" i="0" u="none" strike="noStrike">
                          <a:effectLst/>
                          <a:latin typeface="Times New Roman" charset="0"/>
                          <a:ea typeface="Times New Roman" charset="0"/>
                          <a:cs typeface="Times New Roman" charset="0"/>
                        </a:rPr>
                        <a:t>0.241***</a:t>
                      </a:r>
                    </a:p>
                  </a:txBody>
                  <a:tcPr marL="4763" marR="4763" marT="4763" marB="0" anchor="b">
                    <a:solidFill>
                      <a:schemeClr val="accent2">
                        <a:lumMod val="60000"/>
                        <a:lumOff val="40000"/>
                      </a:schemeClr>
                    </a:solidFill>
                  </a:tcPr>
                </a:tc>
              </a:tr>
              <a:tr h="270902">
                <a:tc>
                  <a:txBody>
                    <a:bodyPr/>
                    <a:lstStyle/>
                    <a:p>
                      <a:pPr algn="l" fontAlgn="b"/>
                      <a:endParaRPr lang="en-US" sz="1500" b="0" i="0" u="none" strike="noStrike" dirty="0">
                        <a:effectLst/>
                        <a:latin typeface="Times New Roman" charset="0"/>
                        <a:ea typeface="Times New Roman" charset="0"/>
                        <a:cs typeface="Times New Roman" charset="0"/>
                      </a:endParaRPr>
                    </a:p>
                  </a:txBody>
                  <a:tcPr marL="9525" marR="9525" marT="9525" marB="0" anchor="b">
                    <a:solidFill>
                      <a:schemeClr val="accent2">
                        <a:lumMod val="20000"/>
                        <a:lumOff val="80000"/>
                      </a:schemeClr>
                    </a:solidFill>
                  </a:tcPr>
                </a:tc>
                <a:tc>
                  <a:txBody>
                    <a:bodyPr/>
                    <a:lstStyle/>
                    <a:p>
                      <a:pPr algn="ctr" fontAlgn="b"/>
                      <a:r>
                        <a:rPr lang="pt-BR" sz="1500" b="0" i="0" u="none" strike="noStrike" dirty="0">
                          <a:effectLst/>
                          <a:latin typeface="Times New Roman" charset="0"/>
                          <a:ea typeface="Times New Roman" charset="0"/>
                          <a:cs typeface="Times New Roman" charset="0"/>
                        </a:rPr>
                        <a:t>[0.030]</a:t>
                      </a:r>
                    </a:p>
                  </a:txBody>
                  <a:tcPr marL="4763" marR="4763" marT="4763" marB="0" anchor="b">
                    <a:solidFill>
                      <a:schemeClr val="accent2">
                        <a:lumMod val="20000"/>
                        <a:lumOff val="80000"/>
                      </a:schemeClr>
                    </a:solidFill>
                  </a:tcPr>
                </a:tc>
                <a:tc>
                  <a:txBody>
                    <a:bodyPr/>
                    <a:lstStyle/>
                    <a:p>
                      <a:pPr algn="ctr" fontAlgn="b"/>
                      <a:r>
                        <a:rPr lang="pt-BR" sz="1500" b="0" i="0" u="none" strike="noStrike" dirty="0">
                          <a:effectLst/>
                          <a:latin typeface="Times New Roman" charset="0"/>
                          <a:ea typeface="Times New Roman" charset="0"/>
                          <a:cs typeface="Times New Roman" charset="0"/>
                        </a:rPr>
                        <a:t>[0.045]</a:t>
                      </a:r>
                    </a:p>
                  </a:txBody>
                  <a:tcPr marL="4763" marR="4763" marT="4763" marB="0" anchor="b">
                    <a:solidFill>
                      <a:schemeClr val="accent2">
                        <a:lumMod val="20000"/>
                        <a:lumOff val="80000"/>
                      </a:schemeClr>
                    </a:solidFill>
                  </a:tcPr>
                </a:tc>
                <a:tc>
                  <a:txBody>
                    <a:bodyPr/>
                    <a:lstStyle/>
                    <a:p>
                      <a:pPr algn="ctr" fontAlgn="b"/>
                      <a:r>
                        <a:rPr lang="pt-BR" sz="1500" b="0" i="0" u="none" strike="noStrike">
                          <a:effectLst/>
                          <a:latin typeface="Times New Roman" charset="0"/>
                          <a:ea typeface="Times New Roman" charset="0"/>
                          <a:cs typeface="Times New Roman" charset="0"/>
                        </a:rPr>
                        <a:t>[0.053]</a:t>
                      </a:r>
                    </a:p>
                  </a:txBody>
                  <a:tcPr marL="4763" marR="4763" marT="4763" marB="0" anchor="b">
                    <a:solidFill>
                      <a:schemeClr val="accent2">
                        <a:lumMod val="20000"/>
                        <a:lumOff val="80000"/>
                      </a:schemeClr>
                    </a:solidFill>
                  </a:tcPr>
                </a:tc>
                <a:tc>
                  <a:txBody>
                    <a:bodyPr/>
                    <a:lstStyle/>
                    <a:p>
                      <a:pPr algn="ctr" fontAlgn="b"/>
                      <a:r>
                        <a:rPr lang="pt-BR" sz="1500" b="0" i="0" u="none" strike="noStrike">
                          <a:effectLst/>
                          <a:latin typeface="Times New Roman" charset="0"/>
                          <a:ea typeface="Times New Roman" charset="0"/>
                          <a:cs typeface="Times New Roman" charset="0"/>
                        </a:rPr>
                        <a:t>[0.058]</a:t>
                      </a:r>
                    </a:p>
                  </a:txBody>
                  <a:tcPr marL="4763" marR="4763" marT="4763" marB="0" anchor="b">
                    <a:solidFill>
                      <a:schemeClr val="accent2">
                        <a:lumMod val="20000"/>
                        <a:lumOff val="80000"/>
                      </a:schemeClr>
                    </a:solidFill>
                  </a:tcPr>
                </a:tc>
                <a:tc>
                  <a:txBody>
                    <a:bodyPr/>
                    <a:lstStyle/>
                    <a:p>
                      <a:pPr algn="ctr" fontAlgn="b"/>
                      <a:r>
                        <a:rPr lang="pt-BR" sz="1500" b="0" i="0" u="none" strike="noStrike">
                          <a:effectLst/>
                          <a:latin typeface="Times New Roman" charset="0"/>
                          <a:ea typeface="Times New Roman" charset="0"/>
                          <a:cs typeface="Times New Roman" charset="0"/>
                        </a:rPr>
                        <a:t>[0.063]</a:t>
                      </a:r>
                    </a:p>
                  </a:txBody>
                  <a:tcPr marL="4763" marR="4763" marT="4763" marB="0" anchor="b">
                    <a:solidFill>
                      <a:schemeClr val="accent2">
                        <a:lumMod val="20000"/>
                        <a:lumOff val="80000"/>
                      </a:schemeClr>
                    </a:solidFill>
                  </a:tcPr>
                </a:tc>
                <a:tc>
                  <a:txBody>
                    <a:bodyPr/>
                    <a:lstStyle/>
                    <a:p>
                      <a:pPr algn="ctr" fontAlgn="b"/>
                      <a:r>
                        <a:rPr lang="pt-BR" sz="1500" b="0" i="0" u="none" strike="noStrike">
                          <a:effectLst/>
                          <a:latin typeface="Times New Roman" charset="0"/>
                          <a:ea typeface="Times New Roman" charset="0"/>
                          <a:cs typeface="Times New Roman" charset="0"/>
                        </a:rPr>
                        <a:t>[0.073]</a:t>
                      </a:r>
                    </a:p>
                  </a:txBody>
                  <a:tcPr marL="4763" marR="4763" marT="4763" marB="0" anchor="b">
                    <a:solidFill>
                      <a:schemeClr val="accent2">
                        <a:lumMod val="20000"/>
                        <a:lumOff val="80000"/>
                      </a:schemeClr>
                    </a:solidFill>
                  </a:tcPr>
                </a:tc>
                <a:tc>
                  <a:txBody>
                    <a:bodyPr/>
                    <a:lstStyle/>
                    <a:p>
                      <a:pPr algn="ctr" fontAlgn="b"/>
                      <a:r>
                        <a:rPr lang="pt-BR" sz="1500" b="0" i="0" u="none" strike="noStrike" dirty="0">
                          <a:effectLst/>
                          <a:latin typeface="Times New Roman" charset="0"/>
                          <a:ea typeface="Times New Roman" charset="0"/>
                          <a:cs typeface="Times New Roman" charset="0"/>
                        </a:rPr>
                        <a:t>[0.088]</a:t>
                      </a:r>
                    </a:p>
                  </a:txBody>
                  <a:tcPr marL="4763" marR="4763" marT="4763" marB="0" anchor="b">
                    <a:solidFill>
                      <a:schemeClr val="accent2">
                        <a:lumMod val="20000"/>
                        <a:lumOff val="80000"/>
                      </a:schemeClr>
                    </a:solidFill>
                  </a:tcPr>
                </a:tc>
              </a:tr>
              <a:tr h="314247">
                <a:tc>
                  <a:txBody>
                    <a:bodyPr/>
                    <a:lstStyle/>
                    <a:p>
                      <a:pPr algn="l" fontAlgn="b"/>
                      <a:r>
                        <a:rPr lang="en-US" sz="1500" b="0" i="0" u="none" strike="noStrike" dirty="0" smtClean="0">
                          <a:effectLst/>
                          <a:latin typeface="Times New Roman" charset="0"/>
                          <a:ea typeface="Times New Roman" charset="0"/>
                          <a:cs typeface="Times New Roman" charset="0"/>
                        </a:rPr>
                        <a:t>Cohort FE</a:t>
                      </a:r>
                      <a:endParaRPr lang="en-US" sz="1500" b="0" i="0" u="none" strike="noStrike" dirty="0">
                        <a:effectLst/>
                        <a:latin typeface="Times New Roman" charset="0"/>
                        <a:ea typeface="Times New Roman" charset="0"/>
                        <a:cs typeface="Times New Roman" charset="0"/>
                      </a:endParaRPr>
                    </a:p>
                  </a:txBody>
                  <a:tcPr marL="9525" marR="9525" marT="9525" marB="0" anchor="b">
                    <a:solidFill>
                      <a:schemeClr val="accent2">
                        <a:lumMod val="60000"/>
                        <a:lumOff val="40000"/>
                      </a:schemeClr>
                    </a:solidFill>
                  </a:tcPr>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en-US" sz="1500" b="0" i="0" u="none" strike="noStrike" dirty="0">
                        <a:effectLst/>
                        <a:latin typeface="Times New Roman" charset="0"/>
                        <a:ea typeface="Times New Roman" charset="0"/>
                        <a:cs typeface="Times New Roman" charset="0"/>
                      </a:endParaRPr>
                    </a:p>
                  </a:txBody>
                  <a:tcPr marL="9525" marR="9525" marT="9525" marB="0" anchor="b">
                    <a:solidFill>
                      <a:schemeClr val="accent2">
                        <a:lumMod val="60000"/>
                        <a:lumOff val="40000"/>
                      </a:schemeClr>
                    </a:solidFill>
                  </a:tcPr>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en-US" sz="1500" b="0" i="0" u="none" strike="noStrike" dirty="0">
                        <a:effectLst/>
                        <a:latin typeface="Times New Roman" charset="0"/>
                        <a:ea typeface="Times New Roman" charset="0"/>
                        <a:cs typeface="Times New Roman" charset="0"/>
                      </a:endParaRPr>
                    </a:p>
                  </a:txBody>
                  <a:tcPr marL="9525" marR="9525" marT="9525" marB="0" anchor="b">
                    <a:solidFill>
                      <a:schemeClr val="accent2">
                        <a:lumMod val="60000"/>
                        <a:lumOff val="40000"/>
                      </a:schemeClr>
                    </a:solidFill>
                  </a:tcPr>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en-US" sz="1500" b="0" i="0" u="none" strike="noStrike" dirty="0">
                        <a:effectLst/>
                        <a:latin typeface="Times New Roman" charset="0"/>
                        <a:ea typeface="Times New Roman" charset="0"/>
                        <a:cs typeface="Times New Roman" charset="0"/>
                      </a:endParaRPr>
                    </a:p>
                  </a:txBody>
                  <a:tcPr marL="9525" marR="9525" marT="9525" marB="0" anchor="b">
                    <a:solidFill>
                      <a:schemeClr val="accent2">
                        <a:lumMod val="60000"/>
                        <a:lumOff val="40000"/>
                      </a:schemeClr>
                    </a:solidFill>
                  </a:tcPr>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en-US" sz="1500" b="0" i="0" u="none" strike="noStrike" dirty="0">
                        <a:effectLst/>
                        <a:latin typeface="Times New Roman" charset="0"/>
                        <a:ea typeface="Times New Roman" charset="0"/>
                        <a:cs typeface="Times New Roman" charset="0"/>
                      </a:endParaRPr>
                    </a:p>
                  </a:txBody>
                  <a:tcPr marL="9525" marR="9525" marT="9525" marB="0" anchor="b">
                    <a:solidFill>
                      <a:schemeClr val="accent2">
                        <a:lumMod val="60000"/>
                        <a:lumOff val="40000"/>
                      </a:schemeClr>
                    </a:solidFill>
                  </a:tcPr>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en-US" sz="1500" b="0" i="0" u="none" strike="noStrike" dirty="0">
                        <a:effectLst/>
                        <a:latin typeface="Times New Roman" charset="0"/>
                        <a:ea typeface="Times New Roman" charset="0"/>
                        <a:cs typeface="Times New Roman" charset="0"/>
                      </a:endParaRPr>
                    </a:p>
                  </a:txBody>
                  <a:tcPr marL="9525" marR="9525" marT="9525" marB="0" anchor="b">
                    <a:solidFill>
                      <a:schemeClr val="accent2">
                        <a:lumMod val="60000"/>
                        <a:lumOff val="40000"/>
                      </a:schemeClr>
                    </a:solidFill>
                  </a:tcPr>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en-US" sz="1500" b="0" i="0" u="none" strike="noStrike" dirty="0">
                        <a:effectLst/>
                        <a:latin typeface="Times New Roman" charset="0"/>
                        <a:ea typeface="Times New Roman" charset="0"/>
                        <a:cs typeface="Times New Roman" charset="0"/>
                      </a:endParaRPr>
                    </a:p>
                  </a:txBody>
                  <a:tcPr marL="9525" marR="9525" marT="9525" marB="0" anchor="b">
                    <a:solidFill>
                      <a:schemeClr val="accent2">
                        <a:lumMod val="60000"/>
                        <a:lumOff val="40000"/>
                      </a:schemeClr>
                    </a:solidFill>
                  </a:tcPr>
                </a:tc>
                <a:tc>
                  <a:txBody>
                    <a:bodyPr/>
                    <a:lstStyle/>
                    <a:p>
                      <a:pPr algn="ctr" fontAlgn="b"/>
                      <a:r>
                        <a:rPr lang="en-US" sz="1500" b="0" i="0" u="none" strike="noStrike" dirty="0" smtClean="0">
                          <a:effectLst/>
                          <a:latin typeface="Times New Roman" charset="0"/>
                          <a:ea typeface="Times New Roman" charset="0"/>
                          <a:cs typeface="Times New Roman" charset="0"/>
                        </a:rPr>
                        <a:t>X</a:t>
                      </a:r>
                      <a:endParaRPr lang="en-US" sz="1500" b="0" i="0" u="none" strike="noStrike" dirty="0">
                        <a:effectLst/>
                        <a:latin typeface="Times New Roman" charset="0"/>
                        <a:ea typeface="Times New Roman" charset="0"/>
                        <a:cs typeface="Times New Roman" charset="0"/>
                      </a:endParaRPr>
                    </a:p>
                  </a:txBody>
                  <a:tcPr marL="9525" marR="9525" marT="9525" marB="0" anchor="b">
                    <a:solidFill>
                      <a:schemeClr val="accent2">
                        <a:lumMod val="60000"/>
                        <a:lumOff val="40000"/>
                      </a:schemeClr>
                    </a:solidFill>
                  </a:tcPr>
                </a:tc>
              </a:tr>
              <a:tr h="270902">
                <a:tc>
                  <a:txBody>
                    <a:bodyPr/>
                    <a:lstStyle/>
                    <a:p>
                      <a:pPr algn="l" fontAlgn="b"/>
                      <a:r>
                        <a:rPr lang="en-US" sz="1500" b="0" i="0" u="none" strike="noStrike" dirty="0">
                          <a:effectLst/>
                          <a:latin typeface="Times New Roman" charset="0"/>
                          <a:ea typeface="Times New Roman" charset="0"/>
                          <a:cs typeface="Times New Roman" charset="0"/>
                        </a:rPr>
                        <a:t>Observations</a:t>
                      </a:r>
                    </a:p>
                  </a:txBody>
                  <a:tcPr marL="9525" marR="9525" marT="9525" marB="0" anchor="b">
                    <a:solidFill>
                      <a:schemeClr val="accent2">
                        <a:lumMod val="20000"/>
                        <a:lumOff val="80000"/>
                      </a:schemeClr>
                    </a:solidFill>
                  </a:tcPr>
                </a:tc>
                <a:tc>
                  <a:txBody>
                    <a:bodyPr/>
                    <a:lstStyle/>
                    <a:p>
                      <a:pPr algn="ctr" fontAlgn="b"/>
                      <a:r>
                        <a:rPr lang="en-US" sz="1500" b="0" i="0" u="none" strike="noStrike" dirty="0">
                          <a:effectLst/>
                          <a:latin typeface="Times New Roman" charset="0"/>
                          <a:ea typeface="Times New Roman" charset="0"/>
                          <a:cs typeface="Times New Roman" charset="0"/>
                        </a:rPr>
                        <a:t>506</a:t>
                      </a:r>
                    </a:p>
                  </a:txBody>
                  <a:tcPr marL="9525" marR="9525" marT="9525" marB="0" anchor="b">
                    <a:solidFill>
                      <a:schemeClr val="accent2">
                        <a:lumMod val="20000"/>
                        <a:lumOff val="80000"/>
                      </a:schemeClr>
                    </a:solidFill>
                  </a:tcPr>
                </a:tc>
                <a:tc>
                  <a:txBody>
                    <a:bodyPr/>
                    <a:lstStyle/>
                    <a:p>
                      <a:pPr algn="ctr" fontAlgn="b"/>
                      <a:r>
                        <a:rPr lang="en-US" sz="1500" b="0" i="0" u="none" strike="noStrike" dirty="0">
                          <a:effectLst/>
                          <a:latin typeface="Times New Roman" charset="0"/>
                          <a:ea typeface="Times New Roman" charset="0"/>
                          <a:cs typeface="Times New Roman" charset="0"/>
                        </a:rPr>
                        <a:t>389</a:t>
                      </a:r>
                    </a:p>
                  </a:txBody>
                  <a:tcPr marL="9525" marR="9525" marT="9525" marB="0" anchor="b">
                    <a:solidFill>
                      <a:schemeClr val="accent2">
                        <a:lumMod val="20000"/>
                        <a:lumOff val="80000"/>
                      </a:schemeClr>
                    </a:solidFill>
                  </a:tcPr>
                </a:tc>
                <a:tc>
                  <a:txBody>
                    <a:bodyPr/>
                    <a:lstStyle/>
                    <a:p>
                      <a:pPr algn="ctr" fontAlgn="b"/>
                      <a:r>
                        <a:rPr lang="en-US" sz="1500" b="0" i="0" u="none" strike="noStrike" dirty="0">
                          <a:effectLst/>
                          <a:latin typeface="Times New Roman" charset="0"/>
                          <a:ea typeface="Times New Roman" charset="0"/>
                          <a:cs typeface="Times New Roman" charset="0"/>
                        </a:rPr>
                        <a:t>329</a:t>
                      </a:r>
                    </a:p>
                  </a:txBody>
                  <a:tcPr marL="9525" marR="9525" marT="9525" marB="0" anchor="b">
                    <a:solidFill>
                      <a:schemeClr val="accent2">
                        <a:lumMod val="20000"/>
                        <a:lumOff val="80000"/>
                      </a:schemeClr>
                    </a:solidFill>
                  </a:tcPr>
                </a:tc>
                <a:tc>
                  <a:txBody>
                    <a:bodyPr/>
                    <a:lstStyle/>
                    <a:p>
                      <a:pPr algn="ctr" fontAlgn="b"/>
                      <a:r>
                        <a:rPr lang="en-US" sz="1500" b="0" i="0" u="none" strike="noStrike" dirty="0">
                          <a:effectLst/>
                          <a:latin typeface="Times New Roman" charset="0"/>
                          <a:ea typeface="Times New Roman" charset="0"/>
                          <a:cs typeface="Times New Roman" charset="0"/>
                        </a:rPr>
                        <a:t>245</a:t>
                      </a:r>
                    </a:p>
                  </a:txBody>
                  <a:tcPr marL="9525" marR="9525" marT="9525" marB="0" anchor="b">
                    <a:solidFill>
                      <a:schemeClr val="accent2">
                        <a:lumMod val="20000"/>
                        <a:lumOff val="80000"/>
                      </a:schemeClr>
                    </a:solidFill>
                  </a:tcPr>
                </a:tc>
                <a:tc>
                  <a:txBody>
                    <a:bodyPr/>
                    <a:lstStyle/>
                    <a:p>
                      <a:pPr algn="ctr" fontAlgn="b"/>
                      <a:r>
                        <a:rPr lang="en-US" sz="1500" b="0" i="0" u="none" strike="noStrike" dirty="0">
                          <a:effectLst/>
                          <a:latin typeface="Times New Roman" charset="0"/>
                          <a:ea typeface="Times New Roman" charset="0"/>
                          <a:cs typeface="Times New Roman" charset="0"/>
                        </a:rPr>
                        <a:t>195</a:t>
                      </a:r>
                    </a:p>
                  </a:txBody>
                  <a:tcPr marL="9525" marR="9525" marT="9525" marB="0" anchor="b">
                    <a:solidFill>
                      <a:schemeClr val="accent2">
                        <a:lumMod val="20000"/>
                        <a:lumOff val="80000"/>
                      </a:schemeClr>
                    </a:solidFill>
                  </a:tcPr>
                </a:tc>
                <a:tc>
                  <a:txBody>
                    <a:bodyPr/>
                    <a:lstStyle/>
                    <a:p>
                      <a:pPr algn="ctr" fontAlgn="b"/>
                      <a:r>
                        <a:rPr lang="en-US" sz="1500" b="0" i="0" u="none" strike="noStrike" dirty="0">
                          <a:effectLst/>
                          <a:latin typeface="Times New Roman" charset="0"/>
                          <a:ea typeface="Times New Roman" charset="0"/>
                          <a:cs typeface="Times New Roman" charset="0"/>
                        </a:rPr>
                        <a:t>130</a:t>
                      </a:r>
                    </a:p>
                  </a:txBody>
                  <a:tcPr marL="9525" marR="9525" marT="9525" marB="0" anchor="b">
                    <a:solidFill>
                      <a:schemeClr val="accent2">
                        <a:lumMod val="20000"/>
                        <a:lumOff val="80000"/>
                      </a:schemeClr>
                    </a:solidFill>
                  </a:tcPr>
                </a:tc>
                <a:tc>
                  <a:txBody>
                    <a:bodyPr/>
                    <a:lstStyle/>
                    <a:p>
                      <a:pPr algn="ctr" fontAlgn="b"/>
                      <a:r>
                        <a:rPr lang="en-US" sz="1500" b="0" i="0" u="none" strike="noStrike" dirty="0">
                          <a:effectLst/>
                          <a:latin typeface="Times New Roman" charset="0"/>
                          <a:ea typeface="Times New Roman" charset="0"/>
                          <a:cs typeface="Times New Roman" charset="0"/>
                        </a:rPr>
                        <a:t>74</a:t>
                      </a:r>
                    </a:p>
                  </a:txBody>
                  <a:tcPr marL="9525" marR="9525" marT="9525" marB="0" anchor="b">
                    <a:solidFill>
                      <a:schemeClr val="accent2">
                        <a:lumMod val="20000"/>
                        <a:lumOff val="80000"/>
                      </a:schemeClr>
                    </a:solidFill>
                  </a:tcPr>
                </a:tc>
              </a:tr>
              <a:tr h="314247">
                <a:tc>
                  <a:txBody>
                    <a:bodyPr/>
                    <a:lstStyle/>
                    <a:p>
                      <a:pPr algn="l" fontAlgn="b"/>
                      <a:r>
                        <a:rPr lang="en-US" sz="1500" b="0" i="0" u="none" strike="noStrike">
                          <a:effectLst/>
                          <a:latin typeface="Times New Roman" charset="0"/>
                          <a:ea typeface="Times New Roman" charset="0"/>
                          <a:cs typeface="Times New Roman" charset="0"/>
                        </a:rPr>
                        <a:t>R-squared</a:t>
                      </a:r>
                    </a:p>
                  </a:txBody>
                  <a:tcPr marL="9525" marR="9525" marT="9525" marB="0" anchor="b">
                    <a:solidFill>
                      <a:schemeClr val="accent2">
                        <a:lumMod val="60000"/>
                        <a:lumOff val="40000"/>
                      </a:schemeClr>
                    </a:solidFill>
                  </a:tcPr>
                </a:tc>
                <a:tc>
                  <a:txBody>
                    <a:bodyPr/>
                    <a:lstStyle/>
                    <a:p>
                      <a:pPr algn="ctr" fontAlgn="b"/>
                      <a:r>
                        <a:rPr lang="nb-NO" sz="1500" b="0" i="0" u="none" strike="noStrike" dirty="0">
                          <a:effectLst/>
                          <a:latin typeface="Times New Roman" charset="0"/>
                          <a:ea typeface="Times New Roman" charset="0"/>
                          <a:cs typeface="Times New Roman" charset="0"/>
                        </a:rPr>
                        <a:t>0.022</a:t>
                      </a:r>
                    </a:p>
                  </a:txBody>
                  <a:tcPr marL="4763" marR="4763" marT="4763" marB="0" anchor="b">
                    <a:solidFill>
                      <a:schemeClr val="accent2">
                        <a:lumMod val="60000"/>
                        <a:lumOff val="40000"/>
                      </a:schemeClr>
                    </a:solidFill>
                  </a:tcPr>
                </a:tc>
                <a:tc>
                  <a:txBody>
                    <a:bodyPr/>
                    <a:lstStyle/>
                    <a:p>
                      <a:pPr algn="ctr" fontAlgn="b"/>
                      <a:r>
                        <a:rPr lang="nb-NO" sz="1500" b="0" i="0" u="none" strike="noStrike">
                          <a:effectLst/>
                          <a:latin typeface="Times New Roman" charset="0"/>
                          <a:ea typeface="Times New Roman" charset="0"/>
                          <a:cs typeface="Times New Roman" charset="0"/>
                        </a:rPr>
                        <a:t>0.022</a:t>
                      </a:r>
                    </a:p>
                  </a:txBody>
                  <a:tcPr marL="4763" marR="4763" marT="4763" marB="0" anchor="b">
                    <a:solidFill>
                      <a:schemeClr val="accent2">
                        <a:lumMod val="60000"/>
                        <a:lumOff val="40000"/>
                      </a:schemeClr>
                    </a:solidFill>
                  </a:tcPr>
                </a:tc>
                <a:tc>
                  <a:txBody>
                    <a:bodyPr/>
                    <a:lstStyle/>
                    <a:p>
                      <a:pPr algn="ctr" fontAlgn="b"/>
                      <a:r>
                        <a:rPr lang="nb-NO" sz="1500" b="0" i="0" u="none" strike="noStrike">
                          <a:effectLst/>
                          <a:latin typeface="Times New Roman" charset="0"/>
                          <a:ea typeface="Times New Roman" charset="0"/>
                          <a:cs typeface="Times New Roman" charset="0"/>
                        </a:rPr>
                        <a:t>0.033</a:t>
                      </a:r>
                    </a:p>
                  </a:txBody>
                  <a:tcPr marL="4763" marR="4763" marT="4763" marB="0" anchor="b">
                    <a:solidFill>
                      <a:schemeClr val="accent2">
                        <a:lumMod val="60000"/>
                        <a:lumOff val="40000"/>
                      </a:schemeClr>
                    </a:solidFill>
                  </a:tcPr>
                </a:tc>
                <a:tc>
                  <a:txBody>
                    <a:bodyPr/>
                    <a:lstStyle/>
                    <a:p>
                      <a:pPr algn="ctr" fontAlgn="b"/>
                      <a:r>
                        <a:rPr lang="is-IS" sz="1500" b="0" i="0" u="none" strike="noStrike">
                          <a:effectLst/>
                          <a:latin typeface="Times New Roman" charset="0"/>
                          <a:ea typeface="Times New Roman" charset="0"/>
                          <a:cs typeface="Times New Roman" charset="0"/>
                        </a:rPr>
                        <a:t>0.045</a:t>
                      </a:r>
                    </a:p>
                  </a:txBody>
                  <a:tcPr marL="4763" marR="4763" marT="4763" marB="0" anchor="b">
                    <a:solidFill>
                      <a:schemeClr val="accent2">
                        <a:lumMod val="60000"/>
                        <a:lumOff val="40000"/>
                      </a:schemeClr>
                    </a:solidFill>
                  </a:tcPr>
                </a:tc>
                <a:tc>
                  <a:txBody>
                    <a:bodyPr/>
                    <a:lstStyle/>
                    <a:p>
                      <a:pPr algn="ctr" fontAlgn="b"/>
                      <a:r>
                        <a:rPr lang="is-IS" sz="1500" b="0" i="0" u="none" strike="noStrike">
                          <a:effectLst/>
                          <a:latin typeface="Times New Roman" charset="0"/>
                          <a:ea typeface="Times New Roman" charset="0"/>
                          <a:cs typeface="Times New Roman" charset="0"/>
                        </a:rPr>
                        <a:t>0.052</a:t>
                      </a:r>
                    </a:p>
                  </a:txBody>
                  <a:tcPr marL="4763" marR="4763" marT="4763" marB="0" anchor="b">
                    <a:solidFill>
                      <a:schemeClr val="accent2">
                        <a:lumMod val="60000"/>
                        <a:lumOff val="40000"/>
                      </a:schemeClr>
                    </a:solidFill>
                  </a:tcPr>
                </a:tc>
                <a:tc>
                  <a:txBody>
                    <a:bodyPr/>
                    <a:lstStyle/>
                    <a:p>
                      <a:pPr algn="ctr" fontAlgn="b"/>
                      <a:r>
                        <a:rPr lang="nb-NO" sz="1500" b="0" i="0" u="none" strike="noStrike" dirty="0">
                          <a:effectLst/>
                          <a:latin typeface="Times New Roman" charset="0"/>
                          <a:ea typeface="Times New Roman" charset="0"/>
                          <a:cs typeface="Times New Roman" charset="0"/>
                        </a:rPr>
                        <a:t>0.034</a:t>
                      </a:r>
                    </a:p>
                  </a:txBody>
                  <a:tcPr marL="4763" marR="4763" marT="4763" marB="0" anchor="b">
                    <a:solidFill>
                      <a:schemeClr val="accent2">
                        <a:lumMod val="60000"/>
                        <a:lumOff val="40000"/>
                      </a:schemeClr>
                    </a:solidFill>
                  </a:tcPr>
                </a:tc>
                <a:tc>
                  <a:txBody>
                    <a:bodyPr/>
                    <a:lstStyle/>
                    <a:p>
                      <a:pPr algn="ctr" fontAlgn="b"/>
                      <a:r>
                        <a:rPr lang="nb-NO" sz="1500" b="0" i="0" u="none" strike="noStrike" dirty="0">
                          <a:effectLst/>
                          <a:latin typeface="Times New Roman" charset="0"/>
                          <a:ea typeface="Times New Roman" charset="0"/>
                          <a:cs typeface="Times New Roman" charset="0"/>
                        </a:rPr>
                        <a:t>0.034</a:t>
                      </a:r>
                    </a:p>
                  </a:txBody>
                  <a:tcPr marL="4763" marR="4763" marT="4763" marB="0" anchor="b">
                    <a:solidFill>
                      <a:schemeClr val="accent2">
                        <a:lumMod val="60000"/>
                        <a:lumOff val="40000"/>
                      </a:schemeClr>
                    </a:solidFill>
                  </a:tcPr>
                </a:tc>
              </a:tr>
            </a:tbl>
          </a:graphicData>
        </a:graphic>
      </p:graphicFrame>
    </p:spTree>
    <p:extLst>
      <p:ext uri="{BB962C8B-B14F-4D97-AF65-F5344CB8AC3E}">
        <p14:creationId xmlns:p14="http://schemas.microsoft.com/office/powerpoint/2010/main" val="129507988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844"/>
            <a:ext cx="7677150" cy="994172"/>
          </a:xfrm>
        </p:spPr>
        <p:txBody>
          <a:bodyPr/>
          <a:lstStyle/>
          <a:p>
            <a:r>
              <a:rPr lang="en-US" b="1" smtClean="0">
                <a:solidFill>
                  <a:srgbClr val="4BA7C9"/>
                </a:solidFill>
                <a:latin typeface="Times New Roman" charset="0"/>
                <a:ea typeface="Times New Roman" charset="0"/>
                <a:cs typeface="Times New Roman" charset="0"/>
              </a:rPr>
              <a:t>Summary</a:t>
            </a:r>
            <a:endParaRPr lang="en-US" b="1" dirty="0">
              <a:solidFill>
                <a:srgbClr val="4BA7C9"/>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914400" y="1268017"/>
            <a:ext cx="7162800" cy="3364706"/>
          </a:xfrm>
        </p:spPr>
        <p:txBody>
          <a:bodyPr>
            <a:normAutofit/>
          </a:bodyPr>
          <a:lstStyle/>
          <a:p>
            <a:r>
              <a:rPr lang="en-US" sz="1800" dirty="0">
                <a:latin typeface="Times New Roman" charset="0"/>
                <a:ea typeface="Times New Roman" charset="0"/>
                <a:cs typeface="Times New Roman" charset="0"/>
              </a:rPr>
              <a:t>Women are more likely to be tenured in top 40 ranked departments and less likely to be tenured in departments ranked 101+.</a:t>
            </a:r>
          </a:p>
          <a:p>
            <a:r>
              <a:rPr lang="en-US" sz="1800" dirty="0">
                <a:latin typeface="Times New Roman" charset="0"/>
                <a:ea typeface="Times New Roman" charset="0"/>
                <a:cs typeface="Times New Roman" charset="0"/>
              </a:rPr>
              <a:t>But there is no effect of treatment on academic employment.</a:t>
            </a:r>
          </a:p>
          <a:p>
            <a:r>
              <a:rPr lang="en-US" sz="1800" dirty="0">
                <a:latin typeface="Times New Roman" charset="0"/>
                <a:ea typeface="Times New Roman" charset="0"/>
                <a:cs typeface="Times New Roman" charset="0"/>
              </a:rPr>
              <a:t>Publication results show evidence of cumulative advantage.</a:t>
            </a:r>
          </a:p>
          <a:p>
            <a:r>
              <a:rPr lang="en-US" sz="1800" dirty="0">
                <a:latin typeface="Times New Roman" charset="0"/>
                <a:ea typeface="Times New Roman" charset="0"/>
                <a:cs typeface="Times New Roman" charset="0"/>
              </a:rPr>
              <a:t>Questions: Why is there a negative effect on women from lower ranked institutions?  Does timing matter?  Were there differential effects by field?</a:t>
            </a:r>
          </a:p>
        </p:txBody>
      </p:sp>
    </p:spTree>
    <p:extLst>
      <p:ext uri="{BB962C8B-B14F-4D97-AF65-F5344CB8AC3E}">
        <p14:creationId xmlns:p14="http://schemas.microsoft.com/office/powerpoint/2010/main" val="43670378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524000" y="180790"/>
            <a:ext cx="6228605" cy="422672"/>
          </a:xfrm>
          <a:prstGeom prst="rect">
            <a:avLst/>
          </a:prstGeom>
          <a:noFill/>
          <a:ln w="9525">
            <a:noFill/>
            <a:miter lim="800000"/>
            <a:headEnd/>
            <a:tailEnd/>
          </a:ln>
        </p:spPr>
        <p:txBody>
          <a:bodyPr anchor="ctr"/>
          <a:lstStyle/>
          <a:p>
            <a:pPr algn="ctr" eaLnBrk="0" hangingPunct="0">
              <a:defRPr/>
            </a:pPr>
            <a:r>
              <a:rPr lang="en-US" sz="2700" dirty="0">
                <a:solidFill>
                  <a:srgbClr val="4BA7C9"/>
                </a:solidFill>
                <a:latin typeface="Times New Roman" charset="0"/>
                <a:ea typeface="Times New Roman" charset="0"/>
                <a:cs typeface="Times New Roman" charset="0"/>
              </a:rPr>
              <a:t>Questions?</a:t>
            </a:r>
          </a:p>
        </p:txBody>
      </p:sp>
      <p:pic>
        <p:nvPicPr>
          <p:cNvPr id="2" name="Picture 1"/>
          <p:cNvPicPr>
            <a:picLocks noChangeAspect="1"/>
          </p:cNvPicPr>
          <p:nvPr/>
        </p:nvPicPr>
        <p:blipFill>
          <a:blip r:embed="rId3"/>
          <a:stretch>
            <a:fillRect/>
          </a:stretch>
        </p:blipFill>
        <p:spPr>
          <a:xfrm>
            <a:off x="2286000" y="898448"/>
            <a:ext cx="4514850" cy="3578302"/>
          </a:xfrm>
          <a:prstGeom prst="rect">
            <a:avLst/>
          </a:prstGeom>
        </p:spPr>
      </p:pic>
    </p:spTree>
    <p:extLst>
      <p:ext uri="{BB962C8B-B14F-4D97-AF65-F5344CB8AC3E}">
        <p14:creationId xmlns:p14="http://schemas.microsoft.com/office/powerpoint/2010/main" val="7344339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BA7C9"/>
                </a:solidFill>
                <a:latin typeface="Times New Roman" charset="0"/>
                <a:ea typeface="Times New Roman" charset="0"/>
                <a:cs typeface="Times New Roman" charset="0"/>
              </a:rPr>
              <a:t>Committee on the Status of Women in the Economics Profession </a:t>
            </a:r>
            <a:endParaRPr lang="en-US" b="1" dirty="0">
              <a:solidFill>
                <a:srgbClr val="4BA7C9"/>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sz="2100" dirty="0">
                <a:latin typeface="Times New Roman" charset="0"/>
                <a:ea typeface="Times New Roman" charset="0"/>
                <a:cs typeface="Times New Roman" charset="0"/>
              </a:rPr>
              <a:t>CSWEP is a standing committee of the American Economic Association charged with promoting women economists in academia, government agencies and elsewhere.</a:t>
            </a:r>
          </a:p>
          <a:p>
            <a:r>
              <a:rPr lang="en-US" sz="2100" dirty="0">
                <a:latin typeface="Times New Roman" charset="0"/>
                <a:ea typeface="Times New Roman" charset="0"/>
                <a:cs typeface="Times New Roman" charset="0"/>
              </a:rPr>
              <a:t>CSWEP conducts an annual survey of PhD granting and liberal arts institutions</a:t>
            </a:r>
          </a:p>
          <a:p>
            <a:r>
              <a:rPr lang="en-US" sz="2100" dirty="0">
                <a:latin typeface="Times New Roman" charset="0"/>
                <a:ea typeface="Times New Roman" charset="0"/>
                <a:cs typeface="Times New Roman" charset="0"/>
              </a:rPr>
              <a:t>Organizes sessions at AEA &amp; regional meetings</a:t>
            </a:r>
          </a:p>
          <a:p>
            <a:r>
              <a:rPr lang="en-US" sz="2100" dirty="0">
                <a:latin typeface="Times New Roman" charset="0"/>
                <a:ea typeface="Times New Roman" charset="0"/>
                <a:cs typeface="Times New Roman" charset="0"/>
              </a:rPr>
              <a:t>Runs the CEMENT mentoring program</a:t>
            </a:r>
          </a:p>
          <a:p>
            <a:endParaRPr lang="en-US" dirty="0"/>
          </a:p>
        </p:txBody>
      </p:sp>
    </p:spTree>
    <p:extLst>
      <p:ext uri="{BB962C8B-B14F-4D97-AF65-F5344CB8AC3E}">
        <p14:creationId xmlns:p14="http://schemas.microsoft.com/office/powerpoint/2010/main" val="37515624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14488" y="273845"/>
            <a:ext cx="5915025" cy="754856"/>
          </a:xfrm>
        </p:spPr>
        <p:txBody>
          <a:bodyPr>
            <a:normAutofit/>
          </a:bodyPr>
          <a:lstStyle/>
          <a:p>
            <a:pPr eaLnBrk="1" hangingPunct="1">
              <a:defRPr/>
            </a:pPr>
            <a:r>
              <a:rPr lang="en-US" sz="2400" dirty="0">
                <a:solidFill>
                  <a:srgbClr val="4BA7C9"/>
                </a:solidFill>
                <a:latin typeface="Times New Roman" charset="0"/>
                <a:ea typeface="Times New Roman" charset="0"/>
                <a:cs typeface="Times New Roman" charset="0"/>
              </a:rPr>
              <a:t>CSWEP data demonstrate the leaky pipeline:</a:t>
            </a:r>
          </a:p>
        </p:txBody>
      </p:sp>
      <p:sp>
        <p:nvSpPr>
          <p:cNvPr id="5123" name="Rectangle 3"/>
          <p:cNvSpPr>
            <a:spLocks noGrp="1" noChangeArrowheads="1"/>
          </p:cNvSpPr>
          <p:nvPr>
            <p:ph idx="1"/>
          </p:nvPr>
        </p:nvSpPr>
        <p:spPr>
          <a:xfrm>
            <a:off x="1485900" y="1085850"/>
            <a:ext cx="6172200" cy="3886200"/>
          </a:xfrm>
        </p:spPr>
        <p:txBody>
          <a:bodyPr/>
          <a:lstStyle/>
          <a:p>
            <a:pPr eaLnBrk="1" hangingPunct="1">
              <a:lnSpc>
                <a:spcPct val="90000"/>
              </a:lnSpc>
              <a:buFontTx/>
              <a:buNone/>
              <a:defRPr/>
            </a:pPr>
            <a:r>
              <a:rPr lang="en-US" dirty="0">
                <a:effectLst>
                  <a:outerShdw blurRad="38100" dist="38100" dir="2700000" algn="tl">
                    <a:srgbClr val="000000"/>
                  </a:outerShdw>
                </a:effectLst>
                <a:latin typeface="Arial" charset="0"/>
                <a:cs typeface="Arial" charset="0"/>
              </a:rPr>
              <a:t>	</a:t>
            </a:r>
            <a:r>
              <a:rPr lang="en-US" sz="2100" dirty="0">
                <a:latin typeface="Times New Roman" charset="0"/>
                <a:ea typeface="Times New Roman" charset="0"/>
                <a:cs typeface="Times New Roman" charset="0"/>
              </a:rPr>
              <a:t>In 2017:</a:t>
            </a:r>
          </a:p>
          <a:p>
            <a:pPr eaLnBrk="1" hangingPunct="1">
              <a:lnSpc>
                <a:spcPct val="90000"/>
              </a:lnSpc>
              <a:buFontTx/>
              <a:buChar char="-"/>
              <a:defRPr/>
            </a:pPr>
            <a:r>
              <a:rPr lang="en-US" sz="2100" dirty="0">
                <a:latin typeface="Times New Roman" charset="0"/>
                <a:ea typeface="Times New Roman" charset="0"/>
                <a:cs typeface="Times New Roman" charset="0"/>
              </a:rPr>
              <a:t>32.9 percent of new PhDs in Economics were female, consistent with numbers since the 1990s.  </a:t>
            </a:r>
          </a:p>
          <a:p>
            <a:pPr eaLnBrk="1" hangingPunct="1">
              <a:lnSpc>
                <a:spcPct val="90000"/>
              </a:lnSpc>
              <a:buFontTx/>
              <a:buChar char="-"/>
              <a:defRPr/>
            </a:pPr>
            <a:r>
              <a:rPr lang="en-US" sz="2100" dirty="0">
                <a:latin typeface="Times New Roman" charset="0"/>
                <a:ea typeface="Times New Roman" charset="0"/>
                <a:cs typeface="Times New Roman" charset="0"/>
              </a:rPr>
              <a:t>In PhD granting departments, 28.8 percent of assistant professors were female. </a:t>
            </a:r>
          </a:p>
          <a:p>
            <a:pPr eaLnBrk="1" hangingPunct="1">
              <a:lnSpc>
                <a:spcPct val="90000"/>
              </a:lnSpc>
              <a:buFontTx/>
              <a:buChar char="-"/>
              <a:defRPr/>
            </a:pPr>
            <a:r>
              <a:rPr lang="en-US" sz="2100" dirty="0">
                <a:latin typeface="Times New Roman" charset="0"/>
                <a:ea typeface="Times New Roman" charset="0"/>
                <a:cs typeface="Times New Roman" charset="0"/>
              </a:rPr>
              <a:t>23 percent of tenured associate professors were female </a:t>
            </a:r>
          </a:p>
          <a:p>
            <a:pPr eaLnBrk="1" hangingPunct="1">
              <a:lnSpc>
                <a:spcPct val="90000"/>
              </a:lnSpc>
              <a:buFontTx/>
              <a:buChar char="-"/>
              <a:defRPr/>
            </a:pPr>
            <a:r>
              <a:rPr lang="en-US" sz="2100" dirty="0">
                <a:latin typeface="Times New Roman" charset="0"/>
                <a:ea typeface="Times New Roman" charset="0"/>
                <a:cs typeface="Times New Roman" charset="0"/>
              </a:rPr>
              <a:t>13.9 percent of tenured full professors were female.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273845"/>
            <a:ext cx="7315200" cy="754856"/>
          </a:xfrm>
        </p:spPr>
        <p:txBody>
          <a:bodyPr>
            <a:normAutofit fontScale="90000"/>
          </a:bodyPr>
          <a:lstStyle/>
          <a:p>
            <a:pPr eaLnBrk="1" hangingPunct="1">
              <a:defRPr/>
            </a:pPr>
            <a:r>
              <a:rPr lang="en-US" dirty="0">
                <a:solidFill>
                  <a:srgbClr val="4BA7C9"/>
                </a:solidFill>
                <a:latin typeface="Times New Roman" charset="0"/>
                <a:ea typeface="Times New Roman" charset="0"/>
                <a:cs typeface="Times New Roman" charset="0"/>
              </a:rPr>
              <a:t>Previous literature </a:t>
            </a:r>
            <a:r>
              <a:rPr lang="en-US" dirty="0" smtClean="0">
                <a:solidFill>
                  <a:srgbClr val="4BA7C9"/>
                </a:solidFill>
                <a:latin typeface="Times New Roman" charset="0"/>
                <a:ea typeface="Times New Roman" charset="0"/>
                <a:cs typeface="Times New Roman" charset="0"/>
              </a:rPr>
              <a:t>suggests women are less likely to get tenure than men (</a:t>
            </a:r>
            <a:r>
              <a:rPr lang="en-US" dirty="0" err="1" smtClean="0">
                <a:solidFill>
                  <a:srgbClr val="4BA7C9"/>
                </a:solidFill>
                <a:latin typeface="Times New Roman" charset="0"/>
                <a:ea typeface="Times New Roman" charset="0"/>
                <a:cs typeface="Times New Roman" charset="0"/>
              </a:rPr>
              <a:t>Ginther</a:t>
            </a:r>
            <a:r>
              <a:rPr lang="en-US" dirty="0" smtClean="0">
                <a:solidFill>
                  <a:srgbClr val="4BA7C9"/>
                </a:solidFill>
                <a:latin typeface="Times New Roman" charset="0"/>
                <a:ea typeface="Times New Roman" charset="0"/>
                <a:cs typeface="Times New Roman" charset="0"/>
              </a:rPr>
              <a:t> and Kahn 2004,2009):</a:t>
            </a:r>
            <a:endParaRPr lang="en-US" dirty="0">
              <a:solidFill>
                <a:srgbClr val="4BA7C9"/>
              </a:solidFill>
              <a:latin typeface="Times New Roman" charset="0"/>
              <a:ea typeface="Times New Roman" charset="0"/>
              <a:cs typeface="Times New Roman" charset="0"/>
            </a:endParaRPr>
          </a:p>
        </p:txBody>
      </p:sp>
      <p:sp>
        <p:nvSpPr>
          <p:cNvPr id="39939" name="Rectangle 3"/>
          <p:cNvSpPr>
            <a:spLocks noGrp="1" noChangeArrowheads="1"/>
          </p:cNvSpPr>
          <p:nvPr>
            <p:ph idx="1"/>
          </p:nvPr>
        </p:nvSpPr>
        <p:spPr>
          <a:xfrm>
            <a:off x="762000" y="1276350"/>
            <a:ext cx="7467600" cy="3356372"/>
          </a:xfrm>
        </p:spPr>
        <p:txBody>
          <a:bodyPr>
            <a:noAutofit/>
          </a:bodyPr>
          <a:lstStyle/>
          <a:p>
            <a:pPr eaLnBrk="1" hangingPunct="1">
              <a:defRPr/>
            </a:pPr>
            <a:r>
              <a:rPr lang="en-US" sz="1800" dirty="0">
                <a:latin typeface="Times New Roman" charset="0"/>
                <a:ea typeface="Times New Roman" charset="0"/>
                <a:cs typeface="Times New Roman" charset="0"/>
              </a:rPr>
              <a:t>Women may lack networks (e.g. McDowell, </a:t>
            </a:r>
            <a:r>
              <a:rPr lang="en-US" sz="1800" dirty="0" err="1">
                <a:latin typeface="Times New Roman" charset="0"/>
                <a:ea typeface="Times New Roman" charset="0"/>
                <a:cs typeface="Times New Roman" charset="0"/>
              </a:rPr>
              <a:t>Singell</a:t>
            </a:r>
            <a:r>
              <a:rPr lang="en-US" sz="1800" dirty="0">
                <a:latin typeface="Times New Roman" charset="0"/>
                <a:ea typeface="Times New Roman" charset="0"/>
                <a:cs typeface="Times New Roman" charset="0"/>
              </a:rPr>
              <a:t> and Slater (2006) find they are less likely to coauthor)</a:t>
            </a:r>
          </a:p>
          <a:p>
            <a:pPr eaLnBrk="1" hangingPunct="1">
              <a:defRPr/>
            </a:pPr>
            <a:r>
              <a:rPr lang="en-US" sz="1800" dirty="0">
                <a:latin typeface="Times New Roman" charset="0"/>
                <a:ea typeface="Times New Roman" charset="0"/>
                <a:cs typeface="Times New Roman" charset="0"/>
              </a:rPr>
              <a:t>Women may lack mentors (</a:t>
            </a:r>
            <a:r>
              <a:rPr lang="en-US" sz="1800" dirty="0" err="1">
                <a:latin typeface="Times New Roman" charset="0"/>
                <a:ea typeface="Times New Roman" charset="0"/>
                <a:cs typeface="Times New Roman" charset="0"/>
              </a:rPr>
              <a:t>Blau</a:t>
            </a:r>
            <a:r>
              <a:rPr lang="en-US" sz="1800" dirty="0">
                <a:latin typeface="Times New Roman" charset="0"/>
                <a:ea typeface="Times New Roman" charset="0"/>
                <a:cs typeface="Times New Roman" charset="0"/>
              </a:rPr>
              <a:t>, Ferber and Winkler (2006))</a:t>
            </a:r>
          </a:p>
          <a:p>
            <a:pPr>
              <a:defRPr/>
            </a:pPr>
            <a:r>
              <a:rPr lang="en-US" sz="1800" dirty="0">
                <a:latin typeface="Times New Roman" charset="0"/>
                <a:ea typeface="Times New Roman" charset="0"/>
                <a:cs typeface="Times New Roman" charset="0"/>
              </a:rPr>
              <a:t>Women are disadvantaged in achieving tenure when there are gender-neutral stop clock policies (</a:t>
            </a:r>
            <a:r>
              <a:rPr lang="en-US" sz="1800" dirty="0" err="1">
                <a:latin typeface="Times New Roman" charset="0"/>
                <a:ea typeface="Times New Roman" charset="0"/>
                <a:cs typeface="Times New Roman" charset="0"/>
              </a:rPr>
              <a:t>Antecol</a:t>
            </a:r>
            <a:r>
              <a:rPr lang="en-US" sz="1800" dirty="0">
                <a:latin typeface="Times New Roman" charset="0"/>
                <a:ea typeface="Times New Roman" charset="0"/>
                <a:cs typeface="Times New Roman" charset="0"/>
              </a:rPr>
              <a:t>, </a:t>
            </a:r>
            <a:r>
              <a:rPr lang="en-US" sz="1800" dirty="0" err="1">
                <a:latin typeface="Times New Roman" charset="0"/>
                <a:ea typeface="Times New Roman" charset="0"/>
                <a:cs typeface="Times New Roman" charset="0"/>
              </a:rPr>
              <a:t>Bedard</a:t>
            </a:r>
            <a:r>
              <a:rPr lang="en-US" sz="1800" dirty="0">
                <a:latin typeface="Times New Roman" charset="0"/>
                <a:ea typeface="Times New Roman" charset="0"/>
                <a:cs typeface="Times New Roman" charset="0"/>
              </a:rPr>
              <a:t> &amp; Stearns 2016) </a:t>
            </a:r>
          </a:p>
          <a:p>
            <a:pPr>
              <a:defRPr/>
            </a:pPr>
            <a:r>
              <a:rPr lang="en-US" sz="1800" dirty="0">
                <a:latin typeface="Times New Roman" charset="0"/>
                <a:ea typeface="Times New Roman" charset="0"/>
                <a:cs typeface="Times New Roman" charset="0"/>
              </a:rPr>
              <a:t>Women economists’ papers take about six months longer in peer review (</a:t>
            </a:r>
            <a:r>
              <a:rPr lang="en-US" sz="1800" dirty="0" err="1">
                <a:latin typeface="Times New Roman" charset="0"/>
                <a:ea typeface="Times New Roman" charset="0"/>
                <a:cs typeface="Times New Roman" charset="0"/>
              </a:rPr>
              <a:t>Hengel</a:t>
            </a:r>
            <a:r>
              <a:rPr lang="en-US" sz="1800" dirty="0">
                <a:latin typeface="Times New Roman" charset="0"/>
                <a:ea typeface="Times New Roman" charset="0"/>
                <a:cs typeface="Times New Roman" charset="0"/>
              </a:rPr>
              <a:t> 2017)</a:t>
            </a:r>
          </a:p>
          <a:p>
            <a:pPr>
              <a:defRPr/>
            </a:pPr>
            <a:r>
              <a:rPr lang="en-US" sz="1800" dirty="0">
                <a:latin typeface="Times New Roman" charset="0"/>
                <a:ea typeface="Times New Roman" charset="0"/>
                <a:cs typeface="Times New Roman" charset="0"/>
              </a:rPr>
              <a:t>Women are not given equal credit for coauthored work (</a:t>
            </a:r>
            <a:r>
              <a:rPr lang="en-US" sz="1800" dirty="0" err="1">
                <a:latin typeface="Times New Roman" charset="0"/>
                <a:ea typeface="Times New Roman" charset="0"/>
                <a:cs typeface="Times New Roman" charset="0"/>
              </a:rPr>
              <a:t>Sarsons</a:t>
            </a:r>
            <a:r>
              <a:rPr lang="en-US" sz="1800" dirty="0">
                <a:latin typeface="Times New Roman" charset="0"/>
                <a:ea typeface="Times New Roman" charset="0"/>
                <a:cs typeface="Times New Roman" charset="0"/>
              </a:rPr>
              <a:t> 2017)</a:t>
            </a:r>
          </a:p>
          <a:p>
            <a:pPr>
              <a:defRPr/>
            </a:pPr>
            <a:r>
              <a:rPr lang="en-US" sz="1800" dirty="0">
                <a:latin typeface="Times New Roman" charset="0"/>
                <a:ea typeface="Times New Roman" charset="0"/>
                <a:cs typeface="Times New Roman" charset="0"/>
              </a:rPr>
              <a:t>Wu (2017) documented hostility towards women on the Economics Job Market Rumors website.</a:t>
            </a:r>
          </a:p>
          <a:p>
            <a:pPr eaLnBrk="1" hangingPunct="1">
              <a:defRPr/>
            </a:pPr>
            <a:endParaRPr lang="en-US" sz="21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171450"/>
            <a:ext cx="5915025" cy="628651"/>
          </a:xfrm>
        </p:spPr>
        <p:txBody>
          <a:bodyPr/>
          <a:lstStyle/>
          <a:p>
            <a:r>
              <a:rPr lang="en-US" b="1" dirty="0" smtClean="0">
                <a:solidFill>
                  <a:srgbClr val="4BA7C9"/>
                </a:solidFill>
                <a:latin typeface="Times New Roman" charset="0"/>
                <a:ea typeface="Times New Roman" charset="0"/>
                <a:cs typeface="Times New Roman" charset="0"/>
              </a:rPr>
              <a:t>History of </a:t>
            </a:r>
            <a:r>
              <a:rPr lang="en-US" b="1" dirty="0" err="1" smtClean="0">
                <a:solidFill>
                  <a:srgbClr val="4BA7C9"/>
                </a:solidFill>
                <a:latin typeface="Times New Roman" charset="0"/>
                <a:ea typeface="Times New Roman" charset="0"/>
                <a:cs typeface="Times New Roman" charset="0"/>
              </a:rPr>
              <a:t>CeMENT</a:t>
            </a:r>
            <a:endParaRPr lang="en-US" b="1" dirty="0">
              <a:solidFill>
                <a:srgbClr val="4BA7C9"/>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762000" y="800101"/>
            <a:ext cx="7543800" cy="3832622"/>
          </a:xfrm>
        </p:spPr>
        <p:txBody>
          <a:bodyPr>
            <a:noAutofit/>
          </a:bodyPr>
          <a:lstStyle/>
          <a:p>
            <a:r>
              <a:rPr lang="en-US" sz="1800" dirty="0">
                <a:latin typeface="Times New Roman" charset="0"/>
                <a:ea typeface="Times New Roman" charset="0"/>
                <a:cs typeface="Times New Roman" charset="0"/>
              </a:rPr>
              <a:t>1998--trial economics mentoring workshop funded by the NSF:  Creating Career Opportunities for Female Economists.  </a:t>
            </a:r>
          </a:p>
          <a:p>
            <a:r>
              <a:rPr lang="en-US" sz="1800" dirty="0">
                <a:latin typeface="Times New Roman" charset="0"/>
                <a:ea typeface="Times New Roman" charset="0"/>
                <a:cs typeface="Times New Roman" charset="0"/>
              </a:rPr>
              <a:t>2004—American Economic Association applied for a grant to the National Science Foundation to fund bi-annual mentoring workshops and proposed to evaluate them using a randomized controlled trial.</a:t>
            </a:r>
          </a:p>
          <a:p>
            <a:r>
              <a:rPr lang="en-US" sz="1800" dirty="0">
                <a:latin typeface="Times New Roman" charset="0"/>
                <a:ea typeface="Times New Roman" charset="0"/>
                <a:cs typeface="Times New Roman" charset="0"/>
              </a:rPr>
              <a:t>2007—AEA committed to funding additional workshops above &amp; beyond NSF funding.</a:t>
            </a:r>
          </a:p>
          <a:p>
            <a:r>
              <a:rPr lang="en-US" sz="1800" dirty="0">
                <a:latin typeface="Times New Roman" charset="0"/>
                <a:ea typeface="Times New Roman" charset="0"/>
                <a:cs typeface="Times New Roman" charset="0"/>
              </a:rPr>
              <a:t>2010—”Can Mentoring Help Female Assistant Professors?  Interim Results from a Randomized Trial” showed that the treatment group had more publications, more publications in top journals &amp; more federal research grants.</a:t>
            </a:r>
          </a:p>
          <a:p>
            <a:r>
              <a:rPr lang="en-US" sz="1800" dirty="0">
                <a:latin typeface="Times New Roman" charset="0"/>
                <a:ea typeface="Times New Roman" charset="0"/>
                <a:cs typeface="Times New Roman" charset="0"/>
              </a:rPr>
              <a:t>2014—American Economic Association committed to funding workshops on an annual basis.</a:t>
            </a:r>
          </a:p>
          <a:p>
            <a:pPr lvl="1"/>
            <a:endParaRPr lang="en-US" sz="1800" dirty="0"/>
          </a:p>
        </p:txBody>
      </p:sp>
    </p:spTree>
    <p:extLst>
      <p:ext uri="{BB962C8B-B14F-4D97-AF65-F5344CB8AC3E}">
        <p14:creationId xmlns:p14="http://schemas.microsoft.com/office/powerpoint/2010/main" val="24380689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05978"/>
            <a:ext cx="6896100" cy="651272"/>
          </a:xfrm>
        </p:spPr>
        <p:txBody>
          <a:bodyPr/>
          <a:lstStyle/>
          <a:p>
            <a:pPr eaLnBrk="1" hangingPunct="1">
              <a:defRPr/>
            </a:pPr>
            <a:r>
              <a:rPr lang="en-US" sz="2400" dirty="0">
                <a:solidFill>
                  <a:srgbClr val="4BA7C9"/>
                </a:solidFill>
                <a:latin typeface="Times New Roman" charset="0"/>
                <a:ea typeface="Times New Roman" charset="0"/>
                <a:cs typeface="Times New Roman" charset="0"/>
              </a:rPr>
              <a:t>The </a:t>
            </a:r>
            <a:r>
              <a:rPr lang="en-US" sz="2400" dirty="0" err="1">
                <a:solidFill>
                  <a:srgbClr val="4BA7C9"/>
                </a:solidFill>
                <a:latin typeface="Times New Roman" charset="0"/>
                <a:ea typeface="Times New Roman" charset="0"/>
                <a:cs typeface="Times New Roman" charset="0"/>
              </a:rPr>
              <a:t>CeMENT</a:t>
            </a:r>
            <a:r>
              <a:rPr lang="en-US" sz="2400" dirty="0">
                <a:solidFill>
                  <a:srgbClr val="4BA7C9"/>
                </a:solidFill>
                <a:latin typeface="Times New Roman" charset="0"/>
                <a:ea typeface="Times New Roman" charset="0"/>
                <a:cs typeface="Times New Roman" charset="0"/>
              </a:rPr>
              <a:t> Intervention</a:t>
            </a:r>
          </a:p>
        </p:txBody>
      </p:sp>
      <p:sp>
        <p:nvSpPr>
          <p:cNvPr id="7171" name="Rectangle 3"/>
          <p:cNvSpPr>
            <a:spLocks noGrp="1" noChangeArrowheads="1"/>
          </p:cNvSpPr>
          <p:nvPr>
            <p:ph idx="1"/>
          </p:nvPr>
        </p:nvSpPr>
        <p:spPr>
          <a:xfrm>
            <a:off x="762000" y="857250"/>
            <a:ext cx="7620000" cy="4000500"/>
          </a:xfrm>
        </p:spPr>
        <p:txBody>
          <a:bodyPr>
            <a:normAutofit/>
          </a:bodyPr>
          <a:lstStyle/>
          <a:p>
            <a:pPr eaLnBrk="1" hangingPunct="1">
              <a:lnSpc>
                <a:spcPct val="90000"/>
              </a:lnSpc>
              <a:defRPr/>
            </a:pPr>
            <a:r>
              <a:rPr lang="en-US" sz="2100" dirty="0">
                <a:latin typeface="Times New Roman" charset="0"/>
                <a:ea typeface="Times New Roman" charset="0"/>
                <a:cs typeface="Times New Roman" charset="0"/>
              </a:rPr>
              <a:t>Each two day workshop was held after the AEA meetings (in 2004, 2006, 2008, 2010, 2012, 2014, 2015, 2016, 2017, 2018).  They were aimed at research faculty.</a:t>
            </a:r>
          </a:p>
          <a:p>
            <a:pPr lvl="1" eaLnBrk="1" hangingPunct="1">
              <a:lnSpc>
                <a:spcPct val="90000"/>
              </a:lnSpc>
              <a:defRPr/>
            </a:pPr>
            <a:r>
              <a:rPr lang="en-US" sz="2100" dirty="0">
                <a:latin typeface="Times New Roman" charset="0"/>
                <a:ea typeface="Times New Roman" charset="0"/>
                <a:cs typeface="Times New Roman" charset="0"/>
              </a:rPr>
              <a:t>We will mainly focus on the first five cohorts (2004-2012)</a:t>
            </a:r>
          </a:p>
          <a:p>
            <a:pPr eaLnBrk="1" hangingPunct="1">
              <a:lnSpc>
                <a:spcPct val="90000"/>
              </a:lnSpc>
              <a:defRPr/>
            </a:pPr>
            <a:r>
              <a:rPr lang="en-US" sz="2100" dirty="0">
                <a:latin typeface="Times New Roman" charset="0"/>
                <a:ea typeface="Times New Roman" charset="0"/>
                <a:cs typeface="Times New Roman" charset="0"/>
              </a:rPr>
              <a:t>&gt;80 applications for each wave.</a:t>
            </a:r>
          </a:p>
          <a:p>
            <a:pPr eaLnBrk="1" hangingPunct="1">
              <a:lnSpc>
                <a:spcPct val="90000"/>
              </a:lnSpc>
              <a:defRPr/>
            </a:pPr>
            <a:r>
              <a:rPr lang="en-US" sz="2100" dirty="0">
                <a:latin typeface="Times New Roman" charset="0"/>
                <a:ea typeface="Times New Roman" charset="0"/>
                <a:cs typeface="Times New Roman" charset="0"/>
              </a:rPr>
              <a:t>Applicants sorted into groups by field, and then randomized into treatment.  There were 4-5 participants with 1-2 mentors in each group.   </a:t>
            </a:r>
          </a:p>
          <a:p>
            <a:pPr lvl="1" eaLnBrk="1" hangingPunct="1">
              <a:lnSpc>
                <a:spcPct val="90000"/>
              </a:lnSpc>
              <a:defRPr/>
            </a:pPr>
            <a:r>
              <a:rPr lang="en-US" sz="2100" dirty="0">
                <a:latin typeface="Times New Roman" charset="0"/>
                <a:ea typeface="Times New Roman" charset="0"/>
                <a:cs typeface="Times New Roman" charset="0"/>
              </a:rPr>
              <a:t>Fields included labor, health, macro, experimental, development/international, theory, econometrics.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205978"/>
            <a:ext cx="6743700" cy="651272"/>
          </a:xfrm>
        </p:spPr>
        <p:txBody>
          <a:bodyPr/>
          <a:lstStyle/>
          <a:p>
            <a:pPr eaLnBrk="1" hangingPunct="1">
              <a:defRPr/>
            </a:pPr>
            <a:r>
              <a:rPr lang="en-US" sz="2400" dirty="0">
                <a:solidFill>
                  <a:srgbClr val="4BA7C9"/>
                </a:solidFill>
                <a:latin typeface="Times New Roman" charset="0"/>
                <a:ea typeface="Times New Roman" charset="0"/>
                <a:cs typeface="Times New Roman" charset="0"/>
              </a:rPr>
              <a:t>The </a:t>
            </a:r>
            <a:r>
              <a:rPr lang="en-US" sz="2400" dirty="0" err="1">
                <a:solidFill>
                  <a:srgbClr val="4BA7C9"/>
                </a:solidFill>
                <a:latin typeface="Times New Roman" charset="0"/>
                <a:ea typeface="Times New Roman" charset="0"/>
                <a:cs typeface="Times New Roman" charset="0"/>
              </a:rPr>
              <a:t>CeMENT</a:t>
            </a:r>
            <a:r>
              <a:rPr lang="en-US" sz="2400" dirty="0">
                <a:solidFill>
                  <a:srgbClr val="4BA7C9"/>
                </a:solidFill>
                <a:latin typeface="Times New Roman" charset="0"/>
                <a:ea typeface="Times New Roman" charset="0"/>
                <a:cs typeface="Times New Roman" charset="0"/>
              </a:rPr>
              <a:t> Intervention</a:t>
            </a:r>
          </a:p>
        </p:txBody>
      </p:sp>
      <p:sp>
        <p:nvSpPr>
          <p:cNvPr id="7171" name="Rectangle 3"/>
          <p:cNvSpPr>
            <a:spLocks noGrp="1" noChangeArrowheads="1"/>
          </p:cNvSpPr>
          <p:nvPr>
            <p:ph idx="1"/>
          </p:nvPr>
        </p:nvSpPr>
        <p:spPr>
          <a:xfrm>
            <a:off x="914400" y="857250"/>
            <a:ext cx="7239000" cy="4000500"/>
          </a:xfrm>
        </p:spPr>
        <p:txBody>
          <a:bodyPr>
            <a:normAutofit/>
          </a:bodyPr>
          <a:lstStyle/>
          <a:p>
            <a:pPr eaLnBrk="1" hangingPunct="1">
              <a:lnSpc>
                <a:spcPct val="90000"/>
              </a:lnSpc>
              <a:defRPr/>
            </a:pPr>
            <a:r>
              <a:rPr lang="en-US" sz="2100" dirty="0">
                <a:latin typeface="Times New Roman" charset="0"/>
                <a:ea typeface="Times New Roman" charset="0"/>
                <a:cs typeface="Times New Roman" charset="0"/>
              </a:rPr>
              <a:t>Each participant circulated a research paper or related work (e.g. grant proposal) before the workshop.  These were discussed by the small groups (~ 1 hr. for each participant). </a:t>
            </a:r>
          </a:p>
          <a:p>
            <a:pPr lvl="1" eaLnBrk="1" hangingPunct="1">
              <a:lnSpc>
                <a:spcPct val="90000"/>
              </a:lnSpc>
              <a:defRPr/>
            </a:pPr>
            <a:r>
              <a:rPr lang="en-US" sz="2100" dirty="0">
                <a:latin typeface="Times New Roman" charset="0"/>
                <a:ea typeface="Times New Roman" charset="0"/>
                <a:cs typeface="Times New Roman" charset="0"/>
              </a:rPr>
              <a:t>Each person was required to read all of the submitted papers and provide comments.</a:t>
            </a:r>
          </a:p>
          <a:p>
            <a:pPr eaLnBrk="1" hangingPunct="1">
              <a:lnSpc>
                <a:spcPct val="90000"/>
              </a:lnSpc>
              <a:defRPr/>
            </a:pPr>
            <a:r>
              <a:rPr lang="en-US" sz="2100" dirty="0">
                <a:latin typeface="Times New Roman" charset="0"/>
                <a:ea typeface="Times New Roman" charset="0"/>
                <a:cs typeface="Times New Roman" charset="0"/>
              </a:rPr>
              <a:t>Plenary sessions were also held with the senior mentors covering topics such as research and publishing, getting grants, networking, teaching, the tenure process and work-life balance.   </a:t>
            </a:r>
            <a:br>
              <a:rPr lang="en-US" sz="2100" dirty="0">
                <a:latin typeface="Times New Roman" charset="0"/>
                <a:ea typeface="Times New Roman" charset="0"/>
                <a:cs typeface="Times New Roman" charset="0"/>
              </a:rPr>
            </a:br>
            <a:endParaRPr lang="en-US" sz="21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4904805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057400" y="114300"/>
            <a:ext cx="5943600" cy="628650"/>
          </a:xfrm>
        </p:spPr>
        <p:txBody>
          <a:bodyPr/>
          <a:lstStyle/>
          <a:p>
            <a:pPr eaLnBrk="1" hangingPunct="1">
              <a:defRPr/>
            </a:pPr>
            <a:r>
              <a:rPr lang="en-US" sz="2700" dirty="0">
                <a:solidFill>
                  <a:srgbClr val="4BA7C9"/>
                </a:solidFill>
                <a:latin typeface="Times New Roman" charset="0"/>
                <a:ea typeface="Times New Roman" charset="0"/>
                <a:cs typeface="Times New Roman" charset="0"/>
              </a:rPr>
              <a:t>Participant Reaction was positive:</a:t>
            </a:r>
          </a:p>
        </p:txBody>
      </p:sp>
      <p:sp>
        <p:nvSpPr>
          <p:cNvPr id="46083" name="Rectangle 3"/>
          <p:cNvSpPr>
            <a:spLocks noGrp="1" noChangeArrowheads="1"/>
          </p:cNvSpPr>
          <p:nvPr>
            <p:ph idx="1"/>
          </p:nvPr>
        </p:nvSpPr>
        <p:spPr>
          <a:xfrm>
            <a:off x="1614488" y="742951"/>
            <a:ext cx="5915025" cy="3889772"/>
          </a:xfrm>
        </p:spPr>
        <p:txBody>
          <a:bodyPr/>
          <a:lstStyle/>
          <a:p>
            <a:pPr eaLnBrk="1" hangingPunct="1">
              <a:lnSpc>
                <a:spcPct val="90000"/>
              </a:lnSpc>
              <a:defRPr/>
            </a:pPr>
            <a:r>
              <a:rPr lang="en-US" altLang="ja-JP" dirty="0">
                <a:latin typeface="Times New Roman" charset="0"/>
                <a:ea typeface="Times New Roman" charset="0"/>
                <a:cs typeface="Times New Roman" charset="0"/>
              </a:rPr>
              <a:t>On a Seven Point Scale (where 7= extremely helpful; 1 = not helpful at all)</a:t>
            </a:r>
            <a:endParaRPr lang="en-US" dirty="0">
              <a:latin typeface="Times New Roman" charset="0"/>
              <a:ea typeface="Times New Roman" charset="0"/>
              <a:cs typeface="Times New Roman" charset="0"/>
            </a:endParaRPr>
          </a:p>
        </p:txBody>
      </p:sp>
      <p:pic>
        <p:nvPicPr>
          <p:cNvPr id="3" name="Picture 2"/>
          <p:cNvPicPr>
            <a:picLocks noChangeAspect="1"/>
          </p:cNvPicPr>
          <p:nvPr/>
        </p:nvPicPr>
        <p:blipFill>
          <a:blip r:embed="rId2"/>
          <a:stretch>
            <a:fillRect/>
          </a:stretch>
        </p:blipFill>
        <p:spPr>
          <a:xfrm>
            <a:off x="1614488" y="1407319"/>
            <a:ext cx="6157912" cy="3078956"/>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19040</TotalTime>
  <Words>1744</Words>
  <Application>Microsoft Office PowerPoint</Application>
  <PresentationFormat>On-screen Show (16:9)</PresentationFormat>
  <Paragraphs>366</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Can Mentoring Help Female Assistant Professors? An Evaluation by Randomized Trial </vt:lpstr>
      <vt:lpstr>Overview</vt:lpstr>
      <vt:lpstr>Committee on the Status of Women in the Economics Profession </vt:lpstr>
      <vt:lpstr>CSWEP data demonstrate the leaky pipeline:</vt:lpstr>
      <vt:lpstr>Previous literature suggests women are less likely to get tenure than men (Ginther and Kahn 2004,2009):</vt:lpstr>
      <vt:lpstr>History of CeMENT</vt:lpstr>
      <vt:lpstr>The CeMENT Intervention</vt:lpstr>
      <vt:lpstr>The CeMENT Intervention</vt:lpstr>
      <vt:lpstr>Participant Reaction was positive:</vt:lpstr>
      <vt:lpstr>Participant Reaction was positive:</vt:lpstr>
      <vt:lpstr>Some comments suggested that effects lasted past the workshop:</vt:lpstr>
      <vt:lpstr>Follow Up Data</vt:lpstr>
      <vt:lpstr>Data and Control Variables</vt:lpstr>
      <vt:lpstr>Outcome Data</vt:lpstr>
      <vt:lpstr>Balancing Tests</vt:lpstr>
      <vt:lpstr>Probability of Tenured Rank &amp; Academic Job</vt:lpstr>
      <vt:lpstr>Probability of Tenured Rank by Institution Rank</vt:lpstr>
      <vt:lpstr>Estimation Approach</vt:lpstr>
      <vt:lpstr>Outcome=Probability of Tenured Rank</vt:lpstr>
      <vt:lpstr>Outcome=Probability of Tenure at Top 40 School</vt:lpstr>
      <vt:lpstr>Outcome=Probability of Tenure at Rank 41+ School</vt:lpstr>
      <vt:lpstr>Effect of Treatment on Probability of Tenured, Robustness to Different Rank Cutoffs</vt:lpstr>
      <vt:lpstr>Treatment effect on remaining in academic job</vt:lpstr>
      <vt:lpstr>Treatment effect on remaining in tenured or tenure-track job</vt:lpstr>
      <vt:lpstr>Probability of Top Publications and Federal Grants</vt:lpstr>
      <vt:lpstr>Probability of a Top Publication, by year, all cohorts</vt:lpstr>
      <vt:lpstr>Summary</vt:lpstr>
      <vt:lpstr>PowerPoint Presentation</vt:lpstr>
    </vt:vector>
  </TitlesOfParts>
  <Company>Columbia University Economics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Mentoring Help Female Assistant Professors? An Evaluation by Randomized Trial </dc:title>
  <dc:creator>Janet Currie</dc:creator>
  <cp:lastModifiedBy>Cottis, Michelle</cp:lastModifiedBy>
  <cp:revision>79</cp:revision>
  <cp:lastPrinted>2018-05-08T13:47:31Z</cp:lastPrinted>
  <dcterms:created xsi:type="dcterms:W3CDTF">2009-12-23T16:59:52Z</dcterms:created>
  <dcterms:modified xsi:type="dcterms:W3CDTF">2018-05-23T13:35:42Z</dcterms:modified>
</cp:coreProperties>
</file>