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566" r:id="rId3"/>
    <p:sldId id="567" r:id="rId4"/>
    <p:sldId id="580" r:id="rId5"/>
    <p:sldId id="569" r:id="rId6"/>
    <p:sldId id="568" r:id="rId7"/>
    <p:sldId id="570" r:id="rId8"/>
    <p:sldId id="571" r:id="rId9"/>
    <p:sldId id="572" r:id="rId10"/>
    <p:sldId id="574" r:id="rId11"/>
    <p:sldId id="573" r:id="rId12"/>
    <p:sldId id="577" r:id="rId13"/>
    <p:sldId id="578" r:id="rId14"/>
    <p:sldId id="579" r:id="rId15"/>
    <p:sldId id="575" r:id="rId16"/>
  </p:sldIdLst>
  <p:sldSz cx="9144000" cy="5143500" type="screen16x9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48" y="-1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818" y="1200"/>
      </p:cViewPr>
      <p:guideLst>
        <p:guide orient="horz" pos="3223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/>
              <a:t>Click to edit Master text styles</a:t>
            </a:r>
          </a:p>
          <a:p>
            <a:pPr lvl="1"/>
            <a:r>
              <a:rPr lang="de-DE" noProof="0" dirty="0"/>
              <a:t>Second level</a:t>
            </a:r>
          </a:p>
          <a:p>
            <a:pPr lvl="2"/>
            <a:r>
              <a:rPr lang="de-DE" noProof="0" dirty="0"/>
              <a:t>Third level</a:t>
            </a:r>
          </a:p>
          <a:p>
            <a:pPr lvl="3"/>
            <a:r>
              <a:rPr lang="de-DE" noProof="0" dirty="0"/>
              <a:t>Fourth level</a:t>
            </a:r>
          </a:p>
          <a:p>
            <a:pPr lvl="4"/>
            <a:r>
              <a:rPr lang="de-DE" noProof="0" dirty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0AD883E4-9FA6-44B7-B95E-F74C80833F4B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944672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8A54E2-C81D-4331-8EC1-527542F42C96}" type="slidenum">
              <a:rPr lang="de-DE" altLang="en-US" sz="1300"/>
              <a:pPr eaLnBrk="1" hangingPunct="1">
                <a:spcBef>
                  <a:spcPct val="0"/>
                </a:spcBef>
              </a:pPr>
              <a:t>1</a:t>
            </a:fld>
            <a:endParaRPr lang="de-DE" altLang="en-US" sz="13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73D554-8BB4-4332-A129-39E11713BA46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98548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4D31DD-47E9-42B6-BD00-C985F9B4A3E0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53867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BDB5E-CEB4-47F1-BD06-2DBAF22054C3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01440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0A516E-F682-44DF-A61F-EF538C22CDED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80538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33A107-7F3B-4540-9801-DA655D98552C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670553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58F9A-057E-4DA6-93B9-5BB9AB2C9930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7610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9AF65-BCFA-485D-B232-5EEFF8E97A97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1614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08DAF-2793-42DC-945F-4CDA661AD549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79601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153FCA-859F-45AF-A73C-A1821BFAF373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67942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D1892C-BD4C-4A03-946C-E0DCADECFFD8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34780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002DED-3031-4D5C-8CF8-8D2DBFAC9F05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3674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Discussion </a:t>
            </a:r>
            <a:br>
              <a:rPr lang="de-DE" altLang="en-US"/>
            </a:br>
            <a:r>
              <a:rPr lang="de-DE" altLang="en-US"/>
              <a:t>of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Click to edit Master text styles</a:t>
            </a:r>
          </a:p>
          <a:p>
            <a:pPr lvl="1"/>
            <a:r>
              <a:rPr lang="de-DE" altLang="en-US"/>
              <a:t>Second level</a:t>
            </a:r>
          </a:p>
          <a:p>
            <a:pPr lvl="2"/>
            <a:r>
              <a:rPr lang="de-DE" altLang="en-US"/>
              <a:t>Third level</a:t>
            </a:r>
          </a:p>
          <a:p>
            <a:pPr lvl="3"/>
            <a:r>
              <a:rPr lang="de-DE" altLang="en-US"/>
              <a:t>Fourth level</a:t>
            </a:r>
          </a:p>
          <a:p>
            <a:pPr lvl="4"/>
            <a:r>
              <a:rPr lang="de-DE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2C7CE0E3-4525-48D6-9BF7-55A067BCBE51}" type="slidenum">
              <a:rPr lang="de-DE" altLang="en-US"/>
              <a:pPr/>
              <a:t>‹#›</a:t>
            </a:fld>
            <a:endParaRPr lang="de-D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01329C7-29DF-4F5A-BCEB-E96571EAB00F}" type="slidenum">
              <a:rPr lang="de-DE" altLang="en-US">
                <a:latin typeface="Times New Roman" panose="02020603050405020304" pitchFamily="18" charset="0"/>
              </a:rPr>
              <a:pPr eaLnBrk="1" hangingPunct="1"/>
              <a:t>1</a:t>
            </a:fld>
            <a:endParaRPr lang="de-DE" altLang="en-US">
              <a:latin typeface="Times New Roman" panose="02020603050405020304" pitchFamily="18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57200"/>
            <a:ext cx="8610600" cy="2743200"/>
          </a:xfrm>
        </p:spPr>
        <p:txBody>
          <a:bodyPr/>
          <a:lstStyle/>
          <a:p>
            <a:r>
              <a:rPr lang="en-AU" sz="2800" dirty="0" smtClean="0"/>
              <a:t>Egan</a:t>
            </a:r>
            <a:r>
              <a:rPr lang="en-AU" sz="2800" b="1" dirty="0" smtClean="0"/>
              <a:t>, </a:t>
            </a:r>
            <a:r>
              <a:rPr lang="en-AU" sz="2800" dirty="0" err="1" smtClean="0"/>
              <a:t>Matvos</a:t>
            </a:r>
            <a:r>
              <a:rPr lang="en-AU" sz="2800" dirty="0" smtClean="0"/>
              <a:t> and </a:t>
            </a:r>
            <a:r>
              <a:rPr lang="en-AU" sz="2800" dirty="0" err="1" smtClean="0"/>
              <a:t>Seru</a:t>
            </a:r>
            <a:r>
              <a:rPr lang="en-AU" altLang="en-US" sz="2800" dirty="0" smtClean="0"/>
              <a:t>, 2018,</a:t>
            </a:r>
            <a:r>
              <a:rPr lang="en-AU" altLang="en-US" sz="2800" dirty="0"/>
              <a:t/>
            </a:r>
            <a:br>
              <a:rPr lang="en-AU" altLang="en-US" sz="2800" dirty="0"/>
            </a:br>
            <a:r>
              <a:rPr lang="en-AU" altLang="en-US" sz="2800" dirty="0" smtClean="0"/>
              <a:t>“</a:t>
            </a:r>
            <a:r>
              <a:rPr lang="en-AU" sz="2800" dirty="0"/>
              <a:t>When Harry Fired Sally: Double standard in punishing misconduct</a:t>
            </a:r>
            <a:r>
              <a:rPr lang="en-AU" altLang="en-US" sz="2800" dirty="0" smtClean="0"/>
              <a:t>”</a:t>
            </a:r>
            <a:r>
              <a:rPr lang="en-US" altLang="en-US" sz="3200" dirty="0">
                <a:cs typeface="Times New Roman" panose="02020603050405020304" pitchFamily="18" charset="0"/>
              </a:rPr>
              <a:t/>
            </a:r>
            <a:br>
              <a:rPr lang="en-US" altLang="en-US" sz="3200" dirty="0">
                <a:cs typeface="Times New Roman" panose="02020603050405020304" pitchFamily="18" charset="0"/>
              </a:rPr>
            </a:br>
            <a:r>
              <a:rPr lang="en-US" altLang="en-US" sz="3600" dirty="0">
                <a:cs typeface="Times New Roman" panose="02020603050405020304" pitchFamily="18" charset="0"/>
              </a:rPr>
              <a:t/>
            </a:r>
            <a:br>
              <a:rPr lang="en-US" altLang="en-US" sz="3600" dirty="0">
                <a:cs typeface="Times New Roman" panose="02020603050405020304" pitchFamily="18" charset="0"/>
              </a:rPr>
            </a:br>
            <a:r>
              <a:rPr lang="en-AU" sz="2400" dirty="0" smtClean="0"/>
              <a:t>Gender </a:t>
            </a:r>
            <a:r>
              <a:rPr lang="en-AU" sz="2400" dirty="0"/>
              <a:t>and Career Progression </a:t>
            </a:r>
            <a:r>
              <a:rPr lang="en-AU" sz="2400" dirty="0" smtClean="0"/>
              <a:t>Conference  </a:t>
            </a:r>
            <a:r>
              <a:rPr lang="en-AU" sz="2400" b="1" dirty="0" smtClean="0"/>
              <a:t/>
            </a:r>
            <a:br>
              <a:rPr lang="en-AU" sz="2400" b="1" dirty="0" smtClean="0"/>
            </a:br>
            <a:r>
              <a:rPr lang="en-US" altLang="en-US" sz="2400" dirty="0" smtClean="0">
                <a:cs typeface="Times New Roman" panose="02020603050405020304" pitchFamily="18" charset="0"/>
              </a:rPr>
              <a:t>Bank </a:t>
            </a:r>
            <a:r>
              <a:rPr lang="en-US" altLang="en-US" sz="2400" dirty="0">
                <a:cs typeface="Times New Roman" panose="02020603050405020304" pitchFamily="18" charset="0"/>
              </a:rPr>
              <a:t>of England 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600450"/>
            <a:ext cx="6400800" cy="971550"/>
          </a:xfrm>
        </p:spPr>
        <p:txBody>
          <a:bodyPr/>
          <a:lstStyle/>
          <a:p>
            <a:pPr eaLnBrk="1" hangingPunct="1"/>
            <a:r>
              <a:rPr lang="de-DE" altLang="en-US" sz="2400" dirty="0"/>
              <a:t>Renée Adams</a:t>
            </a:r>
          </a:p>
          <a:p>
            <a:pPr eaLnBrk="1" hangingPunct="1"/>
            <a:r>
              <a:rPr lang="de-DE" altLang="en-US" sz="2400" dirty="0"/>
              <a:t>University of New South </a:t>
            </a:r>
            <a:r>
              <a:rPr lang="de-DE" altLang="en-US" sz="2400" dirty="0" smtClean="0"/>
              <a:t>Wales</a:t>
            </a:r>
          </a:p>
          <a:p>
            <a:pPr eaLnBrk="1" hangingPunct="1"/>
            <a:r>
              <a:rPr lang="de-DE" altLang="en-US" sz="2400" dirty="0" smtClean="0"/>
              <a:t>As of September: Oxford</a:t>
            </a:r>
            <a:endParaRPr lang="de-DE" alt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000" dirty="0" smtClean="0"/>
              <a:t>Note that</a:t>
            </a:r>
            <a:endParaRPr lang="en-A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Lower termination in firms with more female executives and similar results for ethnic minorities need not rule out these stories (role models may matter…)</a:t>
            </a:r>
          </a:p>
          <a:p>
            <a:r>
              <a:rPr lang="en-AU" sz="2800" dirty="0" smtClean="0"/>
              <a:t>The second story is consistent with forms of “in-group tolerance” but the blame is shifted from men to women and the policy implications are different (</a:t>
            </a:r>
            <a:r>
              <a:rPr lang="en-AU" sz="2800" dirty="0"/>
              <a:t>bias training </a:t>
            </a:r>
            <a:r>
              <a:rPr lang="en-AU" sz="2800" dirty="0" smtClean="0"/>
              <a:t>versus create networking opportunities)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10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508728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536972"/>
          </a:xfrm>
        </p:spPr>
        <p:txBody>
          <a:bodyPr/>
          <a:lstStyle/>
          <a:p>
            <a:r>
              <a:rPr lang="en-AU" sz="4000" dirty="0" smtClean="0"/>
              <a:t>Do I believe these stories?</a:t>
            </a:r>
            <a:br>
              <a:rPr lang="en-AU" sz="4000" dirty="0" smtClean="0"/>
            </a:br>
            <a:endParaRPr lang="en-AU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8651"/>
            <a:ext cx="8229600" cy="3965972"/>
          </a:xfrm>
        </p:spPr>
        <p:txBody>
          <a:bodyPr/>
          <a:lstStyle/>
          <a:p>
            <a:pPr marL="0" indent="0">
              <a:buNone/>
            </a:pPr>
            <a:r>
              <a:rPr lang="en-AU" sz="2000" dirty="0"/>
              <a:t>Adams, Barber and </a:t>
            </a:r>
            <a:r>
              <a:rPr lang="en-AU" sz="2000" dirty="0" err="1"/>
              <a:t>Odean</a:t>
            </a:r>
            <a:r>
              <a:rPr lang="en-AU" sz="2000" dirty="0"/>
              <a:t> (</a:t>
            </a:r>
            <a:r>
              <a:rPr lang="en-AU" sz="2000" dirty="0" smtClean="0"/>
              <a:t>2017): Survey of 135,000 CFAs, 18.4% female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11</a:t>
            </a:fld>
            <a:endParaRPr lang="de-DE" alt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656" y="1076921"/>
            <a:ext cx="6581775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1295400" y="4286250"/>
            <a:ext cx="3048000" cy="3429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4782741"/>
            <a:ext cx="3073400" cy="36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3174235"/>
            <a:ext cx="3073400" cy="36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0371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536972"/>
          </a:xfrm>
        </p:spPr>
        <p:txBody>
          <a:bodyPr/>
          <a:lstStyle/>
          <a:p>
            <a:r>
              <a:rPr lang="en-AU" sz="4000" dirty="0" smtClean="0"/>
              <a:t>Do I believe these stories?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sz="1600" dirty="0" smtClean="0"/>
              <a:t>Adams, Barber and </a:t>
            </a:r>
            <a:r>
              <a:rPr lang="en-AU" sz="1600" dirty="0" err="1" smtClean="0"/>
              <a:t>Odean</a:t>
            </a:r>
            <a:r>
              <a:rPr lang="en-AU" sz="1600" dirty="0" smtClean="0"/>
              <a:t> (2017)</a:t>
            </a:r>
            <a:endParaRPr lang="en-AU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12</a:t>
            </a:fld>
            <a:endParaRPr lang="de-DE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04760"/>
            <a:ext cx="5616000" cy="414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0008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000" dirty="0" smtClean="0"/>
              <a:t>One point about the paper</a:t>
            </a:r>
            <a:endParaRPr lang="en-A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8701"/>
            <a:ext cx="8229600" cy="3394472"/>
          </a:xfrm>
        </p:spPr>
        <p:txBody>
          <a:bodyPr/>
          <a:lstStyle/>
          <a:p>
            <a:r>
              <a:rPr lang="en-AU" sz="2400" dirty="0" smtClean="0"/>
              <a:t>Even if I don’t believe these stories explain the results, it is important to be aware of this objection</a:t>
            </a:r>
          </a:p>
          <a:p>
            <a:pPr lvl="1"/>
            <a:r>
              <a:rPr lang="en-AU" sz="2000" dirty="0" smtClean="0"/>
              <a:t>Even better would be if one could rule out that women are to blame (hard)</a:t>
            </a:r>
          </a:p>
          <a:p>
            <a:pPr lvl="2"/>
            <a:r>
              <a:rPr lang="en-AU" sz="1800" dirty="0" smtClean="0"/>
              <a:t>If no referee mentioned this possibility, then that shows that the bar really is higher for women (me) than men (the authors)!</a:t>
            </a:r>
            <a:endParaRPr lang="en-AU" sz="1800" dirty="0"/>
          </a:p>
          <a:p>
            <a:r>
              <a:rPr lang="en-AU" sz="2400" dirty="0" smtClean="0"/>
              <a:t>Regardless </a:t>
            </a:r>
            <a:r>
              <a:rPr lang="en-AU" sz="2400" dirty="0"/>
              <a:t>of </a:t>
            </a:r>
            <a:r>
              <a:rPr lang="en-AU" sz="2400" dirty="0" smtClean="0"/>
              <a:t>the exact mechanism, the results suggest the climate in finance is hostile for women.</a:t>
            </a:r>
          </a:p>
          <a:p>
            <a:pPr lvl="1"/>
            <a:r>
              <a:rPr lang="en-AU" sz="2000" dirty="0" smtClean="0"/>
              <a:t>This is important to document! </a:t>
            </a:r>
          </a:p>
          <a:p>
            <a:r>
              <a:rPr lang="en-AU" sz="2400" dirty="0" smtClean="0"/>
              <a:t>Other research is needed to understand why. </a:t>
            </a:r>
            <a:endParaRPr lang="en-AU" sz="2400" dirty="0"/>
          </a:p>
          <a:p>
            <a:endParaRPr lang="en-AU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13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56982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365522"/>
          </a:xfrm>
        </p:spPr>
        <p:txBody>
          <a:bodyPr/>
          <a:lstStyle/>
          <a:p>
            <a:r>
              <a:rPr lang="en-AU" sz="3200" dirty="0" smtClean="0"/>
              <a:t>One more general point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sz="2000" dirty="0" smtClean="0"/>
          </a:p>
          <a:p>
            <a:endParaRPr lang="en-AU" sz="2000" dirty="0"/>
          </a:p>
          <a:p>
            <a:endParaRPr lang="en-AU" sz="2000" dirty="0" smtClean="0"/>
          </a:p>
          <a:p>
            <a:endParaRPr lang="en-AU" sz="2000" dirty="0"/>
          </a:p>
          <a:p>
            <a:endParaRPr lang="en-AU" sz="2000" dirty="0" smtClean="0"/>
          </a:p>
          <a:p>
            <a:endParaRPr lang="en-AU" sz="2000" dirty="0"/>
          </a:p>
          <a:p>
            <a:pPr marL="0" indent="0">
              <a:buNone/>
            </a:pPr>
            <a:endParaRPr lang="en-AU" sz="2000" dirty="0" smtClean="0"/>
          </a:p>
          <a:p>
            <a:r>
              <a:rPr lang="en-AU" sz="1800" dirty="0" err="1" smtClean="0"/>
              <a:t>Ginther</a:t>
            </a:r>
            <a:r>
              <a:rPr lang="en-AU" sz="1800" dirty="0" smtClean="0"/>
              <a:t> and Kahn (2014): </a:t>
            </a:r>
            <a:r>
              <a:rPr lang="en-AU" sz="1800" dirty="0"/>
              <a:t>economics remains the outlier with the greatest gender differences in </a:t>
            </a:r>
            <a:r>
              <a:rPr lang="en-AU" sz="1800" dirty="0" smtClean="0"/>
              <a:t>promotion</a:t>
            </a:r>
            <a:endParaRPr lang="en-AU" sz="1800" dirty="0"/>
          </a:p>
          <a:p>
            <a:pPr marL="342900" lvl="1" indent="-342900">
              <a:buFontTx/>
              <a:buChar char="•"/>
            </a:pPr>
            <a:r>
              <a:rPr lang="en-AU" sz="1800" dirty="0" err="1" smtClean="0"/>
              <a:t>Ginther</a:t>
            </a:r>
            <a:r>
              <a:rPr lang="en-AU" sz="1800" dirty="0" smtClean="0"/>
              <a:t> </a:t>
            </a:r>
            <a:r>
              <a:rPr lang="en-AU" sz="1800" dirty="0"/>
              <a:t>and Kahn (2009) show no gender differences in promotion to tenure -- or full professor -- for all science and engineering (S&amp;E) fields combined.</a:t>
            </a:r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14</a:t>
            </a:fld>
            <a:endParaRPr lang="de-DE" alt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931" y="685805"/>
            <a:ext cx="6228000" cy="3146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2456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What are the factors that keep women from advancing their careers?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 smtClean="0"/>
              <a:t>In addition to factors that affect all women, the culture of Economics may be a barrier to women in Economics/Finance</a:t>
            </a:r>
          </a:p>
          <a:p>
            <a:r>
              <a:rPr lang="en-AU" sz="2400" dirty="0" smtClean="0"/>
              <a:t>To </a:t>
            </a:r>
            <a:r>
              <a:rPr lang="en-AU" sz="2400" dirty="0"/>
              <a:t>change </a:t>
            </a:r>
            <a:r>
              <a:rPr lang="en-AU" sz="2400" dirty="0" smtClean="0"/>
              <a:t>culture, institutions need to change (role models)</a:t>
            </a:r>
          </a:p>
          <a:p>
            <a:r>
              <a:rPr lang="en-AU" sz="2400" dirty="0" smtClean="0"/>
              <a:t>Awareness is a first step. Conferences like this are a first step.</a:t>
            </a:r>
          </a:p>
          <a:p>
            <a:endParaRPr lang="en-AU" sz="2400" dirty="0"/>
          </a:p>
          <a:p>
            <a:pPr marL="0" indent="0" algn="ctr">
              <a:buNone/>
            </a:pPr>
            <a:r>
              <a:rPr lang="en-AU" sz="2400" dirty="0" smtClean="0"/>
              <a:t>Hopefully more will follow.</a:t>
            </a:r>
          </a:p>
          <a:p>
            <a:endParaRPr lang="en-AU" sz="2400" dirty="0"/>
          </a:p>
          <a:p>
            <a:pPr marL="0" indent="0">
              <a:buNone/>
            </a:pPr>
            <a:endParaRPr lang="en-A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15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994891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651272"/>
          </a:xfrm>
        </p:spPr>
        <p:txBody>
          <a:bodyPr/>
          <a:lstStyle/>
          <a:p>
            <a:r>
              <a:rPr lang="en-AU" sz="2800" dirty="0" smtClean="0"/>
              <a:t>I do a lot of work on gender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42950"/>
            <a:ext cx="8229600" cy="339447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</a:pPr>
            <a:r>
              <a:rPr lang="en-AU" sz="1400" b="1" dirty="0" smtClean="0">
                <a:latin typeface="+mj-lt"/>
              </a:rPr>
              <a:t>Different methods, different subjects, different industries, different topics (typically NOT about discrimination)</a:t>
            </a:r>
          </a:p>
          <a:p>
            <a:pPr lvl="1" eaLnBrk="1" fontAlgn="auto" hangingPunct="1">
              <a:spcAft>
                <a:spcPts val="0"/>
              </a:spcAft>
            </a:pPr>
            <a:r>
              <a:rPr lang="en-AU" sz="1100" b="1" kern="1200" dirty="0" smtClean="0">
                <a:solidFill>
                  <a:prstClr val="black"/>
                </a:solidFill>
                <a:latin typeface="+mj-lt"/>
              </a:rPr>
              <a:t>Women in finance/STEM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900" b="1" kern="1200" dirty="0" smtClean="0">
                <a:solidFill>
                  <a:prstClr val="black"/>
                </a:solidFill>
                <a:latin typeface="+mj-lt"/>
              </a:rPr>
              <a:t>Women in Finance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, with Tom </a:t>
            </a:r>
            <a:r>
              <a:rPr lang="en-AU" sz="900" kern="1200" dirty="0" err="1" smtClean="0">
                <a:solidFill>
                  <a:prstClr val="black"/>
                </a:solidFill>
                <a:latin typeface="+mj-lt"/>
              </a:rPr>
              <a:t>Kirchmaier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.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900" b="1" kern="1200" dirty="0" smtClean="0">
                <a:solidFill>
                  <a:prstClr val="black"/>
                </a:solidFill>
                <a:latin typeface="+mj-lt"/>
              </a:rPr>
              <a:t>Unsuccessful Teams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, with Min Kim.</a:t>
            </a:r>
            <a:endParaRPr lang="en-AU" sz="900" kern="1200" dirty="0">
              <a:solidFill>
                <a:prstClr val="black"/>
              </a:solidFill>
              <a:latin typeface="+mj-lt"/>
            </a:endParaRP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900" b="1" kern="1200" dirty="0" smtClean="0">
                <a:solidFill>
                  <a:prstClr val="black"/>
                </a:solidFill>
                <a:latin typeface="+mj-lt"/>
              </a:rPr>
              <a:t>STEM </a:t>
            </a:r>
            <a:r>
              <a:rPr lang="en-AU" sz="900" b="1" kern="1200" dirty="0">
                <a:solidFill>
                  <a:prstClr val="black"/>
                </a:solidFill>
                <a:latin typeface="+mj-lt"/>
              </a:rPr>
              <a:t>Parents and Women in </a:t>
            </a:r>
            <a:r>
              <a:rPr lang="en-AU" sz="900" b="1" kern="1200" dirty="0" smtClean="0">
                <a:solidFill>
                  <a:prstClr val="black"/>
                </a:solidFill>
                <a:latin typeface="+mj-lt"/>
              </a:rPr>
              <a:t>Finance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, with 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Brad Barber and Terry </a:t>
            </a:r>
            <a:r>
              <a:rPr lang="en-AU" sz="900" kern="1200" dirty="0" err="1">
                <a:solidFill>
                  <a:prstClr val="black"/>
                </a:solidFill>
                <a:latin typeface="+mj-lt"/>
              </a:rPr>
              <a:t>Odean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, Working 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paper.</a:t>
            </a:r>
            <a:endParaRPr lang="en-AU" sz="900" kern="1200" dirty="0">
              <a:solidFill>
                <a:prstClr val="black"/>
              </a:solidFill>
              <a:latin typeface="+mj-lt"/>
            </a:endParaRP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900" b="1" kern="1200" dirty="0" smtClean="0">
                <a:solidFill>
                  <a:prstClr val="black"/>
                </a:solidFill>
                <a:latin typeface="+mj-lt"/>
              </a:rPr>
              <a:t>Gender Diversity in Investment Management: New Research for Practitioners on How to Close the Gender Gap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, with Brad Barber and Terry </a:t>
            </a:r>
            <a:r>
              <a:rPr lang="en-AU" sz="900" kern="1200" dirty="0" err="1" smtClean="0">
                <a:solidFill>
                  <a:prstClr val="black"/>
                </a:solidFill>
                <a:latin typeface="+mj-lt"/>
              </a:rPr>
              <a:t>Odean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, Report.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US" sz="900" b="1" kern="1200" dirty="0" smtClean="0">
                <a:solidFill>
                  <a:prstClr val="black"/>
                </a:solidFill>
                <a:latin typeface="+mj-lt"/>
              </a:rPr>
              <a:t>Women </a:t>
            </a:r>
            <a:r>
              <a:rPr lang="en-US" sz="900" b="1" kern="1200" dirty="0">
                <a:solidFill>
                  <a:prstClr val="black"/>
                </a:solidFill>
                <a:latin typeface="+mj-lt"/>
              </a:rPr>
              <a:t>on boards in Finance and STEM industries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, 2016. With Tom </a:t>
            </a:r>
            <a:r>
              <a:rPr lang="en-US" sz="900" kern="1200" dirty="0" err="1">
                <a:solidFill>
                  <a:prstClr val="black"/>
                </a:solidFill>
                <a:latin typeface="+mj-lt"/>
              </a:rPr>
              <a:t>Kirchmaier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, </a:t>
            </a:r>
            <a:r>
              <a:rPr lang="en-US" sz="900" i="1" kern="1200" dirty="0">
                <a:solidFill>
                  <a:prstClr val="black"/>
                </a:solidFill>
                <a:latin typeface="+mj-lt"/>
              </a:rPr>
              <a:t>American Economic Review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, 2016, 106(5): </a:t>
            </a:r>
            <a:r>
              <a:rPr lang="en-US" sz="900" kern="1200" dirty="0" smtClean="0">
                <a:solidFill>
                  <a:prstClr val="black"/>
                </a:solidFill>
                <a:latin typeface="+mj-lt"/>
              </a:rPr>
              <a:t>277–281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900" kern="1200" dirty="0">
                <a:solidFill>
                  <a:prstClr val="black"/>
                </a:solidFill>
                <a:latin typeface="+mj-lt"/>
              </a:rPr>
              <a:t>Lehman Sisters (2018) with </a:t>
            </a:r>
            <a:r>
              <a:rPr lang="en-AU" sz="900" kern="1200" dirty="0" err="1">
                <a:solidFill>
                  <a:prstClr val="black"/>
                </a:solidFill>
                <a:latin typeface="+mj-lt"/>
              </a:rPr>
              <a:t>Vanitha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AU" sz="900" kern="1200" dirty="0" err="1">
                <a:solidFill>
                  <a:prstClr val="black"/>
                </a:solidFill>
                <a:latin typeface="+mj-lt"/>
              </a:rPr>
              <a:t>Ragunathan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, Working 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paper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1100" b="1" kern="1200" dirty="0" smtClean="0">
                <a:solidFill>
                  <a:prstClr val="black"/>
                </a:solidFill>
                <a:latin typeface="+mj-lt"/>
              </a:rPr>
              <a:t>Women in art</a:t>
            </a:r>
            <a:endParaRPr lang="en-AU" sz="1100" b="1" kern="1200" dirty="0">
              <a:solidFill>
                <a:prstClr val="black"/>
              </a:solidFill>
              <a:latin typeface="+mj-lt"/>
            </a:endParaRP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900" b="1" kern="1200" dirty="0">
                <a:solidFill>
                  <a:prstClr val="black"/>
                </a:solidFill>
                <a:latin typeface="+mj-lt"/>
              </a:rPr>
              <a:t>Is Gender in the Eye of the Beholder? Identifying Cultural Attitudes with Art Auction </a:t>
            </a:r>
            <a:r>
              <a:rPr lang="en-AU" sz="900" b="1" kern="1200" dirty="0" smtClean="0">
                <a:solidFill>
                  <a:prstClr val="black"/>
                </a:solidFill>
                <a:latin typeface="+mj-lt"/>
              </a:rPr>
              <a:t>Prices 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with Roman </a:t>
            </a:r>
            <a:r>
              <a:rPr lang="en-AU" sz="900" kern="1200" dirty="0" err="1" smtClean="0">
                <a:solidFill>
                  <a:prstClr val="black"/>
                </a:solidFill>
                <a:latin typeface="+mj-lt"/>
              </a:rPr>
              <a:t>Kraussl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, Marco </a:t>
            </a:r>
            <a:r>
              <a:rPr lang="en-AU" sz="900" kern="1200" dirty="0" err="1" smtClean="0">
                <a:solidFill>
                  <a:prstClr val="black"/>
                </a:solidFill>
                <a:latin typeface="+mj-lt"/>
              </a:rPr>
              <a:t>Navone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 and Patrick </a:t>
            </a:r>
            <a:r>
              <a:rPr lang="en-AU" sz="900" kern="1200" dirty="0" err="1" smtClean="0">
                <a:solidFill>
                  <a:prstClr val="black"/>
                </a:solidFill>
                <a:latin typeface="+mj-lt"/>
              </a:rPr>
              <a:t>Verwijmeren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.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	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1100" b="1" kern="1200" dirty="0" smtClean="0">
                <a:solidFill>
                  <a:prstClr val="black"/>
                </a:solidFill>
                <a:latin typeface="+mj-lt"/>
              </a:rPr>
              <a:t>Board gender policies</a:t>
            </a:r>
            <a:endParaRPr lang="en-AU" sz="1100" b="1" kern="1200" dirty="0">
              <a:solidFill>
                <a:prstClr val="black"/>
              </a:solidFill>
              <a:latin typeface="+mj-lt"/>
            </a:endParaRP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900" b="1" kern="1200" dirty="0" smtClean="0">
                <a:solidFill>
                  <a:prstClr val="black"/>
                </a:solidFill>
                <a:latin typeface="+mj-lt"/>
              </a:rPr>
              <a:t>Boards</a:t>
            </a:r>
            <a:r>
              <a:rPr lang="en-AU" sz="900" b="1" kern="1200" dirty="0">
                <a:solidFill>
                  <a:prstClr val="black"/>
                </a:solidFill>
                <a:latin typeface="+mj-lt"/>
              </a:rPr>
              <a:t>, and the Directors Who Sit on Them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 (2018) </a:t>
            </a:r>
            <a:r>
              <a:rPr lang="en-AU" sz="900" i="1" kern="1200" dirty="0">
                <a:solidFill>
                  <a:prstClr val="black"/>
                </a:solidFill>
                <a:latin typeface="+mj-lt"/>
              </a:rPr>
              <a:t>The Handbook of the Economics of Corporate Governance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, edited by Benjamin </a:t>
            </a:r>
            <a:r>
              <a:rPr lang="en-AU" sz="900" kern="1200" dirty="0" err="1">
                <a:solidFill>
                  <a:prstClr val="black"/>
                </a:solidFill>
                <a:latin typeface="+mj-lt"/>
              </a:rPr>
              <a:t>Hermalin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 and Michael </a:t>
            </a:r>
            <a:r>
              <a:rPr lang="en-AU" sz="900" kern="1200" dirty="0" err="1">
                <a:solidFill>
                  <a:prstClr val="black"/>
                </a:solidFill>
                <a:latin typeface="+mj-lt"/>
              </a:rPr>
              <a:t>Weisbach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, Elsevier.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US" sz="900" b="1" kern="1200" dirty="0">
                <a:solidFill>
                  <a:prstClr val="black"/>
                </a:solidFill>
                <a:latin typeface="+mj-lt"/>
              </a:rPr>
              <a:t>Barriers to Boardrooms 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(June 22, 2015). With Tom </a:t>
            </a:r>
            <a:r>
              <a:rPr lang="en-US" sz="900" kern="1200" dirty="0" err="1" smtClean="0">
                <a:solidFill>
                  <a:prstClr val="black"/>
                </a:solidFill>
                <a:latin typeface="+mj-lt"/>
              </a:rPr>
              <a:t>Kirchmaier</a:t>
            </a:r>
            <a:r>
              <a:rPr lang="en-US" sz="900" kern="1200" dirty="0" smtClean="0">
                <a:solidFill>
                  <a:prstClr val="black"/>
                </a:solidFill>
                <a:latin typeface="+mj-lt"/>
              </a:rPr>
              <a:t>, Working paper.</a:t>
            </a:r>
            <a:endParaRPr lang="en-US" sz="900" kern="1200" dirty="0">
              <a:solidFill>
                <a:prstClr val="black"/>
              </a:solidFill>
              <a:latin typeface="+mj-lt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US" sz="1100" b="1" kern="1200" dirty="0" smtClean="0">
                <a:solidFill>
                  <a:prstClr val="black"/>
                </a:solidFill>
                <a:latin typeface="+mj-lt"/>
              </a:rPr>
              <a:t>Gender differences in </a:t>
            </a:r>
            <a:r>
              <a:rPr lang="en-US" sz="1100" b="1" kern="1200" dirty="0">
                <a:solidFill>
                  <a:prstClr val="black"/>
                </a:solidFill>
                <a:latin typeface="+mj-lt"/>
              </a:rPr>
              <a:t>p</a:t>
            </a:r>
            <a:r>
              <a:rPr lang="en-US" sz="1100" b="1" kern="1200" dirty="0" smtClean="0">
                <a:solidFill>
                  <a:prstClr val="black"/>
                </a:solidFill>
                <a:latin typeface="+mj-lt"/>
              </a:rPr>
              <a:t>references/skill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US" sz="900" b="1" kern="1200" dirty="0">
                <a:solidFill>
                  <a:prstClr val="black"/>
                </a:solidFill>
                <a:latin typeface="+mj-lt"/>
              </a:rPr>
              <a:t>Beyond the Glass Ceiling: Does Gender Matter? 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2012, with Patricia Funk, </a:t>
            </a:r>
            <a:r>
              <a:rPr lang="en-US" sz="900" i="1" kern="1200" dirty="0">
                <a:solidFill>
                  <a:prstClr val="black"/>
                </a:solidFill>
                <a:latin typeface="+mj-lt"/>
              </a:rPr>
              <a:t>Management Science, 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58 (2),</a:t>
            </a:r>
            <a:r>
              <a:rPr lang="en-AU" sz="900" i="1" kern="12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AU" sz="900" kern="1200" dirty="0">
                <a:solidFill>
                  <a:prstClr val="black"/>
                </a:solidFill>
                <a:latin typeface="+mj-lt"/>
              </a:rPr>
              <a:t>pp.</a:t>
            </a:r>
            <a:r>
              <a:rPr lang="en-AU" sz="900" i="1" kern="12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AU" sz="900" kern="1200" dirty="0" smtClean="0">
                <a:solidFill>
                  <a:prstClr val="black"/>
                </a:solidFill>
                <a:latin typeface="+mj-lt"/>
              </a:rPr>
              <a:t>219-235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900" b="1" kern="1200" dirty="0">
                <a:solidFill>
                  <a:prstClr val="black"/>
                </a:solidFill>
              </a:rPr>
              <a:t>The Math Gender Gap and Women's Career Outcomes </a:t>
            </a:r>
            <a:r>
              <a:rPr lang="en-AU" sz="900" kern="1200" dirty="0">
                <a:solidFill>
                  <a:prstClr val="black"/>
                </a:solidFill>
              </a:rPr>
              <a:t>with Brad Barber and Terry </a:t>
            </a:r>
            <a:r>
              <a:rPr lang="en-AU" sz="900" kern="1200" dirty="0" err="1">
                <a:solidFill>
                  <a:prstClr val="black"/>
                </a:solidFill>
              </a:rPr>
              <a:t>Odean</a:t>
            </a:r>
            <a:r>
              <a:rPr lang="en-AU" sz="900" kern="1200" dirty="0">
                <a:solidFill>
                  <a:prstClr val="black"/>
                </a:solidFill>
              </a:rPr>
              <a:t>, Working paper</a:t>
            </a:r>
            <a:r>
              <a:rPr lang="en-AU" sz="900" kern="1200" dirty="0" smtClean="0">
                <a:solidFill>
                  <a:prstClr val="black"/>
                </a:solidFill>
              </a:rPr>
              <a:t>.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AU" sz="900" b="1" kern="1200" dirty="0">
                <a:solidFill>
                  <a:prstClr val="black"/>
                </a:solidFill>
              </a:rPr>
              <a:t>Family, Values, and Women in Finance</a:t>
            </a:r>
            <a:r>
              <a:rPr lang="en-AU" sz="900" kern="1200" dirty="0">
                <a:solidFill>
                  <a:prstClr val="black"/>
                </a:solidFill>
              </a:rPr>
              <a:t>, with Brad Barber and Terry </a:t>
            </a:r>
            <a:r>
              <a:rPr lang="en-AU" sz="900" kern="1200" dirty="0" err="1">
                <a:solidFill>
                  <a:prstClr val="black"/>
                </a:solidFill>
              </a:rPr>
              <a:t>Odean</a:t>
            </a:r>
            <a:r>
              <a:rPr lang="en-AU" sz="900" kern="1200" dirty="0">
                <a:solidFill>
                  <a:prstClr val="black"/>
                </a:solidFill>
              </a:rPr>
              <a:t>, Working paper</a:t>
            </a:r>
            <a:r>
              <a:rPr lang="en-AU" sz="900" kern="1200" dirty="0" smtClean="0">
                <a:solidFill>
                  <a:prstClr val="black"/>
                </a:solidFill>
              </a:rPr>
              <a:t>.</a:t>
            </a:r>
            <a:endParaRPr lang="en-AU" sz="1100" kern="1200" dirty="0" smtClean="0">
              <a:solidFill>
                <a:prstClr val="black"/>
              </a:solidFill>
              <a:latin typeface="+mj-lt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US" sz="1100" b="1" kern="1200" dirty="0" smtClean="0">
                <a:solidFill>
                  <a:prstClr val="black"/>
                </a:solidFill>
                <a:latin typeface="+mj-lt"/>
              </a:rPr>
              <a:t>The business case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US" sz="900" b="1" kern="1200" dirty="0" smtClean="0">
                <a:solidFill>
                  <a:prstClr val="black"/>
                </a:solidFill>
                <a:latin typeface="+mj-lt"/>
              </a:rPr>
              <a:t>Women </a:t>
            </a:r>
            <a:r>
              <a:rPr lang="en-US" sz="900" b="1" kern="1200" dirty="0">
                <a:solidFill>
                  <a:prstClr val="black"/>
                </a:solidFill>
                <a:latin typeface="+mj-lt"/>
              </a:rPr>
              <a:t>in the Boardroom and their Impact on Governance and Performance, 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with</a:t>
            </a:r>
            <a:r>
              <a:rPr lang="en-US" sz="900" b="1" kern="12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Daniel Ferreira, </a:t>
            </a:r>
            <a:r>
              <a:rPr lang="en-US" sz="900" i="1" kern="1200" dirty="0">
                <a:solidFill>
                  <a:prstClr val="black"/>
                </a:solidFill>
                <a:latin typeface="+mj-lt"/>
              </a:rPr>
              <a:t>Journal of Financial Economics,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 December 2009, 94(2), 291-309</a:t>
            </a:r>
            <a:r>
              <a:rPr lang="en-US" sz="900" i="1" kern="1200" dirty="0">
                <a:solidFill>
                  <a:prstClr val="black"/>
                </a:solidFill>
                <a:latin typeface="+mj-lt"/>
              </a:rPr>
              <a:t>.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 </a:t>
            </a:r>
            <a:endParaRPr lang="en-AU" sz="1100" kern="1200" dirty="0">
              <a:solidFill>
                <a:prstClr val="black"/>
              </a:solidFill>
              <a:latin typeface="+mj-lt"/>
            </a:endParaRP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</a:pPr>
            <a:r>
              <a:rPr lang="en-US" sz="900" b="1" kern="1200" dirty="0">
                <a:solidFill>
                  <a:prstClr val="black"/>
                </a:solidFill>
                <a:latin typeface="+mj-lt"/>
              </a:rPr>
              <a:t>Women on Boards: The Superheroes of Tomorrow?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 2016, </a:t>
            </a:r>
            <a:r>
              <a:rPr lang="en-AU" sz="900" i="1" kern="1200" dirty="0">
                <a:solidFill>
                  <a:prstClr val="black"/>
                </a:solidFill>
                <a:latin typeface="+mj-lt"/>
              </a:rPr>
              <a:t>The Leadership Quarterly, Volume 27, Issue 3, June 2016, Pages </a:t>
            </a:r>
            <a:r>
              <a:rPr lang="en-AU" sz="900" i="1" kern="1200" dirty="0" smtClean="0">
                <a:solidFill>
                  <a:prstClr val="black"/>
                </a:solidFill>
                <a:latin typeface="+mj-lt"/>
              </a:rPr>
              <a:t>371-386</a:t>
            </a:r>
            <a:endParaRPr lang="en-AU" sz="900" kern="120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2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1954879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common theme </a:t>
            </a:r>
            <a:br>
              <a:rPr lang="en-AU" dirty="0" smtClean="0"/>
            </a:br>
            <a:r>
              <a:rPr lang="en-AU" sz="3200" dirty="0" smtClean="0"/>
              <a:t>(other than gender)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AU" dirty="0" smtClean="0"/>
          </a:p>
          <a:p>
            <a:pPr marL="0" indent="0" algn="ctr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sz="4400" dirty="0"/>
              <a:t>T</a:t>
            </a:r>
            <a:r>
              <a:rPr lang="en-AU" sz="4400" dirty="0" smtClean="0"/>
              <a:t>he reaction!</a:t>
            </a:r>
            <a:endParaRPr lang="en-AU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3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946919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common reaction: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sz="4400" dirty="0" smtClean="0"/>
              <a:t>It must be the women’s fault!</a:t>
            </a:r>
            <a:endParaRPr lang="en-AU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4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673634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000" dirty="0" smtClean="0"/>
              <a:t>The women’s fault</a:t>
            </a:r>
            <a:endParaRPr lang="en-A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394472"/>
          </a:xfrm>
        </p:spPr>
        <p:txBody>
          <a:bodyPr/>
          <a:lstStyle/>
          <a:p>
            <a:r>
              <a:rPr lang="en-AU" sz="2000" dirty="0" smtClean="0"/>
              <a:t>Paintings by women sell for less: </a:t>
            </a:r>
          </a:p>
          <a:p>
            <a:pPr lvl="1"/>
            <a:r>
              <a:rPr lang="en-AU" sz="1800" dirty="0" smtClean="0"/>
              <a:t>“have you considered that women are just worse painters?”</a:t>
            </a:r>
          </a:p>
          <a:p>
            <a:r>
              <a:rPr lang="en-AU" sz="2000" dirty="0" err="1" smtClean="0"/>
              <a:t>Labor</a:t>
            </a:r>
            <a:r>
              <a:rPr lang="en-AU" sz="2000" dirty="0" smtClean="0"/>
              <a:t> force participation explains board leadership patterns: </a:t>
            </a:r>
          </a:p>
          <a:p>
            <a:pPr lvl="1"/>
            <a:r>
              <a:rPr lang="en-AU" sz="1800" dirty="0" smtClean="0"/>
              <a:t>“based on my observations of my wife and her friends, women seem to prefer to stay home”</a:t>
            </a:r>
          </a:p>
          <a:p>
            <a:r>
              <a:rPr lang="en-AU" sz="2000" dirty="0" smtClean="0"/>
              <a:t>Women hold fewer board seats in STEM firms:</a:t>
            </a:r>
          </a:p>
          <a:p>
            <a:pPr lvl="1"/>
            <a:r>
              <a:rPr lang="en-AU" sz="1800" dirty="0" smtClean="0"/>
              <a:t>“women prefer less math-intensive jobs because they are more social”</a:t>
            </a:r>
          </a:p>
          <a:p>
            <a:r>
              <a:rPr lang="en-AU" sz="2000" dirty="0" smtClean="0"/>
              <a:t>Women hold fewer board seats in Finance: </a:t>
            </a:r>
          </a:p>
          <a:p>
            <a:pPr lvl="1"/>
            <a:r>
              <a:rPr lang="en-AU" sz="1800" dirty="0" smtClean="0"/>
              <a:t>“women are more risk-averse and shy away from competition. Women do not like math”</a:t>
            </a:r>
          </a:p>
          <a:p>
            <a:r>
              <a:rPr lang="en-AU" sz="2000" dirty="0" smtClean="0"/>
              <a:t>Female finance professors earn less money: </a:t>
            </a:r>
          </a:p>
          <a:p>
            <a:pPr lvl="1"/>
            <a:r>
              <a:rPr lang="en-AU" sz="1800" dirty="0" smtClean="0"/>
              <a:t>“they are not as productive as the male professors.”</a:t>
            </a:r>
            <a:endParaRPr lang="en-AU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5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404492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000" dirty="0" smtClean="0"/>
              <a:t>The Economist’s Game</a:t>
            </a:r>
            <a:endParaRPr lang="en-A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3394472"/>
          </a:xfrm>
        </p:spPr>
        <p:txBody>
          <a:bodyPr/>
          <a:lstStyle/>
          <a:p>
            <a:pPr marL="0" indent="0">
              <a:buNone/>
            </a:pPr>
            <a:r>
              <a:rPr lang="en-AU" sz="2400" dirty="0"/>
              <a:t>Instead </a:t>
            </a:r>
            <a:r>
              <a:rPr lang="en-AU" sz="2400" dirty="0" smtClean="0"/>
              <a:t>of recognizing that people have biases (except when convenient) and having an intrinsic belief that women are equal in most ways (maybe not strength)…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 smtClean="0"/>
              <a:t>…Economists assume that markets are fully efficient</a:t>
            </a:r>
          </a:p>
          <a:p>
            <a:pPr lvl="1"/>
            <a:r>
              <a:rPr lang="en-AU" sz="2400" dirty="0" smtClean="0"/>
              <a:t>Ergo: discrimination is unlikely to exist (after all competition should eliminate discrimination!)</a:t>
            </a:r>
          </a:p>
          <a:p>
            <a:pPr lvl="1"/>
            <a:r>
              <a:rPr lang="en-AU" sz="2400" dirty="0" smtClean="0"/>
              <a:t>Ergo: women’s (undocumented) preferences and (unmeasured) ability MUST explain differential job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6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093826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Let’s play the economist’s game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Female financial advisors are more likely to exit the firm following misconduct than male financial advisors because…</a:t>
            </a:r>
          </a:p>
          <a:p>
            <a:pPr lvl="1"/>
            <a:r>
              <a:rPr lang="en-AU" dirty="0" smtClean="0"/>
              <a:t>Women shy away from competition</a:t>
            </a:r>
          </a:p>
          <a:p>
            <a:pPr lvl="1"/>
            <a:r>
              <a:rPr lang="en-AU" dirty="0" smtClean="0"/>
              <a:t>Women have different preferences</a:t>
            </a:r>
          </a:p>
          <a:p>
            <a:pPr lvl="1"/>
            <a:r>
              <a:rPr lang="en-AU" dirty="0" smtClean="0"/>
              <a:t>Women </a:t>
            </a:r>
            <a:r>
              <a:rPr lang="en-AU" dirty="0"/>
              <a:t>lack </a:t>
            </a:r>
            <a:r>
              <a:rPr lang="en-AU" dirty="0" smtClean="0"/>
              <a:t>networks</a:t>
            </a:r>
          </a:p>
          <a:p>
            <a:pPr marL="914400" lvl="2" indent="0">
              <a:buNone/>
            </a:pPr>
            <a:endParaRPr lang="en-AU" dirty="0"/>
          </a:p>
          <a:p>
            <a:pPr lvl="1"/>
            <a:endParaRPr lang="en-AU" dirty="0" smtClean="0"/>
          </a:p>
          <a:p>
            <a:pPr lvl="1"/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7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879584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994172"/>
          </a:xfrm>
        </p:spPr>
        <p:txBody>
          <a:bodyPr/>
          <a:lstStyle/>
          <a:p>
            <a:r>
              <a:rPr lang="en-AU" sz="3600" dirty="0" smtClean="0"/>
              <a:t>Possible? Sure! Since a “quit” is indistinguishable from a “fire”…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3394472"/>
          </a:xfrm>
        </p:spPr>
        <p:txBody>
          <a:bodyPr/>
          <a:lstStyle/>
          <a:p>
            <a:pPr marL="0" indent="0">
              <a:buNone/>
            </a:pPr>
            <a:r>
              <a:rPr lang="en-AU" sz="2400" dirty="0" smtClean="0"/>
              <a:t>One story: Being a female financial advisor is not fun. It is a male-dominated field full of overconfident men who are super competitive and risk-seeking. To compete, most of them cut corners (only some are caught). As a woman, I dislike this behaviour but feel I have to do the same to survive. When I am caught, I take it as a wake-up call that I am just not good enough at competing. I leave the industry to have children or do something else.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8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872109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000" dirty="0" smtClean="0"/>
              <a:t>Possible? Sure.</a:t>
            </a:r>
            <a:endParaRPr lang="en-A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1"/>
            <a:ext cx="8229600" cy="3394472"/>
          </a:xfrm>
        </p:spPr>
        <p:txBody>
          <a:bodyPr/>
          <a:lstStyle/>
          <a:p>
            <a:pPr marL="0" indent="0">
              <a:buNone/>
            </a:pPr>
            <a:r>
              <a:rPr lang="en-AU" sz="2400" dirty="0" smtClean="0"/>
              <a:t>Another story: Being a female financial advisor is a lot of fun. I love beating men at their own game. I’m better at it than they are, since, like them, I cut corners, but am less likely to get caught. The only problem is that when I do get caught, I don’t have anyone to back me up because I am less networked than the men are. My colleague plays golf with the VP. When he got caught, the VP said “boys will be boys” and he kept his job. I don’t play golf, so who will watch my back?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A516E-F682-44DF-A61F-EF538C22CDED}" type="slidenum">
              <a:rPr lang="de-DE" altLang="en-US" smtClean="0"/>
              <a:pPr/>
              <a:t>9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48173788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14627</TotalTime>
  <Words>963</Words>
  <Application>Microsoft Office PowerPoint</Application>
  <PresentationFormat>On-screen Show (16:9)</PresentationFormat>
  <Paragraphs>105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Egan, Matvos and Seru, 2018, “When Harry Fired Sally: Double standard in punishing misconduct”  Gender and Career Progression Conference   Bank of England </vt:lpstr>
      <vt:lpstr>I do a lot of work on gender</vt:lpstr>
      <vt:lpstr>The common theme  (other than gender)</vt:lpstr>
      <vt:lpstr>The common reaction:</vt:lpstr>
      <vt:lpstr>The women’s fault</vt:lpstr>
      <vt:lpstr>The Economist’s Game</vt:lpstr>
      <vt:lpstr>Let’s play the economist’s game</vt:lpstr>
      <vt:lpstr>Possible? Sure! Since a “quit” is indistinguishable from a “fire”…</vt:lpstr>
      <vt:lpstr>Possible? Sure.</vt:lpstr>
      <vt:lpstr>Note that</vt:lpstr>
      <vt:lpstr>Do I believe these stories? </vt:lpstr>
      <vt:lpstr>Do I believe these stories? Adams, Barber and Odean (2017)</vt:lpstr>
      <vt:lpstr>One point about the paper</vt:lpstr>
      <vt:lpstr>One more general point</vt:lpstr>
      <vt:lpstr>What are the factors that keep women from advancing their careers?</vt:lpstr>
    </vt:vector>
  </TitlesOfParts>
  <Company>Stockholm School of Economics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Renée Adams</dc:creator>
  <cp:lastModifiedBy>Cottis, Michelle</cp:lastModifiedBy>
  <cp:revision>678</cp:revision>
  <dcterms:created xsi:type="dcterms:W3CDTF">2006-02-24T05:54:20Z</dcterms:created>
  <dcterms:modified xsi:type="dcterms:W3CDTF">2018-05-23T13:27:25Z</dcterms:modified>
</cp:coreProperties>
</file>