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8"/>
  </p:notesMasterIdLst>
  <p:sldIdLst>
    <p:sldId id="326" r:id="rId2"/>
    <p:sldId id="441" r:id="rId3"/>
    <p:sldId id="464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66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FBE"/>
    <a:srgbClr val="80C535"/>
    <a:srgbClr val="CAE8AA"/>
    <a:srgbClr val="1488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3366" autoAdjust="0"/>
  </p:normalViewPr>
  <p:slideViewPr>
    <p:cSldViewPr snapToGrid="0" showGuides="1">
      <p:cViewPr varScale="1">
        <p:scale>
          <a:sx n="119" d="100"/>
          <a:sy n="119" d="100"/>
        </p:scale>
        <p:origin x="17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248"/>
    </p:cViewPr>
  </p:sorterViewPr>
  <p:notesViewPr>
    <p:cSldViewPr snapToGrid="0">
      <p:cViewPr varScale="1">
        <p:scale>
          <a:sx n="67" d="100"/>
          <a:sy n="67" d="100"/>
        </p:scale>
        <p:origin x="255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8352-C3CD-45FB-8275-CE58D2218793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1C0CE-5AA1-49F8-90BC-652E4076A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2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6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6125"/>
            <a:ext cx="6630987" cy="37306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sz="1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7601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6125"/>
            <a:ext cx="6630987" cy="37306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451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4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6125"/>
            <a:ext cx="6630987" cy="37306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2662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6125"/>
            <a:ext cx="6630987" cy="37306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sz="1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3370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7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5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6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1C0CE-5AA1-49F8-90BC-652E4076AE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7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623174" y="1371599"/>
            <a:ext cx="2286001" cy="1373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9909175" y="2744788"/>
            <a:ext cx="2286001" cy="4113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7624364" y="2744788"/>
            <a:ext cx="2284810" cy="4113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9909175" y="1371599"/>
            <a:ext cx="2286001" cy="1373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Picture Placeholder 276"/>
          <p:cNvSpPr>
            <a:spLocks noGrp="1"/>
          </p:cNvSpPr>
          <p:nvPr userDrawn="1">
            <p:ph type="pic" sz="quarter" idx="10"/>
          </p:nvPr>
        </p:nvSpPr>
        <p:spPr>
          <a:xfrm>
            <a:off x="7624364" y="2741613"/>
            <a:ext cx="2286000" cy="4114799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7" name="Picture Placeholder 276"/>
          <p:cNvSpPr>
            <a:spLocks noGrp="1"/>
          </p:cNvSpPr>
          <p:nvPr userDrawn="1">
            <p:ph type="pic" sz="quarter" idx="15"/>
          </p:nvPr>
        </p:nvSpPr>
        <p:spPr>
          <a:xfrm>
            <a:off x="9909176" y="1371599"/>
            <a:ext cx="2286000" cy="1371602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</a:t>
            </a:r>
            <a:br>
              <a:rPr lang="en-GB" dirty="0" smtClean="0"/>
            </a:br>
            <a:r>
              <a:rPr lang="en-GB" dirty="0" smtClean="0"/>
              <a:t>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325" name="Group 324"/>
          <p:cNvGrpSpPr>
            <a:grpSpLocks noChangeAspect="1"/>
          </p:cNvGrpSpPr>
          <p:nvPr userDrawn="1"/>
        </p:nvGrpSpPr>
        <p:grpSpPr>
          <a:xfrm>
            <a:off x="7643215" y="1430000"/>
            <a:ext cx="4424850" cy="5290581"/>
            <a:chOff x="2603500" y="336550"/>
            <a:chExt cx="2044701" cy="2444751"/>
          </a:xfrm>
          <a:solidFill>
            <a:srgbClr val="FFFFFF">
              <a:alpha val="20000"/>
            </a:srgbClr>
          </a:solidFill>
        </p:grpSpPr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2603500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2693988" y="3365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2784475" y="3365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16"/>
            <p:cNvSpPr>
              <a:spLocks/>
            </p:cNvSpPr>
            <p:nvPr/>
          </p:nvSpPr>
          <p:spPr bwMode="auto">
            <a:xfrm>
              <a:off x="2873375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17"/>
            <p:cNvSpPr>
              <a:spLocks/>
            </p:cNvSpPr>
            <p:nvPr/>
          </p:nvSpPr>
          <p:spPr bwMode="auto">
            <a:xfrm>
              <a:off x="2963863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18"/>
            <p:cNvSpPr>
              <a:spLocks/>
            </p:cNvSpPr>
            <p:nvPr/>
          </p:nvSpPr>
          <p:spPr bwMode="auto">
            <a:xfrm>
              <a:off x="3052763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19"/>
            <p:cNvSpPr>
              <a:spLocks/>
            </p:cNvSpPr>
            <p:nvPr/>
          </p:nvSpPr>
          <p:spPr bwMode="auto">
            <a:xfrm>
              <a:off x="3141663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20"/>
            <p:cNvSpPr>
              <a:spLocks/>
            </p:cNvSpPr>
            <p:nvPr/>
          </p:nvSpPr>
          <p:spPr bwMode="auto">
            <a:xfrm>
              <a:off x="3232150" y="3365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21"/>
            <p:cNvSpPr>
              <a:spLocks/>
            </p:cNvSpPr>
            <p:nvPr/>
          </p:nvSpPr>
          <p:spPr bwMode="auto">
            <a:xfrm>
              <a:off x="3322638" y="3365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22"/>
            <p:cNvSpPr>
              <a:spLocks/>
            </p:cNvSpPr>
            <p:nvPr/>
          </p:nvSpPr>
          <p:spPr bwMode="auto">
            <a:xfrm>
              <a:off x="3411538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23"/>
            <p:cNvSpPr>
              <a:spLocks/>
            </p:cNvSpPr>
            <p:nvPr/>
          </p:nvSpPr>
          <p:spPr bwMode="auto">
            <a:xfrm>
              <a:off x="3502025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24"/>
            <p:cNvSpPr>
              <a:spLocks/>
            </p:cNvSpPr>
            <p:nvPr/>
          </p:nvSpPr>
          <p:spPr bwMode="auto">
            <a:xfrm>
              <a:off x="3590925" y="336550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8 h 57"/>
                <a:gd name="T12" fmla="*/ 37 w 57"/>
                <a:gd name="T13" fmla="*/ 8 h 57"/>
                <a:gd name="T14" fmla="*/ 29 w 57"/>
                <a:gd name="T15" fmla="*/ 0 h 57"/>
                <a:gd name="T16" fmla="*/ 20 w 57"/>
                <a:gd name="T17" fmla="*/ 8 h 57"/>
                <a:gd name="T18" fmla="*/ 20 w 57"/>
                <a:gd name="T19" fmla="*/ 8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8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0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0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8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25"/>
            <p:cNvSpPr>
              <a:spLocks/>
            </p:cNvSpPr>
            <p:nvPr/>
          </p:nvSpPr>
          <p:spPr bwMode="auto">
            <a:xfrm>
              <a:off x="2603500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26"/>
            <p:cNvSpPr>
              <a:spLocks/>
            </p:cNvSpPr>
            <p:nvPr/>
          </p:nvSpPr>
          <p:spPr bwMode="auto">
            <a:xfrm>
              <a:off x="2693988" y="4254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7"/>
            <p:cNvSpPr>
              <a:spLocks/>
            </p:cNvSpPr>
            <p:nvPr/>
          </p:nvSpPr>
          <p:spPr bwMode="auto">
            <a:xfrm>
              <a:off x="2784475" y="4254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8"/>
            <p:cNvSpPr>
              <a:spLocks/>
            </p:cNvSpPr>
            <p:nvPr/>
          </p:nvSpPr>
          <p:spPr bwMode="auto">
            <a:xfrm>
              <a:off x="2873375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9"/>
            <p:cNvSpPr>
              <a:spLocks/>
            </p:cNvSpPr>
            <p:nvPr/>
          </p:nvSpPr>
          <p:spPr bwMode="auto">
            <a:xfrm>
              <a:off x="2963863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0"/>
            <p:cNvSpPr>
              <a:spLocks/>
            </p:cNvSpPr>
            <p:nvPr/>
          </p:nvSpPr>
          <p:spPr bwMode="auto">
            <a:xfrm>
              <a:off x="3052763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>
              <a:off x="3141663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32"/>
            <p:cNvSpPr>
              <a:spLocks/>
            </p:cNvSpPr>
            <p:nvPr/>
          </p:nvSpPr>
          <p:spPr bwMode="auto">
            <a:xfrm>
              <a:off x="3232150" y="4254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33"/>
            <p:cNvSpPr>
              <a:spLocks/>
            </p:cNvSpPr>
            <p:nvPr/>
          </p:nvSpPr>
          <p:spPr bwMode="auto">
            <a:xfrm>
              <a:off x="3322638" y="4254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34"/>
            <p:cNvSpPr>
              <a:spLocks/>
            </p:cNvSpPr>
            <p:nvPr/>
          </p:nvSpPr>
          <p:spPr bwMode="auto">
            <a:xfrm>
              <a:off x="3411538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3502025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3590925" y="425450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9 h 57"/>
                <a:gd name="T12" fmla="*/ 37 w 57"/>
                <a:gd name="T13" fmla="*/ 9 h 57"/>
                <a:gd name="T14" fmla="*/ 29 w 57"/>
                <a:gd name="T15" fmla="*/ 0 h 57"/>
                <a:gd name="T16" fmla="*/ 20 w 57"/>
                <a:gd name="T17" fmla="*/ 9 h 57"/>
                <a:gd name="T18" fmla="*/ 20 w 57"/>
                <a:gd name="T19" fmla="*/ 9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8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1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1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8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2603500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38"/>
            <p:cNvSpPr>
              <a:spLocks/>
            </p:cNvSpPr>
            <p:nvPr/>
          </p:nvSpPr>
          <p:spPr bwMode="auto">
            <a:xfrm>
              <a:off x="2693988" y="5159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39"/>
            <p:cNvSpPr>
              <a:spLocks/>
            </p:cNvSpPr>
            <p:nvPr/>
          </p:nvSpPr>
          <p:spPr bwMode="auto">
            <a:xfrm>
              <a:off x="2784475" y="5159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40"/>
            <p:cNvSpPr>
              <a:spLocks/>
            </p:cNvSpPr>
            <p:nvPr/>
          </p:nvSpPr>
          <p:spPr bwMode="auto">
            <a:xfrm>
              <a:off x="2873375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41"/>
            <p:cNvSpPr>
              <a:spLocks/>
            </p:cNvSpPr>
            <p:nvPr/>
          </p:nvSpPr>
          <p:spPr bwMode="auto">
            <a:xfrm>
              <a:off x="2963863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42"/>
            <p:cNvSpPr>
              <a:spLocks/>
            </p:cNvSpPr>
            <p:nvPr/>
          </p:nvSpPr>
          <p:spPr bwMode="auto">
            <a:xfrm>
              <a:off x="3052763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43"/>
            <p:cNvSpPr>
              <a:spLocks/>
            </p:cNvSpPr>
            <p:nvPr/>
          </p:nvSpPr>
          <p:spPr bwMode="auto">
            <a:xfrm>
              <a:off x="3141663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44"/>
            <p:cNvSpPr>
              <a:spLocks/>
            </p:cNvSpPr>
            <p:nvPr/>
          </p:nvSpPr>
          <p:spPr bwMode="auto">
            <a:xfrm>
              <a:off x="3232150" y="5159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45"/>
            <p:cNvSpPr>
              <a:spLocks/>
            </p:cNvSpPr>
            <p:nvPr/>
          </p:nvSpPr>
          <p:spPr bwMode="auto">
            <a:xfrm>
              <a:off x="3322638" y="5159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46"/>
            <p:cNvSpPr>
              <a:spLocks/>
            </p:cNvSpPr>
            <p:nvPr/>
          </p:nvSpPr>
          <p:spPr bwMode="auto">
            <a:xfrm>
              <a:off x="3411538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47"/>
            <p:cNvSpPr>
              <a:spLocks/>
            </p:cNvSpPr>
            <p:nvPr/>
          </p:nvSpPr>
          <p:spPr bwMode="auto">
            <a:xfrm>
              <a:off x="3502025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48"/>
            <p:cNvSpPr>
              <a:spLocks/>
            </p:cNvSpPr>
            <p:nvPr/>
          </p:nvSpPr>
          <p:spPr bwMode="auto">
            <a:xfrm>
              <a:off x="3590925" y="515938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9 h 57"/>
                <a:gd name="T12" fmla="*/ 37 w 57"/>
                <a:gd name="T13" fmla="*/ 9 h 57"/>
                <a:gd name="T14" fmla="*/ 29 w 57"/>
                <a:gd name="T15" fmla="*/ 0 h 57"/>
                <a:gd name="T16" fmla="*/ 20 w 57"/>
                <a:gd name="T17" fmla="*/ 9 h 57"/>
                <a:gd name="T18" fmla="*/ 20 w 57"/>
                <a:gd name="T19" fmla="*/ 9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9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1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1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9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49"/>
            <p:cNvSpPr>
              <a:spLocks/>
            </p:cNvSpPr>
            <p:nvPr/>
          </p:nvSpPr>
          <p:spPr bwMode="auto">
            <a:xfrm>
              <a:off x="2603500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7 h 57"/>
                <a:gd name="T24" fmla="*/ 26 w 57"/>
                <a:gd name="T25" fmla="*/ 26 h 57"/>
                <a:gd name="T26" fmla="*/ 17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9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50"/>
            <p:cNvSpPr>
              <a:spLocks/>
            </p:cNvSpPr>
            <p:nvPr/>
          </p:nvSpPr>
          <p:spPr bwMode="auto">
            <a:xfrm>
              <a:off x="2693988" y="6048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9 h 57"/>
                <a:gd name="T46" fmla="*/ 19 w 56"/>
                <a:gd name="T47" fmla="*/ 49 h 57"/>
                <a:gd name="T48" fmla="*/ 28 w 56"/>
                <a:gd name="T49" fmla="*/ 57 h 57"/>
                <a:gd name="T50" fmla="*/ 36 w 56"/>
                <a:gd name="T51" fmla="*/ 49 h 57"/>
                <a:gd name="T52" fmla="*/ 36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51"/>
            <p:cNvSpPr>
              <a:spLocks/>
            </p:cNvSpPr>
            <p:nvPr/>
          </p:nvSpPr>
          <p:spPr bwMode="auto">
            <a:xfrm>
              <a:off x="2784475" y="6048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9 h 57"/>
                <a:gd name="T46" fmla="*/ 20 w 56"/>
                <a:gd name="T47" fmla="*/ 49 h 57"/>
                <a:gd name="T48" fmla="*/ 28 w 56"/>
                <a:gd name="T49" fmla="*/ 57 h 57"/>
                <a:gd name="T50" fmla="*/ 37 w 56"/>
                <a:gd name="T51" fmla="*/ 49 h 57"/>
                <a:gd name="T52" fmla="*/ 37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52"/>
            <p:cNvSpPr>
              <a:spLocks/>
            </p:cNvSpPr>
            <p:nvPr/>
          </p:nvSpPr>
          <p:spPr bwMode="auto">
            <a:xfrm>
              <a:off x="2873375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6 h 57"/>
                <a:gd name="T8" fmla="*/ 31 w 57"/>
                <a:gd name="T9" fmla="*/ 26 h 57"/>
                <a:gd name="T10" fmla="*/ 31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53"/>
            <p:cNvSpPr>
              <a:spLocks/>
            </p:cNvSpPr>
            <p:nvPr/>
          </p:nvSpPr>
          <p:spPr bwMode="auto">
            <a:xfrm>
              <a:off x="2963863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54"/>
            <p:cNvSpPr>
              <a:spLocks/>
            </p:cNvSpPr>
            <p:nvPr/>
          </p:nvSpPr>
          <p:spPr bwMode="auto">
            <a:xfrm>
              <a:off x="3052763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9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55"/>
            <p:cNvSpPr>
              <a:spLocks/>
            </p:cNvSpPr>
            <p:nvPr/>
          </p:nvSpPr>
          <p:spPr bwMode="auto">
            <a:xfrm>
              <a:off x="3141663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7 h 57"/>
                <a:gd name="T24" fmla="*/ 26 w 57"/>
                <a:gd name="T25" fmla="*/ 26 h 57"/>
                <a:gd name="T26" fmla="*/ 17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9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56"/>
            <p:cNvSpPr>
              <a:spLocks/>
            </p:cNvSpPr>
            <p:nvPr/>
          </p:nvSpPr>
          <p:spPr bwMode="auto">
            <a:xfrm>
              <a:off x="3232150" y="6048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9 h 57"/>
                <a:gd name="T46" fmla="*/ 19 w 56"/>
                <a:gd name="T47" fmla="*/ 49 h 57"/>
                <a:gd name="T48" fmla="*/ 28 w 56"/>
                <a:gd name="T49" fmla="*/ 57 h 57"/>
                <a:gd name="T50" fmla="*/ 36 w 56"/>
                <a:gd name="T51" fmla="*/ 49 h 57"/>
                <a:gd name="T52" fmla="*/ 36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57"/>
            <p:cNvSpPr>
              <a:spLocks/>
            </p:cNvSpPr>
            <p:nvPr/>
          </p:nvSpPr>
          <p:spPr bwMode="auto">
            <a:xfrm>
              <a:off x="3322638" y="6048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9 h 57"/>
                <a:gd name="T46" fmla="*/ 20 w 56"/>
                <a:gd name="T47" fmla="*/ 49 h 57"/>
                <a:gd name="T48" fmla="*/ 28 w 56"/>
                <a:gd name="T49" fmla="*/ 57 h 57"/>
                <a:gd name="T50" fmla="*/ 37 w 56"/>
                <a:gd name="T51" fmla="*/ 49 h 57"/>
                <a:gd name="T52" fmla="*/ 37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58"/>
            <p:cNvSpPr>
              <a:spLocks/>
            </p:cNvSpPr>
            <p:nvPr/>
          </p:nvSpPr>
          <p:spPr bwMode="auto">
            <a:xfrm>
              <a:off x="3411538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6 h 57"/>
                <a:gd name="T8" fmla="*/ 31 w 57"/>
                <a:gd name="T9" fmla="*/ 26 h 57"/>
                <a:gd name="T10" fmla="*/ 31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3502025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3590925" y="604838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6 h 57"/>
                <a:gd name="T6" fmla="*/ 32 w 57"/>
                <a:gd name="T7" fmla="*/ 26 h 57"/>
                <a:gd name="T8" fmla="*/ 32 w 57"/>
                <a:gd name="T9" fmla="*/ 17 h 57"/>
                <a:gd name="T10" fmla="*/ 37 w 57"/>
                <a:gd name="T11" fmla="*/ 9 h 57"/>
                <a:gd name="T12" fmla="*/ 37 w 57"/>
                <a:gd name="T13" fmla="*/ 9 h 57"/>
                <a:gd name="T14" fmla="*/ 29 w 57"/>
                <a:gd name="T15" fmla="*/ 0 h 57"/>
                <a:gd name="T16" fmla="*/ 20 w 57"/>
                <a:gd name="T17" fmla="*/ 9 h 57"/>
                <a:gd name="T18" fmla="*/ 20 w 57"/>
                <a:gd name="T19" fmla="*/ 9 h 57"/>
                <a:gd name="T20" fmla="*/ 25 w 57"/>
                <a:gd name="T21" fmla="*/ 17 h 57"/>
                <a:gd name="T22" fmla="*/ 25 w 57"/>
                <a:gd name="T23" fmla="*/ 26 h 57"/>
                <a:gd name="T24" fmla="*/ 16 w 57"/>
                <a:gd name="T25" fmla="*/ 26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9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1 h 57"/>
                <a:gd name="T42" fmla="*/ 20 w 57"/>
                <a:gd name="T43" fmla="*/ 49 h 57"/>
                <a:gd name="T44" fmla="*/ 20 w 57"/>
                <a:gd name="T45" fmla="*/ 49 h 57"/>
                <a:gd name="T46" fmla="*/ 29 w 57"/>
                <a:gd name="T47" fmla="*/ 57 h 57"/>
                <a:gd name="T48" fmla="*/ 37 w 57"/>
                <a:gd name="T49" fmla="*/ 49 h 57"/>
                <a:gd name="T50" fmla="*/ 37 w 57"/>
                <a:gd name="T51" fmla="*/ 49 h 57"/>
                <a:gd name="T52" fmla="*/ 32 w 57"/>
                <a:gd name="T53" fmla="*/ 41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9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2603500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19 h 56"/>
                <a:gd name="T4" fmla="*/ 49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62"/>
            <p:cNvSpPr>
              <a:spLocks/>
            </p:cNvSpPr>
            <p:nvPr/>
          </p:nvSpPr>
          <p:spPr bwMode="auto">
            <a:xfrm>
              <a:off x="2693988" y="695325"/>
              <a:ext cx="46038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1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23" y="56"/>
                    <a:pt x="28" y="56"/>
                  </a:cubicBezTo>
                  <a:cubicBezTo>
                    <a:pt x="33" y="56"/>
                    <a:pt x="36" y="52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63"/>
            <p:cNvSpPr>
              <a:spLocks/>
            </p:cNvSpPr>
            <p:nvPr/>
          </p:nvSpPr>
          <p:spPr bwMode="auto">
            <a:xfrm>
              <a:off x="2784475" y="695325"/>
              <a:ext cx="44450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3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64"/>
            <p:cNvSpPr>
              <a:spLocks/>
            </p:cNvSpPr>
            <p:nvPr/>
          </p:nvSpPr>
          <p:spPr bwMode="auto">
            <a:xfrm>
              <a:off x="2873375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19 h 56"/>
                <a:gd name="T30" fmla="*/ 8 w 57"/>
                <a:gd name="T31" fmla="*/ 19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65"/>
            <p:cNvSpPr>
              <a:spLocks/>
            </p:cNvSpPr>
            <p:nvPr/>
          </p:nvSpPr>
          <p:spPr bwMode="auto">
            <a:xfrm>
              <a:off x="2963863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66"/>
            <p:cNvSpPr>
              <a:spLocks/>
            </p:cNvSpPr>
            <p:nvPr/>
          </p:nvSpPr>
          <p:spPr bwMode="auto">
            <a:xfrm>
              <a:off x="3052763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67"/>
            <p:cNvSpPr>
              <a:spLocks/>
            </p:cNvSpPr>
            <p:nvPr/>
          </p:nvSpPr>
          <p:spPr bwMode="auto">
            <a:xfrm>
              <a:off x="3141663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19 h 56"/>
                <a:gd name="T4" fmla="*/ 49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68"/>
            <p:cNvSpPr>
              <a:spLocks/>
            </p:cNvSpPr>
            <p:nvPr/>
          </p:nvSpPr>
          <p:spPr bwMode="auto">
            <a:xfrm>
              <a:off x="3232150" y="695325"/>
              <a:ext cx="46038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1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23" y="56"/>
                    <a:pt x="28" y="56"/>
                  </a:cubicBezTo>
                  <a:cubicBezTo>
                    <a:pt x="33" y="56"/>
                    <a:pt x="36" y="52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69"/>
            <p:cNvSpPr>
              <a:spLocks/>
            </p:cNvSpPr>
            <p:nvPr/>
          </p:nvSpPr>
          <p:spPr bwMode="auto">
            <a:xfrm>
              <a:off x="3322638" y="695325"/>
              <a:ext cx="44450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3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70"/>
            <p:cNvSpPr>
              <a:spLocks/>
            </p:cNvSpPr>
            <p:nvPr/>
          </p:nvSpPr>
          <p:spPr bwMode="auto">
            <a:xfrm>
              <a:off x="3411538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19 h 56"/>
                <a:gd name="T30" fmla="*/ 8 w 57"/>
                <a:gd name="T31" fmla="*/ 19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71"/>
            <p:cNvSpPr>
              <a:spLocks/>
            </p:cNvSpPr>
            <p:nvPr/>
          </p:nvSpPr>
          <p:spPr bwMode="auto">
            <a:xfrm>
              <a:off x="3502025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0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19 h 56"/>
                <a:gd name="T30" fmla="*/ 8 w 57"/>
                <a:gd name="T31" fmla="*/ 19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72"/>
            <p:cNvSpPr>
              <a:spLocks/>
            </p:cNvSpPr>
            <p:nvPr/>
          </p:nvSpPr>
          <p:spPr bwMode="auto">
            <a:xfrm>
              <a:off x="3590925" y="695325"/>
              <a:ext cx="46038" cy="46038"/>
            </a:xfrm>
            <a:custGeom>
              <a:avLst/>
              <a:gdLst>
                <a:gd name="T0" fmla="*/ 48 w 57"/>
                <a:gd name="T1" fmla="*/ 19 h 56"/>
                <a:gd name="T2" fmla="*/ 48 w 57"/>
                <a:gd name="T3" fmla="*/ 19 h 56"/>
                <a:gd name="T4" fmla="*/ 41 w 57"/>
                <a:gd name="T5" fmla="*/ 25 h 56"/>
                <a:gd name="T6" fmla="*/ 32 w 57"/>
                <a:gd name="T7" fmla="*/ 25 h 56"/>
                <a:gd name="T8" fmla="*/ 32 w 57"/>
                <a:gd name="T9" fmla="*/ 16 h 56"/>
                <a:gd name="T10" fmla="*/ 37 w 57"/>
                <a:gd name="T11" fmla="*/ 8 h 56"/>
                <a:gd name="T12" fmla="*/ 37 w 57"/>
                <a:gd name="T13" fmla="*/ 8 h 56"/>
                <a:gd name="T14" fmla="*/ 29 w 57"/>
                <a:gd name="T15" fmla="*/ 0 h 56"/>
                <a:gd name="T16" fmla="*/ 20 w 57"/>
                <a:gd name="T17" fmla="*/ 8 h 56"/>
                <a:gd name="T18" fmla="*/ 20 w 57"/>
                <a:gd name="T19" fmla="*/ 8 h 56"/>
                <a:gd name="T20" fmla="*/ 25 w 57"/>
                <a:gd name="T21" fmla="*/ 16 h 56"/>
                <a:gd name="T22" fmla="*/ 25 w 57"/>
                <a:gd name="T23" fmla="*/ 25 h 56"/>
                <a:gd name="T24" fmla="*/ 16 w 57"/>
                <a:gd name="T25" fmla="*/ 25 h 56"/>
                <a:gd name="T26" fmla="*/ 9 w 57"/>
                <a:gd name="T27" fmla="*/ 19 h 56"/>
                <a:gd name="T28" fmla="*/ 9 w 57"/>
                <a:gd name="T29" fmla="*/ 19 h 56"/>
                <a:gd name="T30" fmla="*/ 0 w 57"/>
                <a:gd name="T31" fmla="*/ 28 h 56"/>
                <a:gd name="T32" fmla="*/ 9 w 57"/>
                <a:gd name="T33" fmla="*/ 36 h 56"/>
                <a:gd name="T34" fmla="*/ 9 w 57"/>
                <a:gd name="T35" fmla="*/ 36 h 56"/>
                <a:gd name="T36" fmla="*/ 16 w 57"/>
                <a:gd name="T37" fmla="*/ 31 h 56"/>
                <a:gd name="T38" fmla="*/ 25 w 57"/>
                <a:gd name="T39" fmla="*/ 31 h 56"/>
                <a:gd name="T40" fmla="*/ 25 w 57"/>
                <a:gd name="T41" fmla="*/ 40 h 56"/>
                <a:gd name="T42" fmla="*/ 20 w 57"/>
                <a:gd name="T43" fmla="*/ 48 h 56"/>
                <a:gd name="T44" fmla="*/ 20 w 57"/>
                <a:gd name="T45" fmla="*/ 48 h 56"/>
                <a:gd name="T46" fmla="*/ 29 w 57"/>
                <a:gd name="T47" fmla="*/ 56 h 56"/>
                <a:gd name="T48" fmla="*/ 37 w 57"/>
                <a:gd name="T49" fmla="*/ 48 h 56"/>
                <a:gd name="T50" fmla="*/ 37 w 57"/>
                <a:gd name="T51" fmla="*/ 48 h 56"/>
                <a:gd name="T52" fmla="*/ 32 w 57"/>
                <a:gd name="T53" fmla="*/ 40 h 56"/>
                <a:gd name="T54" fmla="*/ 32 w 57"/>
                <a:gd name="T55" fmla="*/ 31 h 56"/>
                <a:gd name="T56" fmla="*/ 41 w 57"/>
                <a:gd name="T57" fmla="*/ 31 h 56"/>
                <a:gd name="T58" fmla="*/ 48 w 57"/>
                <a:gd name="T59" fmla="*/ 36 h 56"/>
                <a:gd name="T60" fmla="*/ 48 w 57"/>
                <a:gd name="T61" fmla="*/ 36 h 56"/>
                <a:gd name="T62" fmla="*/ 57 w 57"/>
                <a:gd name="T63" fmla="*/ 28 h 56"/>
                <a:gd name="T64" fmla="*/ 48 w 57"/>
                <a:gd name="T65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48" y="19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ubicBezTo>
                    <a:pt x="57" y="23"/>
                    <a:pt x="53" y="19"/>
                    <a:pt x="4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73"/>
            <p:cNvSpPr>
              <a:spLocks/>
            </p:cNvSpPr>
            <p:nvPr/>
          </p:nvSpPr>
          <p:spPr bwMode="auto">
            <a:xfrm>
              <a:off x="2603500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20 h 56"/>
                <a:gd name="T4" fmla="*/ 49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74"/>
            <p:cNvSpPr>
              <a:spLocks/>
            </p:cNvSpPr>
            <p:nvPr/>
          </p:nvSpPr>
          <p:spPr bwMode="auto">
            <a:xfrm>
              <a:off x="2693988" y="785813"/>
              <a:ext cx="46038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6"/>
                    <a:pt x="28" y="56"/>
                  </a:cubicBezTo>
                  <a:cubicBezTo>
                    <a:pt x="33" y="56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75"/>
            <p:cNvSpPr>
              <a:spLocks/>
            </p:cNvSpPr>
            <p:nvPr/>
          </p:nvSpPr>
          <p:spPr bwMode="auto">
            <a:xfrm>
              <a:off x="2784475" y="785813"/>
              <a:ext cx="44450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76"/>
            <p:cNvSpPr>
              <a:spLocks/>
            </p:cNvSpPr>
            <p:nvPr/>
          </p:nvSpPr>
          <p:spPr bwMode="auto">
            <a:xfrm>
              <a:off x="2873375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20 h 56"/>
                <a:gd name="T30" fmla="*/ 8 w 57"/>
                <a:gd name="T31" fmla="*/ 20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77"/>
            <p:cNvSpPr>
              <a:spLocks/>
            </p:cNvSpPr>
            <p:nvPr/>
          </p:nvSpPr>
          <p:spPr bwMode="auto">
            <a:xfrm>
              <a:off x="2963863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78"/>
            <p:cNvSpPr>
              <a:spLocks/>
            </p:cNvSpPr>
            <p:nvPr/>
          </p:nvSpPr>
          <p:spPr bwMode="auto">
            <a:xfrm>
              <a:off x="3052763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79"/>
            <p:cNvSpPr>
              <a:spLocks/>
            </p:cNvSpPr>
            <p:nvPr/>
          </p:nvSpPr>
          <p:spPr bwMode="auto">
            <a:xfrm>
              <a:off x="3141663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20 h 56"/>
                <a:gd name="T4" fmla="*/ 49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80"/>
            <p:cNvSpPr>
              <a:spLocks/>
            </p:cNvSpPr>
            <p:nvPr/>
          </p:nvSpPr>
          <p:spPr bwMode="auto">
            <a:xfrm>
              <a:off x="3232150" y="785813"/>
              <a:ext cx="46038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6"/>
                    <a:pt x="28" y="56"/>
                  </a:cubicBezTo>
                  <a:cubicBezTo>
                    <a:pt x="33" y="56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81"/>
            <p:cNvSpPr>
              <a:spLocks/>
            </p:cNvSpPr>
            <p:nvPr/>
          </p:nvSpPr>
          <p:spPr bwMode="auto">
            <a:xfrm>
              <a:off x="3322638" y="785813"/>
              <a:ext cx="44450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82"/>
            <p:cNvSpPr>
              <a:spLocks/>
            </p:cNvSpPr>
            <p:nvPr/>
          </p:nvSpPr>
          <p:spPr bwMode="auto">
            <a:xfrm>
              <a:off x="3411538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20 h 56"/>
                <a:gd name="T30" fmla="*/ 8 w 57"/>
                <a:gd name="T31" fmla="*/ 20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83"/>
            <p:cNvSpPr>
              <a:spLocks/>
            </p:cNvSpPr>
            <p:nvPr/>
          </p:nvSpPr>
          <p:spPr bwMode="auto">
            <a:xfrm>
              <a:off x="3502025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0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20 h 56"/>
                <a:gd name="T30" fmla="*/ 8 w 57"/>
                <a:gd name="T31" fmla="*/ 20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84"/>
            <p:cNvSpPr>
              <a:spLocks/>
            </p:cNvSpPr>
            <p:nvPr/>
          </p:nvSpPr>
          <p:spPr bwMode="auto">
            <a:xfrm>
              <a:off x="3590925" y="785813"/>
              <a:ext cx="46038" cy="44450"/>
            </a:xfrm>
            <a:custGeom>
              <a:avLst/>
              <a:gdLst>
                <a:gd name="T0" fmla="*/ 48 w 57"/>
                <a:gd name="T1" fmla="*/ 20 h 56"/>
                <a:gd name="T2" fmla="*/ 48 w 57"/>
                <a:gd name="T3" fmla="*/ 20 h 56"/>
                <a:gd name="T4" fmla="*/ 41 w 57"/>
                <a:gd name="T5" fmla="*/ 25 h 56"/>
                <a:gd name="T6" fmla="*/ 32 w 57"/>
                <a:gd name="T7" fmla="*/ 25 h 56"/>
                <a:gd name="T8" fmla="*/ 32 w 57"/>
                <a:gd name="T9" fmla="*/ 16 h 56"/>
                <a:gd name="T10" fmla="*/ 37 w 57"/>
                <a:gd name="T11" fmla="*/ 8 h 56"/>
                <a:gd name="T12" fmla="*/ 37 w 57"/>
                <a:gd name="T13" fmla="*/ 8 h 56"/>
                <a:gd name="T14" fmla="*/ 29 w 57"/>
                <a:gd name="T15" fmla="*/ 0 h 56"/>
                <a:gd name="T16" fmla="*/ 20 w 57"/>
                <a:gd name="T17" fmla="*/ 8 h 56"/>
                <a:gd name="T18" fmla="*/ 20 w 57"/>
                <a:gd name="T19" fmla="*/ 8 h 56"/>
                <a:gd name="T20" fmla="*/ 25 w 57"/>
                <a:gd name="T21" fmla="*/ 16 h 56"/>
                <a:gd name="T22" fmla="*/ 25 w 57"/>
                <a:gd name="T23" fmla="*/ 25 h 56"/>
                <a:gd name="T24" fmla="*/ 16 w 57"/>
                <a:gd name="T25" fmla="*/ 25 h 56"/>
                <a:gd name="T26" fmla="*/ 9 w 57"/>
                <a:gd name="T27" fmla="*/ 20 h 56"/>
                <a:gd name="T28" fmla="*/ 9 w 57"/>
                <a:gd name="T29" fmla="*/ 20 h 56"/>
                <a:gd name="T30" fmla="*/ 0 w 57"/>
                <a:gd name="T31" fmla="*/ 28 h 56"/>
                <a:gd name="T32" fmla="*/ 9 w 57"/>
                <a:gd name="T33" fmla="*/ 36 h 56"/>
                <a:gd name="T34" fmla="*/ 9 w 57"/>
                <a:gd name="T35" fmla="*/ 36 h 56"/>
                <a:gd name="T36" fmla="*/ 16 w 57"/>
                <a:gd name="T37" fmla="*/ 31 h 56"/>
                <a:gd name="T38" fmla="*/ 25 w 57"/>
                <a:gd name="T39" fmla="*/ 31 h 56"/>
                <a:gd name="T40" fmla="*/ 25 w 57"/>
                <a:gd name="T41" fmla="*/ 40 h 56"/>
                <a:gd name="T42" fmla="*/ 20 w 57"/>
                <a:gd name="T43" fmla="*/ 48 h 56"/>
                <a:gd name="T44" fmla="*/ 20 w 57"/>
                <a:gd name="T45" fmla="*/ 48 h 56"/>
                <a:gd name="T46" fmla="*/ 29 w 57"/>
                <a:gd name="T47" fmla="*/ 56 h 56"/>
                <a:gd name="T48" fmla="*/ 37 w 57"/>
                <a:gd name="T49" fmla="*/ 48 h 56"/>
                <a:gd name="T50" fmla="*/ 37 w 57"/>
                <a:gd name="T51" fmla="*/ 48 h 56"/>
                <a:gd name="T52" fmla="*/ 32 w 57"/>
                <a:gd name="T53" fmla="*/ 40 h 56"/>
                <a:gd name="T54" fmla="*/ 32 w 57"/>
                <a:gd name="T55" fmla="*/ 31 h 56"/>
                <a:gd name="T56" fmla="*/ 41 w 57"/>
                <a:gd name="T57" fmla="*/ 31 h 56"/>
                <a:gd name="T58" fmla="*/ 48 w 57"/>
                <a:gd name="T59" fmla="*/ 36 h 56"/>
                <a:gd name="T60" fmla="*/ 48 w 57"/>
                <a:gd name="T61" fmla="*/ 36 h 56"/>
                <a:gd name="T62" fmla="*/ 57 w 57"/>
                <a:gd name="T63" fmla="*/ 28 h 56"/>
                <a:gd name="T64" fmla="*/ 48 w 57"/>
                <a:gd name="T6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ubicBezTo>
                    <a:pt x="57" y="23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85"/>
            <p:cNvSpPr>
              <a:spLocks/>
            </p:cNvSpPr>
            <p:nvPr/>
          </p:nvSpPr>
          <p:spPr bwMode="auto">
            <a:xfrm>
              <a:off x="2603500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1 h 57"/>
                <a:gd name="T40" fmla="*/ 26 w 57"/>
                <a:gd name="T41" fmla="*/ 31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86"/>
            <p:cNvSpPr>
              <a:spLocks/>
            </p:cNvSpPr>
            <p:nvPr/>
          </p:nvSpPr>
          <p:spPr bwMode="auto">
            <a:xfrm>
              <a:off x="2693988" y="874713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87"/>
            <p:cNvSpPr>
              <a:spLocks/>
            </p:cNvSpPr>
            <p:nvPr/>
          </p:nvSpPr>
          <p:spPr bwMode="auto">
            <a:xfrm>
              <a:off x="2784475" y="874713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88"/>
            <p:cNvSpPr>
              <a:spLocks/>
            </p:cNvSpPr>
            <p:nvPr/>
          </p:nvSpPr>
          <p:spPr bwMode="auto">
            <a:xfrm>
              <a:off x="2873375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1 h 57"/>
                <a:gd name="T58" fmla="*/ 40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89"/>
            <p:cNvSpPr>
              <a:spLocks/>
            </p:cNvSpPr>
            <p:nvPr/>
          </p:nvSpPr>
          <p:spPr bwMode="auto">
            <a:xfrm>
              <a:off x="2963863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90"/>
            <p:cNvSpPr>
              <a:spLocks/>
            </p:cNvSpPr>
            <p:nvPr/>
          </p:nvSpPr>
          <p:spPr bwMode="auto">
            <a:xfrm>
              <a:off x="3052763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91"/>
            <p:cNvSpPr>
              <a:spLocks/>
            </p:cNvSpPr>
            <p:nvPr/>
          </p:nvSpPr>
          <p:spPr bwMode="auto">
            <a:xfrm>
              <a:off x="3141663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1 h 57"/>
                <a:gd name="T40" fmla="*/ 26 w 57"/>
                <a:gd name="T41" fmla="*/ 31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92"/>
            <p:cNvSpPr>
              <a:spLocks/>
            </p:cNvSpPr>
            <p:nvPr/>
          </p:nvSpPr>
          <p:spPr bwMode="auto">
            <a:xfrm>
              <a:off x="3232150" y="874713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93"/>
            <p:cNvSpPr>
              <a:spLocks/>
            </p:cNvSpPr>
            <p:nvPr/>
          </p:nvSpPr>
          <p:spPr bwMode="auto">
            <a:xfrm>
              <a:off x="3322638" y="874713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94"/>
            <p:cNvSpPr>
              <a:spLocks/>
            </p:cNvSpPr>
            <p:nvPr/>
          </p:nvSpPr>
          <p:spPr bwMode="auto">
            <a:xfrm>
              <a:off x="3411538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1 h 57"/>
                <a:gd name="T58" fmla="*/ 40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95"/>
            <p:cNvSpPr>
              <a:spLocks/>
            </p:cNvSpPr>
            <p:nvPr/>
          </p:nvSpPr>
          <p:spPr bwMode="auto">
            <a:xfrm>
              <a:off x="3502025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0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96"/>
            <p:cNvSpPr>
              <a:spLocks/>
            </p:cNvSpPr>
            <p:nvPr/>
          </p:nvSpPr>
          <p:spPr bwMode="auto">
            <a:xfrm>
              <a:off x="3590925" y="874713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8 h 57"/>
                <a:gd name="T12" fmla="*/ 37 w 57"/>
                <a:gd name="T13" fmla="*/ 8 h 57"/>
                <a:gd name="T14" fmla="*/ 29 w 57"/>
                <a:gd name="T15" fmla="*/ 0 h 57"/>
                <a:gd name="T16" fmla="*/ 20 w 57"/>
                <a:gd name="T17" fmla="*/ 8 h 57"/>
                <a:gd name="T18" fmla="*/ 20 w 57"/>
                <a:gd name="T19" fmla="*/ 8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8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1 h 57"/>
                <a:gd name="T38" fmla="*/ 25 w 57"/>
                <a:gd name="T39" fmla="*/ 31 h 57"/>
                <a:gd name="T40" fmla="*/ 25 w 57"/>
                <a:gd name="T41" fmla="*/ 40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0 h 57"/>
                <a:gd name="T54" fmla="*/ 32 w 57"/>
                <a:gd name="T55" fmla="*/ 31 h 57"/>
                <a:gd name="T56" fmla="*/ 41 w 57"/>
                <a:gd name="T57" fmla="*/ 31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8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97"/>
            <p:cNvSpPr>
              <a:spLocks/>
            </p:cNvSpPr>
            <p:nvPr/>
          </p:nvSpPr>
          <p:spPr bwMode="auto">
            <a:xfrm>
              <a:off x="3711575" y="1042988"/>
              <a:ext cx="136525" cy="136525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60 h 169"/>
                <a:gd name="T4" fmla="*/ 143 w 169"/>
                <a:gd name="T5" fmla="*/ 60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60 h 169"/>
                <a:gd name="T30" fmla="*/ 25 w 169"/>
                <a:gd name="T31" fmla="*/ 60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9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98"/>
            <p:cNvSpPr>
              <a:spLocks/>
            </p:cNvSpPr>
            <p:nvPr/>
          </p:nvSpPr>
          <p:spPr bwMode="auto">
            <a:xfrm>
              <a:off x="3978275" y="1042988"/>
              <a:ext cx="136525" cy="136525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60 h 169"/>
                <a:gd name="T4" fmla="*/ 143 w 169"/>
                <a:gd name="T5" fmla="*/ 60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60 h 169"/>
                <a:gd name="T30" fmla="*/ 25 w 169"/>
                <a:gd name="T31" fmla="*/ 60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5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9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99"/>
            <p:cNvSpPr>
              <a:spLocks/>
            </p:cNvSpPr>
            <p:nvPr/>
          </p:nvSpPr>
          <p:spPr bwMode="auto">
            <a:xfrm>
              <a:off x="4244975" y="1042988"/>
              <a:ext cx="136525" cy="136525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60 h 169"/>
                <a:gd name="T4" fmla="*/ 143 w 168"/>
                <a:gd name="T5" fmla="*/ 60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60 h 169"/>
                <a:gd name="T30" fmla="*/ 25 w 168"/>
                <a:gd name="T31" fmla="*/ 60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9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100"/>
            <p:cNvSpPr>
              <a:spLocks/>
            </p:cNvSpPr>
            <p:nvPr/>
          </p:nvSpPr>
          <p:spPr bwMode="auto">
            <a:xfrm>
              <a:off x="4513263" y="1042988"/>
              <a:ext cx="134938" cy="136525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60 h 169"/>
                <a:gd name="T4" fmla="*/ 143 w 168"/>
                <a:gd name="T5" fmla="*/ 60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60 h 169"/>
                <a:gd name="T30" fmla="*/ 25 w 168"/>
                <a:gd name="T31" fmla="*/ 60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9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101"/>
            <p:cNvSpPr>
              <a:spLocks/>
            </p:cNvSpPr>
            <p:nvPr/>
          </p:nvSpPr>
          <p:spPr bwMode="auto">
            <a:xfrm>
              <a:off x="3711575" y="1311275"/>
              <a:ext cx="136525" cy="134938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102"/>
            <p:cNvSpPr>
              <a:spLocks/>
            </p:cNvSpPr>
            <p:nvPr/>
          </p:nvSpPr>
          <p:spPr bwMode="auto">
            <a:xfrm>
              <a:off x="3978275" y="1311275"/>
              <a:ext cx="136525" cy="134938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103"/>
            <p:cNvSpPr>
              <a:spLocks/>
            </p:cNvSpPr>
            <p:nvPr/>
          </p:nvSpPr>
          <p:spPr bwMode="auto">
            <a:xfrm>
              <a:off x="4244975" y="1311275"/>
              <a:ext cx="136525" cy="134938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104"/>
            <p:cNvSpPr>
              <a:spLocks/>
            </p:cNvSpPr>
            <p:nvPr/>
          </p:nvSpPr>
          <p:spPr bwMode="auto">
            <a:xfrm>
              <a:off x="4513263" y="1311275"/>
              <a:ext cx="134938" cy="134938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105"/>
            <p:cNvSpPr>
              <a:spLocks/>
            </p:cNvSpPr>
            <p:nvPr/>
          </p:nvSpPr>
          <p:spPr bwMode="auto">
            <a:xfrm>
              <a:off x="3711575" y="15779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106"/>
            <p:cNvSpPr>
              <a:spLocks/>
            </p:cNvSpPr>
            <p:nvPr/>
          </p:nvSpPr>
          <p:spPr bwMode="auto">
            <a:xfrm>
              <a:off x="3978275" y="15779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107"/>
            <p:cNvSpPr>
              <a:spLocks/>
            </p:cNvSpPr>
            <p:nvPr/>
          </p:nvSpPr>
          <p:spPr bwMode="auto">
            <a:xfrm>
              <a:off x="4244975" y="1577975"/>
              <a:ext cx="136525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108"/>
            <p:cNvSpPr>
              <a:spLocks/>
            </p:cNvSpPr>
            <p:nvPr/>
          </p:nvSpPr>
          <p:spPr bwMode="auto">
            <a:xfrm>
              <a:off x="4513263" y="1577975"/>
              <a:ext cx="134938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109"/>
            <p:cNvSpPr>
              <a:spLocks/>
            </p:cNvSpPr>
            <p:nvPr/>
          </p:nvSpPr>
          <p:spPr bwMode="auto">
            <a:xfrm>
              <a:off x="3711575" y="18446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110"/>
            <p:cNvSpPr>
              <a:spLocks/>
            </p:cNvSpPr>
            <p:nvPr/>
          </p:nvSpPr>
          <p:spPr bwMode="auto">
            <a:xfrm>
              <a:off x="3978275" y="18446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111"/>
            <p:cNvSpPr>
              <a:spLocks/>
            </p:cNvSpPr>
            <p:nvPr/>
          </p:nvSpPr>
          <p:spPr bwMode="auto">
            <a:xfrm>
              <a:off x="4244975" y="1844675"/>
              <a:ext cx="136525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112"/>
            <p:cNvSpPr>
              <a:spLocks/>
            </p:cNvSpPr>
            <p:nvPr/>
          </p:nvSpPr>
          <p:spPr bwMode="auto">
            <a:xfrm>
              <a:off x="4513263" y="1844675"/>
              <a:ext cx="134938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113"/>
            <p:cNvSpPr>
              <a:spLocks/>
            </p:cNvSpPr>
            <p:nvPr/>
          </p:nvSpPr>
          <p:spPr bwMode="auto">
            <a:xfrm>
              <a:off x="3711575" y="21113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6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114"/>
            <p:cNvSpPr>
              <a:spLocks/>
            </p:cNvSpPr>
            <p:nvPr/>
          </p:nvSpPr>
          <p:spPr bwMode="auto">
            <a:xfrm>
              <a:off x="3978275" y="21113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115"/>
            <p:cNvSpPr>
              <a:spLocks/>
            </p:cNvSpPr>
            <p:nvPr/>
          </p:nvSpPr>
          <p:spPr bwMode="auto">
            <a:xfrm>
              <a:off x="4244975" y="2111375"/>
              <a:ext cx="136525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116"/>
            <p:cNvSpPr>
              <a:spLocks/>
            </p:cNvSpPr>
            <p:nvPr/>
          </p:nvSpPr>
          <p:spPr bwMode="auto">
            <a:xfrm>
              <a:off x="4513263" y="2111375"/>
              <a:ext cx="134938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117"/>
            <p:cNvSpPr>
              <a:spLocks/>
            </p:cNvSpPr>
            <p:nvPr/>
          </p:nvSpPr>
          <p:spPr bwMode="auto">
            <a:xfrm>
              <a:off x="3711575" y="2379663"/>
              <a:ext cx="136525" cy="134938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3 h 169"/>
                <a:gd name="T46" fmla="*/ 59 w 169"/>
                <a:gd name="T47" fmla="*/ 143 h 169"/>
                <a:gd name="T48" fmla="*/ 84 w 169"/>
                <a:gd name="T49" fmla="*/ 169 h 169"/>
                <a:gd name="T50" fmla="*/ 109 w 169"/>
                <a:gd name="T51" fmla="*/ 143 h 169"/>
                <a:gd name="T52" fmla="*/ 109 w 169"/>
                <a:gd name="T53" fmla="*/ 143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6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118"/>
            <p:cNvSpPr>
              <a:spLocks/>
            </p:cNvSpPr>
            <p:nvPr/>
          </p:nvSpPr>
          <p:spPr bwMode="auto">
            <a:xfrm>
              <a:off x="3978275" y="2379663"/>
              <a:ext cx="136525" cy="134938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3 h 169"/>
                <a:gd name="T46" fmla="*/ 59 w 169"/>
                <a:gd name="T47" fmla="*/ 143 h 169"/>
                <a:gd name="T48" fmla="*/ 84 w 169"/>
                <a:gd name="T49" fmla="*/ 169 h 169"/>
                <a:gd name="T50" fmla="*/ 109 w 169"/>
                <a:gd name="T51" fmla="*/ 143 h 169"/>
                <a:gd name="T52" fmla="*/ 109 w 169"/>
                <a:gd name="T53" fmla="*/ 143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119"/>
            <p:cNvSpPr>
              <a:spLocks/>
            </p:cNvSpPr>
            <p:nvPr/>
          </p:nvSpPr>
          <p:spPr bwMode="auto">
            <a:xfrm>
              <a:off x="4244975" y="2379663"/>
              <a:ext cx="136525" cy="134938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3 h 169"/>
                <a:gd name="T46" fmla="*/ 59 w 168"/>
                <a:gd name="T47" fmla="*/ 143 h 169"/>
                <a:gd name="T48" fmla="*/ 84 w 168"/>
                <a:gd name="T49" fmla="*/ 169 h 169"/>
                <a:gd name="T50" fmla="*/ 109 w 168"/>
                <a:gd name="T51" fmla="*/ 143 h 169"/>
                <a:gd name="T52" fmla="*/ 109 w 168"/>
                <a:gd name="T53" fmla="*/ 143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120"/>
            <p:cNvSpPr>
              <a:spLocks/>
            </p:cNvSpPr>
            <p:nvPr/>
          </p:nvSpPr>
          <p:spPr bwMode="auto">
            <a:xfrm>
              <a:off x="4513263" y="2379663"/>
              <a:ext cx="134938" cy="134938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3 h 169"/>
                <a:gd name="T46" fmla="*/ 59 w 168"/>
                <a:gd name="T47" fmla="*/ 143 h 169"/>
                <a:gd name="T48" fmla="*/ 84 w 168"/>
                <a:gd name="T49" fmla="*/ 169 h 169"/>
                <a:gd name="T50" fmla="*/ 109 w 168"/>
                <a:gd name="T51" fmla="*/ 143 h 169"/>
                <a:gd name="T52" fmla="*/ 109 w 168"/>
                <a:gd name="T53" fmla="*/ 143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121"/>
            <p:cNvSpPr>
              <a:spLocks/>
            </p:cNvSpPr>
            <p:nvPr/>
          </p:nvSpPr>
          <p:spPr bwMode="auto">
            <a:xfrm>
              <a:off x="3711575" y="2646363"/>
              <a:ext cx="136525" cy="134938"/>
            </a:xfrm>
            <a:custGeom>
              <a:avLst/>
              <a:gdLst>
                <a:gd name="T0" fmla="*/ 169 w 169"/>
                <a:gd name="T1" fmla="*/ 84 h 168"/>
                <a:gd name="T2" fmla="*/ 143 w 169"/>
                <a:gd name="T3" fmla="*/ 59 h 168"/>
                <a:gd name="T4" fmla="*/ 143 w 169"/>
                <a:gd name="T5" fmla="*/ 59 h 168"/>
                <a:gd name="T6" fmla="*/ 120 w 169"/>
                <a:gd name="T7" fmla="*/ 74 h 168"/>
                <a:gd name="T8" fmla="*/ 94 w 169"/>
                <a:gd name="T9" fmla="*/ 74 h 168"/>
                <a:gd name="T10" fmla="*/ 94 w 169"/>
                <a:gd name="T11" fmla="*/ 48 h 168"/>
                <a:gd name="T12" fmla="*/ 109 w 169"/>
                <a:gd name="T13" fmla="*/ 25 h 168"/>
                <a:gd name="T14" fmla="*/ 109 w 169"/>
                <a:gd name="T15" fmla="*/ 25 h 168"/>
                <a:gd name="T16" fmla="*/ 84 w 169"/>
                <a:gd name="T17" fmla="*/ 0 h 168"/>
                <a:gd name="T18" fmla="*/ 59 w 169"/>
                <a:gd name="T19" fmla="*/ 25 h 168"/>
                <a:gd name="T20" fmla="*/ 59 w 169"/>
                <a:gd name="T21" fmla="*/ 25 h 168"/>
                <a:gd name="T22" fmla="*/ 75 w 169"/>
                <a:gd name="T23" fmla="*/ 48 h 168"/>
                <a:gd name="T24" fmla="*/ 75 w 169"/>
                <a:gd name="T25" fmla="*/ 74 h 168"/>
                <a:gd name="T26" fmla="*/ 48 w 169"/>
                <a:gd name="T27" fmla="*/ 74 h 168"/>
                <a:gd name="T28" fmla="*/ 25 w 169"/>
                <a:gd name="T29" fmla="*/ 59 h 168"/>
                <a:gd name="T30" fmla="*/ 25 w 169"/>
                <a:gd name="T31" fmla="*/ 59 h 168"/>
                <a:gd name="T32" fmla="*/ 0 w 169"/>
                <a:gd name="T33" fmla="*/ 84 h 168"/>
                <a:gd name="T34" fmla="*/ 25 w 169"/>
                <a:gd name="T35" fmla="*/ 109 h 168"/>
                <a:gd name="T36" fmla="*/ 25 w 169"/>
                <a:gd name="T37" fmla="*/ 109 h 168"/>
                <a:gd name="T38" fmla="*/ 48 w 169"/>
                <a:gd name="T39" fmla="*/ 94 h 168"/>
                <a:gd name="T40" fmla="*/ 75 w 169"/>
                <a:gd name="T41" fmla="*/ 94 h 168"/>
                <a:gd name="T42" fmla="*/ 75 w 169"/>
                <a:gd name="T43" fmla="*/ 120 h 168"/>
                <a:gd name="T44" fmla="*/ 59 w 169"/>
                <a:gd name="T45" fmla="*/ 143 h 168"/>
                <a:gd name="T46" fmla="*/ 59 w 169"/>
                <a:gd name="T47" fmla="*/ 143 h 168"/>
                <a:gd name="T48" fmla="*/ 84 w 169"/>
                <a:gd name="T49" fmla="*/ 168 h 168"/>
                <a:gd name="T50" fmla="*/ 109 w 169"/>
                <a:gd name="T51" fmla="*/ 143 h 168"/>
                <a:gd name="T52" fmla="*/ 109 w 169"/>
                <a:gd name="T53" fmla="*/ 143 h 168"/>
                <a:gd name="T54" fmla="*/ 94 w 169"/>
                <a:gd name="T55" fmla="*/ 120 h 168"/>
                <a:gd name="T56" fmla="*/ 94 w 169"/>
                <a:gd name="T57" fmla="*/ 94 h 168"/>
                <a:gd name="T58" fmla="*/ 120 w 169"/>
                <a:gd name="T59" fmla="*/ 94 h 168"/>
                <a:gd name="T60" fmla="*/ 143 w 169"/>
                <a:gd name="T61" fmla="*/ 109 h 168"/>
                <a:gd name="T62" fmla="*/ 143 w 169"/>
                <a:gd name="T63" fmla="*/ 109 h 168"/>
                <a:gd name="T64" fmla="*/ 169 w 169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8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6" y="44"/>
                    <a:pt x="75" y="48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122"/>
            <p:cNvSpPr>
              <a:spLocks/>
            </p:cNvSpPr>
            <p:nvPr/>
          </p:nvSpPr>
          <p:spPr bwMode="auto">
            <a:xfrm>
              <a:off x="3978275" y="2646363"/>
              <a:ext cx="136525" cy="134938"/>
            </a:xfrm>
            <a:custGeom>
              <a:avLst/>
              <a:gdLst>
                <a:gd name="T0" fmla="*/ 169 w 169"/>
                <a:gd name="T1" fmla="*/ 84 h 168"/>
                <a:gd name="T2" fmla="*/ 143 w 169"/>
                <a:gd name="T3" fmla="*/ 59 h 168"/>
                <a:gd name="T4" fmla="*/ 143 w 169"/>
                <a:gd name="T5" fmla="*/ 59 h 168"/>
                <a:gd name="T6" fmla="*/ 120 w 169"/>
                <a:gd name="T7" fmla="*/ 74 h 168"/>
                <a:gd name="T8" fmla="*/ 94 w 169"/>
                <a:gd name="T9" fmla="*/ 74 h 168"/>
                <a:gd name="T10" fmla="*/ 94 w 169"/>
                <a:gd name="T11" fmla="*/ 48 h 168"/>
                <a:gd name="T12" fmla="*/ 109 w 169"/>
                <a:gd name="T13" fmla="*/ 25 h 168"/>
                <a:gd name="T14" fmla="*/ 109 w 169"/>
                <a:gd name="T15" fmla="*/ 25 h 168"/>
                <a:gd name="T16" fmla="*/ 84 w 169"/>
                <a:gd name="T17" fmla="*/ 0 h 168"/>
                <a:gd name="T18" fmla="*/ 59 w 169"/>
                <a:gd name="T19" fmla="*/ 25 h 168"/>
                <a:gd name="T20" fmla="*/ 59 w 169"/>
                <a:gd name="T21" fmla="*/ 25 h 168"/>
                <a:gd name="T22" fmla="*/ 75 w 169"/>
                <a:gd name="T23" fmla="*/ 48 h 168"/>
                <a:gd name="T24" fmla="*/ 75 w 169"/>
                <a:gd name="T25" fmla="*/ 74 h 168"/>
                <a:gd name="T26" fmla="*/ 48 w 169"/>
                <a:gd name="T27" fmla="*/ 74 h 168"/>
                <a:gd name="T28" fmla="*/ 25 w 169"/>
                <a:gd name="T29" fmla="*/ 59 h 168"/>
                <a:gd name="T30" fmla="*/ 25 w 169"/>
                <a:gd name="T31" fmla="*/ 59 h 168"/>
                <a:gd name="T32" fmla="*/ 0 w 169"/>
                <a:gd name="T33" fmla="*/ 84 h 168"/>
                <a:gd name="T34" fmla="*/ 25 w 169"/>
                <a:gd name="T35" fmla="*/ 109 h 168"/>
                <a:gd name="T36" fmla="*/ 25 w 169"/>
                <a:gd name="T37" fmla="*/ 109 h 168"/>
                <a:gd name="T38" fmla="*/ 48 w 169"/>
                <a:gd name="T39" fmla="*/ 94 h 168"/>
                <a:gd name="T40" fmla="*/ 75 w 169"/>
                <a:gd name="T41" fmla="*/ 94 h 168"/>
                <a:gd name="T42" fmla="*/ 75 w 169"/>
                <a:gd name="T43" fmla="*/ 120 h 168"/>
                <a:gd name="T44" fmla="*/ 59 w 169"/>
                <a:gd name="T45" fmla="*/ 143 h 168"/>
                <a:gd name="T46" fmla="*/ 59 w 169"/>
                <a:gd name="T47" fmla="*/ 143 h 168"/>
                <a:gd name="T48" fmla="*/ 84 w 169"/>
                <a:gd name="T49" fmla="*/ 168 h 168"/>
                <a:gd name="T50" fmla="*/ 109 w 169"/>
                <a:gd name="T51" fmla="*/ 143 h 168"/>
                <a:gd name="T52" fmla="*/ 109 w 169"/>
                <a:gd name="T53" fmla="*/ 143 h 168"/>
                <a:gd name="T54" fmla="*/ 94 w 169"/>
                <a:gd name="T55" fmla="*/ 120 h 168"/>
                <a:gd name="T56" fmla="*/ 94 w 169"/>
                <a:gd name="T57" fmla="*/ 94 h 168"/>
                <a:gd name="T58" fmla="*/ 120 w 169"/>
                <a:gd name="T59" fmla="*/ 94 h 168"/>
                <a:gd name="T60" fmla="*/ 143 w 169"/>
                <a:gd name="T61" fmla="*/ 109 h 168"/>
                <a:gd name="T62" fmla="*/ 143 w 169"/>
                <a:gd name="T63" fmla="*/ 109 h 168"/>
                <a:gd name="T64" fmla="*/ 169 w 169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8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5" y="48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123"/>
            <p:cNvSpPr>
              <a:spLocks/>
            </p:cNvSpPr>
            <p:nvPr/>
          </p:nvSpPr>
          <p:spPr bwMode="auto">
            <a:xfrm>
              <a:off x="4244975" y="2646363"/>
              <a:ext cx="136525" cy="134938"/>
            </a:xfrm>
            <a:custGeom>
              <a:avLst/>
              <a:gdLst>
                <a:gd name="T0" fmla="*/ 168 w 168"/>
                <a:gd name="T1" fmla="*/ 84 h 168"/>
                <a:gd name="T2" fmla="*/ 143 w 168"/>
                <a:gd name="T3" fmla="*/ 59 h 168"/>
                <a:gd name="T4" fmla="*/ 143 w 168"/>
                <a:gd name="T5" fmla="*/ 59 h 168"/>
                <a:gd name="T6" fmla="*/ 120 w 168"/>
                <a:gd name="T7" fmla="*/ 74 h 168"/>
                <a:gd name="T8" fmla="*/ 94 w 168"/>
                <a:gd name="T9" fmla="*/ 74 h 168"/>
                <a:gd name="T10" fmla="*/ 94 w 168"/>
                <a:gd name="T11" fmla="*/ 48 h 168"/>
                <a:gd name="T12" fmla="*/ 109 w 168"/>
                <a:gd name="T13" fmla="*/ 25 h 168"/>
                <a:gd name="T14" fmla="*/ 109 w 168"/>
                <a:gd name="T15" fmla="*/ 25 h 168"/>
                <a:gd name="T16" fmla="*/ 84 w 168"/>
                <a:gd name="T17" fmla="*/ 0 h 168"/>
                <a:gd name="T18" fmla="*/ 59 w 168"/>
                <a:gd name="T19" fmla="*/ 25 h 168"/>
                <a:gd name="T20" fmla="*/ 59 w 168"/>
                <a:gd name="T21" fmla="*/ 25 h 168"/>
                <a:gd name="T22" fmla="*/ 74 w 168"/>
                <a:gd name="T23" fmla="*/ 48 h 168"/>
                <a:gd name="T24" fmla="*/ 74 w 168"/>
                <a:gd name="T25" fmla="*/ 74 h 168"/>
                <a:gd name="T26" fmla="*/ 48 w 168"/>
                <a:gd name="T27" fmla="*/ 74 h 168"/>
                <a:gd name="T28" fmla="*/ 25 w 168"/>
                <a:gd name="T29" fmla="*/ 59 h 168"/>
                <a:gd name="T30" fmla="*/ 25 w 168"/>
                <a:gd name="T31" fmla="*/ 59 h 168"/>
                <a:gd name="T32" fmla="*/ 0 w 168"/>
                <a:gd name="T33" fmla="*/ 84 h 168"/>
                <a:gd name="T34" fmla="*/ 25 w 168"/>
                <a:gd name="T35" fmla="*/ 109 h 168"/>
                <a:gd name="T36" fmla="*/ 25 w 168"/>
                <a:gd name="T37" fmla="*/ 109 h 168"/>
                <a:gd name="T38" fmla="*/ 48 w 168"/>
                <a:gd name="T39" fmla="*/ 94 h 168"/>
                <a:gd name="T40" fmla="*/ 74 w 168"/>
                <a:gd name="T41" fmla="*/ 94 h 168"/>
                <a:gd name="T42" fmla="*/ 74 w 168"/>
                <a:gd name="T43" fmla="*/ 120 h 168"/>
                <a:gd name="T44" fmla="*/ 59 w 168"/>
                <a:gd name="T45" fmla="*/ 143 h 168"/>
                <a:gd name="T46" fmla="*/ 59 w 168"/>
                <a:gd name="T47" fmla="*/ 143 h 168"/>
                <a:gd name="T48" fmla="*/ 84 w 168"/>
                <a:gd name="T49" fmla="*/ 168 h 168"/>
                <a:gd name="T50" fmla="*/ 109 w 168"/>
                <a:gd name="T51" fmla="*/ 143 h 168"/>
                <a:gd name="T52" fmla="*/ 109 w 168"/>
                <a:gd name="T53" fmla="*/ 143 h 168"/>
                <a:gd name="T54" fmla="*/ 94 w 168"/>
                <a:gd name="T55" fmla="*/ 120 h 168"/>
                <a:gd name="T56" fmla="*/ 94 w 168"/>
                <a:gd name="T57" fmla="*/ 94 h 168"/>
                <a:gd name="T58" fmla="*/ 120 w 168"/>
                <a:gd name="T59" fmla="*/ 94 h 168"/>
                <a:gd name="T60" fmla="*/ 143 w 168"/>
                <a:gd name="T61" fmla="*/ 109 h 168"/>
                <a:gd name="T62" fmla="*/ 143 w 168"/>
                <a:gd name="T63" fmla="*/ 109 h 168"/>
                <a:gd name="T64" fmla="*/ 168 w 168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8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124"/>
            <p:cNvSpPr>
              <a:spLocks/>
            </p:cNvSpPr>
            <p:nvPr/>
          </p:nvSpPr>
          <p:spPr bwMode="auto">
            <a:xfrm>
              <a:off x="4513263" y="2646363"/>
              <a:ext cx="134938" cy="134938"/>
            </a:xfrm>
            <a:custGeom>
              <a:avLst/>
              <a:gdLst>
                <a:gd name="T0" fmla="*/ 168 w 168"/>
                <a:gd name="T1" fmla="*/ 84 h 168"/>
                <a:gd name="T2" fmla="*/ 143 w 168"/>
                <a:gd name="T3" fmla="*/ 59 h 168"/>
                <a:gd name="T4" fmla="*/ 143 w 168"/>
                <a:gd name="T5" fmla="*/ 59 h 168"/>
                <a:gd name="T6" fmla="*/ 120 w 168"/>
                <a:gd name="T7" fmla="*/ 74 h 168"/>
                <a:gd name="T8" fmla="*/ 94 w 168"/>
                <a:gd name="T9" fmla="*/ 74 h 168"/>
                <a:gd name="T10" fmla="*/ 94 w 168"/>
                <a:gd name="T11" fmla="*/ 48 h 168"/>
                <a:gd name="T12" fmla="*/ 109 w 168"/>
                <a:gd name="T13" fmla="*/ 25 h 168"/>
                <a:gd name="T14" fmla="*/ 109 w 168"/>
                <a:gd name="T15" fmla="*/ 25 h 168"/>
                <a:gd name="T16" fmla="*/ 84 w 168"/>
                <a:gd name="T17" fmla="*/ 0 h 168"/>
                <a:gd name="T18" fmla="*/ 59 w 168"/>
                <a:gd name="T19" fmla="*/ 25 h 168"/>
                <a:gd name="T20" fmla="*/ 59 w 168"/>
                <a:gd name="T21" fmla="*/ 25 h 168"/>
                <a:gd name="T22" fmla="*/ 74 w 168"/>
                <a:gd name="T23" fmla="*/ 48 h 168"/>
                <a:gd name="T24" fmla="*/ 74 w 168"/>
                <a:gd name="T25" fmla="*/ 74 h 168"/>
                <a:gd name="T26" fmla="*/ 48 w 168"/>
                <a:gd name="T27" fmla="*/ 74 h 168"/>
                <a:gd name="T28" fmla="*/ 25 w 168"/>
                <a:gd name="T29" fmla="*/ 59 h 168"/>
                <a:gd name="T30" fmla="*/ 25 w 168"/>
                <a:gd name="T31" fmla="*/ 59 h 168"/>
                <a:gd name="T32" fmla="*/ 0 w 168"/>
                <a:gd name="T33" fmla="*/ 84 h 168"/>
                <a:gd name="T34" fmla="*/ 25 w 168"/>
                <a:gd name="T35" fmla="*/ 109 h 168"/>
                <a:gd name="T36" fmla="*/ 25 w 168"/>
                <a:gd name="T37" fmla="*/ 109 h 168"/>
                <a:gd name="T38" fmla="*/ 48 w 168"/>
                <a:gd name="T39" fmla="*/ 94 h 168"/>
                <a:gd name="T40" fmla="*/ 74 w 168"/>
                <a:gd name="T41" fmla="*/ 94 h 168"/>
                <a:gd name="T42" fmla="*/ 74 w 168"/>
                <a:gd name="T43" fmla="*/ 120 h 168"/>
                <a:gd name="T44" fmla="*/ 59 w 168"/>
                <a:gd name="T45" fmla="*/ 143 h 168"/>
                <a:gd name="T46" fmla="*/ 59 w 168"/>
                <a:gd name="T47" fmla="*/ 143 h 168"/>
                <a:gd name="T48" fmla="*/ 84 w 168"/>
                <a:gd name="T49" fmla="*/ 168 h 168"/>
                <a:gd name="T50" fmla="*/ 109 w 168"/>
                <a:gd name="T51" fmla="*/ 143 h 168"/>
                <a:gd name="T52" fmla="*/ 109 w 168"/>
                <a:gd name="T53" fmla="*/ 143 h 168"/>
                <a:gd name="T54" fmla="*/ 94 w 168"/>
                <a:gd name="T55" fmla="*/ 120 h 168"/>
                <a:gd name="T56" fmla="*/ 94 w 168"/>
                <a:gd name="T57" fmla="*/ 94 h 168"/>
                <a:gd name="T58" fmla="*/ 120 w 168"/>
                <a:gd name="T59" fmla="*/ 94 h 168"/>
                <a:gd name="T60" fmla="*/ 143 w 168"/>
                <a:gd name="T61" fmla="*/ 109 h 168"/>
                <a:gd name="T62" fmla="*/ 143 w 168"/>
                <a:gd name="T63" fmla="*/ 109 h 168"/>
                <a:gd name="T64" fmla="*/ 168 w 168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8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158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dirty="0" smtClean="0"/>
              <a:t>Large image and text </a:t>
            </a:r>
            <a:r>
              <a:rPr lang="en-GB" sz="3200" b="1" dirty="0" smtClean="0">
                <a:solidFill>
                  <a:schemeClr val="accent2"/>
                </a:solidFill>
              </a:rPr>
              <a:t>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</a:t>
            </a:r>
            <a:br>
              <a:rPr lang="en-US" dirty="0" smtClean="0"/>
            </a:br>
            <a:r>
              <a:rPr lang="en-US" dirty="0" smtClean="0"/>
              <a:t>(Calibri 28pt): click to add text</a:t>
            </a:r>
          </a:p>
          <a:p>
            <a:pPr lvl="1"/>
            <a:r>
              <a:rPr lang="en-US" dirty="0" smtClean="0"/>
              <a:t>Subtitle 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55296" y="1752600"/>
            <a:ext cx="8236031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Chart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57200" y="1752600"/>
            <a:ext cx="11277600" cy="46291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Picture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7200" y="1752600"/>
            <a:ext cx="11277600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Two column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4253" y="1752600"/>
            <a:ext cx="5184000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184000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Narrow bulleted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5052" y="1752600"/>
            <a:ext cx="609212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334149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Wide bulleted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752600"/>
            <a:ext cx="8890000" cy="4629150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55873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Two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99" y="1752600"/>
            <a:ext cx="1271019" cy="1271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" y="1752600"/>
            <a:ext cx="1271019" cy="127101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378200"/>
            <a:ext cx="5638096" cy="3003550"/>
          </a:xfrm>
        </p:spPr>
        <p:txBody>
          <a:bodyPr rIns="4572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 smtClean="0"/>
              <a:t>Subtitle (Calibri 28pt): click to add text</a:t>
            </a:r>
          </a:p>
          <a:p>
            <a:pPr lvl="0"/>
            <a:r>
              <a:rPr lang="en-US" dirty="0" smtClean="0"/>
              <a:t>Bulleted 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378199"/>
            <a:ext cx="5638096" cy="3003551"/>
          </a:xfrm>
        </p:spPr>
        <p:txBody>
          <a:bodyPr rIns="4572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 smtClean="0"/>
              <a:t>Subtitle (Calibri 28pt): click to add text</a:t>
            </a:r>
          </a:p>
          <a:p>
            <a:pPr lvl="0"/>
            <a:r>
              <a:rPr lang="en-US" dirty="0" smtClean="0"/>
              <a:t>Bulleted 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Three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5894" y="3378708"/>
            <a:ext cx="3380212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91" y="1752600"/>
            <a:ext cx="1271019" cy="1271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77" y="1752600"/>
            <a:ext cx="1271019" cy="1271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97" y="1752600"/>
            <a:ext cx="1271019" cy="1271019"/>
          </a:xfrm>
          <a:prstGeom prst="rect">
            <a:avLst/>
          </a:prstGeom>
        </p:spPr>
      </p:pic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17482" y="3378708"/>
            <a:ext cx="3380212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688" y="3378708"/>
            <a:ext cx="3380212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Four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0750" y="3378708"/>
            <a:ext cx="2340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0" y="1752600"/>
            <a:ext cx="1271019" cy="1271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0" y="1752600"/>
            <a:ext cx="1271019" cy="1271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0" y="1752600"/>
            <a:ext cx="1271019" cy="1271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40" y="1752600"/>
            <a:ext cx="1271019" cy="1271019"/>
          </a:xfrm>
          <a:prstGeom prst="rect">
            <a:avLst/>
          </a:prstGeom>
        </p:spPr>
      </p:pic>
      <p:sp>
        <p:nvSpPr>
          <p:cNvPr id="2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02000" y="3378708"/>
            <a:ext cx="2340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451551" y="3378708"/>
            <a:ext cx="2340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02801" y="3378708"/>
            <a:ext cx="2340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Five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0000" y="3378708"/>
            <a:ext cx="1908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0" y="1752600"/>
            <a:ext cx="1271019" cy="1271019"/>
          </a:xfrm>
          <a:prstGeom prst="rect">
            <a:avLst/>
          </a:prstGeom>
        </p:spPr>
      </p:pic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000" y="3378708"/>
            <a:ext cx="1908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90" y="1752600"/>
            <a:ext cx="1271019" cy="1271019"/>
          </a:xfrm>
          <a:prstGeom prst="rect">
            <a:avLst/>
          </a:prstGeom>
        </p:spPr>
      </p:pic>
      <p:sp>
        <p:nvSpPr>
          <p:cNvPr id="2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720350" y="3378708"/>
            <a:ext cx="1908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0" y="1752600"/>
            <a:ext cx="1271019" cy="1271019"/>
          </a:xfrm>
          <a:prstGeom prst="rect">
            <a:avLst/>
          </a:prstGeom>
        </p:spPr>
      </p:pic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431174" y="3378708"/>
            <a:ext cx="1908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64" y="1752600"/>
            <a:ext cx="1271019" cy="1271019"/>
          </a:xfrm>
          <a:prstGeom prst="rect">
            <a:avLst/>
          </a:prstGeom>
        </p:spPr>
      </p:pic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52911" y="3378708"/>
            <a:ext cx="1908000" cy="3003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01" y="1752600"/>
            <a:ext cx="1271019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382794" y="1371600"/>
            <a:ext cx="3809603" cy="411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8382661" y="5487988"/>
            <a:ext cx="3810927" cy="137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623175" y="1371600"/>
            <a:ext cx="759619" cy="4116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7165974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8382794" y="1371600"/>
            <a:ext cx="3808800" cy="41148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752600"/>
            <a:ext cx="7165975" cy="3735387"/>
          </a:xfr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</a:t>
            </a:r>
            <a:br>
              <a:rPr lang="en-GB" dirty="0" smtClean="0"/>
            </a:br>
            <a:r>
              <a:rPr lang="en-GB" dirty="0" smtClean="0"/>
              <a:t>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598" name="Group 597"/>
          <p:cNvGrpSpPr>
            <a:grpSpLocks noChangeAspect="1"/>
          </p:cNvGrpSpPr>
          <p:nvPr userDrawn="1"/>
        </p:nvGrpSpPr>
        <p:grpSpPr>
          <a:xfrm>
            <a:off x="8473922" y="5587197"/>
            <a:ext cx="3616629" cy="1205543"/>
            <a:chOff x="5970588" y="1308100"/>
            <a:chExt cx="1671638" cy="557213"/>
          </a:xfrm>
          <a:solidFill>
            <a:srgbClr val="FFFFFF">
              <a:alpha val="25098"/>
            </a:srgbClr>
          </a:solidFill>
        </p:grpSpPr>
        <p:sp>
          <p:nvSpPr>
            <p:cNvPr id="600" name="Freeform 125"/>
            <p:cNvSpPr>
              <a:spLocks/>
            </p:cNvSpPr>
            <p:nvPr/>
          </p:nvSpPr>
          <p:spPr bwMode="auto">
            <a:xfrm>
              <a:off x="5970588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Freeform 126"/>
            <p:cNvSpPr>
              <a:spLocks/>
            </p:cNvSpPr>
            <p:nvPr/>
          </p:nvSpPr>
          <p:spPr bwMode="auto">
            <a:xfrm>
              <a:off x="6092825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Freeform 127"/>
            <p:cNvSpPr>
              <a:spLocks/>
            </p:cNvSpPr>
            <p:nvPr/>
          </p:nvSpPr>
          <p:spPr bwMode="auto">
            <a:xfrm>
              <a:off x="621665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Freeform 128"/>
            <p:cNvSpPr>
              <a:spLocks/>
            </p:cNvSpPr>
            <p:nvPr/>
          </p:nvSpPr>
          <p:spPr bwMode="auto">
            <a:xfrm>
              <a:off x="6340475" y="130810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Freeform 129"/>
            <p:cNvSpPr>
              <a:spLocks/>
            </p:cNvSpPr>
            <p:nvPr/>
          </p:nvSpPr>
          <p:spPr bwMode="auto">
            <a:xfrm>
              <a:off x="646430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Freeform 130"/>
            <p:cNvSpPr>
              <a:spLocks/>
            </p:cNvSpPr>
            <p:nvPr/>
          </p:nvSpPr>
          <p:spPr bwMode="auto">
            <a:xfrm>
              <a:off x="6588125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Freeform 131"/>
            <p:cNvSpPr>
              <a:spLocks/>
            </p:cNvSpPr>
            <p:nvPr/>
          </p:nvSpPr>
          <p:spPr bwMode="auto">
            <a:xfrm>
              <a:off x="6711950" y="130810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39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39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Freeform 132"/>
            <p:cNvSpPr>
              <a:spLocks/>
            </p:cNvSpPr>
            <p:nvPr/>
          </p:nvSpPr>
          <p:spPr bwMode="auto">
            <a:xfrm>
              <a:off x="6835775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Freeform 133"/>
            <p:cNvSpPr>
              <a:spLocks/>
            </p:cNvSpPr>
            <p:nvPr/>
          </p:nvSpPr>
          <p:spPr bwMode="auto">
            <a:xfrm>
              <a:off x="695960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9" name="Freeform 134"/>
            <p:cNvSpPr>
              <a:spLocks/>
            </p:cNvSpPr>
            <p:nvPr/>
          </p:nvSpPr>
          <p:spPr bwMode="auto">
            <a:xfrm>
              <a:off x="7083425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135"/>
            <p:cNvSpPr>
              <a:spLocks/>
            </p:cNvSpPr>
            <p:nvPr/>
          </p:nvSpPr>
          <p:spPr bwMode="auto">
            <a:xfrm>
              <a:off x="720725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136"/>
            <p:cNvSpPr>
              <a:spLocks/>
            </p:cNvSpPr>
            <p:nvPr/>
          </p:nvSpPr>
          <p:spPr bwMode="auto">
            <a:xfrm>
              <a:off x="7331075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2" name="Freeform 137"/>
            <p:cNvSpPr>
              <a:spLocks/>
            </p:cNvSpPr>
            <p:nvPr/>
          </p:nvSpPr>
          <p:spPr bwMode="auto">
            <a:xfrm>
              <a:off x="7454900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3" name="Freeform 138"/>
            <p:cNvSpPr>
              <a:spLocks/>
            </p:cNvSpPr>
            <p:nvPr/>
          </p:nvSpPr>
          <p:spPr bwMode="auto">
            <a:xfrm>
              <a:off x="7577138" y="1308100"/>
              <a:ext cx="65088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" name="Freeform 139"/>
            <p:cNvSpPr>
              <a:spLocks/>
            </p:cNvSpPr>
            <p:nvPr/>
          </p:nvSpPr>
          <p:spPr bwMode="auto">
            <a:xfrm>
              <a:off x="5970588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1"/>
                    <a:pt x="47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" name="Freeform 140"/>
            <p:cNvSpPr>
              <a:spLocks/>
            </p:cNvSpPr>
            <p:nvPr/>
          </p:nvSpPr>
          <p:spPr bwMode="auto">
            <a:xfrm>
              <a:off x="6092825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7"/>
                    <a:pt x="62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" name="Freeform 141"/>
            <p:cNvSpPr>
              <a:spLocks/>
            </p:cNvSpPr>
            <p:nvPr/>
          </p:nvSpPr>
          <p:spPr bwMode="auto">
            <a:xfrm>
              <a:off x="621665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" name="Freeform 142"/>
            <p:cNvSpPr>
              <a:spLocks/>
            </p:cNvSpPr>
            <p:nvPr/>
          </p:nvSpPr>
          <p:spPr bwMode="auto">
            <a:xfrm>
              <a:off x="6340475" y="1431925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0 h 78"/>
                <a:gd name="T36" fmla="*/ 12 w 79"/>
                <a:gd name="T37" fmla="*/ 50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5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5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0 h 78"/>
                <a:gd name="T62" fmla="*/ 67 w 79"/>
                <a:gd name="T63" fmla="*/ 50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" name="Freeform 143"/>
            <p:cNvSpPr>
              <a:spLocks/>
            </p:cNvSpPr>
            <p:nvPr/>
          </p:nvSpPr>
          <p:spPr bwMode="auto">
            <a:xfrm>
              <a:off x="646430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" name="Freeform 144"/>
            <p:cNvSpPr>
              <a:spLocks/>
            </p:cNvSpPr>
            <p:nvPr/>
          </p:nvSpPr>
          <p:spPr bwMode="auto">
            <a:xfrm>
              <a:off x="6588125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" name="Freeform 145"/>
            <p:cNvSpPr>
              <a:spLocks/>
            </p:cNvSpPr>
            <p:nvPr/>
          </p:nvSpPr>
          <p:spPr bwMode="auto">
            <a:xfrm>
              <a:off x="6711950" y="1431925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39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0 h 78"/>
                <a:gd name="T36" fmla="*/ 12 w 79"/>
                <a:gd name="T37" fmla="*/ 50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5 h 78"/>
                <a:gd name="T44" fmla="*/ 28 w 79"/>
                <a:gd name="T45" fmla="*/ 66 h 78"/>
                <a:gd name="T46" fmla="*/ 28 w 79"/>
                <a:gd name="T47" fmla="*/ 66 h 78"/>
                <a:gd name="T48" fmla="*/ 39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5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0 h 78"/>
                <a:gd name="T62" fmla="*/ 67 w 79"/>
                <a:gd name="T63" fmla="*/ 50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" name="Freeform 146"/>
            <p:cNvSpPr>
              <a:spLocks/>
            </p:cNvSpPr>
            <p:nvPr/>
          </p:nvSpPr>
          <p:spPr bwMode="auto">
            <a:xfrm>
              <a:off x="6835775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1"/>
                    <a:pt x="47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" name="Freeform 147"/>
            <p:cNvSpPr>
              <a:spLocks/>
            </p:cNvSpPr>
            <p:nvPr/>
          </p:nvSpPr>
          <p:spPr bwMode="auto">
            <a:xfrm>
              <a:off x="695960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" name="Freeform 148"/>
            <p:cNvSpPr>
              <a:spLocks/>
            </p:cNvSpPr>
            <p:nvPr/>
          </p:nvSpPr>
          <p:spPr bwMode="auto">
            <a:xfrm>
              <a:off x="7083425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" name="Freeform 149"/>
            <p:cNvSpPr>
              <a:spLocks/>
            </p:cNvSpPr>
            <p:nvPr/>
          </p:nvSpPr>
          <p:spPr bwMode="auto">
            <a:xfrm>
              <a:off x="720725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1"/>
                    <a:pt x="47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" name="Freeform 150"/>
            <p:cNvSpPr>
              <a:spLocks/>
            </p:cNvSpPr>
            <p:nvPr/>
          </p:nvSpPr>
          <p:spPr bwMode="auto">
            <a:xfrm>
              <a:off x="7331075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7"/>
                    <a:pt x="62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" name="Freeform 151"/>
            <p:cNvSpPr>
              <a:spLocks/>
            </p:cNvSpPr>
            <p:nvPr/>
          </p:nvSpPr>
          <p:spPr bwMode="auto">
            <a:xfrm>
              <a:off x="7454900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" name="Freeform 152"/>
            <p:cNvSpPr>
              <a:spLocks/>
            </p:cNvSpPr>
            <p:nvPr/>
          </p:nvSpPr>
          <p:spPr bwMode="auto">
            <a:xfrm>
              <a:off x="7577138" y="1431925"/>
              <a:ext cx="65088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0 h 78"/>
                <a:gd name="T36" fmla="*/ 12 w 79"/>
                <a:gd name="T37" fmla="*/ 50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5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5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0 h 78"/>
                <a:gd name="T62" fmla="*/ 67 w 79"/>
                <a:gd name="T63" fmla="*/ 50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8" name="Freeform 153"/>
            <p:cNvSpPr>
              <a:spLocks/>
            </p:cNvSpPr>
            <p:nvPr/>
          </p:nvSpPr>
          <p:spPr bwMode="auto">
            <a:xfrm>
              <a:off x="5970588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47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9" name="Freeform 154"/>
            <p:cNvSpPr>
              <a:spLocks/>
            </p:cNvSpPr>
            <p:nvPr/>
          </p:nvSpPr>
          <p:spPr bwMode="auto">
            <a:xfrm>
              <a:off x="6092825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0" name="Freeform 155"/>
            <p:cNvSpPr>
              <a:spLocks/>
            </p:cNvSpPr>
            <p:nvPr/>
          </p:nvSpPr>
          <p:spPr bwMode="auto">
            <a:xfrm>
              <a:off x="621665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1" name="Freeform 156"/>
            <p:cNvSpPr>
              <a:spLocks/>
            </p:cNvSpPr>
            <p:nvPr/>
          </p:nvSpPr>
          <p:spPr bwMode="auto">
            <a:xfrm>
              <a:off x="6340475" y="155575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6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6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2" name="Freeform 157"/>
            <p:cNvSpPr>
              <a:spLocks/>
            </p:cNvSpPr>
            <p:nvPr/>
          </p:nvSpPr>
          <p:spPr bwMode="auto">
            <a:xfrm>
              <a:off x="646430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3" name="Freeform 158"/>
            <p:cNvSpPr>
              <a:spLocks/>
            </p:cNvSpPr>
            <p:nvPr/>
          </p:nvSpPr>
          <p:spPr bwMode="auto">
            <a:xfrm>
              <a:off x="6588125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" name="Freeform 159"/>
            <p:cNvSpPr>
              <a:spLocks/>
            </p:cNvSpPr>
            <p:nvPr/>
          </p:nvSpPr>
          <p:spPr bwMode="auto">
            <a:xfrm>
              <a:off x="6711950" y="155575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39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6 h 78"/>
                <a:gd name="T44" fmla="*/ 28 w 79"/>
                <a:gd name="T45" fmla="*/ 66 h 78"/>
                <a:gd name="T46" fmla="*/ 28 w 79"/>
                <a:gd name="T47" fmla="*/ 66 h 78"/>
                <a:gd name="T48" fmla="*/ 39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6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" name="Freeform 160"/>
            <p:cNvSpPr>
              <a:spLocks/>
            </p:cNvSpPr>
            <p:nvPr/>
          </p:nvSpPr>
          <p:spPr bwMode="auto">
            <a:xfrm>
              <a:off x="6835775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47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" name="Freeform 161"/>
            <p:cNvSpPr>
              <a:spLocks/>
            </p:cNvSpPr>
            <p:nvPr/>
          </p:nvSpPr>
          <p:spPr bwMode="auto">
            <a:xfrm>
              <a:off x="695960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7" name="Freeform 162"/>
            <p:cNvSpPr>
              <a:spLocks/>
            </p:cNvSpPr>
            <p:nvPr/>
          </p:nvSpPr>
          <p:spPr bwMode="auto">
            <a:xfrm>
              <a:off x="7083425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8" name="Freeform 163"/>
            <p:cNvSpPr>
              <a:spLocks/>
            </p:cNvSpPr>
            <p:nvPr/>
          </p:nvSpPr>
          <p:spPr bwMode="auto">
            <a:xfrm>
              <a:off x="720725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47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9" name="Freeform 164"/>
            <p:cNvSpPr>
              <a:spLocks/>
            </p:cNvSpPr>
            <p:nvPr/>
          </p:nvSpPr>
          <p:spPr bwMode="auto">
            <a:xfrm>
              <a:off x="7331075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0" name="Freeform 165"/>
            <p:cNvSpPr>
              <a:spLocks/>
            </p:cNvSpPr>
            <p:nvPr/>
          </p:nvSpPr>
          <p:spPr bwMode="auto">
            <a:xfrm>
              <a:off x="7454900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1" name="Freeform 166"/>
            <p:cNvSpPr>
              <a:spLocks/>
            </p:cNvSpPr>
            <p:nvPr/>
          </p:nvSpPr>
          <p:spPr bwMode="auto">
            <a:xfrm>
              <a:off x="7577138" y="1555750"/>
              <a:ext cx="65088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6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6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2" name="Freeform 167"/>
            <p:cNvSpPr>
              <a:spLocks/>
            </p:cNvSpPr>
            <p:nvPr/>
          </p:nvSpPr>
          <p:spPr bwMode="auto">
            <a:xfrm>
              <a:off x="5970588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3" name="Freeform 168"/>
            <p:cNvSpPr>
              <a:spLocks/>
            </p:cNvSpPr>
            <p:nvPr/>
          </p:nvSpPr>
          <p:spPr bwMode="auto">
            <a:xfrm>
              <a:off x="6092825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4" name="Freeform 169"/>
            <p:cNvSpPr>
              <a:spLocks/>
            </p:cNvSpPr>
            <p:nvPr/>
          </p:nvSpPr>
          <p:spPr bwMode="auto">
            <a:xfrm>
              <a:off x="621665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5" name="Freeform 170"/>
            <p:cNvSpPr>
              <a:spLocks/>
            </p:cNvSpPr>
            <p:nvPr/>
          </p:nvSpPr>
          <p:spPr bwMode="auto">
            <a:xfrm>
              <a:off x="6340475" y="1677988"/>
              <a:ext cx="63500" cy="63500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6" name="Freeform 171"/>
            <p:cNvSpPr>
              <a:spLocks/>
            </p:cNvSpPr>
            <p:nvPr/>
          </p:nvSpPr>
          <p:spPr bwMode="auto">
            <a:xfrm>
              <a:off x="646430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7" name="Freeform 172"/>
            <p:cNvSpPr>
              <a:spLocks/>
            </p:cNvSpPr>
            <p:nvPr/>
          </p:nvSpPr>
          <p:spPr bwMode="auto">
            <a:xfrm>
              <a:off x="6588125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8" name="Freeform 173"/>
            <p:cNvSpPr>
              <a:spLocks/>
            </p:cNvSpPr>
            <p:nvPr/>
          </p:nvSpPr>
          <p:spPr bwMode="auto">
            <a:xfrm>
              <a:off x="6711950" y="1677988"/>
              <a:ext cx="63500" cy="63500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39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39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9" name="Freeform 174"/>
            <p:cNvSpPr>
              <a:spLocks/>
            </p:cNvSpPr>
            <p:nvPr/>
          </p:nvSpPr>
          <p:spPr bwMode="auto">
            <a:xfrm>
              <a:off x="6835775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0" name="Freeform 175"/>
            <p:cNvSpPr>
              <a:spLocks/>
            </p:cNvSpPr>
            <p:nvPr/>
          </p:nvSpPr>
          <p:spPr bwMode="auto">
            <a:xfrm>
              <a:off x="695960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1" name="Freeform 176"/>
            <p:cNvSpPr>
              <a:spLocks/>
            </p:cNvSpPr>
            <p:nvPr/>
          </p:nvSpPr>
          <p:spPr bwMode="auto">
            <a:xfrm>
              <a:off x="7083425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" name="Freeform 177"/>
            <p:cNvSpPr>
              <a:spLocks/>
            </p:cNvSpPr>
            <p:nvPr/>
          </p:nvSpPr>
          <p:spPr bwMode="auto">
            <a:xfrm>
              <a:off x="720725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3" name="Freeform 178"/>
            <p:cNvSpPr>
              <a:spLocks/>
            </p:cNvSpPr>
            <p:nvPr/>
          </p:nvSpPr>
          <p:spPr bwMode="auto">
            <a:xfrm>
              <a:off x="7331075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4" name="Freeform 179"/>
            <p:cNvSpPr>
              <a:spLocks/>
            </p:cNvSpPr>
            <p:nvPr/>
          </p:nvSpPr>
          <p:spPr bwMode="auto">
            <a:xfrm>
              <a:off x="7454900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5" name="Freeform 180"/>
            <p:cNvSpPr>
              <a:spLocks/>
            </p:cNvSpPr>
            <p:nvPr/>
          </p:nvSpPr>
          <p:spPr bwMode="auto">
            <a:xfrm>
              <a:off x="7577138" y="1677988"/>
              <a:ext cx="65088" cy="63500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6" name="Freeform 181"/>
            <p:cNvSpPr>
              <a:spLocks/>
            </p:cNvSpPr>
            <p:nvPr/>
          </p:nvSpPr>
          <p:spPr bwMode="auto">
            <a:xfrm>
              <a:off x="5970588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5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0 w 78"/>
                <a:gd name="T13" fmla="*/ 12 h 79"/>
                <a:gd name="T14" fmla="*/ 50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0 w 78"/>
                <a:gd name="T51" fmla="*/ 67 h 79"/>
                <a:gd name="T52" fmla="*/ 50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5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7" name="Freeform 182"/>
            <p:cNvSpPr>
              <a:spLocks/>
            </p:cNvSpPr>
            <p:nvPr/>
          </p:nvSpPr>
          <p:spPr bwMode="auto">
            <a:xfrm>
              <a:off x="6092825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6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6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8" name="Freeform 183"/>
            <p:cNvSpPr>
              <a:spLocks/>
            </p:cNvSpPr>
            <p:nvPr/>
          </p:nvSpPr>
          <p:spPr bwMode="auto">
            <a:xfrm>
              <a:off x="621665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3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3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9" name="Freeform 184"/>
            <p:cNvSpPr>
              <a:spLocks/>
            </p:cNvSpPr>
            <p:nvPr/>
          </p:nvSpPr>
          <p:spPr bwMode="auto">
            <a:xfrm>
              <a:off x="6340475" y="1801813"/>
              <a:ext cx="63500" cy="63500"/>
            </a:xfrm>
            <a:custGeom>
              <a:avLst/>
              <a:gdLst>
                <a:gd name="T0" fmla="*/ 79 w 79"/>
                <a:gd name="T1" fmla="*/ 40 h 79"/>
                <a:gd name="T2" fmla="*/ 67 w 79"/>
                <a:gd name="T3" fmla="*/ 28 h 79"/>
                <a:gd name="T4" fmla="*/ 67 w 79"/>
                <a:gd name="T5" fmla="*/ 28 h 79"/>
                <a:gd name="T6" fmla="*/ 56 w 79"/>
                <a:gd name="T7" fmla="*/ 35 h 79"/>
                <a:gd name="T8" fmla="*/ 44 w 79"/>
                <a:gd name="T9" fmla="*/ 35 h 79"/>
                <a:gd name="T10" fmla="*/ 44 w 79"/>
                <a:gd name="T11" fmla="*/ 23 h 79"/>
                <a:gd name="T12" fmla="*/ 51 w 79"/>
                <a:gd name="T13" fmla="*/ 12 h 79"/>
                <a:gd name="T14" fmla="*/ 51 w 79"/>
                <a:gd name="T15" fmla="*/ 12 h 79"/>
                <a:gd name="T16" fmla="*/ 40 w 79"/>
                <a:gd name="T17" fmla="*/ 0 h 79"/>
                <a:gd name="T18" fmla="*/ 28 w 79"/>
                <a:gd name="T19" fmla="*/ 12 h 79"/>
                <a:gd name="T20" fmla="*/ 28 w 79"/>
                <a:gd name="T21" fmla="*/ 12 h 79"/>
                <a:gd name="T22" fmla="*/ 35 w 79"/>
                <a:gd name="T23" fmla="*/ 23 h 79"/>
                <a:gd name="T24" fmla="*/ 35 w 79"/>
                <a:gd name="T25" fmla="*/ 35 h 79"/>
                <a:gd name="T26" fmla="*/ 23 w 79"/>
                <a:gd name="T27" fmla="*/ 35 h 79"/>
                <a:gd name="T28" fmla="*/ 12 w 79"/>
                <a:gd name="T29" fmla="*/ 28 h 79"/>
                <a:gd name="T30" fmla="*/ 12 w 79"/>
                <a:gd name="T31" fmla="*/ 28 h 79"/>
                <a:gd name="T32" fmla="*/ 0 w 79"/>
                <a:gd name="T33" fmla="*/ 40 h 79"/>
                <a:gd name="T34" fmla="*/ 12 w 79"/>
                <a:gd name="T35" fmla="*/ 51 h 79"/>
                <a:gd name="T36" fmla="*/ 12 w 79"/>
                <a:gd name="T37" fmla="*/ 51 h 79"/>
                <a:gd name="T38" fmla="*/ 23 w 79"/>
                <a:gd name="T39" fmla="*/ 44 h 79"/>
                <a:gd name="T40" fmla="*/ 35 w 79"/>
                <a:gd name="T41" fmla="*/ 44 h 79"/>
                <a:gd name="T42" fmla="*/ 35 w 79"/>
                <a:gd name="T43" fmla="*/ 56 h 79"/>
                <a:gd name="T44" fmla="*/ 28 w 79"/>
                <a:gd name="T45" fmla="*/ 67 h 79"/>
                <a:gd name="T46" fmla="*/ 28 w 79"/>
                <a:gd name="T47" fmla="*/ 67 h 79"/>
                <a:gd name="T48" fmla="*/ 40 w 79"/>
                <a:gd name="T49" fmla="*/ 79 h 79"/>
                <a:gd name="T50" fmla="*/ 51 w 79"/>
                <a:gd name="T51" fmla="*/ 67 h 79"/>
                <a:gd name="T52" fmla="*/ 51 w 79"/>
                <a:gd name="T53" fmla="*/ 67 h 79"/>
                <a:gd name="T54" fmla="*/ 44 w 79"/>
                <a:gd name="T55" fmla="*/ 56 h 79"/>
                <a:gd name="T56" fmla="*/ 44 w 79"/>
                <a:gd name="T57" fmla="*/ 44 h 79"/>
                <a:gd name="T58" fmla="*/ 56 w 79"/>
                <a:gd name="T59" fmla="*/ 44 h 79"/>
                <a:gd name="T60" fmla="*/ 67 w 79"/>
                <a:gd name="T61" fmla="*/ 51 h 79"/>
                <a:gd name="T62" fmla="*/ 67 w 79"/>
                <a:gd name="T63" fmla="*/ 51 h 79"/>
                <a:gd name="T64" fmla="*/ 79 w 79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9">
                  <a:moveTo>
                    <a:pt x="79" y="40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40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0" name="Freeform 185"/>
            <p:cNvSpPr>
              <a:spLocks/>
            </p:cNvSpPr>
            <p:nvPr/>
          </p:nvSpPr>
          <p:spPr bwMode="auto">
            <a:xfrm>
              <a:off x="646430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6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6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1" name="Freeform 186"/>
            <p:cNvSpPr>
              <a:spLocks/>
            </p:cNvSpPr>
            <p:nvPr/>
          </p:nvSpPr>
          <p:spPr bwMode="auto">
            <a:xfrm>
              <a:off x="6588125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2" name="Freeform 187"/>
            <p:cNvSpPr>
              <a:spLocks/>
            </p:cNvSpPr>
            <p:nvPr/>
          </p:nvSpPr>
          <p:spPr bwMode="auto">
            <a:xfrm>
              <a:off x="6711950" y="1801813"/>
              <a:ext cx="63500" cy="63500"/>
            </a:xfrm>
            <a:custGeom>
              <a:avLst/>
              <a:gdLst>
                <a:gd name="T0" fmla="*/ 79 w 79"/>
                <a:gd name="T1" fmla="*/ 40 h 79"/>
                <a:gd name="T2" fmla="*/ 67 w 79"/>
                <a:gd name="T3" fmla="*/ 28 h 79"/>
                <a:gd name="T4" fmla="*/ 67 w 79"/>
                <a:gd name="T5" fmla="*/ 28 h 79"/>
                <a:gd name="T6" fmla="*/ 56 w 79"/>
                <a:gd name="T7" fmla="*/ 35 h 79"/>
                <a:gd name="T8" fmla="*/ 44 w 79"/>
                <a:gd name="T9" fmla="*/ 35 h 79"/>
                <a:gd name="T10" fmla="*/ 44 w 79"/>
                <a:gd name="T11" fmla="*/ 23 h 79"/>
                <a:gd name="T12" fmla="*/ 51 w 79"/>
                <a:gd name="T13" fmla="*/ 12 h 79"/>
                <a:gd name="T14" fmla="*/ 51 w 79"/>
                <a:gd name="T15" fmla="*/ 12 h 79"/>
                <a:gd name="T16" fmla="*/ 39 w 79"/>
                <a:gd name="T17" fmla="*/ 0 h 79"/>
                <a:gd name="T18" fmla="*/ 28 w 79"/>
                <a:gd name="T19" fmla="*/ 12 h 79"/>
                <a:gd name="T20" fmla="*/ 28 w 79"/>
                <a:gd name="T21" fmla="*/ 12 h 79"/>
                <a:gd name="T22" fmla="*/ 35 w 79"/>
                <a:gd name="T23" fmla="*/ 23 h 79"/>
                <a:gd name="T24" fmla="*/ 35 w 79"/>
                <a:gd name="T25" fmla="*/ 35 h 79"/>
                <a:gd name="T26" fmla="*/ 23 w 79"/>
                <a:gd name="T27" fmla="*/ 35 h 79"/>
                <a:gd name="T28" fmla="*/ 12 w 79"/>
                <a:gd name="T29" fmla="*/ 28 h 79"/>
                <a:gd name="T30" fmla="*/ 12 w 79"/>
                <a:gd name="T31" fmla="*/ 28 h 79"/>
                <a:gd name="T32" fmla="*/ 0 w 79"/>
                <a:gd name="T33" fmla="*/ 40 h 79"/>
                <a:gd name="T34" fmla="*/ 12 w 79"/>
                <a:gd name="T35" fmla="*/ 51 h 79"/>
                <a:gd name="T36" fmla="*/ 12 w 79"/>
                <a:gd name="T37" fmla="*/ 51 h 79"/>
                <a:gd name="T38" fmla="*/ 23 w 79"/>
                <a:gd name="T39" fmla="*/ 44 h 79"/>
                <a:gd name="T40" fmla="*/ 35 w 79"/>
                <a:gd name="T41" fmla="*/ 44 h 79"/>
                <a:gd name="T42" fmla="*/ 35 w 79"/>
                <a:gd name="T43" fmla="*/ 56 h 79"/>
                <a:gd name="T44" fmla="*/ 28 w 79"/>
                <a:gd name="T45" fmla="*/ 67 h 79"/>
                <a:gd name="T46" fmla="*/ 28 w 79"/>
                <a:gd name="T47" fmla="*/ 67 h 79"/>
                <a:gd name="T48" fmla="*/ 39 w 79"/>
                <a:gd name="T49" fmla="*/ 79 h 79"/>
                <a:gd name="T50" fmla="*/ 51 w 79"/>
                <a:gd name="T51" fmla="*/ 67 h 79"/>
                <a:gd name="T52" fmla="*/ 51 w 79"/>
                <a:gd name="T53" fmla="*/ 67 h 79"/>
                <a:gd name="T54" fmla="*/ 44 w 79"/>
                <a:gd name="T55" fmla="*/ 56 h 79"/>
                <a:gd name="T56" fmla="*/ 44 w 79"/>
                <a:gd name="T57" fmla="*/ 44 h 79"/>
                <a:gd name="T58" fmla="*/ 56 w 79"/>
                <a:gd name="T59" fmla="*/ 44 h 79"/>
                <a:gd name="T60" fmla="*/ 67 w 79"/>
                <a:gd name="T61" fmla="*/ 51 h 79"/>
                <a:gd name="T62" fmla="*/ 67 w 79"/>
                <a:gd name="T63" fmla="*/ 51 h 79"/>
                <a:gd name="T64" fmla="*/ 79 w 79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9">
                  <a:moveTo>
                    <a:pt x="79" y="40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3" name="Freeform 188"/>
            <p:cNvSpPr>
              <a:spLocks/>
            </p:cNvSpPr>
            <p:nvPr/>
          </p:nvSpPr>
          <p:spPr bwMode="auto">
            <a:xfrm>
              <a:off x="6835775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5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0 w 78"/>
                <a:gd name="T13" fmla="*/ 12 h 79"/>
                <a:gd name="T14" fmla="*/ 50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0 w 78"/>
                <a:gd name="T51" fmla="*/ 67 h 79"/>
                <a:gd name="T52" fmla="*/ 50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5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4" name="Freeform 189"/>
            <p:cNvSpPr>
              <a:spLocks/>
            </p:cNvSpPr>
            <p:nvPr/>
          </p:nvSpPr>
          <p:spPr bwMode="auto">
            <a:xfrm>
              <a:off x="695960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5" name="Freeform 190"/>
            <p:cNvSpPr>
              <a:spLocks/>
            </p:cNvSpPr>
            <p:nvPr/>
          </p:nvSpPr>
          <p:spPr bwMode="auto">
            <a:xfrm>
              <a:off x="7083425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3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3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6" name="Freeform 191"/>
            <p:cNvSpPr>
              <a:spLocks/>
            </p:cNvSpPr>
            <p:nvPr/>
          </p:nvSpPr>
          <p:spPr bwMode="auto">
            <a:xfrm>
              <a:off x="720725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5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0 w 78"/>
                <a:gd name="T13" fmla="*/ 12 h 79"/>
                <a:gd name="T14" fmla="*/ 50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0 w 78"/>
                <a:gd name="T51" fmla="*/ 67 h 79"/>
                <a:gd name="T52" fmla="*/ 50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5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7" name="Freeform 192"/>
            <p:cNvSpPr>
              <a:spLocks/>
            </p:cNvSpPr>
            <p:nvPr/>
          </p:nvSpPr>
          <p:spPr bwMode="auto">
            <a:xfrm>
              <a:off x="7331075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6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6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8" name="Freeform 193"/>
            <p:cNvSpPr>
              <a:spLocks/>
            </p:cNvSpPr>
            <p:nvPr/>
          </p:nvSpPr>
          <p:spPr bwMode="auto">
            <a:xfrm>
              <a:off x="7454900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3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3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9" name="Freeform 194"/>
            <p:cNvSpPr>
              <a:spLocks/>
            </p:cNvSpPr>
            <p:nvPr/>
          </p:nvSpPr>
          <p:spPr bwMode="auto">
            <a:xfrm>
              <a:off x="7577138" y="1801813"/>
              <a:ext cx="65088" cy="63500"/>
            </a:xfrm>
            <a:custGeom>
              <a:avLst/>
              <a:gdLst>
                <a:gd name="T0" fmla="*/ 79 w 79"/>
                <a:gd name="T1" fmla="*/ 40 h 79"/>
                <a:gd name="T2" fmla="*/ 67 w 79"/>
                <a:gd name="T3" fmla="*/ 28 h 79"/>
                <a:gd name="T4" fmla="*/ 67 w 79"/>
                <a:gd name="T5" fmla="*/ 28 h 79"/>
                <a:gd name="T6" fmla="*/ 56 w 79"/>
                <a:gd name="T7" fmla="*/ 35 h 79"/>
                <a:gd name="T8" fmla="*/ 44 w 79"/>
                <a:gd name="T9" fmla="*/ 35 h 79"/>
                <a:gd name="T10" fmla="*/ 44 w 79"/>
                <a:gd name="T11" fmla="*/ 23 h 79"/>
                <a:gd name="T12" fmla="*/ 51 w 79"/>
                <a:gd name="T13" fmla="*/ 12 h 79"/>
                <a:gd name="T14" fmla="*/ 51 w 79"/>
                <a:gd name="T15" fmla="*/ 12 h 79"/>
                <a:gd name="T16" fmla="*/ 40 w 79"/>
                <a:gd name="T17" fmla="*/ 0 h 79"/>
                <a:gd name="T18" fmla="*/ 28 w 79"/>
                <a:gd name="T19" fmla="*/ 12 h 79"/>
                <a:gd name="T20" fmla="*/ 28 w 79"/>
                <a:gd name="T21" fmla="*/ 12 h 79"/>
                <a:gd name="T22" fmla="*/ 35 w 79"/>
                <a:gd name="T23" fmla="*/ 23 h 79"/>
                <a:gd name="T24" fmla="*/ 35 w 79"/>
                <a:gd name="T25" fmla="*/ 35 h 79"/>
                <a:gd name="T26" fmla="*/ 23 w 79"/>
                <a:gd name="T27" fmla="*/ 35 h 79"/>
                <a:gd name="T28" fmla="*/ 12 w 79"/>
                <a:gd name="T29" fmla="*/ 28 h 79"/>
                <a:gd name="T30" fmla="*/ 12 w 79"/>
                <a:gd name="T31" fmla="*/ 28 h 79"/>
                <a:gd name="T32" fmla="*/ 0 w 79"/>
                <a:gd name="T33" fmla="*/ 40 h 79"/>
                <a:gd name="T34" fmla="*/ 12 w 79"/>
                <a:gd name="T35" fmla="*/ 51 h 79"/>
                <a:gd name="T36" fmla="*/ 12 w 79"/>
                <a:gd name="T37" fmla="*/ 51 h 79"/>
                <a:gd name="T38" fmla="*/ 23 w 79"/>
                <a:gd name="T39" fmla="*/ 44 h 79"/>
                <a:gd name="T40" fmla="*/ 35 w 79"/>
                <a:gd name="T41" fmla="*/ 44 h 79"/>
                <a:gd name="T42" fmla="*/ 35 w 79"/>
                <a:gd name="T43" fmla="*/ 56 h 79"/>
                <a:gd name="T44" fmla="*/ 28 w 79"/>
                <a:gd name="T45" fmla="*/ 67 h 79"/>
                <a:gd name="T46" fmla="*/ 28 w 79"/>
                <a:gd name="T47" fmla="*/ 67 h 79"/>
                <a:gd name="T48" fmla="*/ 40 w 79"/>
                <a:gd name="T49" fmla="*/ 79 h 79"/>
                <a:gd name="T50" fmla="*/ 51 w 79"/>
                <a:gd name="T51" fmla="*/ 67 h 79"/>
                <a:gd name="T52" fmla="*/ 51 w 79"/>
                <a:gd name="T53" fmla="*/ 67 h 79"/>
                <a:gd name="T54" fmla="*/ 44 w 79"/>
                <a:gd name="T55" fmla="*/ 56 h 79"/>
                <a:gd name="T56" fmla="*/ 44 w 79"/>
                <a:gd name="T57" fmla="*/ 44 h 79"/>
                <a:gd name="T58" fmla="*/ 56 w 79"/>
                <a:gd name="T59" fmla="*/ 44 h 79"/>
                <a:gd name="T60" fmla="*/ 67 w 79"/>
                <a:gd name="T61" fmla="*/ 51 h 79"/>
                <a:gd name="T62" fmla="*/ 67 w 79"/>
                <a:gd name="T63" fmla="*/ 51 h 79"/>
                <a:gd name="T64" fmla="*/ 79 w 79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9">
                  <a:moveTo>
                    <a:pt x="79" y="40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40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1739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>
            <a:grpSpLocks noChangeAspect="1"/>
          </p:cNvGrpSpPr>
          <p:nvPr userDrawn="1"/>
        </p:nvGrpSpPr>
        <p:grpSpPr>
          <a:xfrm>
            <a:off x="9853495" y="46203"/>
            <a:ext cx="1854000" cy="2661516"/>
            <a:chOff x="17487900" y="958850"/>
            <a:chExt cx="714376" cy="1025525"/>
          </a:xfrm>
          <a:solidFill>
            <a:srgbClr val="FFFFFF">
              <a:alpha val="20000"/>
            </a:srgbClr>
          </a:solidFill>
        </p:grpSpPr>
        <p:sp>
          <p:nvSpPr>
            <p:cNvPr id="135" name="Freeform 865"/>
            <p:cNvSpPr>
              <a:spLocks/>
            </p:cNvSpPr>
            <p:nvPr/>
          </p:nvSpPr>
          <p:spPr bwMode="auto">
            <a:xfrm>
              <a:off x="17487900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6"/>
            <p:cNvSpPr>
              <a:spLocks/>
            </p:cNvSpPr>
            <p:nvPr/>
          </p:nvSpPr>
          <p:spPr bwMode="auto">
            <a:xfrm>
              <a:off x="1764506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67"/>
            <p:cNvSpPr>
              <a:spLocks/>
            </p:cNvSpPr>
            <p:nvPr/>
          </p:nvSpPr>
          <p:spPr bwMode="auto">
            <a:xfrm>
              <a:off x="1780381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868"/>
            <p:cNvSpPr>
              <a:spLocks/>
            </p:cNvSpPr>
            <p:nvPr/>
          </p:nvSpPr>
          <p:spPr bwMode="auto">
            <a:xfrm>
              <a:off x="1796256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5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869"/>
            <p:cNvSpPr>
              <a:spLocks/>
            </p:cNvSpPr>
            <p:nvPr/>
          </p:nvSpPr>
          <p:spPr bwMode="auto">
            <a:xfrm>
              <a:off x="1812131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870"/>
            <p:cNvSpPr>
              <a:spLocks/>
            </p:cNvSpPr>
            <p:nvPr/>
          </p:nvSpPr>
          <p:spPr bwMode="auto">
            <a:xfrm>
              <a:off x="17487900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871"/>
            <p:cNvSpPr>
              <a:spLocks/>
            </p:cNvSpPr>
            <p:nvPr/>
          </p:nvSpPr>
          <p:spPr bwMode="auto">
            <a:xfrm>
              <a:off x="1764506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872"/>
            <p:cNvSpPr>
              <a:spLocks/>
            </p:cNvSpPr>
            <p:nvPr/>
          </p:nvSpPr>
          <p:spPr bwMode="auto">
            <a:xfrm>
              <a:off x="1780381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873"/>
            <p:cNvSpPr>
              <a:spLocks/>
            </p:cNvSpPr>
            <p:nvPr/>
          </p:nvSpPr>
          <p:spPr bwMode="auto">
            <a:xfrm>
              <a:off x="1796256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5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874"/>
            <p:cNvSpPr>
              <a:spLocks/>
            </p:cNvSpPr>
            <p:nvPr/>
          </p:nvSpPr>
          <p:spPr bwMode="auto">
            <a:xfrm>
              <a:off x="1812131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875"/>
            <p:cNvSpPr>
              <a:spLocks/>
            </p:cNvSpPr>
            <p:nvPr/>
          </p:nvSpPr>
          <p:spPr bwMode="auto">
            <a:xfrm>
              <a:off x="17487900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876"/>
            <p:cNvSpPr>
              <a:spLocks/>
            </p:cNvSpPr>
            <p:nvPr/>
          </p:nvSpPr>
          <p:spPr bwMode="auto">
            <a:xfrm>
              <a:off x="1764506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877"/>
            <p:cNvSpPr>
              <a:spLocks/>
            </p:cNvSpPr>
            <p:nvPr/>
          </p:nvSpPr>
          <p:spPr bwMode="auto">
            <a:xfrm>
              <a:off x="1780381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878"/>
            <p:cNvSpPr>
              <a:spLocks/>
            </p:cNvSpPr>
            <p:nvPr/>
          </p:nvSpPr>
          <p:spPr bwMode="auto">
            <a:xfrm>
              <a:off x="1796256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879"/>
            <p:cNvSpPr>
              <a:spLocks/>
            </p:cNvSpPr>
            <p:nvPr/>
          </p:nvSpPr>
          <p:spPr bwMode="auto">
            <a:xfrm>
              <a:off x="1812131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880"/>
            <p:cNvSpPr>
              <a:spLocks/>
            </p:cNvSpPr>
            <p:nvPr/>
          </p:nvSpPr>
          <p:spPr bwMode="auto">
            <a:xfrm>
              <a:off x="17487900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4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881"/>
            <p:cNvSpPr>
              <a:spLocks/>
            </p:cNvSpPr>
            <p:nvPr/>
          </p:nvSpPr>
          <p:spPr bwMode="auto">
            <a:xfrm>
              <a:off x="1764506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5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882"/>
            <p:cNvSpPr>
              <a:spLocks/>
            </p:cNvSpPr>
            <p:nvPr/>
          </p:nvSpPr>
          <p:spPr bwMode="auto">
            <a:xfrm>
              <a:off x="1780381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4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883"/>
            <p:cNvSpPr>
              <a:spLocks/>
            </p:cNvSpPr>
            <p:nvPr/>
          </p:nvSpPr>
          <p:spPr bwMode="auto">
            <a:xfrm>
              <a:off x="1796256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4 h 120"/>
                <a:gd name="T26" fmla="*/ 35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3 h 120"/>
                <a:gd name="T46" fmla="*/ 43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884"/>
            <p:cNvSpPr>
              <a:spLocks/>
            </p:cNvSpPr>
            <p:nvPr/>
          </p:nvSpPr>
          <p:spPr bwMode="auto">
            <a:xfrm>
              <a:off x="1812131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4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885"/>
            <p:cNvSpPr>
              <a:spLocks/>
            </p:cNvSpPr>
            <p:nvPr/>
          </p:nvSpPr>
          <p:spPr bwMode="auto">
            <a:xfrm>
              <a:off x="17487900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2 w 120"/>
                <a:gd name="T3" fmla="*/ 43 h 121"/>
                <a:gd name="T4" fmla="*/ 102 w 120"/>
                <a:gd name="T5" fmla="*/ 43 h 121"/>
                <a:gd name="T6" fmla="*/ 85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5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886"/>
            <p:cNvSpPr>
              <a:spLocks/>
            </p:cNvSpPr>
            <p:nvPr/>
          </p:nvSpPr>
          <p:spPr bwMode="auto">
            <a:xfrm>
              <a:off x="1764506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887"/>
            <p:cNvSpPr>
              <a:spLocks/>
            </p:cNvSpPr>
            <p:nvPr/>
          </p:nvSpPr>
          <p:spPr bwMode="auto">
            <a:xfrm>
              <a:off x="1780381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888"/>
            <p:cNvSpPr>
              <a:spLocks/>
            </p:cNvSpPr>
            <p:nvPr/>
          </p:nvSpPr>
          <p:spPr bwMode="auto">
            <a:xfrm>
              <a:off x="1796256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3 w 120"/>
                <a:gd name="T19" fmla="*/ 18 h 121"/>
                <a:gd name="T20" fmla="*/ 43 w 120"/>
                <a:gd name="T21" fmla="*/ 18 h 121"/>
                <a:gd name="T22" fmla="*/ 54 w 120"/>
                <a:gd name="T23" fmla="*/ 35 h 121"/>
                <a:gd name="T24" fmla="*/ 54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4 w 120"/>
                <a:gd name="T41" fmla="*/ 67 h 121"/>
                <a:gd name="T42" fmla="*/ 54 w 120"/>
                <a:gd name="T43" fmla="*/ 86 h 121"/>
                <a:gd name="T44" fmla="*/ 43 w 120"/>
                <a:gd name="T45" fmla="*/ 103 h 121"/>
                <a:gd name="T46" fmla="*/ 43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12"/>
                    <a:pt x="51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889"/>
            <p:cNvSpPr>
              <a:spLocks/>
            </p:cNvSpPr>
            <p:nvPr/>
          </p:nvSpPr>
          <p:spPr bwMode="auto">
            <a:xfrm>
              <a:off x="1812131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890"/>
            <p:cNvSpPr>
              <a:spLocks/>
            </p:cNvSpPr>
            <p:nvPr/>
          </p:nvSpPr>
          <p:spPr bwMode="auto">
            <a:xfrm>
              <a:off x="17487900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2 w 120"/>
                <a:gd name="T3" fmla="*/ 43 h 121"/>
                <a:gd name="T4" fmla="*/ 102 w 120"/>
                <a:gd name="T5" fmla="*/ 43 h 121"/>
                <a:gd name="T6" fmla="*/ 85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5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891"/>
            <p:cNvSpPr>
              <a:spLocks/>
            </p:cNvSpPr>
            <p:nvPr/>
          </p:nvSpPr>
          <p:spPr bwMode="auto">
            <a:xfrm>
              <a:off x="1764506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892"/>
            <p:cNvSpPr>
              <a:spLocks/>
            </p:cNvSpPr>
            <p:nvPr/>
          </p:nvSpPr>
          <p:spPr bwMode="auto">
            <a:xfrm>
              <a:off x="1780381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893"/>
            <p:cNvSpPr>
              <a:spLocks/>
            </p:cNvSpPr>
            <p:nvPr/>
          </p:nvSpPr>
          <p:spPr bwMode="auto">
            <a:xfrm>
              <a:off x="1796256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3 w 120"/>
                <a:gd name="T19" fmla="*/ 18 h 121"/>
                <a:gd name="T20" fmla="*/ 43 w 120"/>
                <a:gd name="T21" fmla="*/ 18 h 121"/>
                <a:gd name="T22" fmla="*/ 54 w 120"/>
                <a:gd name="T23" fmla="*/ 35 h 121"/>
                <a:gd name="T24" fmla="*/ 54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4 w 120"/>
                <a:gd name="T41" fmla="*/ 67 h 121"/>
                <a:gd name="T42" fmla="*/ 54 w 120"/>
                <a:gd name="T43" fmla="*/ 86 h 121"/>
                <a:gd name="T44" fmla="*/ 43 w 120"/>
                <a:gd name="T45" fmla="*/ 103 h 121"/>
                <a:gd name="T46" fmla="*/ 43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1" y="0"/>
                    <a:pt x="43" y="9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13"/>
                    <a:pt x="51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894"/>
            <p:cNvSpPr>
              <a:spLocks/>
            </p:cNvSpPr>
            <p:nvPr/>
          </p:nvSpPr>
          <p:spPr bwMode="auto">
            <a:xfrm>
              <a:off x="1812131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895"/>
            <p:cNvSpPr>
              <a:spLocks/>
            </p:cNvSpPr>
            <p:nvPr/>
          </p:nvSpPr>
          <p:spPr bwMode="auto">
            <a:xfrm>
              <a:off x="17487900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4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5 w 120"/>
                <a:gd name="T59" fmla="*/ 66 h 120"/>
                <a:gd name="T60" fmla="*/ 102 w 120"/>
                <a:gd name="T61" fmla="*/ 77 h 120"/>
                <a:gd name="T62" fmla="*/ 102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6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6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6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5" y="77"/>
                    <a:pt x="31" y="73"/>
                    <a:pt x="34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6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3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8" y="73"/>
                    <a:pt x="95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896"/>
            <p:cNvSpPr>
              <a:spLocks/>
            </p:cNvSpPr>
            <p:nvPr/>
          </p:nvSpPr>
          <p:spPr bwMode="auto">
            <a:xfrm>
              <a:off x="1764506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5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3 w 120"/>
                <a:gd name="T61" fmla="*/ 77 h 120"/>
                <a:gd name="T62" fmla="*/ 103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4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7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6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6" y="77"/>
                    <a:pt x="32" y="73"/>
                    <a:pt x="3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4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9" y="73"/>
                    <a:pt x="95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897"/>
            <p:cNvSpPr>
              <a:spLocks/>
            </p:cNvSpPr>
            <p:nvPr/>
          </p:nvSpPr>
          <p:spPr bwMode="auto">
            <a:xfrm>
              <a:off x="1780381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4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2 w 120"/>
                <a:gd name="T61" fmla="*/ 77 h 120"/>
                <a:gd name="T62" fmla="*/ 102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7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6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5" y="77"/>
                    <a:pt x="32" y="73"/>
                    <a:pt x="34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3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8" y="73"/>
                    <a:pt x="95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898"/>
            <p:cNvSpPr>
              <a:spLocks/>
            </p:cNvSpPr>
            <p:nvPr/>
          </p:nvSpPr>
          <p:spPr bwMode="auto">
            <a:xfrm>
              <a:off x="1796256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3 w 120"/>
                <a:gd name="T19" fmla="*/ 17 h 120"/>
                <a:gd name="T20" fmla="*/ 43 w 120"/>
                <a:gd name="T21" fmla="*/ 17 h 120"/>
                <a:gd name="T22" fmla="*/ 54 w 120"/>
                <a:gd name="T23" fmla="*/ 34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5 w 120"/>
                <a:gd name="T39" fmla="*/ 66 h 120"/>
                <a:gd name="T40" fmla="*/ 54 w 120"/>
                <a:gd name="T41" fmla="*/ 66 h 120"/>
                <a:gd name="T42" fmla="*/ 54 w 120"/>
                <a:gd name="T43" fmla="*/ 85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3 w 120"/>
                <a:gd name="T61" fmla="*/ 77 h 120"/>
                <a:gd name="T62" fmla="*/ 103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4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25"/>
                    <a:pt x="47" y="31"/>
                    <a:pt x="54" y="3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6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6" y="77"/>
                    <a:pt x="32" y="73"/>
                    <a:pt x="35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7" y="88"/>
                    <a:pt x="43" y="94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4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9" y="73"/>
                    <a:pt x="95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899"/>
            <p:cNvSpPr>
              <a:spLocks/>
            </p:cNvSpPr>
            <p:nvPr/>
          </p:nvSpPr>
          <p:spPr bwMode="auto">
            <a:xfrm>
              <a:off x="1812131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4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2 w 120"/>
                <a:gd name="T61" fmla="*/ 77 h 120"/>
                <a:gd name="T62" fmla="*/ 102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7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6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5" y="77"/>
                    <a:pt x="32" y="73"/>
                    <a:pt x="34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3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8" y="73"/>
                    <a:pt x="95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4428-3496-4131-BAFD-BF11D53C23D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D759-E627-414B-AE2E-4FC1948DA5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88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Five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smtClean="0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38350" y="1764000"/>
            <a:ext cx="964800" cy="964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1976" y="1764000"/>
            <a:ext cx="964800" cy="964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85600" y="1764000"/>
            <a:ext cx="964800" cy="964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325163" y="1764000"/>
            <a:ext cx="964800" cy="964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898789" y="1764000"/>
            <a:ext cx="964800" cy="964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59417" y="2741613"/>
            <a:ext cx="1929165" cy="3640137"/>
          </a:xfrm>
        </p:spPr>
        <p:txBody>
          <a:bodyPr tIns="180000"/>
          <a:lstStyle>
            <a:lvl4pPr algn="ctr">
              <a:defRPr>
                <a:solidFill>
                  <a:schemeClr val="accent2"/>
                </a:solidFill>
              </a:defRPr>
            </a:lvl4pPr>
            <a:lvl5pPr algn="ctr">
              <a:defRPr/>
            </a:lvl5pPr>
            <a:lvl6pPr algn="ctr">
              <a:defRPr/>
            </a:lvl6pPr>
          </a:lstStyle>
          <a:p>
            <a:pPr lvl="3"/>
            <a:r>
              <a:rPr lang="en-GB" dirty="0" smtClean="0"/>
              <a:t>Subtitle (Calibri 28pt)</a:t>
            </a:r>
          </a:p>
          <a:p>
            <a:pPr lvl="4"/>
            <a:r>
              <a:rPr lang="en-GB" dirty="0" smtClean="0"/>
              <a:t>Body text </a:t>
            </a:r>
            <a:br>
              <a:rPr lang="en-GB" dirty="0" smtClean="0"/>
            </a:br>
            <a:r>
              <a:rPr lang="en-GB" dirty="0" smtClean="0"/>
              <a:t>(Calibri 20pt)</a:t>
            </a:r>
          </a:p>
          <a:p>
            <a:pPr lvl="5"/>
            <a:r>
              <a:rPr lang="en-GB" dirty="0" smtClean="0"/>
              <a:t>Source (Calibri 16pt)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9699185" y="2741613"/>
            <a:ext cx="1929165" cy="3640137"/>
          </a:xfrm>
        </p:spPr>
        <p:txBody>
          <a:bodyPr tIns="180000"/>
          <a:lstStyle>
            <a:lvl4pPr algn="ctr">
              <a:defRPr>
                <a:solidFill>
                  <a:schemeClr val="accent2"/>
                </a:solidFill>
              </a:defRPr>
            </a:lvl4pPr>
            <a:lvl5pPr algn="ctr">
              <a:defRPr/>
            </a:lvl5pPr>
            <a:lvl6pPr algn="ctr">
              <a:defRPr/>
            </a:lvl6pPr>
          </a:lstStyle>
          <a:p>
            <a:pPr lvl="3"/>
            <a:r>
              <a:rPr lang="en-GB" dirty="0" smtClean="0"/>
              <a:t>Subtitle (Calibri 28pt)</a:t>
            </a:r>
          </a:p>
          <a:p>
            <a:pPr lvl="4"/>
            <a:r>
              <a:rPr lang="en-GB" dirty="0" smtClean="0"/>
              <a:t>Body text </a:t>
            </a:r>
            <a:br>
              <a:rPr lang="en-GB" dirty="0" smtClean="0"/>
            </a:br>
            <a:r>
              <a:rPr lang="en-GB" dirty="0" smtClean="0"/>
              <a:t>(Calibri 20pt)</a:t>
            </a:r>
          </a:p>
          <a:p>
            <a:pPr lvl="5"/>
            <a:r>
              <a:rPr lang="en-GB" dirty="0" smtClean="0"/>
              <a:t>Source (Calibri 16pt)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44359" y="2741613"/>
            <a:ext cx="1929165" cy="3640137"/>
          </a:xfrm>
        </p:spPr>
        <p:txBody>
          <a:bodyPr tIns="180000"/>
          <a:lstStyle>
            <a:lvl4pPr algn="ctr">
              <a:defRPr>
                <a:solidFill>
                  <a:schemeClr val="accent2"/>
                </a:solidFill>
              </a:defRPr>
            </a:lvl4pPr>
            <a:lvl5pPr algn="ctr">
              <a:defRPr/>
            </a:lvl5pPr>
            <a:lvl6pPr algn="ctr">
              <a:defRPr/>
            </a:lvl6pPr>
          </a:lstStyle>
          <a:p>
            <a:pPr lvl="3"/>
            <a:r>
              <a:rPr lang="en-GB" dirty="0" smtClean="0"/>
              <a:t>Subtitle (Calibri 28pt)</a:t>
            </a:r>
          </a:p>
          <a:p>
            <a:pPr lvl="4"/>
            <a:r>
              <a:rPr lang="en-GB" dirty="0" smtClean="0"/>
              <a:t>Body text </a:t>
            </a:r>
            <a:br>
              <a:rPr lang="en-GB" dirty="0" smtClean="0"/>
            </a:br>
            <a:r>
              <a:rPr lang="en-GB" dirty="0" smtClean="0"/>
              <a:t>(Calibri 20pt)</a:t>
            </a:r>
          </a:p>
          <a:p>
            <a:pPr lvl="5"/>
            <a:r>
              <a:rPr lang="en-GB" dirty="0" smtClean="0"/>
              <a:t>Source (Calibri 16pt)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129301" y="2741613"/>
            <a:ext cx="1929165" cy="3640137"/>
          </a:xfrm>
        </p:spPr>
        <p:txBody>
          <a:bodyPr tIns="180000"/>
          <a:lstStyle>
            <a:lvl4pPr algn="ctr">
              <a:defRPr>
                <a:solidFill>
                  <a:schemeClr val="accent2"/>
                </a:solidFill>
              </a:defRPr>
            </a:lvl4pPr>
            <a:lvl5pPr algn="ctr">
              <a:defRPr/>
            </a:lvl5pPr>
            <a:lvl6pPr algn="ctr">
              <a:defRPr/>
            </a:lvl6pPr>
          </a:lstStyle>
          <a:p>
            <a:pPr lvl="3"/>
            <a:r>
              <a:rPr lang="en-GB" dirty="0" smtClean="0"/>
              <a:t>Subtitle (Calibri 28pt)</a:t>
            </a:r>
          </a:p>
          <a:p>
            <a:pPr lvl="4"/>
            <a:r>
              <a:rPr lang="en-GB" dirty="0" smtClean="0"/>
              <a:t>Body text </a:t>
            </a:r>
            <a:br>
              <a:rPr lang="en-GB" dirty="0" smtClean="0"/>
            </a:br>
            <a:r>
              <a:rPr lang="en-GB" dirty="0" smtClean="0"/>
              <a:t>(Calibri 20pt)</a:t>
            </a:r>
          </a:p>
          <a:p>
            <a:pPr lvl="5"/>
            <a:r>
              <a:rPr lang="en-GB" dirty="0" smtClean="0"/>
              <a:t>Source (Calibri 16pt)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7414243" y="2741613"/>
            <a:ext cx="1929165" cy="3640137"/>
          </a:xfrm>
        </p:spPr>
        <p:txBody>
          <a:bodyPr tIns="180000"/>
          <a:lstStyle>
            <a:lvl4pPr algn="ctr">
              <a:defRPr>
                <a:solidFill>
                  <a:schemeClr val="accent2"/>
                </a:solidFill>
              </a:defRPr>
            </a:lvl4pPr>
            <a:lvl5pPr algn="ctr">
              <a:defRPr/>
            </a:lvl5pPr>
            <a:lvl6pPr algn="ctr">
              <a:defRPr/>
            </a:lvl6pPr>
          </a:lstStyle>
          <a:p>
            <a:pPr lvl="3"/>
            <a:r>
              <a:rPr lang="en-GB" dirty="0" smtClean="0"/>
              <a:t>Subtitle (Calibri 28pt)</a:t>
            </a:r>
          </a:p>
          <a:p>
            <a:pPr lvl="4"/>
            <a:r>
              <a:rPr lang="en-GB" dirty="0" smtClean="0"/>
              <a:t>Body text </a:t>
            </a:r>
            <a:br>
              <a:rPr lang="en-GB" dirty="0" smtClean="0"/>
            </a:br>
            <a:r>
              <a:rPr lang="en-GB" dirty="0" smtClean="0"/>
              <a:t>(Calibri 20pt)</a:t>
            </a:r>
          </a:p>
          <a:p>
            <a:pPr lvl="5"/>
            <a:r>
              <a:rPr lang="en-GB" dirty="0" smtClean="0"/>
              <a:t>Source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822052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Narrow bulleted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smtClean="0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51175" y="1752600"/>
            <a:ext cx="6096000" cy="462915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0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 userDrawn="1"/>
        </p:nvSpPr>
        <p:spPr>
          <a:xfrm>
            <a:off x="10669588" y="1371600"/>
            <a:ext cx="15240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/>
          <p:cNvSpPr/>
          <p:nvPr userDrawn="1"/>
        </p:nvSpPr>
        <p:spPr>
          <a:xfrm>
            <a:off x="7623174" y="1371600"/>
            <a:ext cx="3046413" cy="54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7165974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7623987" y="1371599"/>
            <a:ext cx="3045600" cy="548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752600"/>
            <a:ext cx="7165975" cy="3735387"/>
          </a:xfr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</a:t>
            </a:r>
            <a:br>
              <a:rPr lang="en-GB" dirty="0" smtClean="0"/>
            </a:br>
            <a:r>
              <a:rPr lang="en-GB" dirty="0" smtClean="0"/>
              <a:t>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10785061" y="1481534"/>
            <a:ext cx="1281421" cy="5290581"/>
            <a:chOff x="9299575" y="50800"/>
            <a:chExt cx="592138" cy="2444751"/>
          </a:xfrm>
          <a:solidFill>
            <a:srgbClr val="FFFFFF">
              <a:alpha val="25098"/>
            </a:srgbClr>
          </a:solidFill>
        </p:grpSpPr>
        <p:sp>
          <p:nvSpPr>
            <p:cNvPr id="98" name="Freeform 195"/>
            <p:cNvSpPr>
              <a:spLocks/>
            </p:cNvSpPr>
            <p:nvPr/>
          </p:nvSpPr>
          <p:spPr bwMode="auto">
            <a:xfrm>
              <a:off x="9299575" y="50800"/>
              <a:ext cx="85725" cy="84138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1 h 106"/>
                <a:gd name="T46" fmla="*/ 37 w 106"/>
                <a:gd name="T47" fmla="*/ 91 h 106"/>
                <a:gd name="T48" fmla="*/ 53 w 106"/>
                <a:gd name="T49" fmla="*/ 106 h 106"/>
                <a:gd name="T50" fmla="*/ 69 w 106"/>
                <a:gd name="T51" fmla="*/ 91 h 106"/>
                <a:gd name="T52" fmla="*/ 69 w 106"/>
                <a:gd name="T53" fmla="*/ 91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96"/>
            <p:cNvSpPr>
              <a:spLocks/>
            </p:cNvSpPr>
            <p:nvPr/>
          </p:nvSpPr>
          <p:spPr bwMode="auto">
            <a:xfrm>
              <a:off x="9467850" y="50800"/>
              <a:ext cx="85725" cy="84138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70 w 107"/>
                <a:gd name="T51" fmla="*/ 91 h 106"/>
                <a:gd name="T52" fmla="*/ 70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97"/>
            <p:cNvSpPr>
              <a:spLocks/>
            </p:cNvSpPr>
            <p:nvPr/>
          </p:nvSpPr>
          <p:spPr bwMode="auto">
            <a:xfrm>
              <a:off x="9636125" y="50800"/>
              <a:ext cx="87313" cy="84138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98"/>
            <p:cNvSpPr>
              <a:spLocks/>
            </p:cNvSpPr>
            <p:nvPr/>
          </p:nvSpPr>
          <p:spPr bwMode="auto">
            <a:xfrm>
              <a:off x="9804400" y="50800"/>
              <a:ext cx="87313" cy="84138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3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99"/>
            <p:cNvSpPr>
              <a:spLocks/>
            </p:cNvSpPr>
            <p:nvPr/>
          </p:nvSpPr>
          <p:spPr bwMode="auto">
            <a:xfrm>
              <a:off x="9299575" y="219075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00"/>
            <p:cNvSpPr>
              <a:spLocks/>
            </p:cNvSpPr>
            <p:nvPr/>
          </p:nvSpPr>
          <p:spPr bwMode="auto">
            <a:xfrm>
              <a:off x="9467850" y="219075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01"/>
            <p:cNvSpPr>
              <a:spLocks/>
            </p:cNvSpPr>
            <p:nvPr/>
          </p:nvSpPr>
          <p:spPr bwMode="auto">
            <a:xfrm>
              <a:off x="9636125" y="2190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02"/>
            <p:cNvSpPr>
              <a:spLocks/>
            </p:cNvSpPr>
            <p:nvPr/>
          </p:nvSpPr>
          <p:spPr bwMode="auto">
            <a:xfrm>
              <a:off x="9804400" y="2190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03"/>
            <p:cNvSpPr>
              <a:spLocks/>
            </p:cNvSpPr>
            <p:nvPr/>
          </p:nvSpPr>
          <p:spPr bwMode="auto">
            <a:xfrm>
              <a:off x="9299575" y="387350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5 h 106"/>
                <a:gd name="T14" fmla="*/ 69 w 106"/>
                <a:gd name="T15" fmla="*/ 15 h 106"/>
                <a:gd name="T16" fmla="*/ 53 w 106"/>
                <a:gd name="T17" fmla="*/ 0 h 106"/>
                <a:gd name="T18" fmla="*/ 37 w 106"/>
                <a:gd name="T19" fmla="*/ 15 h 106"/>
                <a:gd name="T20" fmla="*/ 37 w 106"/>
                <a:gd name="T21" fmla="*/ 15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5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5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1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1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4"/>
            <p:cNvSpPr>
              <a:spLocks/>
            </p:cNvSpPr>
            <p:nvPr/>
          </p:nvSpPr>
          <p:spPr bwMode="auto">
            <a:xfrm>
              <a:off x="9467850" y="387350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5 h 106"/>
                <a:gd name="T14" fmla="*/ 70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5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5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1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1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06"/>
            <p:cNvSpPr>
              <a:spLocks/>
            </p:cNvSpPr>
            <p:nvPr/>
          </p:nvSpPr>
          <p:spPr bwMode="auto">
            <a:xfrm>
              <a:off x="9636125" y="3873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5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5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1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1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07"/>
            <p:cNvSpPr>
              <a:spLocks/>
            </p:cNvSpPr>
            <p:nvPr/>
          </p:nvSpPr>
          <p:spPr bwMode="auto">
            <a:xfrm>
              <a:off x="9804400" y="3873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3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5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5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1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1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08"/>
            <p:cNvSpPr>
              <a:spLocks/>
            </p:cNvSpPr>
            <p:nvPr/>
          </p:nvSpPr>
          <p:spPr bwMode="auto">
            <a:xfrm>
              <a:off x="9299575" y="555625"/>
              <a:ext cx="85725" cy="85725"/>
            </a:xfrm>
            <a:custGeom>
              <a:avLst/>
              <a:gdLst>
                <a:gd name="T0" fmla="*/ 106 w 106"/>
                <a:gd name="T1" fmla="*/ 54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4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4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09"/>
            <p:cNvSpPr>
              <a:spLocks/>
            </p:cNvSpPr>
            <p:nvPr/>
          </p:nvSpPr>
          <p:spPr bwMode="auto">
            <a:xfrm>
              <a:off x="9467850" y="555625"/>
              <a:ext cx="85725" cy="85725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4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10"/>
            <p:cNvSpPr>
              <a:spLocks/>
            </p:cNvSpPr>
            <p:nvPr/>
          </p:nvSpPr>
          <p:spPr bwMode="auto">
            <a:xfrm>
              <a:off x="9636125" y="555625"/>
              <a:ext cx="87313" cy="85725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11"/>
            <p:cNvSpPr>
              <a:spLocks/>
            </p:cNvSpPr>
            <p:nvPr/>
          </p:nvSpPr>
          <p:spPr bwMode="auto">
            <a:xfrm>
              <a:off x="9804400" y="555625"/>
              <a:ext cx="87313" cy="85725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12"/>
            <p:cNvSpPr>
              <a:spLocks/>
            </p:cNvSpPr>
            <p:nvPr/>
          </p:nvSpPr>
          <p:spPr bwMode="auto">
            <a:xfrm>
              <a:off x="9299575" y="723900"/>
              <a:ext cx="85725" cy="85725"/>
            </a:xfrm>
            <a:custGeom>
              <a:avLst/>
              <a:gdLst>
                <a:gd name="T0" fmla="*/ 106 w 106"/>
                <a:gd name="T1" fmla="*/ 53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3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59 h 107"/>
                <a:gd name="T40" fmla="*/ 47 w 106"/>
                <a:gd name="T41" fmla="*/ 59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59 h 107"/>
                <a:gd name="T58" fmla="*/ 76 w 106"/>
                <a:gd name="T59" fmla="*/ 59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3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7"/>
                    <a:pt x="53" y="107"/>
                  </a:cubicBezTo>
                  <a:cubicBezTo>
                    <a:pt x="62" y="107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13"/>
            <p:cNvSpPr>
              <a:spLocks/>
            </p:cNvSpPr>
            <p:nvPr/>
          </p:nvSpPr>
          <p:spPr bwMode="auto">
            <a:xfrm>
              <a:off x="9467850" y="723900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8 w 107"/>
                <a:gd name="T41" fmla="*/ 59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7"/>
                    <a:pt x="54" y="107"/>
                  </a:cubicBezTo>
                  <a:cubicBezTo>
                    <a:pt x="62" y="107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14"/>
            <p:cNvSpPr>
              <a:spLocks/>
            </p:cNvSpPr>
            <p:nvPr/>
          </p:nvSpPr>
          <p:spPr bwMode="auto">
            <a:xfrm>
              <a:off x="9636125" y="723900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7"/>
                    <a:pt x="54" y="107"/>
                  </a:cubicBezTo>
                  <a:cubicBezTo>
                    <a:pt x="62" y="107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15"/>
            <p:cNvSpPr>
              <a:spLocks/>
            </p:cNvSpPr>
            <p:nvPr/>
          </p:nvSpPr>
          <p:spPr bwMode="auto">
            <a:xfrm>
              <a:off x="9804400" y="723900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7"/>
                    <a:pt x="53" y="107"/>
                  </a:cubicBezTo>
                  <a:cubicBezTo>
                    <a:pt x="62" y="107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16"/>
            <p:cNvSpPr>
              <a:spLocks/>
            </p:cNvSpPr>
            <p:nvPr/>
          </p:nvSpPr>
          <p:spPr bwMode="auto">
            <a:xfrm>
              <a:off x="9299575" y="892175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1 h 106"/>
                <a:gd name="T46" fmla="*/ 37 w 106"/>
                <a:gd name="T47" fmla="*/ 91 h 106"/>
                <a:gd name="T48" fmla="*/ 53 w 106"/>
                <a:gd name="T49" fmla="*/ 106 h 106"/>
                <a:gd name="T50" fmla="*/ 69 w 106"/>
                <a:gd name="T51" fmla="*/ 91 h 106"/>
                <a:gd name="T52" fmla="*/ 69 w 106"/>
                <a:gd name="T53" fmla="*/ 91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17"/>
            <p:cNvSpPr>
              <a:spLocks/>
            </p:cNvSpPr>
            <p:nvPr/>
          </p:nvSpPr>
          <p:spPr bwMode="auto">
            <a:xfrm>
              <a:off x="9467850" y="892175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70 w 107"/>
                <a:gd name="T51" fmla="*/ 91 h 106"/>
                <a:gd name="T52" fmla="*/ 70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18"/>
            <p:cNvSpPr>
              <a:spLocks/>
            </p:cNvSpPr>
            <p:nvPr/>
          </p:nvSpPr>
          <p:spPr bwMode="auto">
            <a:xfrm>
              <a:off x="9636125" y="8921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19"/>
            <p:cNvSpPr>
              <a:spLocks/>
            </p:cNvSpPr>
            <p:nvPr/>
          </p:nvSpPr>
          <p:spPr bwMode="auto">
            <a:xfrm>
              <a:off x="9804400" y="8921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3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20"/>
            <p:cNvSpPr>
              <a:spLocks/>
            </p:cNvSpPr>
            <p:nvPr/>
          </p:nvSpPr>
          <p:spPr bwMode="auto">
            <a:xfrm>
              <a:off x="9299575" y="1060450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221"/>
            <p:cNvSpPr>
              <a:spLocks/>
            </p:cNvSpPr>
            <p:nvPr/>
          </p:nvSpPr>
          <p:spPr bwMode="auto">
            <a:xfrm>
              <a:off x="9467850" y="1060450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222"/>
            <p:cNvSpPr>
              <a:spLocks/>
            </p:cNvSpPr>
            <p:nvPr/>
          </p:nvSpPr>
          <p:spPr bwMode="auto">
            <a:xfrm>
              <a:off x="9636125" y="10604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223"/>
            <p:cNvSpPr>
              <a:spLocks/>
            </p:cNvSpPr>
            <p:nvPr/>
          </p:nvSpPr>
          <p:spPr bwMode="auto">
            <a:xfrm>
              <a:off x="9804400" y="10604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224"/>
            <p:cNvSpPr>
              <a:spLocks/>
            </p:cNvSpPr>
            <p:nvPr/>
          </p:nvSpPr>
          <p:spPr bwMode="auto">
            <a:xfrm>
              <a:off x="9299575" y="1230313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5 h 106"/>
                <a:gd name="T14" fmla="*/ 69 w 106"/>
                <a:gd name="T15" fmla="*/ 15 h 106"/>
                <a:gd name="T16" fmla="*/ 53 w 106"/>
                <a:gd name="T17" fmla="*/ 0 h 106"/>
                <a:gd name="T18" fmla="*/ 37 w 106"/>
                <a:gd name="T19" fmla="*/ 15 h 106"/>
                <a:gd name="T20" fmla="*/ 37 w 106"/>
                <a:gd name="T21" fmla="*/ 15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225"/>
            <p:cNvSpPr>
              <a:spLocks/>
            </p:cNvSpPr>
            <p:nvPr/>
          </p:nvSpPr>
          <p:spPr bwMode="auto">
            <a:xfrm>
              <a:off x="9467850" y="1230313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5 h 106"/>
                <a:gd name="T14" fmla="*/ 70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226"/>
            <p:cNvSpPr>
              <a:spLocks/>
            </p:cNvSpPr>
            <p:nvPr/>
          </p:nvSpPr>
          <p:spPr bwMode="auto">
            <a:xfrm>
              <a:off x="9636125" y="12303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227"/>
            <p:cNvSpPr>
              <a:spLocks/>
            </p:cNvSpPr>
            <p:nvPr/>
          </p:nvSpPr>
          <p:spPr bwMode="auto">
            <a:xfrm>
              <a:off x="9804400" y="12303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3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228"/>
            <p:cNvSpPr>
              <a:spLocks/>
            </p:cNvSpPr>
            <p:nvPr/>
          </p:nvSpPr>
          <p:spPr bwMode="auto">
            <a:xfrm>
              <a:off x="9299575" y="1397000"/>
              <a:ext cx="85725" cy="87313"/>
            </a:xfrm>
            <a:custGeom>
              <a:avLst/>
              <a:gdLst>
                <a:gd name="T0" fmla="*/ 106 w 106"/>
                <a:gd name="T1" fmla="*/ 54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8 h 107"/>
                <a:gd name="T8" fmla="*/ 59 w 106"/>
                <a:gd name="T9" fmla="*/ 48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8 h 107"/>
                <a:gd name="T26" fmla="*/ 30 w 106"/>
                <a:gd name="T27" fmla="*/ 48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4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4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229"/>
            <p:cNvSpPr>
              <a:spLocks/>
            </p:cNvSpPr>
            <p:nvPr/>
          </p:nvSpPr>
          <p:spPr bwMode="auto">
            <a:xfrm>
              <a:off x="9467850" y="1397000"/>
              <a:ext cx="85725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4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230"/>
            <p:cNvSpPr>
              <a:spLocks/>
            </p:cNvSpPr>
            <p:nvPr/>
          </p:nvSpPr>
          <p:spPr bwMode="auto">
            <a:xfrm>
              <a:off x="9636125" y="1397000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231"/>
            <p:cNvSpPr>
              <a:spLocks/>
            </p:cNvSpPr>
            <p:nvPr/>
          </p:nvSpPr>
          <p:spPr bwMode="auto">
            <a:xfrm>
              <a:off x="9804400" y="1397000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59 w 107"/>
                <a:gd name="T9" fmla="*/ 48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232"/>
            <p:cNvSpPr>
              <a:spLocks/>
            </p:cNvSpPr>
            <p:nvPr/>
          </p:nvSpPr>
          <p:spPr bwMode="auto">
            <a:xfrm>
              <a:off x="9299575" y="1566863"/>
              <a:ext cx="85725" cy="85725"/>
            </a:xfrm>
            <a:custGeom>
              <a:avLst/>
              <a:gdLst>
                <a:gd name="T0" fmla="*/ 106 w 106"/>
                <a:gd name="T1" fmla="*/ 53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3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59 h 107"/>
                <a:gd name="T40" fmla="*/ 47 w 106"/>
                <a:gd name="T41" fmla="*/ 59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59 h 107"/>
                <a:gd name="T58" fmla="*/ 76 w 106"/>
                <a:gd name="T59" fmla="*/ 59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3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233"/>
            <p:cNvSpPr>
              <a:spLocks/>
            </p:cNvSpPr>
            <p:nvPr/>
          </p:nvSpPr>
          <p:spPr bwMode="auto">
            <a:xfrm>
              <a:off x="9467850" y="1566863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8 w 107"/>
                <a:gd name="T41" fmla="*/ 59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234"/>
            <p:cNvSpPr>
              <a:spLocks/>
            </p:cNvSpPr>
            <p:nvPr/>
          </p:nvSpPr>
          <p:spPr bwMode="auto">
            <a:xfrm>
              <a:off x="9636125" y="1566863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235"/>
            <p:cNvSpPr>
              <a:spLocks/>
            </p:cNvSpPr>
            <p:nvPr/>
          </p:nvSpPr>
          <p:spPr bwMode="auto">
            <a:xfrm>
              <a:off x="9804400" y="1566863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236"/>
            <p:cNvSpPr>
              <a:spLocks/>
            </p:cNvSpPr>
            <p:nvPr/>
          </p:nvSpPr>
          <p:spPr bwMode="auto">
            <a:xfrm>
              <a:off x="9299575" y="1735138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1 h 106"/>
                <a:gd name="T46" fmla="*/ 37 w 106"/>
                <a:gd name="T47" fmla="*/ 91 h 106"/>
                <a:gd name="T48" fmla="*/ 53 w 106"/>
                <a:gd name="T49" fmla="*/ 106 h 106"/>
                <a:gd name="T50" fmla="*/ 69 w 106"/>
                <a:gd name="T51" fmla="*/ 91 h 106"/>
                <a:gd name="T52" fmla="*/ 69 w 106"/>
                <a:gd name="T53" fmla="*/ 91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237"/>
            <p:cNvSpPr>
              <a:spLocks/>
            </p:cNvSpPr>
            <p:nvPr/>
          </p:nvSpPr>
          <p:spPr bwMode="auto">
            <a:xfrm>
              <a:off x="9467850" y="1735138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70 w 107"/>
                <a:gd name="T51" fmla="*/ 91 h 106"/>
                <a:gd name="T52" fmla="*/ 70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238"/>
            <p:cNvSpPr>
              <a:spLocks/>
            </p:cNvSpPr>
            <p:nvPr/>
          </p:nvSpPr>
          <p:spPr bwMode="auto">
            <a:xfrm>
              <a:off x="9636125" y="173513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239"/>
            <p:cNvSpPr>
              <a:spLocks/>
            </p:cNvSpPr>
            <p:nvPr/>
          </p:nvSpPr>
          <p:spPr bwMode="auto">
            <a:xfrm>
              <a:off x="9804400" y="173513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3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40"/>
            <p:cNvSpPr>
              <a:spLocks/>
            </p:cNvSpPr>
            <p:nvPr/>
          </p:nvSpPr>
          <p:spPr bwMode="auto">
            <a:xfrm>
              <a:off x="9299575" y="1903413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41"/>
            <p:cNvSpPr>
              <a:spLocks/>
            </p:cNvSpPr>
            <p:nvPr/>
          </p:nvSpPr>
          <p:spPr bwMode="auto">
            <a:xfrm>
              <a:off x="9467850" y="1903413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242"/>
            <p:cNvSpPr>
              <a:spLocks/>
            </p:cNvSpPr>
            <p:nvPr/>
          </p:nvSpPr>
          <p:spPr bwMode="auto">
            <a:xfrm>
              <a:off x="9636125" y="19034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43"/>
            <p:cNvSpPr>
              <a:spLocks/>
            </p:cNvSpPr>
            <p:nvPr/>
          </p:nvSpPr>
          <p:spPr bwMode="auto">
            <a:xfrm>
              <a:off x="9804400" y="19034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244"/>
            <p:cNvSpPr>
              <a:spLocks/>
            </p:cNvSpPr>
            <p:nvPr/>
          </p:nvSpPr>
          <p:spPr bwMode="auto">
            <a:xfrm>
              <a:off x="9299575" y="2071688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5 h 106"/>
                <a:gd name="T14" fmla="*/ 69 w 106"/>
                <a:gd name="T15" fmla="*/ 15 h 106"/>
                <a:gd name="T16" fmla="*/ 53 w 106"/>
                <a:gd name="T17" fmla="*/ 0 h 106"/>
                <a:gd name="T18" fmla="*/ 37 w 106"/>
                <a:gd name="T19" fmla="*/ 15 h 106"/>
                <a:gd name="T20" fmla="*/ 37 w 106"/>
                <a:gd name="T21" fmla="*/ 15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45"/>
            <p:cNvSpPr>
              <a:spLocks/>
            </p:cNvSpPr>
            <p:nvPr/>
          </p:nvSpPr>
          <p:spPr bwMode="auto">
            <a:xfrm>
              <a:off x="9467850" y="2071688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5 h 106"/>
                <a:gd name="T14" fmla="*/ 70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46"/>
            <p:cNvSpPr>
              <a:spLocks/>
            </p:cNvSpPr>
            <p:nvPr/>
          </p:nvSpPr>
          <p:spPr bwMode="auto">
            <a:xfrm>
              <a:off x="9636125" y="207168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247"/>
            <p:cNvSpPr>
              <a:spLocks/>
            </p:cNvSpPr>
            <p:nvPr/>
          </p:nvSpPr>
          <p:spPr bwMode="auto">
            <a:xfrm>
              <a:off x="9804400" y="207168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3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248"/>
            <p:cNvSpPr>
              <a:spLocks/>
            </p:cNvSpPr>
            <p:nvPr/>
          </p:nvSpPr>
          <p:spPr bwMode="auto">
            <a:xfrm>
              <a:off x="9299575" y="2239963"/>
              <a:ext cx="85725" cy="87313"/>
            </a:xfrm>
            <a:custGeom>
              <a:avLst/>
              <a:gdLst>
                <a:gd name="T0" fmla="*/ 106 w 106"/>
                <a:gd name="T1" fmla="*/ 54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8 h 107"/>
                <a:gd name="T8" fmla="*/ 59 w 106"/>
                <a:gd name="T9" fmla="*/ 48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8 h 107"/>
                <a:gd name="T26" fmla="*/ 30 w 106"/>
                <a:gd name="T27" fmla="*/ 48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4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4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8"/>
                    <a:pt x="62" y="0"/>
                    <a:pt x="53" y="0"/>
                  </a:cubicBezTo>
                  <a:cubicBezTo>
                    <a:pt x="44" y="0"/>
                    <a:pt x="37" y="8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249"/>
            <p:cNvSpPr>
              <a:spLocks/>
            </p:cNvSpPr>
            <p:nvPr/>
          </p:nvSpPr>
          <p:spPr bwMode="auto">
            <a:xfrm>
              <a:off x="9467850" y="2239963"/>
              <a:ext cx="85725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8"/>
                    <a:pt x="62" y="0"/>
                    <a:pt x="54" y="0"/>
                  </a:cubicBezTo>
                  <a:cubicBezTo>
                    <a:pt x="45" y="0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4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250"/>
            <p:cNvSpPr>
              <a:spLocks/>
            </p:cNvSpPr>
            <p:nvPr/>
          </p:nvSpPr>
          <p:spPr bwMode="auto">
            <a:xfrm>
              <a:off x="9636125" y="2239963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8"/>
                    <a:pt x="62" y="0"/>
                    <a:pt x="54" y="0"/>
                  </a:cubicBezTo>
                  <a:cubicBezTo>
                    <a:pt x="45" y="0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251"/>
            <p:cNvSpPr>
              <a:spLocks/>
            </p:cNvSpPr>
            <p:nvPr/>
          </p:nvSpPr>
          <p:spPr bwMode="auto">
            <a:xfrm>
              <a:off x="9804400" y="2239963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59 w 107"/>
                <a:gd name="T9" fmla="*/ 48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8"/>
                    <a:pt x="62" y="0"/>
                    <a:pt x="53" y="0"/>
                  </a:cubicBezTo>
                  <a:cubicBezTo>
                    <a:pt x="45" y="0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252"/>
            <p:cNvSpPr>
              <a:spLocks/>
            </p:cNvSpPr>
            <p:nvPr/>
          </p:nvSpPr>
          <p:spPr bwMode="auto">
            <a:xfrm>
              <a:off x="9299575" y="2408238"/>
              <a:ext cx="85725" cy="87313"/>
            </a:xfrm>
            <a:custGeom>
              <a:avLst/>
              <a:gdLst>
                <a:gd name="T0" fmla="*/ 106 w 106"/>
                <a:gd name="T1" fmla="*/ 53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3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3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253"/>
            <p:cNvSpPr>
              <a:spLocks/>
            </p:cNvSpPr>
            <p:nvPr/>
          </p:nvSpPr>
          <p:spPr bwMode="auto">
            <a:xfrm>
              <a:off x="9467850" y="2408238"/>
              <a:ext cx="85725" cy="87313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254"/>
            <p:cNvSpPr>
              <a:spLocks/>
            </p:cNvSpPr>
            <p:nvPr/>
          </p:nvSpPr>
          <p:spPr bwMode="auto">
            <a:xfrm>
              <a:off x="9636125" y="2408238"/>
              <a:ext cx="87313" cy="87313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55"/>
            <p:cNvSpPr>
              <a:spLocks/>
            </p:cNvSpPr>
            <p:nvPr/>
          </p:nvSpPr>
          <p:spPr bwMode="auto">
            <a:xfrm>
              <a:off x="9804400" y="2408238"/>
              <a:ext cx="87313" cy="87313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99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857735" y="5487988"/>
            <a:ext cx="5335853" cy="137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5634678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858000" y="1371600"/>
            <a:ext cx="5334000" cy="411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6097588" y="1371600"/>
            <a:ext cx="763587" cy="4116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6858000" y="1371600"/>
            <a:ext cx="5334000" cy="41148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6" name="Rectangle 145"/>
          <p:cNvSpPr/>
          <p:nvPr userDrawn="1"/>
        </p:nvSpPr>
        <p:spPr>
          <a:xfrm>
            <a:off x="6096000" y="1371600"/>
            <a:ext cx="7620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52600"/>
            <a:ext cx="5638800" cy="3735387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 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139" name="Group 138"/>
          <p:cNvGrpSpPr>
            <a:grpSpLocks noChangeAspect="1"/>
          </p:cNvGrpSpPr>
          <p:nvPr userDrawn="1"/>
        </p:nvGrpSpPr>
        <p:grpSpPr>
          <a:xfrm>
            <a:off x="6913355" y="5624682"/>
            <a:ext cx="5159993" cy="1095898"/>
            <a:chOff x="2266950" y="4587875"/>
            <a:chExt cx="2384425" cy="506413"/>
          </a:xfrm>
          <a:solidFill>
            <a:srgbClr val="FFFFFF">
              <a:alpha val="25098"/>
            </a:srgbClr>
          </a:solidFill>
        </p:grpSpPr>
        <p:sp>
          <p:nvSpPr>
            <p:cNvPr id="141" name="Freeform 256"/>
            <p:cNvSpPr>
              <a:spLocks/>
            </p:cNvSpPr>
            <p:nvPr/>
          </p:nvSpPr>
          <p:spPr bwMode="auto">
            <a:xfrm>
              <a:off x="2266950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57"/>
            <p:cNvSpPr>
              <a:spLocks/>
            </p:cNvSpPr>
            <p:nvPr/>
          </p:nvSpPr>
          <p:spPr bwMode="auto">
            <a:xfrm>
              <a:off x="2411413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58"/>
            <p:cNvSpPr>
              <a:spLocks/>
            </p:cNvSpPr>
            <p:nvPr/>
          </p:nvSpPr>
          <p:spPr bwMode="auto">
            <a:xfrm>
              <a:off x="2555875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259"/>
            <p:cNvSpPr>
              <a:spLocks/>
            </p:cNvSpPr>
            <p:nvPr/>
          </p:nvSpPr>
          <p:spPr bwMode="auto">
            <a:xfrm>
              <a:off x="2700338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60"/>
            <p:cNvSpPr>
              <a:spLocks/>
            </p:cNvSpPr>
            <p:nvPr/>
          </p:nvSpPr>
          <p:spPr bwMode="auto">
            <a:xfrm>
              <a:off x="2844800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261"/>
            <p:cNvSpPr>
              <a:spLocks/>
            </p:cNvSpPr>
            <p:nvPr/>
          </p:nvSpPr>
          <p:spPr bwMode="auto">
            <a:xfrm>
              <a:off x="2989263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262"/>
            <p:cNvSpPr>
              <a:spLocks/>
            </p:cNvSpPr>
            <p:nvPr/>
          </p:nvSpPr>
          <p:spPr bwMode="auto">
            <a:xfrm>
              <a:off x="3133725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63"/>
            <p:cNvSpPr>
              <a:spLocks/>
            </p:cNvSpPr>
            <p:nvPr/>
          </p:nvSpPr>
          <p:spPr bwMode="auto">
            <a:xfrm>
              <a:off x="3278188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64"/>
            <p:cNvSpPr>
              <a:spLocks/>
            </p:cNvSpPr>
            <p:nvPr/>
          </p:nvSpPr>
          <p:spPr bwMode="auto">
            <a:xfrm>
              <a:off x="3422650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265"/>
            <p:cNvSpPr>
              <a:spLocks/>
            </p:cNvSpPr>
            <p:nvPr/>
          </p:nvSpPr>
          <p:spPr bwMode="auto">
            <a:xfrm>
              <a:off x="3567113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0 w 91"/>
                <a:gd name="T9" fmla="*/ 41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266"/>
            <p:cNvSpPr>
              <a:spLocks/>
            </p:cNvSpPr>
            <p:nvPr/>
          </p:nvSpPr>
          <p:spPr bwMode="auto">
            <a:xfrm>
              <a:off x="3711575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0 w 91"/>
                <a:gd name="T9" fmla="*/ 41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267"/>
            <p:cNvSpPr>
              <a:spLocks/>
            </p:cNvSpPr>
            <p:nvPr/>
          </p:nvSpPr>
          <p:spPr bwMode="auto">
            <a:xfrm>
              <a:off x="3856038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7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6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6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268"/>
            <p:cNvSpPr>
              <a:spLocks/>
            </p:cNvSpPr>
            <p:nvPr/>
          </p:nvSpPr>
          <p:spPr bwMode="auto">
            <a:xfrm>
              <a:off x="4000500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269"/>
            <p:cNvSpPr>
              <a:spLocks/>
            </p:cNvSpPr>
            <p:nvPr/>
          </p:nvSpPr>
          <p:spPr bwMode="auto">
            <a:xfrm>
              <a:off x="4144963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270"/>
            <p:cNvSpPr>
              <a:spLocks/>
            </p:cNvSpPr>
            <p:nvPr/>
          </p:nvSpPr>
          <p:spPr bwMode="auto">
            <a:xfrm>
              <a:off x="4289425" y="4587875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271"/>
            <p:cNvSpPr>
              <a:spLocks/>
            </p:cNvSpPr>
            <p:nvPr/>
          </p:nvSpPr>
          <p:spPr bwMode="auto">
            <a:xfrm>
              <a:off x="4433888" y="4587875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272"/>
            <p:cNvSpPr>
              <a:spLocks/>
            </p:cNvSpPr>
            <p:nvPr/>
          </p:nvSpPr>
          <p:spPr bwMode="auto">
            <a:xfrm>
              <a:off x="4578350" y="4587875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73"/>
            <p:cNvSpPr>
              <a:spLocks/>
            </p:cNvSpPr>
            <p:nvPr/>
          </p:nvSpPr>
          <p:spPr bwMode="auto">
            <a:xfrm>
              <a:off x="2266950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74"/>
            <p:cNvSpPr>
              <a:spLocks/>
            </p:cNvSpPr>
            <p:nvPr/>
          </p:nvSpPr>
          <p:spPr bwMode="auto">
            <a:xfrm>
              <a:off x="2411413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75"/>
            <p:cNvSpPr>
              <a:spLocks/>
            </p:cNvSpPr>
            <p:nvPr/>
          </p:nvSpPr>
          <p:spPr bwMode="auto">
            <a:xfrm>
              <a:off x="2555875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76"/>
            <p:cNvSpPr>
              <a:spLocks/>
            </p:cNvSpPr>
            <p:nvPr/>
          </p:nvSpPr>
          <p:spPr bwMode="auto">
            <a:xfrm>
              <a:off x="2700338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277"/>
            <p:cNvSpPr>
              <a:spLocks/>
            </p:cNvSpPr>
            <p:nvPr/>
          </p:nvSpPr>
          <p:spPr bwMode="auto">
            <a:xfrm>
              <a:off x="2844800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278"/>
            <p:cNvSpPr>
              <a:spLocks/>
            </p:cNvSpPr>
            <p:nvPr/>
          </p:nvSpPr>
          <p:spPr bwMode="auto">
            <a:xfrm>
              <a:off x="2989263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79"/>
            <p:cNvSpPr>
              <a:spLocks/>
            </p:cNvSpPr>
            <p:nvPr/>
          </p:nvSpPr>
          <p:spPr bwMode="auto">
            <a:xfrm>
              <a:off x="3133725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80"/>
            <p:cNvSpPr>
              <a:spLocks/>
            </p:cNvSpPr>
            <p:nvPr/>
          </p:nvSpPr>
          <p:spPr bwMode="auto">
            <a:xfrm>
              <a:off x="3278188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81"/>
            <p:cNvSpPr>
              <a:spLocks/>
            </p:cNvSpPr>
            <p:nvPr/>
          </p:nvSpPr>
          <p:spPr bwMode="auto">
            <a:xfrm>
              <a:off x="3422650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82"/>
            <p:cNvSpPr>
              <a:spLocks/>
            </p:cNvSpPr>
            <p:nvPr/>
          </p:nvSpPr>
          <p:spPr bwMode="auto">
            <a:xfrm>
              <a:off x="3567113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283"/>
            <p:cNvSpPr>
              <a:spLocks/>
            </p:cNvSpPr>
            <p:nvPr/>
          </p:nvSpPr>
          <p:spPr bwMode="auto">
            <a:xfrm>
              <a:off x="3711575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284"/>
            <p:cNvSpPr>
              <a:spLocks/>
            </p:cNvSpPr>
            <p:nvPr/>
          </p:nvSpPr>
          <p:spPr bwMode="auto">
            <a:xfrm>
              <a:off x="3856038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7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6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6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285"/>
            <p:cNvSpPr>
              <a:spLocks/>
            </p:cNvSpPr>
            <p:nvPr/>
          </p:nvSpPr>
          <p:spPr bwMode="auto">
            <a:xfrm>
              <a:off x="4000500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286"/>
            <p:cNvSpPr>
              <a:spLocks/>
            </p:cNvSpPr>
            <p:nvPr/>
          </p:nvSpPr>
          <p:spPr bwMode="auto">
            <a:xfrm>
              <a:off x="4144963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287"/>
            <p:cNvSpPr>
              <a:spLocks/>
            </p:cNvSpPr>
            <p:nvPr/>
          </p:nvSpPr>
          <p:spPr bwMode="auto">
            <a:xfrm>
              <a:off x="4289425" y="4732338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288"/>
            <p:cNvSpPr>
              <a:spLocks/>
            </p:cNvSpPr>
            <p:nvPr/>
          </p:nvSpPr>
          <p:spPr bwMode="auto">
            <a:xfrm>
              <a:off x="4433888" y="4732338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289"/>
            <p:cNvSpPr>
              <a:spLocks/>
            </p:cNvSpPr>
            <p:nvPr/>
          </p:nvSpPr>
          <p:spPr bwMode="auto">
            <a:xfrm>
              <a:off x="4578350" y="4732338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290"/>
            <p:cNvSpPr>
              <a:spLocks/>
            </p:cNvSpPr>
            <p:nvPr/>
          </p:nvSpPr>
          <p:spPr bwMode="auto">
            <a:xfrm>
              <a:off x="2266950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291"/>
            <p:cNvSpPr>
              <a:spLocks/>
            </p:cNvSpPr>
            <p:nvPr/>
          </p:nvSpPr>
          <p:spPr bwMode="auto">
            <a:xfrm>
              <a:off x="2411413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292"/>
            <p:cNvSpPr>
              <a:spLocks/>
            </p:cNvSpPr>
            <p:nvPr/>
          </p:nvSpPr>
          <p:spPr bwMode="auto">
            <a:xfrm>
              <a:off x="2555875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293"/>
            <p:cNvSpPr>
              <a:spLocks/>
            </p:cNvSpPr>
            <p:nvPr/>
          </p:nvSpPr>
          <p:spPr bwMode="auto">
            <a:xfrm>
              <a:off x="2700338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294"/>
            <p:cNvSpPr>
              <a:spLocks/>
            </p:cNvSpPr>
            <p:nvPr/>
          </p:nvSpPr>
          <p:spPr bwMode="auto">
            <a:xfrm>
              <a:off x="2844800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295"/>
            <p:cNvSpPr>
              <a:spLocks/>
            </p:cNvSpPr>
            <p:nvPr/>
          </p:nvSpPr>
          <p:spPr bwMode="auto">
            <a:xfrm>
              <a:off x="2989263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296"/>
            <p:cNvSpPr>
              <a:spLocks/>
            </p:cNvSpPr>
            <p:nvPr/>
          </p:nvSpPr>
          <p:spPr bwMode="auto">
            <a:xfrm>
              <a:off x="3133725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297"/>
            <p:cNvSpPr>
              <a:spLocks/>
            </p:cNvSpPr>
            <p:nvPr/>
          </p:nvSpPr>
          <p:spPr bwMode="auto">
            <a:xfrm>
              <a:off x="3278188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298"/>
            <p:cNvSpPr>
              <a:spLocks/>
            </p:cNvSpPr>
            <p:nvPr/>
          </p:nvSpPr>
          <p:spPr bwMode="auto">
            <a:xfrm>
              <a:off x="3422650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299"/>
            <p:cNvSpPr>
              <a:spLocks/>
            </p:cNvSpPr>
            <p:nvPr/>
          </p:nvSpPr>
          <p:spPr bwMode="auto">
            <a:xfrm>
              <a:off x="3567113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300"/>
            <p:cNvSpPr>
              <a:spLocks/>
            </p:cNvSpPr>
            <p:nvPr/>
          </p:nvSpPr>
          <p:spPr bwMode="auto">
            <a:xfrm>
              <a:off x="3711575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301"/>
            <p:cNvSpPr>
              <a:spLocks/>
            </p:cNvSpPr>
            <p:nvPr/>
          </p:nvSpPr>
          <p:spPr bwMode="auto">
            <a:xfrm>
              <a:off x="3856038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7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6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6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302"/>
            <p:cNvSpPr>
              <a:spLocks/>
            </p:cNvSpPr>
            <p:nvPr/>
          </p:nvSpPr>
          <p:spPr bwMode="auto">
            <a:xfrm>
              <a:off x="4000500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303"/>
            <p:cNvSpPr>
              <a:spLocks/>
            </p:cNvSpPr>
            <p:nvPr/>
          </p:nvSpPr>
          <p:spPr bwMode="auto">
            <a:xfrm>
              <a:off x="4144963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304"/>
            <p:cNvSpPr>
              <a:spLocks/>
            </p:cNvSpPr>
            <p:nvPr/>
          </p:nvSpPr>
          <p:spPr bwMode="auto">
            <a:xfrm>
              <a:off x="4289425" y="4876800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305"/>
            <p:cNvSpPr>
              <a:spLocks/>
            </p:cNvSpPr>
            <p:nvPr/>
          </p:nvSpPr>
          <p:spPr bwMode="auto">
            <a:xfrm>
              <a:off x="4433888" y="4876800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306"/>
            <p:cNvSpPr>
              <a:spLocks/>
            </p:cNvSpPr>
            <p:nvPr/>
          </p:nvSpPr>
          <p:spPr bwMode="auto">
            <a:xfrm>
              <a:off x="4578350" y="4876800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307"/>
            <p:cNvSpPr>
              <a:spLocks/>
            </p:cNvSpPr>
            <p:nvPr/>
          </p:nvSpPr>
          <p:spPr bwMode="auto">
            <a:xfrm>
              <a:off x="2266950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60 w 92"/>
                <a:gd name="T51" fmla="*/ 77 h 91"/>
                <a:gd name="T52" fmla="*/ 60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308"/>
            <p:cNvSpPr>
              <a:spLocks/>
            </p:cNvSpPr>
            <p:nvPr/>
          </p:nvSpPr>
          <p:spPr bwMode="auto">
            <a:xfrm>
              <a:off x="2411413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59 w 92"/>
                <a:gd name="T51" fmla="*/ 77 h 91"/>
                <a:gd name="T52" fmla="*/ 59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309"/>
            <p:cNvSpPr>
              <a:spLocks/>
            </p:cNvSpPr>
            <p:nvPr/>
          </p:nvSpPr>
          <p:spPr bwMode="auto">
            <a:xfrm>
              <a:off x="2555875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310"/>
            <p:cNvSpPr>
              <a:spLocks/>
            </p:cNvSpPr>
            <p:nvPr/>
          </p:nvSpPr>
          <p:spPr bwMode="auto">
            <a:xfrm>
              <a:off x="2700338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311"/>
            <p:cNvSpPr>
              <a:spLocks/>
            </p:cNvSpPr>
            <p:nvPr/>
          </p:nvSpPr>
          <p:spPr bwMode="auto">
            <a:xfrm>
              <a:off x="2844800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312"/>
            <p:cNvSpPr>
              <a:spLocks/>
            </p:cNvSpPr>
            <p:nvPr/>
          </p:nvSpPr>
          <p:spPr bwMode="auto">
            <a:xfrm>
              <a:off x="2989263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313"/>
            <p:cNvSpPr>
              <a:spLocks/>
            </p:cNvSpPr>
            <p:nvPr/>
          </p:nvSpPr>
          <p:spPr bwMode="auto">
            <a:xfrm>
              <a:off x="3133725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314"/>
            <p:cNvSpPr>
              <a:spLocks/>
            </p:cNvSpPr>
            <p:nvPr/>
          </p:nvSpPr>
          <p:spPr bwMode="auto">
            <a:xfrm>
              <a:off x="3278188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315"/>
            <p:cNvSpPr>
              <a:spLocks/>
            </p:cNvSpPr>
            <p:nvPr/>
          </p:nvSpPr>
          <p:spPr bwMode="auto">
            <a:xfrm>
              <a:off x="3422650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316"/>
            <p:cNvSpPr>
              <a:spLocks/>
            </p:cNvSpPr>
            <p:nvPr/>
          </p:nvSpPr>
          <p:spPr bwMode="auto">
            <a:xfrm>
              <a:off x="3567113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317"/>
            <p:cNvSpPr>
              <a:spLocks/>
            </p:cNvSpPr>
            <p:nvPr/>
          </p:nvSpPr>
          <p:spPr bwMode="auto">
            <a:xfrm>
              <a:off x="3711575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318"/>
            <p:cNvSpPr>
              <a:spLocks/>
            </p:cNvSpPr>
            <p:nvPr/>
          </p:nvSpPr>
          <p:spPr bwMode="auto">
            <a:xfrm>
              <a:off x="3856038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7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60 w 92"/>
                <a:gd name="T51" fmla="*/ 77 h 91"/>
                <a:gd name="T52" fmla="*/ 60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6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5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319"/>
            <p:cNvSpPr>
              <a:spLocks/>
            </p:cNvSpPr>
            <p:nvPr/>
          </p:nvSpPr>
          <p:spPr bwMode="auto">
            <a:xfrm>
              <a:off x="4000500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60 w 92"/>
                <a:gd name="T51" fmla="*/ 77 h 91"/>
                <a:gd name="T52" fmla="*/ 60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320"/>
            <p:cNvSpPr>
              <a:spLocks/>
            </p:cNvSpPr>
            <p:nvPr/>
          </p:nvSpPr>
          <p:spPr bwMode="auto">
            <a:xfrm>
              <a:off x="4144963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59 w 92"/>
                <a:gd name="T51" fmla="*/ 77 h 91"/>
                <a:gd name="T52" fmla="*/ 59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321"/>
            <p:cNvSpPr>
              <a:spLocks/>
            </p:cNvSpPr>
            <p:nvPr/>
          </p:nvSpPr>
          <p:spPr bwMode="auto">
            <a:xfrm>
              <a:off x="4289425" y="5021263"/>
              <a:ext cx="73025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322"/>
            <p:cNvSpPr>
              <a:spLocks/>
            </p:cNvSpPr>
            <p:nvPr/>
          </p:nvSpPr>
          <p:spPr bwMode="auto">
            <a:xfrm>
              <a:off x="4433888" y="5021263"/>
              <a:ext cx="73025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323"/>
            <p:cNvSpPr>
              <a:spLocks/>
            </p:cNvSpPr>
            <p:nvPr/>
          </p:nvSpPr>
          <p:spPr bwMode="auto">
            <a:xfrm>
              <a:off x="4578350" y="5021263"/>
              <a:ext cx="73025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101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9145588" y="4113212"/>
            <a:ext cx="3049588" cy="2744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 userDrawn="1"/>
        </p:nvSpPr>
        <p:spPr>
          <a:xfrm>
            <a:off x="9145588" y="1371599"/>
            <a:ext cx="3049588" cy="2741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5634678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097588" y="1371600"/>
            <a:ext cx="3048000" cy="54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Picture Placeholder 276"/>
          <p:cNvSpPr>
            <a:spLocks noGrp="1"/>
          </p:cNvSpPr>
          <p:nvPr userDrawn="1">
            <p:ph type="pic" sz="quarter" idx="15"/>
          </p:nvPr>
        </p:nvSpPr>
        <p:spPr>
          <a:xfrm>
            <a:off x="6097975" y="1374774"/>
            <a:ext cx="3049200" cy="5480049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1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" y="1752600"/>
            <a:ext cx="5638800" cy="3735387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 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100" name="Group 99"/>
          <p:cNvGrpSpPr/>
          <p:nvPr/>
        </p:nvGrpSpPr>
        <p:grpSpPr>
          <a:xfrm>
            <a:off x="9237261" y="1588031"/>
            <a:ext cx="2916690" cy="5160032"/>
            <a:chOff x="6146800" y="3298825"/>
            <a:chExt cx="1347788" cy="2384425"/>
          </a:xfrm>
        </p:grpSpPr>
        <p:sp>
          <p:nvSpPr>
            <p:cNvPr id="101" name="Freeform 328"/>
            <p:cNvSpPr>
              <a:spLocks/>
            </p:cNvSpPr>
            <p:nvPr/>
          </p:nvSpPr>
          <p:spPr bwMode="auto">
            <a:xfrm>
              <a:off x="6146800" y="449421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29"/>
            <p:cNvSpPr>
              <a:spLocks/>
            </p:cNvSpPr>
            <p:nvPr/>
          </p:nvSpPr>
          <p:spPr bwMode="auto">
            <a:xfrm>
              <a:off x="6303963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30"/>
            <p:cNvSpPr>
              <a:spLocks/>
            </p:cNvSpPr>
            <p:nvPr/>
          </p:nvSpPr>
          <p:spPr bwMode="auto">
            <a:xfrm>
              <a:off x="6462713" y="4494213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31"/>
            <p:cNvSpPr>
              <a:spLocks/>
            </p:cNvSpPr>
            <p:nvPr/>
          </p:nvSpPr>
          <p:spPr bwMode="auto">
            <a:xfrm>
              <a:off x="6621463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32"/>
            <p:cNvSpPr>
              <a:spLocks/>
            </p:cNvSpPr>
            <p:nvPr/>
          </p:nvSpPr>
          <p:spPr bwMode="auto">
            <a:xfrm>
              <a:off x="6780213" y="449421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33"/>
            <p:cNvSpPr>
              <a:spLocks/>
            </p:cNvSpPr>
            <p:nvPr/>
          </p:nvSpPr>
          <p:spPr bwMode="auto">
            <a:xfrm>
              <a:off x="6937375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34"/>
            <p:cNvSpPr>
              <a:spLocks/>
            </p:cNvSpPr>
            <p:nvPr/>
          </p:nvSpPr>
          <p:spPr bwMode="auto">
            <a:xfrm>
              <a:off x="7096125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35"/>
            <p:cNvSpPr>
              <a:spLocks/>
            </p:cNvSpPr>
            <p:nvPr/>
          </p:nvSpPr>
          <p:spPr bwMode="auto">
            <a:xfrm>
              <a:off x="7254875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36"/>
            <p:cNvSpPr>
              <a:spLocks/>
            </p:cNvSpPr>
            <p:nvPr/>
          </p:nvSpPr>
          <p:spPr bwMode="auto">
            <a:xfrm>
              <a:off x="7413625" y="4494213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37"/>
            <p:cNvSpPr>
              <a:spLocks/>
            </p:cNvSpPr>
            <p:nvPr/>
          </p:nvSpPr>
          <p:spPr bwMode="auto">
            <a:xfrm>
              <a:off x="6146800" y="465296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38"/>
            <p:cNvSpPr>
              <a:spLocks/>
            </p:cNvSpPr>
            <p:nvPr/>
          </p:nvSpPr>
          <p:spPr bwMode="auto">
            <a:xfrm>
              <a:off x="6303963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39"/>
            <p:cNvSpPr>
              <a:spLocks/>
            </p:cNvSpPr>
            <p:nvPr/>
          </p:nvSpPr>
          <p:spPr bwMode="auto">
            <a:xfrm>
              <a:off x="6462713" y="4652963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5 h 100"/>
                <a:gd name="T8" fmla="*/ 56 w 101"/>
                <a:gd name="T9" fmla="*/ 45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5 h 100"/>
                <a:gd name="T26" fmla="*/ 29 w 101"/>
                <a:gd name="T27" fmla="*/ 45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2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2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4"/>
                    <a:pt x="42" y="100"/>
                    <a:pt x="51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40"/>
            <p:cNvSpPr>
              <a:spLocks/>
            </p:cNvSpPr>
            <p:nvPr/>
          </p:nvSpPr>
          <p:spPr bwMode="auto">
            <a:xfrm>
              <a:off x="6621463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41"/>
            <p:cNvSpPr>
              <a:spLocks/>
            </p:cNvSpPr>
            <p:nvPr/>
          </p:nvSpPr>
          <p:spPr bwMode="auto">
            <a:xfrm>
              <a:off x="6780213" y="465296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42"/>
            <p:cNvSpPr>
              <a:spLocks/>
            </p:cNvSpPr>
            <p:nvPr/>
          </p:nvSpPr>
          <p:spPr bwMode="auto">
            <a:xfrm>
              <a:off x="6937375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3"/>
            <p:cNvSpPr>
              <a:spLocks/>
            </p:cNvSpPr>
            <p:nvPr/>
          </p:nvSpPr>
          <p:spPr bwMode="auto">
            <a:xfrm>
              <a:off x="7096125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5 w 100"/>
                <a:gd name="T9" fmla="*/ 45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2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1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44"/>
            <p:cNvSpPr>
              <a:spLocks/>
            </p:cNvSpPr>
            <p:nvPr/>
          </p:nvSpPr>
          <p:spPr bwMode="auto">
            <a:xfrm>
              <a:off x="7254875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45"/>
            <p:cNvSpPr>
              <a:spLocks/>
            </p:cNvSpPr>
            <p:nvPr/>
          </p:nvSpPr>
          <p:spPr bwMode="auto">
            <a:xfrm>
              <a:off x="7413625" y="4652963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5 h 100"/>
                <a:gd name="T6" fmla="*/ 56 w 100"/>
                <a:gd name="T7" fmla="*/ 45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5 h 100"/>
                <a:gd name="T24" fmla="*/ 29 w 100"/>
                <a:gd name="T25" fmla="*/ 45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2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2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46"/>
            <p:cNvSpPr>
              <a:spLocks/>
            </p:cNvSpPr>
            <p:nvPr/>
          </p:nvSpPr>
          <p:spPr bwMode="auto">
            <a:xfrm>
              <a:off x="6146800" y="4810125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47"/>
            <p:cNvSpPr>
              <a:spLocks/>
            </p:cNvSpPr>
            <p:nvPr/>
          </p:nvSpPr>
          <p:spPr bwMode="auto">
            <a:xfrm>
              <a:off x="6303963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8"/>
            <p:cNvSpPr>
              <a:spLocks/>
            </p:cNvSpPr>
            <p:nvPr/>
          </p:nvSpPr>
          <p:spPr bwMode="auto">
            <a:xfrm>
              <a:off x="6462713" y="4810125"/>
              <a:ext cx="80963" cy="82550"/>
            </a:xfrm>
            <a:custGeom>
              <a:avLst/>
              <a:gdLst>
                <a:gd name="T0" fmla="*/ 101 w 101"/>
                <a:gd name="T1" fmla="*/ 50 h 101"/>
                <a:gd name="T2" fmla="*/ 86 w 101"/>
                <a:gd name="T3" fmla="*/ 36 h 101"/>
                <a:gd name="T4" fmla="*/ 86 w 101"/>
                <a:gd name="T5" fmla="*/ 36 h 101"/>
                <a:gd name="T6" fmla="*/ 72 w 101"/>
                <a:gd name="T7" fmla="*/ 45 h 101"/>
                <a:gd name="T8" fmla="*/ 56 w 101"/>
                <a:gd name="T9" fmla="*/ 45 h 101"/>
                <a:gd name="T10" fmla="*/ 56 w 101"/>
                <a:gd name="T11" fmla="*/ 29 h 101"/>
                <a:gd name="T12" fmla="*/ 65 w 101"/>
                <a:gd name="T13" fmla="*/ 15 h 101"/>
                <a:gd name="T14" fmla="*/ 65 w 101"/>
                <a:gd name="T15" fmla="*/ 15 h 101"/>
                <a:gd name="T16" fmla="*/ 51 w 101"/>
                <a:gd name="T17" fmla="*/ 0 h 101"/>
                <a:gd name="T18" fmla="*/ 36 w 101"/>
                <a:gd name="T19" fmla="*/ 15 h 101"/>
                <a:gd name="T20" fmla="*/ 36 w 101"/>
                <a:gd name="T21" fmla="*/ 15 h 101"/>
                <a:gd name="T22" fmla="*/ 45 w 101"/>
                <a:gd name="T23" fmla="*/ 29 h 101"/>
                <a:gd name="T24" fmla="*/ 45 w 101"/>
                <a:gd name="T25" fmla="*/ 45 h 101"/>
                <a:gd name="T26" fmla="*/ 29 w 101"/>
                <a:gd name="T27" fmla="*/ 45 h 101"/>
                <a:gd name="T28" fmla="*/ 15 w 101"/>
                <a:gd name="T29" fmla="*/ 36 h 101"/>
                <a:gd name="T30" fmla="*/ 15 w 101"/>
                <a:gd name="T31" fmla="*/ 36 h 101"/>
                <a:gd name="T32" fmla="*/ 0 w 101"/>
                <a:gd name="T33" fmla="*/ 50 h 101"/>
                <a:gd name="T34" fmla="*/ 15 w 101"/>
                <a:gd name="T35" fmla="*/ 65 h 101"/>
                <a:gd name="T36" fmla="*/ 15 w 101"/>
                <a:gd name="T37" fmla="*/ 65 h 101"/>
                <a:gd name="T38" fmla="*/ 29 w 101"/>
                <a:gd name="T39" fmla="*/ 56 h 101"/>
                <a:gd name="T40" fmla="*/ 45 w 101"/>
                <a:gd name="T41" fmla="*/ 56 h 101"/>
                <a:gd name="T42" fmla="*/ 45 w 101"/>
                <a:gd name="T43" fmla="*/ 72 h 101"/>
                <a:gd name="T44" fmla="*/ 36 w 101"/>
                <a:gd name="T45" fmla="*/ 86 h 101"/>
                <a:gd name="T46" fmla="*/ 36 w 101"/>
                <a:gd name="T47" fmla="*/ 86 h 101"/>
                <a:gd name="T48" fmla="*/ 51 w 101"/>
                <a:gd name="T49" fmla="*/ 101 h 101"/>
                <a:gd name="T50" fmla="*/ 65 w 101"/>
                <a:gd name="T51" fmla="*/ 86 h 101"/>
                <a:gd name="T52" fmla="*/ 65 w 101"/>
                <a:gd name="T53" fmla="*/ 86 h 101"/>
                <a:gd name="T54" fmla="*/ 56 w 101"/>
                <a:gd name="T55" fmla="*/ 72 h 101"/>
                <a:gd name="T56" fmla="*/ 56 w 101"/>
                <a:gd name="T57" fmla="*/ 56 h 101"/>
                <a:gd name="T58" fmla="*/ 72 w 101"/>
                <a:gd name="T59" fmla="*/ 56 h 101"/>
                <a:gd name="T60" fmla="*/ 86 w 101"/>
                <a:gd name="T61" fmla="*/ 65 h 101"/>
                <a:gd name="T62" fmla="*/ 86 w 101"/>
                <a:gd name="T63" fmla="*/ 65 h 101"/>
                <a:gd name="T64" fmla="*/ 101 w 101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cubicBezTo>
                    <a:pt x="101" y="42"/>
                    <a:pt x="94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0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4"/>
                    <a:pt x="42" y="101"/>
                    <a:pt x="51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9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9"/>
            <p:cNvSpPr>
              <a:spLocks/>
            </p:cNvSpPr>
            <p:nvPr/>
          </p:nvSpPr>
          <p:spPr bwMode="auto">
            <a:xfrm>
              <a:off x="6621463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0"/>
            <p:cNvSpPr>
              <a:spLocks/>
            </p:cNvSpPr>
            <p:nvPr/>
          </p:nvSpPr>
          <p:spPr bwMode="auto">
            <a:xfrm>
              <a:off x="6780213" y="4810125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51"/>
            <p:cNvSpPr>
              <a:spLocks/>
            </p:cNvSpPr>
            <p:nvPr/>
          </p:nvSpPr>
          <p:spPr bwMode="auto">
            <a:xfrm>
              <a:off x="6937375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52"/>
            <p:cNvSpPr>
              <a:spLocks/>
            </p:cNvSpPr>
            <p:nvPr/>
          </p:nvSpPr>
          <p:spPr bwMode="auto">
            <a:xfrm>
              <a:off x="7096125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5 w 100"/>
                <a:gd name="T9" fmla="*/ 45 h 101"/>
                <a:gd name="T10" fmla="*/ 55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4 w 100"/>
                <a:gd name="T29" fmla="*/ 36 h 101"/>
                <a:gd name="T30" fmla="*/ 14 w 100"/>
                <a:gd name="T31" fmla="*/ 36 h 101"/>
                <a:gd name="T32" fmla="*/ 0 w 100"/>
                <a:gd name="T33" fmla="*/ 50 h 101"/>
                <a:gd name="T34" fmla="*/ 14 w 100"/>
                <a:gd name="T35" fmla="*/ 65 h 101"/>
                <a:gd name="T36" fmla="*/ 14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5 w 100"/>
                <a:gd name="T55" fmla="*/ 72 h 101"/>
                <a:gd name="T56" fmla="*/ 55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1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53"/>
            <p:cNvSpPr>
              <a:spLocks/>
            </p:cNvSpPr>
            <p:nvPr/>
          </p:nvSpPr>
          <p:spPr bwMode="auto">
            <a:xfrm>
              <a:off x="7254875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54"/>
            <p:cNvSpPr>
              <a:spLocks/>
            </p:cNvSpPr>
            <p:nvPr/>
          </p:nvSpPr>
          <p:spPr bwMode="auto">
            <a:xfrm>
              <a:off x="7413625" y="4810125"/>
              <a:ext cx="80963" cy="82550"/>
            </a:xfrm>
            <a:custGeom>
              <a:avLst/>
              <a:gdLst>
                <a:gd name="T0" fmla="*/ 85 w 100"/>
                <a:gd name="T1" fmla="*/ 36 h 101"/>
                <a:gd name="T2" fmla="*/ 85 w 100"/>
                <a:gd name="T3" fmla="*/ 36 h 101"/>
                <a:gd name="T4" fmla="*/ 72 w 100"/>
                <a:gd name="T5" fmla="*/ 45 h 101"/>
                <a:gd name="T6" fmla="*/ 56 w 100"/>
                <a:gd name="T7" fmla="*/ 45 h 101"/>
                <a:gd name="T8" fmla="*/ 56 w 100"/>
                <a:gd name="T9" fmla="*/ 29 h 101"/>
                <a:gd name="T10" fmla="*/ 65 w 100"/>
                <a:gd name="T11" fmla="*/ 15 h 101"/>
                <a:gd name="T12" fmla="*/ 65 w 100"/>
                <a:gd name="T13" fmla="*/ 15 h 101"/>
                <a:gd name="T14" fmla="*/ 50 w 100"/>
                <a:gd name="T15" fmla="*/ 0 h 101"/>
                <a:gd name="T16" fmla="*/ 35 w 100"/>
                <a:gd name="T17" fmla="*/ 15 h 101"/>
                <a:gd name="T18" fmla="*/ 35 w 100"/>
                <a:gd name="T19" fmla="*/ 15 h 101"/>
                <a:gd name="T20" fmla="*/ 44 w 100"/>
                <a:gd name="T21" fmla="*/ 29 h 101"/>
                <a:gd name="T22" fmla="*/ 44 w 100"/>
                <a:gd name="T23" fmla="*/ 45 h 101"/>
                <a:gd name="T24" fmla="*/ 29 w 100"/>
                <a:gd name="T25" fmla="*/ 45 h 101"/>
                <a:gd name="T26" fmla="*/ 15 w 100"/>
                <a:gd name="T27" fmla="*/ 36 h 101"/>
                <a:gd name="T28" fmla="*/ 15 w 100"/>
                <a:gd name="T29" fmla="*/ 36 h 101"/>
                <a:gd name="T30" fmla="*/ 0 w 100"/>
                <a:gd name="T31" fmla="*/ 50 h 101"/>
                <a:gd name="T32" fmla="*/ 15 w 100"/>
                <a:gd name="T33" fmla="*/ 65 h 101"/>
                <a:gd name="T34" fmla="*/ 15 w 100"/>
                <a:gd name="T35" fmla="*/ 65 h 101"/>
                <a:gd name="T36" fmla="*/ 29 w 100"/>
                <a:gd name="T37" fmla="*/ 56 h 101"/>
                <a:gd name="T38" fmla="*/ 44 w 100"/>
                <a:gd name="T39" fmla="*/ 56 h 101"/>
                <a:gd name="T40" fmla="*/ 44 w 100"/>
                <a:gd name="T41" fmla="*/ 72 h 101"/>
                <a:gd name="T42" fmla="*/ 35 w 100"/>
                <a:gd name="T43" fmla="*/ 86 h 101"/>
                <a:gd name="T44" fmla="*/ 35 w 100"/>
                <a:gd name="T45" fmla="*/ 86 h 101"/>
                <a:gd name="T46" fmla="*/ 50 w 100"/>
                <a:gd name="T47" fmla="*/ 101 h 101"/>
                <a:gd name="T48" fmla="*/ 65 w 100"/>
                <a:gd name="T49" fmla="*/ 86 h 101"/>
                <a:gd name="T50" fmla="*/ 65 w 100"/>
                <a:gd name="T51" fmla="*/ 86 h 101"/>
                <a:gd name="T52" fmla="*/ 56 w 100"/>
                <a:gd name="T53" fmla="*/ 72 h 101"/>
                <a:gd name="T54" fmla="*/ 56 w 100"/>
                <a:gd name="T55" fmla="*/ 56 h 101"/>
                <a:gd name="T56" fmla="*/ 72 w 100"/>
                <a:gd name="T57" fmla="*/ 56 h 101"/>
                <a:gd name="T58" fmla="*/ 85 w 100"/>
                <a:gd name="T59" fmla="*/ 65 h 101"/>
                <a:gd name="T60" fmla="*/ 85 w 100"/>
                <a:gd name="T61" fmla="*/ 65 h 101"/>
                <a:gd name="T62" fmla="*/ 100 w 100"/>
                <a:gd name="T63" fmla="*/ 50 h 101"/>
                <a:gd name="T64" fmla="*/ 85 w 100"/>
                <a:gd name="T65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ubicBezTo>
                    <a:pt x="100" y="42"/>
                    <a:pt x="93" y="36"/>
                    <a:pt x="85" y="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55"/>
            <p:cNvSpPr>
              <a:spLocks/>
            </p:cNvSpPr>
            <p:nvPr/>
          </p:nvSpPr>
          <p:spPr bwMode="auto">
            <a:xfrm>
              <a:off x="6146800" y="4970463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56"/>
            <p:cNvSpPr>
              <a:spLocks/>
            </p:cNvSpPr>
            <p:nvPr/>
          </p:nvSpPr>
          <p:spPr bwMode="auto">
            <a:xfrm>
              <a:off x="6303963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57"/>
            <p:cNvSpPr>
              <a:spLocks/>
            </p:cNvSpPr>
            <p:nvPr/>
          </p:nvSpPr>
          <p:spPr bwMode="auto">
            <a:xfrm>
              <a:off x="6462713" y="4970463"/>
              <a:ext cx="80963" cy="79375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8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8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5 h 100"/>
                <a:gd name="T40" fmla="*/ 45 w 101"/>
                <a:gd name="T41" fmla="*/ 55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5 h 100"/>
                <a:gd name="T58" fmla="*/ 72 w 101"/>
                <a:gd name="T59" fmla="*/ 55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1" y="0"/>
                  </a:cubicBezTo>
                  <a:cubicBezTo>
                    <a:pt x="42" y="0"/>
                    <a:pt x="36" y="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58"/>
            <p:cNvSpPr>
              <a:spLocks/>
            </p:cNvSpPr>
            <p:nvPr/>
          </p:nvSpPr>
          <p:spPr bwMode="auto">
            <a:xfrm>
              <a:off x="6621463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59"/>
            <p:cNvSpPr>
              <a:spLocks/>
            </p:cNvSpPr>
            <p:nvPr/>
          </p:nvSpPr>
          <p:spPr bwMode="auto">
            <a:xfrm>
              <a:off x="6780213" y="4970463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360"/>
            <p:cNvSpPr>
              <a:spLocks/>
            </p:cNvSpPr>
            <p:nvPr/>
          </p:nvSpPr>
          <p:spPr bwMode="auto">
            <a:xfrm>
              <a:off x="6937375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361"/>
            <p:cNvSpPr>
              <a:spLocks/>
            </p:cNvSpPr>
            <p:nvPr/>
          </p:nvSpPr>
          <p:spPr bwMode="auto">
            <a:xfrm>
              <a:off x="7096125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1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5" y="71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362"/>
            <p:cNvSpPr>
              <a:spLocks/>
            </p:cNvSpPr>
            <p:nvPr/>
          </p:nvSpPr>
          <p:spPr bwMode="auto">
            <a:xfrm>
              <a:off x="7254875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363"/>
            <p:cNvSpPr>
              <a:spLocks/>
            </p:cNvSpPr>
            <p:nvPr/>
          </p:nvSpPr>
          <p:spPr bwMode="auto">
            <a:xfrm>
              <a:off x="7413625" y="4970463"/>
              <a:ext cx="80963" cy="79375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8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8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5 h 100"/>
                <a:gd name="T38" fmla="*/ 44 w 100"/>
                <a:gd name="T39" fmla="*/ 55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5 h 100"/>
                <a:gd name="T56" fmla="*/ 72 w 100"/>
                <a:gd name="T57" fmla="*/ 55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64"/>
            <p:cNvSpPr>
              <a:spLocks/>
            </p:cNvSpPr>
            <p:nvPr/>
          </p:nvSpPr>
          <p:spPr bwMode="auto">
            <a:xfrm>
              <a:off x="6146800" y="512762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365"/>
            <p:cNvSpPr>
              <a:spLocks/>
            </p:cNvSpPr>
            <p:nvPr/>
          </p:nvSpPr>
          <p:spPr bwMode="auto">
            <a:xfrm>
              <a:off x="6303963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366"/>
            <p:cNvSpPr>
              <a:spLocks/>
            </p:cNvSpPr>
            <p:nvPr/>
          </p:nvSpPr>
          <p:spPr bwMode="auto">
            <a:xfrm>
              <a:off x="6462713" y="5127625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367"/>
            <p:cNvSpPr>
              <a:spLocks/>
            </p:cNvSpPr>
            <p:nvPr/>
          </p:nvSpPr>
          <p:spPr bwMode="auto">
            <a:xfrm>
              <a:off x="6621463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368"/>
            <p:cNvSpPr>
              <a:spLocks/>
            </p:cNvSpPr>
            <p:nvPr/>
          </p:nvSpPr>
          <p:spPr bwMode="auto">
            <a:xfrm>
              <a:off x="6780213" y="512762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369"/>
            <p:cNvSpPr>
              <a:spLocks/>
            </p:cNvSpPr>
            <p:nvPr/>
          </p:nvSpPr>
          <p:spPr bwMode="auto">
            <a:xfrm>
              <a:off x="6937375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70"/>
            <p:cNvSpPr>
              <a:spLocks/>
            </p:cNvSpPr>
            <p:nvPr/>
          </p:nvSpPr>
          <p:spPr bwMode="auto">
            <a:xfrm>
              <a:off x="7096125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371"/>
            <p:cNvSpPr>
              <a:spLocks/>
            </p:cNvSpPr>
            <p:nvPr/>
          </p:nvSpPr>
          <p:spPr bwMode="auto">
            <a:xfrm>
              <a:off x="7254875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72"/>
            <p:cNvSpPr>
              <a:spLocks/>
            </p:cNvSpPr>
            <p:nvPr/>
          </p:nvSpPr>
          <p:spPr bwMode="auto">
            <a:xfrm>
              <a:off x="7413625" y="5127625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73"/>
            <p:cNvSpPr>
              <a:spLocks/>
            </p:cNvSpPr>
            <p:nvPr/>
          </p:nvSpPr>
          <p:spPr bwMode="auto">
            <a:xfrm>
              <a:off x="6146800" y="528637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74"/>
            <p:cNvSpPr>
              <a:spLocks/>
            </p:cNvSpPr>
            <p:nvPr/>
          </p:nvSpPr>
          <p:spPr bwMode="auto">
            <a:xfrm>
              <a:off x="6303963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75"/>
            <p:cNvSpPr>
              <a:spLocks/>
            </p:cNvSpPr>
            <p:nvPr/>
          </p:nvSpPr>
          <p:spPr bwMode="auto">
            <a:xfrm>
              <a:off x="6462713" y="5286375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5 h 100"/>
                <a:gd name="T8" fmla="*/ 56 w 101"/>
                <a:gd name="T9" fmla="*/ 45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5 h 100"/>
                <a:gd name="T26" fmla="*/ 29 w 101"/>
                <a:gd name="T27" fmla="*/ 45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2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2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4"/>
                    <a:pt x="42" y="100"/>
                    <a:pt x="51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76"/>
            <p:cNvSpPr>
              <a:spLocks/>
            </p:cNvSpPr>
            <p:nvPr/>
          </p:nvSpPr>
          <p:spPr bwMode="auto">
            <a:xfrm>
              <a:off x="6621463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77"/>
            <p:cNvSpPr>
              <a:spLocks/>
            </p:cNvSpPr>
            <p:nvPr/>
          </p:nvSpPr>
          <p:spPr bwMode="auto">
            <a:xfrm>
              <a:off x="6780213" y="528637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78"/>
            <p:cNvSpPr>
              <a:spLocks/>
            </p:cNvSpPr>
            <p:nvPr/>
          </p:nvSpPr>
          <p:spPr bwMode="auto">
            <a:xfrm>
              <a:off x="6937375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79"/>
            <p:cNvSpPr>
              <a:spLocks/>
            </p:cNvSpPr>
            <p:nvPr/>
          </p:nvSpPr>
          <p:spPr bwMode="auto">
            <a:xfrm>
              <a:off x="7096125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5 w 100"/>
                <a:gd name="T9" fmla="*/ 45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2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1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80"/>
            <p:cNvSpPr>
              <a:spLocks/>
            </p:cNvSpPr>
            <p:nvPr/>
          </p:nvSpPr>
          <p:spPr bwMode="auto">
            <a:xfrm>
              <a:off x="7254875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81"/>
            <p:cNvSpPr>
              <a:spLocks/>
            </p:cNvSpPr>
            <p:nvPr/>
          </p:nvSpPr>
          <p:spPr bwMode="auto">
            <a:xfrm>
              <a:off x="7413625" y="5286375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5 h 100"/>
                <a:gd name="T6" fmla="*/ 56 w 100"/>
                <a:gd name="T7" fmla="*/ 45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5 h 100"/>
                <a:gd name="T24" fmla="*/ 29 w 100"/>
                <a:gd name="T25" fmla="*/ 45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2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2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382"/>
            <p:cNvSpPr>
              <a:spLocks/>
            </p:cNvSpPr>
            <p:nvPr/>
          </p:nvSpPr>
          <p:spPr bwMode="auto">
            <a:xfrm>
              <a:off x="6146800" y="5443538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383"/>
            <p:cNvSpPr>
              <a:spLocks/>
            </p:cNvSpPr>
            <p:nvPr/>
          </p:nvSpPr>
          <p:spPr bwMode="auto">
            <a:xfrm>
              <a:off x="6303963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384"/>
            <p:cNvSpPr>
              <a:spLocks/>
            </p:cNvSpPr>
            <p:nvPr/>
          </p:nvSpPr>
          <p:spPr bwMode="auto">
            <a:xfrm>
              <a:off x="6462713" y="5443538"/>
              <a:ext cx="80963" cy="82550"/>
            </a:xfrm>
            <a:custGeom>
              <a:avLst/>
              <a:gdLst>
                <a:gd name="T0" fmla="*/ 101 w 101"/>
                <a:gd name="T1" fmla="*/ 50 h 101"/>
                <a:gd name="T2" fmla="*/ 86 w 101"/>
                <a:gd name="T3" fmla="*/ 36 h 101"/>
                <a:gd name="T4" fmla="*/ 86 w 101"/>
                <a:gd name="T5" fmla="*/ 36 h 101"/>
                <a:gd name="T6" fmla="*/ 72 w 101"/>
                <a:gd name="T7" fmla="*/ 45 h 101"/>
                <a:gd name="T8" fmla="*/ 56 w 101"/>
                <a:gd name="T9" fmla="*/ 45 h 101"/>
                <a:gd name="T10" fmla="*/ 56 w 101"/>
                <a:gd name="T11" fmla="*/ 29 h 101"/>
                <a:gd name="T12" fmla="*/ 65 w 101"/>
                <a:gd name="T13" fmla="*/ 15 h 101"/>
                <a:gd name="T14" fmla="*/ 65 w 101"/>
                <a:gd name="T15" fmla="*/ 15 h 101"/>
                <a:gd name="T16" fmla="*/ 51 w 101"/>
                <a:gd name="T17" fmla="*/ 0 h 101"/>
                <a:gd name="T18" fmla="*/ 36 w 101"/>
                <a:gd name="T19" fmla="*/ 15 h 101"/>
                <a:gd name="T20" fmla="*/ 36 w 101"/>
                <a:gd name="T21" fmla="*/ 15 h 101"/>
                <a:gd name="T22" fmla="*/ 45 w 101"/>
                <a:gd name="T23" fmla="*/ 29 h 101"/>
                <a:gd name="T24" fmla="*/ 45 w 101"/>
                <a:gd name="T25" fmla="*/ 45 h 101"/>
                <a:gd name="T26" fmla="*/ 29 w 101"/>
                <a:gd name="T27" fmla="*/ 45 h 101"/>
                <a:gd name="T28" fmla="*/ 15 w 101"/>
                <a:gd name="T29" fmla="*/ 36 h 101"/>
                <a:gd name="T30" fmla="*/ 15 w 101"/>
                <a:gd name="T31" fmla="*/ 36 h 101"/>
                <a:gd name="T32" fmla="*/ 0 w 101"/>
                <a:gd name="T33" fmla="*/ 50 h 101"/>
                <a:gd name="T34" fmla="*/ 15 w 101"/>
                <a:gd name="T35" fmla="*/ 65 h 101"/>
                <a:gd name="T36" fmla="*/ 15 w 101"/>
                <a:gd name="T37" fmla="*/ 65 h 101"/>
                <a:gd name="T38" fmla="*/ 29 w 101"/>
                <a:gd name="T39" fmla="*/ 56 h 101"/>
                <a:gd name="T40" fmla="*/ 45 w 101"/>
                <a:gd name="T41" fmla="*/ 56 h 101"/>
                <a:gd name="T42" fmla="*/ 45 w 101"/>
                <a:gd name="T43" fmla="*/ 72 h 101"/>
                <a:gd name="T44" fmla="*/ 36 w 101"/>
                <a:gd name="T45" fmla="*/ 86 h 101"/>
                <a:gd name="T46" fmla="*/ 36 w 101"/>
                <a:gd name="T47" fmla="*/ 86 h 101"/>
                <a:gd name="T48" fmla="*/ 51 w 101"/>
                <a:gd name="T49" fmla="*/ 101 h 101"/>
                <a:gd name="T50" fmla="*/ 65 w 101"/>
                <a:gd name="T51" fmla="*/ 86 h 101"/>
                <a:gd name="T52" fmla="*/ 65 w 101"/>
                <a:gd name="T53" fmla="*/ 86 h 101"/>
                <a:gd name="T54" fmla="*/ 56 w 101"/>
                <a:gd name="T55" fmla="*/ 72 h 101"/>
                <a:gd name="T56" fmla="*/ 56 w 101"/>
                <a:gd name="T57" fmla="*/ 56 h 101"/>
                <a:gd name="T58" fmla="*/ 72 w 101"/>
                <a:gd name="T59" fmla="*/ 56 h 101"/>
                <a:gd name="T60" fmla="*/ 86 w 101"/>
                <a:gd name="T61" fmla="*/ 65 h 101"/>
                <a:gd name="T62" fmla="*/ 86 w 101"/>
                <a:gd name="T63" fmla="*/ 65 h 101"/>
                <a:gd name="T64" fmla="*/ 101 w 101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cubicBezTo>
                    <a:pt x="101" y="42"/>
                    <a:pt x="94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0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4"/>
                    <a:pt x="42" y="101"/>
                    <a:pt x="51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9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385"/>
            <p:cNvSpPr>
              <a:spLocks/>
            </p:cNvSpPr>
            <p:nvPr/>
          </p:nvSpPr>
          <p:spPr bwMode="auto">
            <a:xfrm>
              <a:off x="6621463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386"/>
            <p:cNvSpPr>
              <a:spLocks/>
            </p:cNvSpPr>
            <p:nvPr/>
          </p:nvSpPr>
          <p:spPr bwMode="auto">
            <a:xfrm>
              <a:off x="6780213" y="5443538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387"/>
            <p:cNvSpPr>
              <a:spLocks/>
            </p:cNvSpPr>
            <p:nvPr/>
          </p:nvSpPr>
          <p:spPr bwMode="auto">
            <a:xfrm>
              <a:off x="6937375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388"/>
            <p:cNvSpPr>
              <a:spLocks/>
            </p:cNvSpPr>
            <p:nvPr/>
          </p:nvSpPr>
          <p:spPr bwMode="auto">
            <a:xfrm>
              <a:off x="7096125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5 w 100"/>
                <a:gd name="T9" fmla="*/ 45 h 101"/>
                <a:gd name="T10" fmla="*/ 55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4 w 100"/>
                <a:gd name="T29" fmla="*/ 36 h 101"/>
                <a:gd name="T30" fmla="*/ 14 w 100"/>
                <a:gd name="T31" fmla="*/ 36 h 101"/>
                <a:gd name="T32" fmla="*/ 0 w 100"/>
                <a:gd name="T33" fmla="*/ 50 h 101"/>
                <a:gd name="T34" fmla="*/ 14 w 100"/>
                <a:gd name="T35" fmla="*/ 65 h 101"/>
                <a:gd name="T36" fmla="*/ 14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5 w 100"/>
                <a:gd name="T55" fmla="*/ 72 h 101"/>
                <a:gd name="T56" fmla="*/ 55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1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89"/>
            <p:cNvSpPr>
              <a:spLocks/>
            </p:cNvSpPr>
            <p:nvPr/>
          </p:nvSpPr>
          <p:spPr bwMode="auto">
            <a:xfrm>
              <a:off x="7254875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90"/>
            <p:cNvSpPr>
              <a:spLocks/>
            </p:cNvSpPr>
            <p:nvPr/>
          </p:nvSpPr>
          <p:spPr bwMode="auto">
            <a:xfrm>
              <a:off x="7413625" y="5443538"/>
              <a:ext cx="80963" cy="82550"/>
            </a:xfrm>
            <a:custGeom>
              <a:avLst/>
              <a:gdLst>
                <a:gd name="T0" fmla="*/ 85 w 100"/>
                <a:gd name="T1" fmla="*/ 36 h 101"/>
                <a:gd name="T2" fmla="*/ 85 w 100"/>
                <a:gd name="T3" fmla="*/ 36 h 101"/>
                <a:gd name="T4" fmla="*/ 72 w 100"/>
                <a:gd name="T5" fmla="*/ 45 h 101"/>
                <a:gd name="T6" fmla="*/ 56 w 100"/>
                <a:gd name="T7" fmla="*/ 45 h 101"/>
                <a:gd name="T8" fmla="*/ 56 w 100"/>
                <a:gd name="T9" fmla="*/ 29 h 101"/>
                <a:gd name="T10" fmla="*/ 65 w 100"/>
                <a:gd name="T11" fmla="*/ 15 h 101"/>
                <a:gd name="T12" fmla="*/ 65 w 100"/>
                <a:gd name="T13" fmla="*/ 15 h 101"/>
                <a:gd name="T14" fmla="*/ 50 w 100"/>
                <a:gd name="T15" fmla="*/ 0 h 101"/>
                <a:gd name="T16" fmla="*/ 35 w 100"/>
                <a:gd name="T17" fmla="*/ 15 h 101"/>
                <a:gd name="T18" fmla="*/ 35 w 100"/>
                <a:gd name="T19" fmla="*/ 15 h 101"/>
                <a:gd name="T20" fmla="*/ 44 w 100"/>
                <a:gd name="T21" fmla="*/ 29 h 101"/>
                <a:gd name="T22" fmla="*/ 44 w 100"/>
                <a:gd name="T23" fmla="*/ 45 h 101"/>
                <a:gd name="T24" fmla="*/ 29 w 100"/>
                <a:gd name="T25" fmla="*/ 45 h 101"/>
                <a:gd name="T26" fmla="*/ 15 w 100"/>
                <a:gd name="T27" fmla="*/ 36 h 101"/>
                <a:gd name="T28" fmla="*/ 15 w 100"/>
                <a:gd name="T29" fmla="*/ 36 h 101"/>
                <a:gd name="T30" fmla="*/ 0 w 100"/>
                <a:gd name="T31" fmla="*/ 50 h 101"/>
                <a:gd name="T32" fmla="*/ 15 w 100"/>
                <a:gd name="T33" fmla="*/ 65 h 101"/>
                <a:gd name="T34" fmla="*/ 15 w 100"/>
                <a:gd name="T35" fmla="*/ 65 h 101"/>
                <a:gd name="T36" fmla="*/ 29 w 100"/>
                <a:gd name="T37" fmla="*/ 56 h 101"/>
                <a:gd name="T38" fmla="*/ 44 w 100"/>
                <a:gd name="T39" fmla="*/ 56 h 101"/>
                <a:gd name="T40" fmla="*/ 44 w 100"/>
                <a:gd name="T41" fmla="*/ 72 h 101"/>
                <a:gd name="T42" fmla="*/ 35 w 100"/>
                <a:gd name="T43" fmla="*/ 86 h 101"/>
                <a:gd name="T44" fmla="*/ 35 w 100"/>
                <a:gd name="T45" fmla="*/ 86 h 101"/>
                <a:gd name="T46" fmla="*/ 50 w 100"/>
                <a:gd name="T47" fmla="*/ 101 h 101"/>
                <a:gd name="T48" fmla="*/ 65 w 100"/>
                <a:gd name="T49" fmla="*/ 86 h 101"/>
                <a:gd name="T50" fmla="*/ 65 w 100"/>
                <a:gd name="T51" fmla="*/ 86 h 101"/>
                <a:gd name="T52" fmla="*/ 56 w 100"/>
                <a:gd name="T53" fmla="*/ 72 h 101"/>
                <a:gd name="T54" fmla="*/ 56 w 100"/>
                <a:gd name="T55" fmla="*/ 56 h 101"/>
                <a:gd name="T56" fmla="*/ 72 w 100"/>
                <a:gd name="T57" fmla="*/ 56 h 101"/>
                <a:gd name="T58" fmla="*/ 85 w 100"/>
                <a:gd name="T59" fmla="*/ 65 h 101"/>
                <a:gd name="T60" fmla="*/ 85 w 100"/>
                <a:gd name="T61" fmla="*/ 65 h 101"/>
                <a:gd name="T62" fmla="*/ 100 w 100"/>
                <a:gd name="T63" fmla="*/ 50 h 101"/>
                <a:gd name="T64" fmla="*/ 85 w 100"/>
                <a:gd name="T65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ubicBezTo>
                    <a:pt x="100" y="42"/>
                    <a:pt x="93" y="36"/>
                    <a:pt x="85" y="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391"/>
            <p:cNvSpPr>
              <a:spLocks/>
            </p:cNvSpPr>
            <p:nvPr/>
          </p:nvSpPr>
          <p:spPr bwMode="auto">
            <a:xfrm>
              <a:off x="6146800" y="5603875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392"/>
            <p:cNvSpPr>
              <a:spLocks/>
            </p:cNvSpPr>
            <p:nvPr/>
          </p:nvSpPr>
          <p:spPr bwMode="auto">
            <a:xfrm>
              <a:off x="6303963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393"/>
            <p:cNvSpPr>
              <a:spLocks/>
            </p:cNvSpPr>
            <p:nvPr/>
          </p:nvSpPr>
          <p:spPr bwMode="auto">
            <a:xfrm>
              <a:off x="6462713" y="5603875"/>
              <a:ext cx="80963" cy="79375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8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8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5 h 100"/>
                <a:gd name="T40" fmla="*/ 45 w 101"/>
                <a:gd name="T41" fmla="*/ 55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5 h 100"/>
                <a:gd name="T58" fmla="*/ 72 w 101"/>
                <a:gd name="T59" fmla="*/ 55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1" y="0"/>
                  </a:cubicBezTo>
                  <a:cubicBezTo>
                    <a:pt x="42" y="0"/>
                    <a:pt x="36" y="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94"/>
            <p:cNvSpPr>
              <a:spLocks/>
            </p:cNvSpPr>
            <p:nvPr/>
          </p:nvSpPr>
          <p:spPr bwMode="auto">
            <a:xfrm>
              <a:off x="6621463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95"/>
            <p:cNvSpPr>
              <a:spLocks/>
            </p:cNvSpPr>
            <p:nvPr/>
          </p:nvSpPr>
          <p:spPr bwMode="auto">
            <a:xfrm>
              <a:off x="6780213" y="5603875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96"/>
            <p:cNvSpPr>
              <a:spLocks/>
            </p:cNvSpPr>
            <p:nvPr/>
          </p:nvSpPr>
          <p:spPr bwMode="auto">
            <a:xfrm>
              <a:off x="6937375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97"/>
            <p:cNvSpPr>
              <a:spLocks/>
            </p:cNvSpPr>
            <p:nvPr/>
          </p:nvSpPr>
          <p:spPr bwMode="auto">
            <a:xfrm>
              <a:off x="7096125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1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5" y="71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98"/>
            <p:cNvSpPr>
              <a:spLocks/>
            </p:cNvSpPr>
            <p:nvPr/>
          </p:nvSpPr>
          <p:spPr bwMode="auto">
            <a:xfrm>
              <a:off x="7254875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9"/>
            <p:cNvSpPr>
              <a:spLocks/>
            </p:cNvSpPr>
            <p:nvPr/>
          </p:nvSpPr>
          <p:spPr bwMode="auto">
            <a:xfrm>
              <a:off x="7413625" y="5603875"/>
              <a:ext cx="80963" cy="79375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8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8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5 h 100"/>
                <a:gd name="T38" fmla="*/ 44 w 100"/>
                <a:gd name="T39" fmla="*/ 55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5 h 100"/>
                <a:gd name="T56" fmla="*/ 72 w 100"/>
                <a:gd name="T57" fmla="*/ 55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6257926" y="3298825"/>
              <a:ext cx="1101725" cy="1101726"/>
              <a:chOff x="6205538" y="3298825"/>
              <a:chExt cx="1101725" cy="1101726"/>
            </a:xfrm>
            <a:solidFill>
              <a:srgbClr val="FFFFFF">
                <a:alpha val="20000"/>
              </a:srgbClr>
            </a:solidFill>
          </p:grpSpPr>
          <p:sp>
            <p:nvSpPr>
              <p:cNvPr id="175" name="Freeform 324"/>
              <p:cNvSpPr>
                <a:spLocks/>
              </p:cNvSpPr>
              <p:nvPr/>
            </p:nvSpPr>
            <p:spPr bwMode="auto">
              <a:xfrm>
                <a:off x="6205538" y="3298825"/>
                <a:ext cx="371475" cy="373063"/>
              </a:xfrm>
              <a:custGeom>
                <a:avLst/>
                <a:gdLst>
                  <a:gd name="T0" fmla="*/ 461 w 461"/>
                  <a:gd name="T1" fmla="*/ 230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4 h 461"/>
                  <a:gd name="T8" fmla="*/ 257 w 461"/>
                  <a:gd name="T9" fmla="*/ 204 h 461"/>
                  <a:gd name="T10" fmla="*/ 257 w 461"/>
                  <a:gd name="T11" fmla="*/ 132 h 461"/>
                  <a:gd name="T12" fmla="*/ 299 w 461"/>
                  <a:gd name="T13" fmla="*/ 68 h 461"/>
                  <a:gd name="T14" fmla="*/ 299 w 461"/>
                  <a:gd name="T15" fmla="*/ 68 h 461"/>
                  <a:gd name="T16" fmla="*/ 230 w 461"/>
                  <a:gd name="T17" fmla="*/ 0 h 461"/>
                  <a:gd name="T18" fmla="*/ 162 w 461"/>
                  <a:gd name="T19" fmla="*/ 68 h 461"/>
                  <a:gd name="T20" fmla="*/ 162 w 461"/>
                  <a:gd name="T21" fmla="*/ 68 h 461"/>
                  <a:gd name="T22" fmla="*/ 204 w 461"/>
                  <a:gd name="T23" fmla="*/ 132 h 461"/>
                  <a:gd name="T24" fmla="*/ 204 w 461"/>
                  <a:gd name="T25" fmla="*/ 204 h 461"/>
                  <a:gd name="T26" fmla="*/ 132 w 461"/>
                  <a:gd name="T27" fmla="*/ 204 h 461"/>
                  <a:gd name="T28" fmla="*/ 69 w 461"/>
                  <a:gd name="T29" fmla="*/ 162 h 461"/>
                  <a:gd name="T30" fmla="*/ 69 w 461"/>
                  <a:gd name="T31" fmla="*/ 162 h 461"/>
                  <a:gd name="T32" fmla="*/ 0 w 461"/>
                  <a:gd name="T33" fmla="*/ 230 h 461"/>
                  <a:gd name="T34" fmla="*/ 69 w 461"/>
                  <a:gd name="T35" fmla="*/ 299 h 461"/>
                  <a:gd name="T36" fmla="*/ 69 w 461"/>
                  <a:gd name="T37" fmla="*/ 299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2 h 461"/>
                  <a:gd name="T46" fmla="*/ 162 w 461"/>
                  <a:gd name="T47" fmla="*/ 392 h 461"/>
                  <a:gd name="T48" fmla="*/ 230 w 461"/>
                  <a:gd name="T49" fmla="*/ 461 h 461"/>
                  <a:gd name="T50" fmla="*/ 299 w 461"/>
                  <a:gd name="T51" fmla="*/ 392 h 461"/>
                  <a:gd name="T52" fmla="*/ 299 w 461"/>
                  <a:gd name="T53" fmla="*/ 392 h 461"/>
                  <a:gd name="T54" fmla="*/ 257 w 461"/>
                  <a:gd name="T55" fmla="*/ 329 h 461"/>
                  <a:gd name="T56" fmla="*/ 257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299 h 461"/>
                  <a:gd name="T62" fmla="*/ 392 w 461"/>
                  <a:gd name="T63" fmla="*/ 299 h 461"/>
                  <a:gd name="T64" fmla="*/ 461 w 461"/>
                  <a:gd name="T65" fmla="*/ 23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0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79"/>
                      <a:pt x="329" y="204"/>
                    </a:cubicBezTo>
                    <a:cubicBezTo>
                      <a:pt x="257" y="204"/>
                      <a:pt x="257" y="204"/>
                      <a:pt x="257" y="204"/>
                    </a:cubicBezTo>
                    <a:cubicBezTo>
                      <a:pt x="257" y="132"/>
                      <a:pt x="257" y="132"/>
                      <a:pt x="257" y="132"/>
                    </a:cubicBezTo>
                    <a:cubicBezTo>
                      <a:pt x="282" y="121"/>
                      <a:pt x="299" y="97"/>
                      <a:pt x="299" y="68"/>
                    </a:cubicBezTo>
                    <a:cubicBezTo>
                      <a:pt x="299" y="68"/>
                      <a:pt x="299" y="68"/>
                      <a:pt x="299" y="68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3" y="0"/>
                      <a:pt x="162" y="31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2" y="97"/>
                      <a:pt x="179" y="121"/>
                      <a:pt x="204" y="132"/>
                    </a:cubicBezTo>
                    <a:cubicBezTo>
                      <a:pt x="204" y="204"/>
                      <a:pt x="204" y="204"/>
                      <a:pt x="204" y="204"/>
                    </a:cubicBezTo>
                    <a:cubicBezTo>
                      <a:pt x="132" y="204"/>
                      <a:pt x="132" y="204"/>
                      <a:pt x="132" y="204"/>
                    </a:cubicBezTo>
                    <a:cubicBezTo>
                      <a:pt x="122" y="179"/>
                      <a:pt x="97" y="162"/>
                      <a:pt x="69" y="16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31" y="162"/>
                      <a:pt x="0" y="193"/>
                      <a:pt x="0" y="230"/>
                    </a:cubicBezTo>
                    <a:cubicBezTo>
                      <a:pt x="0" y="268"/>
                      <a:pt x="31" y="299"/>
                      <a:pt x="69" y="299"/>
                    </a:cubicBezTo>
                    <a:cubicBezTo>
                      <a:pt x="69" y="299"/>
                      <a:pt x="69" y="299"/>
                      <a:pt x="69" y="299"/>
                    </a:cubicBezTo>
                    <a:cubicBezTo>
                      <a:pt x="97" y="299"/>
                      <a:pt x="122" y="281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39"/>
                      <a:pt x="162" y="364"/>
                      <a:pt x="162" y="392"/>
                    </a:cubicBezTo>
                    <a:cubicBezTo>
                      <a:pt x="162" y="392"/>
                      <a:pt x="162" y="392"/>
                      <a:pt x="162" y="392"/>
                    </a:cubicBezTo>
                    <a:cubicBezTo>
                      <a:pt x="162" y="430"/>
                      <a:pt x="193" y="461"/>
                      <a:pt x="230" y="461"/>
                    </a:cubicBezTo>
                    <a:cubicBezTo>
                      <a:pt x="268" y="461"/>
                      <a:pt x="299" y="430"/>
                      <a:pt x="299" y="392"/>
                    </a:cubicBezTo>
                    <a:cubicBezTo>
                      <a:pt x="299" y="392"/>
                      <a:pt x="299" y="392"/>
                      <a:pt x="299" y="392"/>
                    </a:cubicBezTo>
                    <a:cubicBezTo>
                      <a:pt x="299" y="364"/>
                      <a:pt x="282" y="339"/>
                      <a:pt x="257" y="329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1"/>
                      <a:pt x="364" y="299"/>
                      <a:pt x="392" y="299"/>
                    </a:cubicBezTo>
                    <a:cubicBezTo>
                      <a:pt x="392" y="299"/>
                      <a:pt x="392" y="299"/>
                      <a:pt x="392" y="299"/>
                    </a:cubicBezTo>
                    <a:cubicBezTo>
                      <a:pt x="430" y="299"/>
                      <a:pt x="461" y="268"/>
                      <a:pt x="461" y="2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25"/>
              <p:cNvSpPr>
                <a:spLocks/>
              </p:cNvSpPr>
              <p:nvPr/>
            </p:nvSpPr>
            <p:spPr bwMode="auto">
              <a:xfrm>
                <a:off x="6934200" y="3298825"/>
                <a:ext cx="373063" cy="373063"/>
              </a:xfrm>
              <a:custGeom>
                <a:avLst/>
                <a:gdLst>
                  <a:gd name="T0" fmla="*/ 461 w 461"/>
                  <a:gd name="T1" fmla="*/ 230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4 h 461"/>
                  <a:gd name="T8" fmla="*/ 256 w 461"/>
                  <a:gd name="T9" fmla="*/ 204 h 461"/>
                  <a:gd name="T10" fmla="*/ 256 w 461"/>
                  <a:gd name="T11" fmla="*/ 132 h 461"/>
                  <a:gd name="T12" fmla="*/ 299 w 461"/>
                  <a:gd name="T13" fmla="*/ 68 h 461"/>
                  <a:gd name="T14" fmla="*/ 299 w 461"/>
                  <a:gd name="T15" fmla="*/ 68 h 461"/>
                  <a:gd name="T16" fmla="*/ 230 w 461"/>
                  <a:gd name="T17" fmla="*/ 0 h 461"/>
                  <a:gd name="T18" fmla="*/ 162 w 461"/>
                  <a:gd name="T19" fmla="*/ 68 h 461"/>
                  <a:gd name="T20" fmla="*/ 162 w 461"/>
                  <a:gd name="T21" fmla="*/ 68 h 461"/>
                  <a:gd name="T22" fmla="*/ 204 w 461"/>
                  <a:gd name="T23" fmla="*/ 132 h 461"/>
                  <a:gd name="T24" fmla="*/ 204 w 461"/>
                  <a:gd name="T25" fmla="*/ 204 h 461"/>
                  <a:gd name="T26" fmla="*/ 132 w 461"/>
                  <a:gd name="T27" fmla="*/ 204 h 461"/>
                  <a:gd name="T28" fmla="*/ 68 w 461"/>
                  <a:gd name="T29" fmla="*/ 162 h 461"/>
                  <a:gd name="T30" fmla="*/ 68 w 461"/>
                  <a:gd name="T31" fmla="*/ 162 h 461"/>
                  <a:gd name="T32" fmla="*/ 0 w 461"/>
                  <a:gd name="T33" fmla="*/ 230 h 461"/>
                  <a:gd name="T34" fmla="*/ 68 w 461"/>
                  <a:gd name="T35" fmla="*/ 299 h 461"/>
                  <a:gd name="T36" fmla="*/ 68 w 461"/>
                  <a:gd name="T37" fmla="*/ 299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2 h 461"/>
                  <a:gd name="T46" fmla="*/ 162 w 461"/>
                  <a:gd name="T47" fmla="*/ 392 h 461"/>
                  <a:gd name="T48" fmla="*/ 230 w 461"/>
                  <a:gd name="T49" fmla="*/ 461 h 461"/>
                  <a:gd name="T50" fmla="*/ 299 w 461"/>
                  <a:gd name="T51" fmla="*/ 392 h 461"/>
                  <a:gd name="T52" fmla="*/ 299 w 461"/>
                  <a:gd name="T53" fmla="*/ 392 h 461"/>
                  <a:gd name="T54" fmla="*/ 256 w 461"/>
                  <a:gd name="T55" fmla="*/ 329 h 461"/>
                  <a:gd name="T56" fmla="*/ 256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299 h 461"/>
                  <a:gd name="T62" fmla="*/ 392 w 461"/>
                  <a:gd name="T63" fmla="*/ 299 h 461"/>
                  <a:gd name="T64" fmla="*/ 461 w 461"/>
                  <a:gd name="T65" fmla="*/ 23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0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79"/>
                      <a:pt x="329" y="204"/>
                    </a:cubicBezTo>
                    <a:cubicBezTo>
                      <a:pt x="256" y="204"/>
                      <a:pt x="256" y="204"/>
                      <a:pt x="256" y="204"/>
                    </a:cubicBezTo>
                    <a:cubicBezTo>
                      <a:pt x="256" y="132"/>
                      <a:pt x="256" y="132"/>
                      <a:pt x="256" y="132"/>
                    </a:cubicBezTo>
                    <a:cubicBezTo>
                      <a:pt x="281" y="121"/>
                      <a:pt x="299" y="97"/>
                      <a:pt x="299" y="68"/>
                    </a:cubicBezTo>
                    <a:cubicBezTo>
                      <a:pt x="299" y="68"/>
                      <a:pt x="299" y="68"/>
                      <a:pt x="299" y="68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2" y="0"/>
                      <a:pt x="162" y="31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2" y="97"/>
                      <a:pt x="179" y="121"/>
                      <a:pt x="204" y="132"/>
                    </a:cubicBezTo>
                    <a:cubicBezTo>
                      <a:pt x="204" y="204"/>
                      <a:pt x="204" y="204"/>
                      <a:pt x="204" y="204"/>
                    </a:cubicBezTo>
                    <a:cubicBezTo>
                      <a:pt x="132" y="204"/>
                      <a:pt x="132" y="204"/>
                      <a:pt x="132" y="204"/>
                    </a:cubicBezTo>
                    <a:cubicBezTo>
                      <a:pt x="121" y="179"/>
                      <a:pt x="97" y="162"/>
                      <a:pt x="68" y="162"/>
                    </a:cubicBezTo>
                    <a:cubicBezTo>
                      <a:pt x="68" y="162"/>
                      <a:pt x="68" y="162"/>
                      <a:pt x="68" y="162"/>
                    </a:cubicBezTo>
                    <a:cubicBezTo>
                      <a:pt x="31" y="162"/>
                      <a:pt x="0" y="193"/>
                      <a:pt x="0" y="230"/>
                    </a:cubicBezTo>
                    <a:cubicBezTo>
                      <a:pt x="0" y="268"/>
                      <a:pt x="31" y="299"/>
                      <a:pt x="68" y="299"/>
                    </a:cubicBezTo>
                    <a:cubicBezTo>
                      <a:pt x="68" y="299"/>
                      <a:pt x="68" y="299"/>
                      <a:pt x="68" y="299"/>
                    </a:cubicBezTo>
                    <a:cubicBezTo>
                      <a:pt x="97" y="299"/>
                      <a:pt x="121" y="281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39"/>
                      <a:pt x="162" y="364"/>
                      <a:pt x="162" y="392"/>
                    </a:cubicBezTo>
                    <a:cubicBezTo>
                      <a:pt x="162" y="392"/>
                      <a:pt x="162" y="392"/>
                      <a:pt x="162" y="392"/>
                    </a:cubicBezTo>
                    <a:cubicBezTo>
                      <a:pt x="162" y="430"/>
                      <a:pt x="192" y="461"/>
                      <a:pt x="230" y="461"/>
                    </a:cubicBezTo>
                    <a:cubicBezTo>
                      <a:pt x="268" y="461"/>
                      <a:pt x="299" y="430"/>
                      <a:pt x="299" y="392"/>
                    </a:cubicBezTo>
                    <a:cubicBezTo>
                      <a:pt x="299" y="392"/>
                      <a:pt x="299" y="392"/>
                      <a:pt x="299" y="392"/>
                    </a:cubicBezTo>
                    <a:cubicBezTo>
                      <a:pt x="299" y="364"/>
                      <a:pt x="281" y="339"/>
                      <a:pt x="256" y="329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1"/>
                      <a:pt x="364" y="299"/>
                      <a:pt x="392" y="299"/>
                    </a:cubicBezTo>
                    <a:cubicBezTo>
                      <a:pt x="392" y="299"/>
                      <a:pt x="392" y="299"/>
                      <a:pt x="392" y="299"/>
                    </a:cubicBezTo>
                    <a:cubicBezTo>
                      <a:pt x="430" y="299"/>
                      <a:pt x="461" y="268"/>
                      <a:pt x="461" y="2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26"/>
              <p:cNvSpPr>
                <a:spLocks/>
              </p:cNvSpPr>
              <p:nvPr/>
            </p:nvSpPr>
            <p:spPr bwMode="auto">
              <a:xfrm>
                <a:off x="6205538" y="4027488"/>
                <a:ext cx="371475" cy="373063"/>
              </a:xfrm>
              <a:custGeom>
                <a:avLst/>
                <a:gdLst>
                  <a:gd name="T0" fmla="*/ 461 w 461"/>
                  <a:gd name="T1" fmla="*/ 231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5 h 461"/>
                  <a:gd name="T8" fmla="*/ 257 w 461"/>
                  <a:gd name="T9" fmla="*/ 205 h 461"/>
                  <a:gd name="T10" fmla="*/ 257 w 461"/>
                  <a:gd name="T11" fmla="*/ 133 h 461"/>
                  <a:gd name="T12" fmla="*/ 299 w 461"/>
                  <a:gd name="T13" fmla="*/ 69 h 461"/>
                  <a:gd name="T14" fmla="*/ 299 w 461"/>
                  <a:gd name="T15" fmla="*/ 69 h 461"/>
                  <a:gd name="T16" fmla="*/ 230 w 461"/>
                  <a:gd name="T17" fmla="*/ 0 h 461"/>
                  <a:gd name="T18" fmla="*/ 162 w 461"/>
                  <a:gd name="T19" fmla="*/ 69 h 461"/>
                  <a:gd name="T20" fmla="*/ 162 w 461"/>
                  <a:gd name="T21" fmla="*/ 69 h 461"/>
                  <a:gd name="T22" fmla="*/ 204 w 461"/>
                  <a:gd name="T23" fmla="*/ 133 h 461"/>
                  <a:gd name="T24" fmla="*/ 204 w 461"/>
                  <a:gd name="T25" fmla="*/ 205 h 461"/>
                  <a:gd name="T26" fmla="*/ 132 w 461"/>
                  <a:gd name="T27" fmla="*/ 205 h 461"/>
                  <a:gd name="T28" fmla="*/ 69 w 461"/>
                  <a:gd name="T29" fmla="*/ 162 h 461"/>
                  <a:gd name="T30" fmla="*/ 69 w 461"/>
                  <a:gd name="T31" fmla="*/ 162 h 461"/>
                  <a:gd name="T32" fmla="*/ 0 w 461"/>
                  <a:gd name="T33" fmla="*/ 231 h 461"/>
                  <a:gd name="T34" fmla="*/ 69 w 461"/>
                  <a:gd name="T35" fmla="*/ 300 h 461"/>
                  <a:gd name="T36" fmla="*/ 69 w 461"/>
                  <a:gd name="T37" fmla="*/ 300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3 h 461"/>
                  <a:gd name="T46" fmla="*/ 162 w 461"/>
                  <a:gd name="T47" fmla="*/ 393 h 461"/>
                  <a:gd name="T48" fmla="*/ 230 w 461"/>
                  <a:gd name="T49" fmla="*/ 461 h 461"/>
                  <a:gd name="T50" fmla="*/ 299 w 461"/>
                  <a:gd name="T51" fmla="*/ 393 h 461"/>
                  <a:gd name="T52" fmla="*/ 299 w 461"/>
                  <a:gd name="T53" fmla="*/ 393 h 461"/>
                  <a:gd name="T54" fmla="*/ 257 w 461"/>
                  <a:gd name="T55" fmla="*/ 329 h 461"/>
                  <a:gd name="T56" fmla="*/ 257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300 h 461"/>
                  <a:gd name="T62" fmla="*/ 392 w 461"/>
                  <a:gd name="T63" fmla="*/ 300 h 461"/>
                  <a:gd name="T64" fmla="*/ 461 w 461"/>
                  <a:gd name="T65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1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80"/>
                      <a:pt x="329" y="205"/>
                    </a:cubicBezTo>
                    <a:cubicBezTo>
                      <a:pt x="257" y="205"/>
                      <a:pt x="257" y="205"/>
                      <a:pt x="257" y="205"/>
                    </a:cubicBezTo>
                    <a:cubicBezTo>
                      <a:pt x="257" y="133"/>
                      <a:pt x="257" y="133"/>
                      <a:pt x="257" y="133"/>
                    </a:cubicBezTo>
                    <a:cubicBezTo>
                      <a:pt x="282" y="122"/>
                      <a:pt x="299" y="98"/>
                      <a:pt x="299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3" y="0"/>
                      <a:pt x="162" y="31"/>
                      <a:pt x="162" y="69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162" y="98"/>
                      <a:pt x="179" y="122"/>
                      <a:pt x="204" y="133"/>
                    </a:cubicBezTo>
                    <a:cubicBezTo>
                      <a:pt x="204" y="205"/>
                      <a:pt x="204" y="205"/>
                      <a:pt x="204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22" y="180"/>
                      <a:pt x="97" y="162"/>
                      <a:pt x="69" y="16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31" y="162"/>
                      <a:pt x="0" y="193"/>
                      <a:pt x="0" y="231"/>
                    </a:cubicBezTo>
                    <a:cubicBezTo>
                      <a:pt x="0" y="269"/>
                      <a:pt x="31" y="300"/>
                      <a:pt x="69" y="300"/>
                    </a:cubicBezTo>
                    <a:cubicBezTo>
                      <a:pt x="69" y="300"/>
                      <a:pt x="69" y="300"/>
                      <a:pt x="69" y="300"/>
                    </a:cubicBezTo>
                    <a:cubicBezTo>
                      <a:pt x="97" y="300"/>
                      <a:pt x="122" y="282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40"/>
                      <a:pt x="162" y="364"/>
                      <a:pt x="162" y="393"/>
                    </a:cubicBezTo>
                    <a:cubicBezTo>
                      <a:pt x="162" y="393"/>
                      <a:pt x="162" y="393"/>
                      <a:pt x="162" y="393"/>
                    </a:cubicBezTo>
                    <a:cubicBezTo>
                      <a:pt x="162" y="430"/>
                      <a:pt x="193" y="461"/>
                      <a:pt x="230" y="461"/>
                    </a:cubicBezTo>
                    <a:cubicBezTo>
                      <a:pt x="268" y="461"/>
                      <a:pt x="299" y="430"/>
                      <a:pt x="299" y="393"/>
                    </a:cubicBezTo>
                    <a:cubicBezTo>
                      <a:pt x="299" y="393"/>
                      <a:pt x="299" y="393"/>
                      <a:pt x="299" y="393"/>
                    </a:cubicBezTo>
                    <a:cubicBezTo>
                      <a:pt x="299" y="364"/>
                      <a:pt x="282" y="340"/>
                      <a:pt x="257" y="329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2"/>
                      <a:pt x="364" y="300"/>
                      <a:pt x="392" y="300"/>
                    </a:cubicBezTo>
                    <a:cubicBezTo>
                      <a:pt x="392" y="300"/>
                      <a:pt x="392" y="300"/>
                      <a:pt x="392" y="300"/>
                    </a:cubicBezTo>
                    <a:cubicBezTo>
                      <a:pt x="430" y="300"/>
                      <a:pt x="461" y="269"/>
                      <a:pt x="461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327"/>
              <p:cNvSpPr>
                <a:spLocks/>
              </p:cNvSpPr>
              <p:nvPr/>
            </p:nvSpPr>
            <p:spPr bwMode="auto">
              <a:xfrm>
                <a:off x="6934200" y="4027488"/>
                <a:ext cx="373063" cy="373063"/>
              </a:xfrm>
              <a:custGeom>
                <a:avLst/>
                <a:gdLst>
                  <a:gd name="T0" fmla="*/ 461 w 461"/>
                  <a:gd name="T1" fmla="*/ 231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5 h 461"/>
                  <a:gd name="T8" fmla="*/ 256 w 461"/>
                  <a:gd name="T9" fmla="*/ 205 h 461"/>
                  <a:gd name="T10" fmla="*/ 256 w 461"/>
                  <a:gd name="T11" fmla="*/ 133 h 461"/>
                  <a:gd name="T12" fmla="*/ 299 w 461"/>
                  <a:gd name="T13" fmla="*/ 69 h 461"/>
                  <a:gd name="T14" fmla="*/ 299 w 461"/>
                  <a:gd name="T15" fmla="*/ 69 h 461"/>
                  <a:gd name="T16" fmla="*/ 230 w 461"/>
                  <a:gd name="T17" fmla="*/ 0 h 461"/>
                  <a:gd name="T18" fmla="*/ 162 w 461"/>
                  <a:gd name="T19" fmla="*/ 69 h 461"/>
                  <a:gd name="T20" fmla="*/ 162 w 461"/>
                  <a:gd name="T21" fmla="*/ 69 h 461"/>
                  <a:gd name="T22" fmla="*/ 204 w 461"/>
                  <a:gd name="T23" fmla="*/ 133 h 461"/>
                  <a:gd name="T24" fmla="*/ 204 w 461"/>
                  <a:gd name="T25" fmla="*/ 205 h 461"/>
                  <a:gd name="T26" fmla="*/ 132 w 461"/>
                  <a:gd name="T27" fmla="*/ 205 h 461"/>
                  <a:gd name="T28" fmla="*/ 68 w 461"/>
                  <a:gd name="T29" fmla="*/ 162 h 461"/>
                  <a:gd name="T30" fmla="*/ 68 w 461"/>
                  <a:gd name="T31" fmla="*/ 162 h 461"/>
                  <a:gd name="T32" fmla="*/ 0 w 461"/>
                  <a:gd name="T33" fmla="*/ 231 h 461"/>
                  <a:gd name="T34" fmla="*/ 68 w 461"/>
                  <a:gd name="T35" fmla="*/ 300 h 461"/>
                  <a:gd name="T36" fmla="*/ 68 w 461"/>
                  <a:gd name="T37" fmla="*/ 300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3 h 461"/>
                  <a:gd name="T46" fmla="*/ 162 w 461"/>
                  <a:gd name="T47" fmla="*/ 393 h 461"/>
                  <a:gd name="T48" fmla="*/ 230 w 461"/>
                  <a:gd name="T49" fmla="*/ 461 h 461"/>
                  <a:gd name="T50" fmla="*/ 299 w 461"/>
                  <a:gd name="T51" fmla="*/ 393 h 461"/>
                  <a:gd name="T52" fmla="*/ 299 w 461"/>
                  <a:gd name="T53" fmla="*/ 393 h 461"/>
                  <a:gd name="T54" fmla="*/ 256 w 461"/>
                  <a:gd name="T55" fmla="*/ 329 h 461"/>
                  <a:gd name="T56" fmla="*/ 256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300 h 461"/>
                  <a:gd name="T62" fmla="*/ 392 w 461"/>
                  <a:gd name="T63" fmla="*/ 300 h 461"/>
                  <a:gd name="T64" fmla="*/ 461 w 461"/>
                  <a:gd name="T65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1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80"/>
                      <a:pt x="329" y="205"/>
                    </a:cubicBezTo>
                    <a:cubicBezTo>
                      <a:pt x="256" y="205"/>
                      <a:pt x="256" y="205"/>
                      <a:pt x="256" y="205"/>
                    </a:cubicBezTo>
                    <a:cubicBezTo>
                      <a:pt x="256" y="133"/>
                      <a:pt x="256" y="133"/>
                      <a:pt x="256" y="133"/>
                    </a:cubicBezTo>
                    <a:cubicBezTo>
                      <a:pt x="281" y="122"/>
                      <a:pt x="299" y="98"/>
                      <a:pt x="299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2" y="0"/>
                      <a:pt x="162" y="31"/>
                      <a:pt x="162" y="69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162" y="98"/>
                      <a:pt x="179" y="122"/>
                      <a:pt x="204" y="133"/>
                    </a:cubicBezTo>
                    <a:cubicBezTo>
                      <a:pt x="204" y="205"/>
                      <a:pt x="204" y="205"/>
                      <a:pt x="204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21" y="180"/>
                      <a:pt x="97" y="162"/>
                      <a:pt x="68" y="162"/>
                    </a:cubicBezTo>
                    <a:cubicBezTo>
                      <a:pt x="68" y="162"/>
                      <a:pt x="68" y="162"/>
                      <a:pt x="68" y="162"/>
                    </a:cubicBezTo>
                    <a:cubicBezTo>
                      <a:pt x="31" y="162"/>
                      <a:pt x="0" y="193"/>
                      <a:pt x="0" y="231"/>
                    </a:cubicBezTo>
                    <a:cubicBezTo>
                      <a:pt x="0" y="269"/>
                      <a:pt x="31" y="300"/>
                      <a:pt x="68" y="300"/>
                    </a:cubicBezTo>
                    <a:cubicBezTo>
                      <a:pt x="68" y="300"/>
                      <a:pt x="68" y="300"/>
                      <a:pt x="68" y="300"/>
                    </a:cubicBezTo>
                    <a:cubicBezTo>
                      <a:pt x="97" y="300"/>
                      <a:pt x="121" y="282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40"/>
                      <a:pt x="162" y="364"/>
                      <a:pt x="162" y="393"/>
                    </a:cubicBezTo>
                    <a:cubicBezTo>
                      <a:pt x="162" y="393"/>
                      <a:pt x="162" y="393"/>
                      <a:pt x="162" y="393"/>
                    </a:cubicBezTo>
                    <a:cubicBezTo>
                      <a:pt x="162" y="430"/>
                      <a:pt x="192" y="461"/>
                      <a:pt x="230" y="461"/>
                    </a:cubicBezTo>
                    <a:cubicBezTo>
                      <a:pt x="268" y="461"/>
                      <a:pt x="299" y="430"/>
                      <a:pt x="299" y="393"/>
                    </a:cubicBezTo>
                    <a:cubicBezTo>
                      <a:pt x="299" y="393"/>
                      <a:pt x="299" y="393"/>
                      <a:pt x="299" y="393"/>
                    </a:cubicBezTo>
                    <a:cubicBezTo>
                      <a:pt x="299" y="364"/>
                      <a:pt x="281" y="340"/>
                      <a:pt x="256" y="329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2"/>
                      <a:pt x="364" y="300"/>
                      <a:pt x="392" y="300"/>
                    </a:cubicBezTo>
                    <a:cubicBezTo>
                      <a:pt x="392" y="300"/>
                      <a:pt x="392" y="300"/>
                      <a:pt x="392" y="300"/>
                    </a:cubicBezTo>
                    <a:cubicBezTo>
                      <a:pt x="430" y="300"/>
                      <a:pt x="461" y="269"/>
                      <a:pt x="461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5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 userDrawn="1"/>
        </p:nvSpPr>
        <p:spPr>
          <a:xfrm>
            <a:off x="6097588" y="4113212"/>
            <a:ext cx="3048000" cy="2744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5634678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6096000" y="1371599"/>
            <a:ext cx="3049588" cy="2741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 userDrawn="1"/>
        </p:nvSpPr>
        <p:spPr>
          <a:xfrm>
            <a:off x="9145588" y="4113212"/>
            <a:ext cx="3049588" cy="27447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 userDrawn="1"/>
        </p:nvSpPr>
        <p:spPr>
          <a:xfrm>
            <a:off x="9145588" y="1371599"/>
            <a:ext cx="3049588" cy="2741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6096000" y="1371599"/>
            <a:ext cx="3049200" cy="27432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276"/>
          <p:cNvSpPr>
            <a:spLocks noGrp="1"/>
          </p:cNvSpPr>
          <p:nvPr>
            <p:ph type="pic" sz="quarter" idx="15"/>
          </p:nvPr>
        </p:nvSpPr>
        <p:spPr>
          <a:xfrm>
            <a:off x="9145976" y="4114799"/>
            <a:ext cx="3049200" cy="27432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752600"/>
            <a:ext cx="5638800" cy="3735387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 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76" name="Group 75"/>
          <p:cNvGrpSpPr>
            <a:grpSpLocks noChangeAspect="1"/>
          </p:cNvGrpSpPr>
          <p:nvPr userDrawn="1"/>
        </p:nvGrpSpPr>
        <p:grpSpPr>
          <a:xfrm>
            <a:off x="6097588" y="4113212"/>
            <a:ext cx="3049200" cy="2743248"/>
            <a:chOff x="8489950" y="4483100"/>
            <a:chExt cx="1408113" cy="1266825"/>
          </a:xfrm>
          <a:solidFill>
            <a:srgbClr val="FFFFFF">
              <a:alpha val="25098"/>
            </a:srgbClr>
          </a:solidFill>
        </p:grpSpPr>
        <p:sp>
          <p:nvSpPr>
            <p:cNvPr id="78" name="Freeform 400"/>
            <p:cNvSpPr>
              <a:spLocks/>
            </p:cNvSpPr>
            <p:nvPr/>
          </p:nvSpPr>
          <p:spPr bwMode="auto">
            <a:xfrm>
              <a:off x="8489950" y="4483100"/>
              <a:ext cx="73025" cy="142875"/>
            </a:xfrm>
            <a:custGeom>
              <a:avLst/>
              <a:gdLst>
                <a:gd name="T0" fmla="*/ 28 w 90"/>
                <a:gd name="T1" fmla="*/ 151 h 177"/>
                <a:gd name="T2" fmla="*/ 28 w 90"/>
                <a:gd name="T3" fmla="*/ 151 h 177"/>
                <a:gd name="T4" fmla="*/ 11 w 90"/>
                <a:gd name="T5" fmla="*/ 126 h 177"/>
                <a:gd name="T6" fmla="*/ 11 w 90"/>
                <a:gd name="T7" fmla="*/ 99 h 177"/>
                <a:gd name="T8" fmla="*/ 39 w 90"/>
                <a:gd name="T9" fmla="*/ 99 h 177"/>
                <a:gd name="T10" fmla="*/ 64 w 90"/>
                <a:gd name="T11" fmla="*/ 115 h 177"/>
                <a:gd name="T12" fmla="*/ 90 w 90"/>
                <a:gd name="T13" fmla="*/ 89 h 177"/>
                <a:gd name="T14" fmla="*/ 64 w 90"/>
                <a:gd name="T15" fmla="*/ 62 h 177"/>
                <a:gd name="T16" fmla="*/ 39 w 90"/>
                <a:gd name="T17" fmla="*/ 78 h 177"/>
                <a:gd name="T18" fmla="*/ 11 w 90"/>
                <a:gd name="T19" fmla="*/ 78 h 177"/>
                <a:gd name="T20" fmla="*/ 11 w 90"/>
                <a:gd name="T21" fmla="*/ 51 h 177"/>
                <a:gd name="T22" fmla="*/ 28 w 90"/>
                <a:gd name="T23" fmla="*/ 26 h 177"/>
                <a:gd name="T24" fmla="*/ 1 w 90"/>
                <a:gd name="T25" fmla="*/ 0 h 177"/>
                <a:gd name="T26" fmla="*/ 0 w 90"/>
                <a:gd name="T27" fmla="*/ 0 h 177"/>
                <a:gd name="T28" fmla="*/ 0 w 90"/>
                <a:gd name="T29" fmla="*/ 177 h 177"/>
                <a:gd name="T30" fmla="*/ 1 w 90"/>
                <a:gd name="T31" fmla="*/ 177 h 177"/>
                <a:gd name="T32" fmla="*/ 28 w 90"/>
                <a:gd name="T33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77">
                  <a:moveTo>
                    <a:pt x="28" y="151"/>
                  </a:moveTo>
                  <a:cubicBezTo>
                    <a:pt x="28" y="151"/>
                    <a:pt x="28" y="151"/>
                    <a:pt x="28" y="151"/>
                  </a:cubicBezTo>
                  <a:cubicBezTo>
                    <a:pt x="28" y="140"/>
                    <a:pt x="21" y="130"/>
                    <a:pt x="11" y="126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8"/>
                    <a:pt x="53" y="115"/>
                    <a:pt x="64" y="115"/>
                  </a:cubicBezTo>
                  <a:cubicBezTo>
                    <a:pt x="78" y="115"/>
                    <a:pt x="90" y="103"/>
                    <a:pt x="90" y="89"/>
                  </a:cubicBezTo>
                  <a:cubicBezTo>
                    <a:pt x="90" y="74"/>
                    <a:pt x="78" y="62"/>
                    <a:pt x="64" y="62"/>
                  </a:cubicBezTo>
                  <a:cubicBezTo>
                    <a:pt x="53" y="62"/>
                    <a:pt x="43" y="69"/>
                    <a:pt x="39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7"/>
                    <a:pt x="28" y="26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1" y="177"/>
                    <a:pt x="1" y="177"/>
                  </a:cubicBezTo>
                  <a:cubicBezTo>
                    <a:pt x="16" y="177"/>
                    <a:pt x="28" y="165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401"/>
            <p:cNvSpPr>
              <a:spLocks/>
            </p:cNvSpPr>
            <p:nvPr/>
          </p:nvSpPr>
          <p:spPr bwMode="auto">
            <a:xfrm>
              <a:off x="8701088" y="448310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2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6 w 178"/>
                <a:gd name="T21" fmla="*/ 62 h 177"/>
                <a:gd name="T22" fmla="*/ 0 w 178"/>
                <a:gd name="T23" fmla="*/ 89 h 177"/>
                <a:gd name="T24" fmla="*/ 26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6 h 177"/>
                <a:gd name="T32" fmla="*/ 62 w 178"/>
                <a:gd name="T33" fmla="*/ 151 h 177"/>
                <a:gd name="T34" fmla="*/ 62 w 178"/>
                <a:gd name="T35" fmla="*/ 151 h 177"/>
                <a:gd name="T36" fmla="*/ 89 w 178"/>
                <a:gd name="T37" fmla="*/ 177 h 177"/>
                <a:gd name="T38" fmla="*/ 115 w 178"/>
                <a:gd name="T39" fmla="*/ 151 h 177"/>
                <a:gd name="T40" fmla="*/ 115 w 178"/>
                <a:gd name="T41" fmla="*/ 151 h 177"/>
                <a:gd name="T42" fmla="*/ 99 w 178"/>
                <a:gd name="T43" fmla="*/ 126 h 177"/>
                <a:gd name="T44" fmla="*/ 99 w 178"/>
                <a:gd name="T45" fmla="*/ 99 h 177"/>
                <a:gd name="T46" fmla="*/ 127 w 178"/>
                <a:gd name="T47" fmla="*/ 99 h 177"/>
                <a:gd name="T48" fmla="*/ 151 w 178"/>
                <a:gd name="T49" fmla="*/ 115 h 177"/>
                <a:gd name="T50" fmla="*/ 178 w 178"/>
                <a:gd name="T51" fmla="*/ 89 h 177"/>
                <a:gd name="T52" fmla="*/ 151 w 178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5"/>
                    <a:pt x="74" y="177"/>
                    <a:pt x="89" y="177"/>
                  </a:cubicBezTo>
                  <a:cubicBezTo>
                    <a:pt x="103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02"/>
            <p:cNvSpPr>
              <a:spLocks/>
            </p:cNvSpPr>
            <p:nvPr/>
          </p:nvSpPr>
          <p:spPr bwMode="auto">
            <a:xfrm>
              <a:off x="8982075" y="448310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6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8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0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0 w 177"/>
                <a:gd name="T27" fmla="*/ 99 h 177"/>
                <a:gd name="T28" fmla="*/ 78 w 177"/>
                <a:gd name="T29" fmla="*/ 99 h 177"/>
                <a:gd name="T30" fmla="*/ 78 w 177"/>
                <a:gd name="T31" fmla="*/ 126 h 177"/>
                <a:gd name="T32" fmla="*/ 62 w 177"/>
                <a:gd name="T33" fmla="*/ 151 h 177"/>
                <a:gd name="T34" fmla="*/ 62 w 177"/>
                <a:gd name="T35" fmla="*/ 151 h 177"/>
                <a:gd name="T36" fmla="*/ 88 w 177"/>
                <a:gd name="T37" fmla="*/ 177 h 177"/>
                <a:gd name="T38" fmla="*/ 115 w 177"/>
                <a:gd name="T39" fmla="*/ 151 h 177"/>
                <a:gd name="T40" fmla="*/ 115 w 177"/>
                <a:gd name="T41" fmla="*/ 151 h 177"/>
                <a:gd name="T42" fmla="*/ 99 w 177"/>
                <a:gd name="T43" fmla="*/ 126 h 177"/>
                <a:gd name="T44" fmla="*/ 99 w 177"/>
                <a:gd name="T45" fmla="*/ 99 h 177"/>
                <a:gd name="T46" fmla="*/ 126 w 177"/>
                <a:gd name="T47" fmla="*/ 99 h 177"/>
                <a:gd name="T48" fmla="*/ 151 w 177"/>
                <a:gd name="T49" fmla="*/ 115 h 177"/>
                <a:gd name="T50" fmla="*/ 177 w 177"/>
                <a:gd name="T51" fmla="*/ 89 h 177"/>
                <a:gd name="T52" fmla="*/ 151 w 177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0" y="69"/>
                    <a:pt x="126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6" y="69"/>
                    <a:pt x="37" y="62"/>
                    <a:pt x="26" y="62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3"/>
                    <a:pt x="11" y="115"/>
                    <a:pt x="26" y="115"/>
                  </a:cubicBezTo>
                  <a:cubicBezTo>
                    <a:pt x="37" y="115"/>
                    <a:pt x="46" y="108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5"/>
                    <a:pt x="74" y="177"/>
                    <a:pt x="88" y="177"/>
                  </a:cubicBezTo>
                  <a:cubicBezTo>
                    <a:pt x="103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8"/>
                    <a:pt x="140" y="115"/>
                    <a:pt x="151" y="115"/>
                  </a:cubicBezTo>
                  <a:cubicBezTo>
                    <a:pt x="165" y="115"/>
                    <a:pt x="177" y="103"/>
                    <a:pt x="177" y="89"/>
                  </a:cubicBezTo>
                  <a:cubicBezTo>
                    <a:pt x="177" y="74"/>
                    <a:pt x="165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403"/>
            <p:cNvSpPr>
              <a:spLocks/>
            </p:cNvSpPr>
            <p:nvPr/>
          </p:nvSpPr>
          <p:spPr bwMode="auto">
            <a:xfrm>
              <a:off x="9263063" y="448310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3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7 w 178"/>
                <a:gd name="T21" fmla="*/ 62 h 177"/>
                <a:gd name="T22" fmla="*/ 0 w 178"/>
                <a:gd name="T23" fmla="*/ 89 h 177"/>
                <a:gd name="T24" fmla="*/ 27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6 h 177"/>
                <a:gd name="T32" fmla="*/ 63 w 178"/>
                <a:gd name="T33" fmla="*/ 151 h 177"/>
                <a:gd name="T34" fmla="*/ 63 w 178"/>
                <a:gd name="T35" fmla="*/ 151 h 177"/>
                <a:gd name="T36" fmla="*/ 89 w 178"/>
                <a:gd name="T37" fmla="*/ 177 h 177"/>
                <a:gd name="T38" fmla="*/ 115 w 178"/>
                <a:gd name="T39" fmla="*/ 151 h 177"/>
                <a:gd name="T40" fmla="*/ 115 w 178"/>
                <a:gd name="T41" fmla="*/ 151 h 177"/>
                <a:gd name="T42" fmla="*/ 99 w 178"/>
                <a:gd name="T43" fmla="*/ 126 h 177"/>
                <a:gd name="T44" fmla="*/ 99 w 178"/>
                <a:gd name="T45" fmla="*/ 99 h 177"/>
                <a:gd name="T46" fmla="*/ 127 w 178"/>
                <a:gd name="T47" fmla="*/ 99 h 177"/>
                <a:gd name="T48" fmla="*/ 151 w 178"/>
                <a:gd name="T49" fmla="*/ 115 h 177"/>
                <a:gd name="T50" fmla="*/ 178 w 178"/>
                <a:gd name="T51" fmla="*/ 89 h 177"/>
                <a:gd name="T52" fmla="*/ 151 w 178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5"/>
                    <a:pt x="74" y="177"/>
                    <a:pt x="89" y="177"/>
                  </a:cubicBezTo>
                  <a:cubicBezTo>
                    <a:pt x="104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404"/>
            <p:cNvSpPr>
              <a:spLocks/>
            </p:cNvSpPr>
            <p:nvPr/>
          </p:nvSpPr>
          <p:spPr bwMode="auto">
            <a:xfrm>
              <a:off x="9544050" y="448310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7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9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1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1 w 177"/>
                <a:gd name="T27" fmla="*/ 99 h 177"/>
                <a:gd name="T28" fmla="*/ 78 w 177"/>
                <a:gd name="T29" fmla="*/ 99 h 177"/>
                <a:gd name="T30" fmla="*/ 78 w 177"/>
                <a:gd name="T31" fmla="*/ 126 h 177"/>
                <a:gd name="T32" fmla="*/ 62 w 177"/>
                <a:gd name="T33" fmla="*/ 151 h 177"/>
                <a:gd name="T34" fmla="*/ 62 w 177"/>
                <a:gd name="T35" fmla="*/ 151 h 177"/>
                <a:gd name="T36" fmla="*/ 89 w 177"/>
                <a:gd name="T37" fmla="*/ 177 h 177"/>
                <a:gd name="T38" fmla="*/ 115 w 177"/>
                <a:gd name="T39" fmla="*/ 151 h 177"/>
                <a:gd name="T40" fmla="*/ 115 w 177"/>
                <a:gd name="T41" fmla="*/ 151 h 177"/>
                <a:gd name="T42" fmla="*/ 99 w 177"/>
                <a:gd name="T43" fmla="*/ 126 h 177"/>
                <a:gd name="T44" fmla="*/ 99 w 177"/>
                <a:gd name="T45" fmla="*/ 99 h 177"/>
                <a:gd name="T46" fmla="*/ 127 w 177"/>
                <a:gd name="T47" fmla="*/ 99 h 177"/>
                <a:gd name="T48" fmla="*/ 151 w 177"/>
                <a:gd name="T49" fmla="*/ 115 h 177"/>
                <a:gd name="T50" fmla="*/ 177 w 177"/>
                <a:gd name="T51" fmla="*/ 89 h 177"/>
                <a:gd name="T52" fmla="*/ 151 w 177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5"/>
                    <a:pt x="74" y="177"/>
                    <a:pt x="89" y="177"/>
                  </a:cubicBezTo>
                  <a:cubicBezTo>
                    <a:pt x="103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7" y="103"/>
                    <a:pt x="177" y="89"/>
                  </a:cubicBezTo>
                  <a:cubicBezTo>
                    <a:pt x="177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05"/>
            <p:cNvSpPr>
              <a:spLocks/>
            </p:cNvSpPr>
            <p:nvPr/>
          </p:nvSpPr>
          <p:spPr bwMode="auto">
            <a:xfrm>
              <a:off x="8489950" y="4762500"/>
              <a:ext cx="73025" cy="144463"/>
            </a:xfrm>
            <a:custGeom>
              <a:avLst/>
              <a:gdLst>
                <a:gd name="T0" fmla="*/ 28 w 90"/>
                <a:gd name="T1" fmla="*/ 151 h 178"/>
                <a:gd name="T2" fmla="*/ 28 w 90"/>
                <a:gd name="T3" fmla="*/ 151 h 178"/>
                <a:gd name="T4" fmla="*/ 11 w 90"/>
                <a:gd name="T5" fmla="*/ 127 h 178"/>
                <a:gd name="T6" fmla="*/ 11 w 90"/>
                <a:gd name="T7" fmla="*/ 99 h 178"/>
                <a:gd name="T8" fmla="*/ 39 w 90"/>
                <a:gd name="T9" fmla="*/ 99 h 178"/>
                <a:gd name="T10" fmla="*/ 64 w 90"/>
                <a:gd name="T11" fmla="*/ 116 h 178"/>
                <a:gd name="T12" fmla="*/ 90 w 90"/>
                <a:gd name="T13" fmla="*/ 89 h 178"/>
                <a:gd name="T14" fmla="*/ 64 w 90"/>
                <a:gd name="T15" fmla="*/ 63 h 178"/>
                <a:gd name="T16" fmla="*/ 39 w 90"/>
                <a:gd name="T17" fmla="*/ 79 h 178"/>
                <a:gd name="T18" fmla="*/ 11 w 90"/>
                <a:gd name="T19" fmla="*/ 79 h 178"/>
                <a:gd name="T20" fmla="*/ 11 w 90"/>
                <a:gd name="T21" fmla="*/ 51 h 178"/>
                <a:gd name="T22" fmla="*/ 28 w 90"/>
                <a:gd name="T23" fmla="*/ 27 h 178"/>
                <a:gd name="T24" fmla="*/ 1 w 90"/>
                <a:gd name="T25" fmla="*/ 0 h 178"/>
                <a:gd name="T26" fmla="*/ 0 w 90"/>
                <a:gd name="T27" fmla="*/ 0 h 178"/>
                <a:gd name="T28" fmla="*/ 0 w 90"/>
                <a:gd name="T29" fmla="*/ 178 h 178"/>
                <a:gd name="T30" fmla="*/ 1 w 90"/>
                <a:gd name="T31" fmla="*/ 178 h 178"/>
                <a:gd name="T32" fmla="*/ 28 w 90"/>
                <a:gd name="T33" fmla="*/ 1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78">
                  <a:moveTo>
                    <a:pt x="28" y="151"/>
                  </a:moveTo>
                  <a:cubicBezTo>
                    <a:pt x="28" y="151"/>
                    <a:pt x="28" y="151"/>
                    <a:pt x="28" y="151"/>
                  </a:cubicBezTo>
                  <a:cubicBezTo>
                    <a:pt x="28" y="140"/>
                    <a:pt x="21" y="131"/>
                    <a:pt x="11" y="12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9"/>
                    <a:pt x="53" y="116"/>
                    <a:pt x="64" y="116"/>
                  </a:cubicBezTo>
                  <a:cubicBezTo>
                    <a:pt x="78" y="116"/>
                    <a:pt x="90" y="104"/>
                    <a:pt x="90" y="89"/>
                  </a:cubicBezTo>
                  <a:cubicBezTo>
                    <a:pt x="90" y="74"/>
                    <a:pt x="78" y="63"/>
                    <a:pt x="64" y="63"/>
                  </a:cubicBezTo>
                  <a:cubicBezTo>
                    <a:pt x="53" y="63"/>
                    <a:pt x="43" y="69"/>
                    <a:pt x="39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8"/>
                    <a:pt x="28" y="27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1" y="178"/>
                    <a:pt x="1" y="178"/>
                  </a:cubicBezTo>
                  <a:cubicBezTo>
                    <a:pt x="16" y="178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7"/>
            <p:cNvSpPr>
              <a:spLocks/>
            </p:cNvSpPr>
            <p:nvPr/>
          </p:nvSpPr>
          <p:spPr bwMode="auto">
            <a:xfrm>
              <a:off x="8701088" y="4762500"/>
              <a:ext cx="142875" cy="144463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89 w 178"/>
                <a:gd name="T11" fmla="*/ 0 h 178"/>
                <a:gd name="T12" fmla="*/ 62 w 178"/>
                <a:gd name="T13" fmla="*/ 27 h 178"/>
                <a:gd name="T14" fmla="*/ 79 w 178"/>
                <a:gd name="T15" fmla="*/ 51 h 178"/>
                <a:gd name="T16" fmla="*/ 79 w 178"/>
                <a:gd name="T17" fmla="*/ 79 h 178"/>
                <a:gd name="T18" fmla="*/ 51 w 178"/>
                <a:gd name="T19" fmla="*/ 79 h 178"/>
                <a:gd name="T20" fmla="*/ 26 w 178"/>
                <a:gd name="T21" fmla="*/ 63 h 178"/>
                <a:gd name="T22" fmla="*/ 0 w 178"/>
                <a:gd name="T23" fmla="*/ 89 h 178"/>
                <a:gd name="T24" fmla="*/ 26 w 178"/>
                <a:gd name="T25" fmla="*/ 116 h 178"/>
                <a:gd name="T26" fmla="*/ 51 w 178"/>
                <a:gd name="T27" fmla="*/ 99 h 178"/>
                <a:gd name="T28" fmla="*/ 79 w 178"/>
                <a:gd name="T29" fmla="*/ 99 h 178"/>
                <a:gd name="T30" fmla="*/ 79 w 178"/>
                <a:gd name="T31" fmla="*/ 127 h 178"/>
                <a:gd name="T32" fmla="*/ 62 w 178"/>
                <a:gd name="T33" fmla="*/ 151 h 178"/>
                <a:gd name="T34" fmla="*/ 62 w 178"/>
                <a:gd name="T35" fmla="*/ 151 h 178"/>
                <a:gd name="T36" fmla="*/ 89 w 178"/>
                <a:gd name="T37" fmla="*/ 178 h 178"/>
                <a:gd name="T38" fmla="*/ 115 w 178"/>
                <a:gd name="T39" fmla="*/ 151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08"/>
            <p:cNvSpPr>
              <a:spLocks/>
            </p:cNvSpPr>
            <p:nvPr/>
          </p:nvSpPr>
          <p:spPr bwMode="auto">
            <a:xfrm>
              <a:off x="8982075" y="4762500"/>
              <a:ext cx="142875" cy="144463"/>
            </a:xfrm>
            <a:custGeom>
              <a:avLst/>
              <a:gdLst>
                <a:gd name="T0" fmla="*/ 151 w 177"/>
                <a:gd name="T1" fmla="*/ 63 h 178"/>
                <a:gd name="T2" fmla="*/ 126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88 w 177"/>
                <a:gd name="T11" fmla="*/ 0 h 178"/>
                <a:gd name="T12" fmla="*/ 62 w 177"/>
                <a:gd name="T13" fmla="*/ 27 h 178"/>
                <a:gd name="T14" fmla="*/ 78 w 177"/>
                <a:gd name="T15" fmla="*/ 51 h 178"/>
                <a:gd name="T16" fmla="*/ 78 w 177"/>
                <a:gd name="T17" fmla="*/ 79 h 178"/>
                <a:gd name="T18" fmla="*/ 50 w 177"/>
                <a:gd name="T19" fmla="*/ 79 h 178"/>
                <a:gd name="T20" fmla="*/ 26 w 177"/>
                <a:gd name="T21" fmla="*/ 63 h 178"/>
                <a:gd name="T22" fmla="*/ 0 w 177"/>
                <a:gd name="T23" fmla="*/ 89 h 178"/>
                <a:gd name="T24" fmla="*/ 26 w 177"/>
                <a:gd name="T25" fmla="*/ 116 h 178"/>
                <a:gd name="T26" fmla="*/ 50 w 177"/>
                <a:gd name="T27" fmla="*/ 99 h 178"/>
                <a:gd name="T28" fmla="*/ 78 w 177"/>
                <a:gd name="T29" fmla="*/ 99 h 178"/>
                <a:gd name="T30" fmla="*/ 78 w 177"/>
                <a:gd name="T31" fmla="*/ 127 h 178"/>
                <a:gd name="T32" fmla="*/ 62 w 177"/>
                <a:gd name="T33" fmla="*/ 151 h 178"/>
                <a:gd name="T34" fmla="*/ 62 w 177"/>
                <a:gd name="T35" fmla="*/ 151 h 178"/>
                <a:gd name="T36" fmla="*/ 88 w 177"/>
                <a:gd name="T37" fmla="*/ 178 h 178"/>
                <a:gd name="T38" fmla="*/ 115 w 177"/>
                <a:gd name="T39" fmla="*/ 151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6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0" y="69"/>
                    <a:pt x="126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69"/>
                    <a:pt x="37" y="63"/>
                    <a:pt x="26" y="63"/>
                  </a:cubicBezTo>
                  <a:cubicBezTo>
                    <a:pt x="11" y="63"/>
                    <a:pt x="0" y="74"/>
                    <a:pt x="0" y="89"/>
                  </a:cubicBezTo>
                  <a:cubicBezTo>
                    <a:pt x="0" y="104"/>
                    <a:pt x="11" y="116"/>
                    <a:pt x="26" y="116"/>
                  </a:cubicBezTo>
                  <a:cubicBezTo>
                    <a:pt x="37" y="116"/>
                    <a:pt x="46" y="109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8"/>
                    <a:pt x="88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9"/>
                    <a:pt x="140" y="116"/>
                    <a:pt x="151" y="116"/>
                  </a:cubicBezTo>
                  <a:cubicBezTo>
                    <a:pt x="165" y="116"/>
                    <a:pt x="177" y="104"/>
                    <a:pt x="177" y="89"/>
                  </a:cubicBezTo>
                  <a:cubicBezTo>
                    <a:pt x="177" y="74"/>
                    <a:pt x="165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09"/>
            <p:cNvSpPr>
              <a:spLocks/>
            </p:cNvSpPr>
            <p:nvPr/>
          </p:nvSpPr>
          <p:spPr bwMode="auto">
            <a:xfrm>
              <a:off x="9263063" y="4762500"/>
              <a:ext cx="142875" cy="144463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89 w 178"/>
                <a:gd name="T11" fmla="*/ 0 h 178"/>
                <a:gd name="T12" fmla="*/ 63 w 178"/>
                <a:gd name="T13" fmla="*/ 27 h 178"/>
                <a:gd name="T14" fmla="*/ 79 w 178"/>
                <a:gd name="T15" fmla="*/ 51 h 178"/>
                <a:gd name="T16" fmla="*/ 79 w 178"/>
                <a:gd name="T17" fmla="*/ 79 h 178"/>
                <a:gd name="T18" fmla="*/ 51 w 178"/>
                <a:gd name="T19" fmla="*/ 79 h 178"/>
                <a:gd name="T20" fmla="*/ 27 w 178"/>
                <a:gd name="T21" fmla="*/ 63 h 178"/>
                <a:gd name="T22" fmla="*/ 0 w 178"/>
                <a:gd name="T23" fmla="*/ 89 h 178"/>
                <a:gd name="T24" fmla="*/ 27 w 178"/>
                <a:gd name="T25" fmla="*/ 116 h 178"/>
                <a:gd name="T26" fmla="*/ 51 w 178"/>
                <a:gd name="T27" fmla="*/ 99 h 178"/>
                <a:gd name="T28" fmla="*/ 79 w 178"/>
                <a:gd name="T29" fmla="*/ 99 h 178"/>
                <a:gd name="T30" fmla="*/ 79 w 178"/>
                <a:gd name="T31" fmla="*/ 127 h 178"/>
                <a:gd name="T32" fmla="*/ 63 w 178"/>
                <a:gd name="T33" fmla="*/ 151 h 178"/>
                <a:gd name="T34" fmla="*/ 63 w 178"/>
                <a:gd name="T35" fmla="*/ 151 h 178"/>
                <a:gd name="T36" fmla="*/ 89 w 178"/>
                <a:gd name="T37" fmla="*/ 178 h 178"/>
                <a:gd name="T38" fmla="*/ 115 w 178"/>
                <a:gd name="T39" fmla="*/ 151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4" y="178"/>
                    <a:pt x="89" y="178"/>
                  </a:cubicBezTo>
                  <a:cubicBezTo>
                    <a:pt x="104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10"/>
            <p:cNvSpPr>
              <a:spLocks/>
            </p:cNvSpPr>
            <p:nvPr/>
          </p:nvSpPr>
          <p:spPr bwMode="auto">
            <a:xfrm>
              <a:off x="9544050" y="4762500"/>
              <a:ext cx="142875" cy="144463"/>
            </a:xfrm>
            <a:custGeom>
              <a:avLst/>
              <a:gdLst>
                <a:gd name="T0" fmla="*/ 151 w 177"/>
                <a:gd name="T1" fmla="*/ 63 h 178"/>
                <a:gd name="T2" fmla="*/ 127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89 w 177"/>
                <a:gd name="T11" fmla="*/ 0 h 178"/>
                <a:gd name="T12" fmla="*/ 62 w 177"/>
                <a:gd name="T13" fmla="*/ 27 h 178"/>
                <a:gd name="T14" fmla="*/ 78 w 177"/>
                <a:gd name="T15" fmla="*/ 51 h 178"/>
                <a:gd name="T16" fmla="*/ 78 w 177"/>
                <a:gd name="T17" fmla="*/ 79 h 178"/>
                <a:gd name="T18" fmla="*/ 51 w 177"/>
                <a:gd name="T19" fmla="*/ 79 h 178"/>
                <a:gd name="T20" fmla="*/ 26 w 177"/>
                <a:gd name="T21" fmla="*/ 63 h 178"/>
                <a:gd name="T22" fmla="*/ 0 w 177"/>
                <a:gd name="T23" fmla="*/ 89 h 178"/>
                <a:gd name="T24" fmla="*/ 26 w 177"/>
                <a:gd name="T25" fmla="*/ 116 h 178"/>
                <a:gd name="T26" fmla="*/ 51 w 177"/>
                <a:gd name="T27" fmla="*/ 99 h 178"/>
                <a:gd name="T28" fmla="*/ 78 w 177"/>
                <a:gd name="T29" fmla="*/ 99 h 178"/>
                <a:gd name="T30" fmla="*/ 78 w 177"/>
                <a:gd name="T31" fmla="*/ 127 h 178"/>
                <a:gd name="T32" fmla="*/ 62 w 177"/>
                <a:gd name="T33" fmla="*/ 151 h 178"/>
                <a:gd name="T34" fmla="*/ 62 w 177"/>
                <a:gd name="T35" fmla="*/ 151 h 178"/>
                <a:gd name="T36" fmla="*/ 89 w 177"/>
                <a:gd name="T37" fmla="*/ 178 h 178"/>
                <a:gd name="T38" fmla="*/ 115 w 177"/>
                <a:gd name="T39" fmla="*/ 151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7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7" y="104"/>
                    <a:pt x="177" y="89"/>
                  </a:cubicBezTo>
                  <a:cubicBezTo>
                    <a:pt x="177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11"/>
            <p:cNvSpPr>
              <a:spLocks/>
            </p:cNvSpPr>
            <p:nvPr/>
          </p:nvSpPr>
          <p:spPr bwMode="auto">
            <a:xfrm>
              <a:off x="8489950" y="5045075"/>
              <a:ext cx="73025" cy="142875"/>
            </a:xfrm>
            <a:custGeom>
              <a:avLst/>
              <a:gdLst>
                <a:gd name="T0" fmla="*/ 28 w 90"/>
                <a:gd name="T1" fmla="*/ 151 h 177"/>
                <a:gd name="T2" fmla="*/ 28 w 90"/>
                <a:gd name="T3" fmla="*/ 151 h 177"/>
                <a:gd name="T4" fmla="*/ 11 w 90"/>
                <a:gd name="T5" fmla="*/ 126 h 177"/>
                <a:gd name="T6" fmla="*/ 11 w 90"/>
                <a:gd name="T7" fmla="*/ 99 h 177"/>
                <a:gd name="T8" fmla="*/ 39 w 90"/>
                <a:gd name="T9" fmla="*/ 99 h 177"/>
                <a:gd name="T10" fmla="*/ 64 w 90"/>
                <a:gd name="T11" fmla="*/ 115 h 177"/>
                <a:gd name="T12" fmla="*/ 90 w 90"/>
                <a:gd name="T13" fmla="*/ 89 h 177"/>
                <a:gd name="T14" fmla="*/ 64 w 90"/>
                <a:gd name="T15" fmla="*/ 62 h 177"/>
                <a:gd name="T16" fmla="*/ 39 w 90"/>
                <a:gd name="T17" fmla="*/ 78 h 177"/>
                <a:gd name="T18" fmla="*/ 11 w 90"/>
                <a:gd name="T19" fmla="*/ 78 h 177"/>
                <a:gd name="T20" fmla="*/ 11 w 90"/>
                <a:gd name="T21" fmla="*/ 51 h 177"/>
                <a:gd name="T22" fmla="*/ 28 w 90"/>
                <a:gd name="T23" fmla="*/ 26 h 177"/>
                <a:gd name="T24" fmla="*/ 28 w 90"/>
                <a:gd name="T25" fmla="*/ 26 h 177"/>
                <a:gd name="T26" fmla="*/ 1 w 90"/>
                <a:gd name="T27" fmla="*/ 0 h 177"/>
                <a:gd name="T28" fmla="*/ 0 w 90"/>
                <a:gd name="T29" fmla="*/ 0 h 177"/>
                <a:gd name="T30" fmla="*/ 0 w 90"/>
                <a:gd name="T31" fmla="*/ 177 h 177"/>
                <a:gd name="T32" fmla="*/ 1 w 90"/>
                <a:gd name="T33" fmla="*/ 177 h 177"/>
                <a:gd name="T34" fmla="*/ 28 w 90"/>
                <a:gd name="T35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77">
                  <a:moveTo>
                    <a:pt x="28" y="151"/>
                  </a:moveTo>
                  <a:cubicBezTo>
                    <a:pt x="28" y="151"/>
                    <a:pt x="28" y="151"/>
                    <a:pt x="28" y="151"/>
                  </a:cubicBezTo>
                  <a:cubicBezTo>
                    <a:pt x="28" y="140"/>
                    <a:pt x="21" y="130"/>
                    <a:pt x="11" y="126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8"/>
                    <a:pt x="53" y="115"/>
                    <a:pt x="64" y="115"/>
                  </a:cubicBezTo>
                  <a:cubicBezTo>
                    <a:pt x="78" y="115"/>
                    <a:pt x="90" y="103"/>
                    <a:pt x="90" y="89"/>
                  </a:cubicBezTo>
                  <a:cubicBezTo>
                    <a:pt x="90" y="74"/>
                    <a:pt x="78" y="62"/>
                    <a:pt x="64" y="62"/>
                  </a:cubicBezTo>
                  <a:cubicBezTo>
                    <a:pt x="53" y="62"/>
                    <a:pt x="43" y="69"/>
                    <a:pt x="39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7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1" y="177"/>
                    <a:pt x="1" y="177"/>
                  </a:cubicBezTo>
                  <a:cubicBezTo>
                    <a:pt x="16" y="177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12"/>
            <p:cNvSpPr>
              <a:spLocks/>
            </p:cNvSpPr>
            <p:nvPr/>
          </p:nvSpPr>
          <p:spPr bwMode="auto">
            <a:xfrm>
              <a:off x="8701088" y="5045075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115 w 178"/>
                <a:gd name="T11" fmla="*/ 26 h 177"/>
                <a:gd name="T12" fmla="*/ 89 w 178"/>
                <a:gd name="T13" fmla="*/ 0 h 177"/>
                <a:gd name="T14" fmla="*/ 62 w 178"/>
                <a:gd name="T15" fmla="*/ 26 h 177"/>
                <a:gd name="T16" fmla="*/ 62 w 178"/>
                <a:gd name="T17" fmla="*/ 26 h 177"/>
                <a:gd name="T18" fmla="*/ 79 w 178"/>
                <a:gd name="T19" fmla="*/ 51 h 177"/>
                <a:gd name="T20" fmla="*/ 79 w 178"/>
                <a:gd name="T21" fmla="*/ 78 h 177"/>
                <a:gd name="T22" fmla="*/ 51 w 178"/>
                <a:gd name="T23" fmla="*/ 78 h 177"/>
                <a:gd name="T24" fmla="*/ 26 w 178"/>
                <a:gd name="T25" fmla="*/ 62 h 177"/>
                <a:gd name="T26" fmla="*/ 0 w 178"/>
                <a:gd name="T27" fmla="*/ 89 h 177"/>
                <a:gd name="T28" fmla="*/ 26 w 178"/>
                <a:gd name="T29" fmla="*/ 115 h 177"/>
                <a:gd name="T30" fmla="*/ 51 w 178"/>
                <a:gd name="T31" fmla="*/ 99 h 177"/>
                <a:gd name="T32" fmla="*/ 79 w 178"/>
                <a:gd name="T33" fmla="*/ 99 h 177"/>
                <a:gd name="T34" fmla="*/ 79 w 178"/>
                <a:gd name="T35" fmla="*/ 126 h 177"/>
                <a:gd name="T36" fmla="*/ 62 w 178"/>
                <a:gd name="T37" fmla="*/ 151 h 177"/>
                <a:gd name="T38" fmla="*/ 62 w 178"/>
                <a:gd name="T39" fmla="*/ 151 h 177"/>
                <a:gd name="T40" fmla="*/ 89 w 178"/>
                <a:gd name="T41" fmla="*/ 177 h 177"/>
                <a:gd name="T42" fmla="*/ 115 w 178"/>
                <a:gd name="T43" fmla="*/ 151 h 177"/>
                <a:gd name="T44" fmla="*/ 115 w 178"/>
                <a:gd name="T45" fmla="*/ 151 h 177"/>
                <a:gd name="T46" fmla="*/ 99 w 178"/>
                <a:gd name="T47" fmla="*/ 126 h 177"/>
                <a:gd name="T48" fmla="*/ 99 w 178"/>
                <a:gd name="T49" fmla="*/ 99 h 177"/>
                <a:gd name="T50" fmla="*/ 127 w 178"/>
                <a:gd name="T51" fmla="*/ 99 h 177"/>
                <a:gd name="T52" fmla="*/ 151 w 178"/>
                <a:gd name="T53" fmla="*/ 115 h 177"/>
                <a:gd name="T54" fmla="*/ 178 w 178"/>
                <a:gd name="T55" fmla="*/ 89 h 177"/>
                <a:gd name="T56" fmla="*/ 151 w 178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13"/>
            <p:cNvSpPr>
              <a:spLocks/>
            </p:cNvSpPr>
            <p:nvPr/>
          </p:nvSpPr>
          <p:spPr bwMode="auto">
            <a:xfrm>
              <a:off x="8982075" y="5045075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6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115 w 177"/>
                <a:gd name="T11" fmla="*/ 26 h 177"/>
                <a:gd name="T12" fmla="*/ 88 w 177"/>
                <a:gd name="T13" fmla="*/ 0 h 177"/>
                <a:gd name="T14" fmla="*/ 62 w 177"/>
                <a:gd name="T15" fmla="*/ 26 h 177"/>
                <a:gd name="T16" fmla="*/ 62 w 177"/>
                <a:gd name="T17" fmla="*/ 26 h 177"/>
                <a:gd name="T18" fmla="*/ 78 w 177"/>
                <a:gd name="T19" fmla="*/ 51 h 177"/>
                <a:gd name="T20" fmla="*/ 78 w 177"/>
                <a:gd name="T21" fmla="*/ 78 h 177"/>
                <a:gd name="T22" fmla="*/ 50 w 177"/>
                <a:gd name="T23" fmla="*/ 78 h 177"/>
                <a:gd name="T24" fmla="*/ 26 w 177"/>
                <a:gd name="T25" fmla="*/ 62 h 177"/>
                <a:gd name="T26" fmla="*/ 0 w 177"/>
                <a:gd name="T27" fmla="*/ 89 h 177"/>
                <a:gd name="T28" fmla="*/ 26 w 177"/>
                <a:gd name="T29" fmla="*/ 115 h 177"/>
                <a:gd name="T30" fmla="*/ 50 w 177"/>
                <a:gd name="T31" fmla="*/ 99 h 177"/>
                <a:gd name="T32" fmla="*/ 78 w 177"/>
                <a:gd name="T33" fmla="*/ 99 h 177"/>
                <a:gd name="T34" fmla="*/ 78 w 177"/>
                <a:gd name="T35" fmla="*/ 126 h 177"/>
                <a:gd name="T36" fmla="*/ 62 w 177"/>
                <a:gd name="T37" fmla="*/ 151 h 177"/>
                <a:gd name="T38" fmla="*/ 62 w 177"/>
                <a:gd name="T39" fmla="*/ 151 h 177"/>
                <a:gd name="T40" fmla="*/ 88 w 177"/>
                <a:gd name="T41" fmla="*/ 177 h 177"/>
                <a:gd name="T42" fmla="*/ 115 w 177"/>
                <a:gd name="T43" fmla="*/ 151 h 177"/>
                <a:gd name="T44" fmla="*/ 115 w 177"/>
                <a:gd name="T45" fmla="*/ 151 h 177"/>
                <a:gd name="T46" fmla="*/ 99 w 177"/>
                <a:gd name="T47" fmla="*/ 126 h 177"/>
                <a:gd name="T48" fmla="*/ 99 w 177"/>
                <a:gd name="T49" fmla="*/ 99 h 177"/>
                <a:gd name="T50" fmla="*/ 126 w 177"/>
                <a:gd name="T51" fmla="*/ 99 h 177"/>
                <a:gd name="T52" fmla="*/ 151 w 177"/>
                <a:gd name="T53" fmla="*/ 115 h 177"/>
                <a:gd name="T54" fmla="*/ 177 w 177"/>
                <a:gd name="T55" fmla="*/ 89 h 177"/>
                <a:gd name="T56" fmla="*/ 151 w 177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0" y="69"/>
                    <a:pt x="126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6" y="69"/>
                    <a:pt x="37" y="62"/>
                    <a:pt x="26" y="62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3"/>
                    <a:pt x="11" y="115"/>
                    <a:pt x="26" y="115"/>
                  </a:cubicBezTo>
                  <a:cubicBezTo>
                    <a:pt x="37" y="115"/>
                    <a:pt x="46" y="108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7"/>
                    <a:pt x="88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8"/>
                    <a:pt x="140" y="115"/>
                    <a:pt x="151" y="115"/>
                  </a:cubicBezTo>
                  <a:cubicBezTo>
                    <a:pt x="165" y="115"/>
                    <a:pt x="177" y="103"/>
                    <a:pt x="177" y="89"/>
                  </a:cubicBezTo>
                  <a:cubicBezTo>
                    <a:pt x="177" y="74"/>
                    <a:pt x="165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4"/>
            <p:cNvSpPr>
              <a:spLocks/>
            </p:cNvSpPr>
            <p:nvPr/>
          </p:nvSpPr>
          <p:spPr bwMode="auto">
            <a:xfrm>
              <a:off x="9263063" y="5045075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115 w 178"/>
                <a:gd name="T11" fmla="*/ 26 h 177"/>
                <a:gd name="T12" fmla="*/ 89 w 178"/>
                <a:gd name="T13" fmla="*/ 0 h 177"/>
                <a:gd name="T14" fmla="*/ 63 w 178"/>
                <a:gd name="T15" fmla="*/ 26 h 177"/>
                <a:gd name="T16" fmla="*/ 63 w 178"/>
                <a:gd name="T17" fmla="*/ 26 h 177"/>
                <a:gd name="T18" fmla="*/ 79 w 178"/>
                <a:gd name="T19" fmla="*/ 51 h 177"/>
                <a:gd name="T20" fmla="*/ 79 w 178"/>
                <a:gd name="T21" fmla="*/ 78 h 177"/>
                <a:gd name="T22" fmla="*/ 51 w 178"/>
                <a:gd name="T23" fmla="*/ 78 h 177"/>
                <a:gd name="T24" fmla="*/ 27 w 178"/>
                <a:gd name="T25" fmla="*/ 62 h 177"/>
                <a:gd name="T26" fmla="*/ 0 w 178"/>
                <a:gd name="T27" fmla="*/ 89 h 177"/>
                <a:gd name="T28" fmla="*/ 27 w 178"/>
                <a:gd name="T29" fmla="*/ 115 h 177"/>
                <a:gd name="T30" fmla="*/ 51 w 178"/>
                <a:gd name="T31" fmla="*/ 99 h 177"/>
                <a:gd name="T32" fmla="*/ 79 w 178"/>
                <a:gd name="T33" fmla="*/ 99 h 177"/>
                <a:gd name="T34" fmla="*/ 79 w 178"/>
                <a:gd name="T35" fmla="*/ 126 h 177"/>
                <a:gd name="T36" fmla="*/ 63 w 178"/>
                <a:gd name="T37" fmla="*/ 151 h 177"/>
                <a:gd name="T38" fmla="*/ 63 w 178"/>
                <a:gd name="T39" fmla="*/ 151 h 177"/>
                <a:gd name="T40" fmla="*/ 89 w 178"/>
                <a:gd name="T41" fmla="*/ 177 h 177"/>
                <a:gd name="T42" fmla="*/ 115 w 178"/>
                <a:gd name="T43" fmla="*/ 151 h 177"/>
                <a:gd name="T44" fmla="*/ 115 w 178"/>
                <a:gd name="T45" fmla="*/ 151 h 177"/>
                <a:gd name="T46" fmla="*/ 99 w 178"/>
                <a:gd name="T47" fmla="*/ 126 h 177"/>
                <a:gd name="T48" fmla="*/ 99 w 178"/>
                <a:gd name="T49" fmla="*/ 99 h 177"/>
                <a:gd name="T50" fmla="*/ 127 w 178"/>
                <a:gd name="T51" fmla="*/ 99 h 177"/>
                <a:gd name="T52" fmla="*/ 151 w 178"/>
                <a:gd name="T53" fmla="*/ 115 h 177"/>
                <a:gd name="T54" fmla="*/ 178 w 178"/>
                <a:gd name="T55" fmla="*/ 89 h 177"/>
                <a:gd name="T56" fmla="*/ 151 w 178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4" y="177"/>
                    <a:pt x="89" y="177"/>
                  </a:cubicBezTo>
                  <a:cubicBezTo>
                    <a:pt x="104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15"/>
            <p:cNvSpPr>
              <a:spLocks/>
            </p:cNvSpPr>
            <p:nvPr/>
          </p:nvSpPr>
          <p:spPr bwMode="auto">
            <a:xfrm>
              <a:off x="9544050" y="5045075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7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115 w 177"/>
                <a:gd name="T11" fmla="*/ 26 h 177"/>
                <a:gd name="T12" fmla="*/ 89 w 177"/>
                <a:gd name="T13" fmla="*/ 0 h 177"/>
                <a:gd name="T14" fmla="*/ 62 w 177"/>
                <a:gd name="T15" fmla="*/ 26 h 177"/>
                <a:gd name="T16" fmla="*/ 62 w 177"/>
                <a:gd name="T17" fmla="*/ 26 h 177"/>
                <a:gd name="T18" fmla="*/ 78 w 177"/>
                <a:gd name="T19" fmla="*/ 51 h 177"/>
                <a:gd name="T20" fmla="*/ 78 w 177"/>
                <a:gd name="T21" fmla="*/ 78 h 177"/>
                <a:gd name="T22" fmla="*/ 51 w 177"/>
                <a:gd name="T23" fmla="*/ 78 h 177"/>
                <a:gd name="T24" fmla="*/ 26 w 177"/>
                <a:gd name="T25" fmla="*/ 62 h 177"/>
                <a:gd name="T26" fmla="*/ 0 w 177"/>
                <a:gd name="T27" fmla="*/ 89 h 177"/>
                <a:gd name="T28" fmla="*/ 26 w 177"/>
                <a:gd name="T29" fmla="*/ 115 h 177"/>
                <a:gd name="T30" fmla="*/ 51 w 177"/>
                <a:gd name="T31" fmla="*/ 99 h 177"/>
                <a:gd name="T32" fmla="*/ 78 w 177"/>
                <a:gd name="T33" fmla="*/ 99 h 177"/>
                <a:gd name="T34" fmla="*/ 78 w 177"/>
                <a:gd name="T35" fmla="*/ 126 h 177"/>
                <a:gd name="T36" fmla="*/ 62 w 177"/>
                <a:gd name="T37" fmla="*/ 151 h 177"/>
                <a:gd name="T38" fmla="*/ 62 w 177"/>
                <a:gd name="T39" fmla="*/ 151 h 177"/>
                <a:gd name="T40" fmla="*/ 89 w 177"/>
                <a:gd name="T41" fmla="*/ 177 h 177"/>
                <a:gd name="T42" fmla="*/ 115 w 177"/>
                <a:gd name="T43" fmla="*/ 151 h 177"/>
                <a:gd name="T44" fmla="*/ 115 w 177"/>
                <a:gd name="T45" fmla="*/ 151 h 177"/>
                <a:gd name="T46" fmla="*/ 99 w 177"/>
                <a:gd name="T47" fmla="*/ 126 h 177"/>
                <a:gd name="T48" fmla="*/ 99 w 177"/>
                <a:gd name="T49" fmla="*/ 99 h 177"/>
                <a:gd name="T50" fmla="*/ 127 w 177"/>
                <a:gd name="T51" fmla="*/ 99 h 177"/>
                <a:gd name="T52" fmla="*/ 151 w 177"/>
                <a:gd name="T53" fmla="*/ 115 h 177"/>
                <a:gd name="T54" fmla="*/ 177 w 177"/>
                <a:gd name="T55" fmla="*/ 89 h 177"/>
                <a:gd name="T56" fmla="*/ 151 w 177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7" y="103"/>
                    <a:pt x="177" y="89"/>
                  </a:cubicBezTo>
                  <a:cubicBezTo>
                    <a:pt x="177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16"/>
            <p:cNvSpPr>
              <a:spLocks/>
            </p:cNvSpPr>
            <p:nvPr/>
          </p:nvSpPr>
          <p:spPr bwMode="auto">
            <a:xfrm>
              <a:off x="8489950" y="5326063"/>
              <a:ext cx="73025" cy="142875"/>
            </a:xfrm>
            <a:custGeom>
              <a:avLst/>
              <a:gdLst>
                <a:gd name="T0" fmla="*/ 28 w 90"/>
                <a:gd name="T1" fmla="*/ 151 h 178"/>
                <a:gd name="T2" fmla="*/ 11 w 90"/>
                <a:gd name="T3" fmla="*/ 127 h 178"/>
                <a:gd name="T4" fmla="*/ 11 w 90"/>
                <a:gd name="T5" fmla="*/ 99 h 178"/>
                <a:gd name="T6" fmla="*/ 39 w 90"/>
                <a:gd name="T7" fmla="*/ 99 h 178"/>
                <a:gd name="T8" fmla="*/ 64 w 90"/>
                <a:gd name="T9" fmla="*/ 116 h 178"/>
                <a:gd name="T10" fmla="*/ 90 w 90"/>
                <a:gd name="T11" fmla="*/ 89 h 178"/>
                <a:gd name="T12" fmla="*/ 64 w 90"/>
                <a:gd name="T13" fmla="*/ 63 h 178"/>
                <a:gd name="T14" fmla="*/ 39 w 90"/>
                <a:gd name="T15" fmla="*/ 79 h 178"/>
                <a:gd name="T16" fmla="*/ 11 w 90"/>
                <a:gd name="T17" fmla="*/ 79 h 178"/>
                <a:gd name="T18" fmla="*/ 11 w 90"/>
                <a:gd name="T19" fmla="*/ 51 h 178"/>
                <a:gd name="T20" fmla="*/ 28 w 90"/>
                <a:gd name="T21" fmla="*/ 27 h 178"/>
                <a:gd name="T22" fmla="*/ 28 w 90"/>
                <a:gd name="T23" fmla="*/ 27 h 178"/>
                <a:gd name="T24" fmla="*/ 1 w 90"/>
                <a:gd name="T25" fmla="*/ 0 h 178"/>
                <a:gd name="T26" fmla="*/ 0 w 90"/>
                <a:gd name="T27" fmla="*/ 0 h 178"/>
                <a:gd name="T28" fmla="*/ 0 w 90"/>
                <a:gd name="T29" fmla="*/ 178 h 178"/>
                <a:gd name="T30" fmla="*/ 1 w 90"/>
                <a:gd name="T31" fmla="*/ 178 h 178"/>
                <a:gd name="T32" fmla="*/ 28 w 90"/>
                <a:gd name="T33" fmla="*/ 1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78">
                  <a:moveTo>
                    <a:pt x="28" y="151"/>
                  </a:moveTo>
                  <a:cubicBezTo>
                    <a:pt x="28" y="140"/>
                    <a:pt x="21" y="131"/>
                    <a:pt x="11" y="12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9"/>
                    <a:pt x="53" y="116"/>
                    <a:pt x="64" y="116"/>
                  </a:cubicBezTo>
                  <a:cubicBezTo>
                    <a:pt x="78" y="116"/>
                    <a:pt x="90" y="104"/>
                    <a:pt x="90" y="89"/>
                  </a:cubicBezTo>
                  <a:cubicBezTo>
                    <a:pt x="90" y="74"/>
                    <a:pt x="78" y="63"/>
                    <a:pt x="64" y="63"/>
                  </a:cubicBezTo>
                  <a:cubicBezTo>
                    <a:pt x="53" y="63"/>
                    <a:pt x="43" y="69"/>
                    <a:pt x="39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8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1" y="178"/>
                    <a:pt x="1" y="178"/>
                  </a:cubicBezTo>
                  <a:cubicBezTo>
                    <a:pt x="16" y="178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17"/>
            <p:cNvSpPr>
              <a:spLocks/>
            </p:cNvSpPr>
            <p:nvPr/>
          </p:nvSpPr>
          <p:spPr bwMode="auto">
            <a:xfrm>
              <a:off x="8701088" y="5326063"/>
              <a:ext cx="142875" cy="142875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115 w 178"/>
                <a:gd name="T11" fmla="*/ 27 h 178"/>
                <a:gd name="T12" fmla="*/ 89 w 178"/>
                <a:gd name="T13" fmla="*/ 0 h 178"/>
                <a:gd name="T14" fmla="*/ 62 w 178"/>
                <a:gd name="T15" fmla="*/ 27 h 178"/>
                <a:gd name="T16" fmla="*/ 62 w 178"/>
                <a:gd name="T17" fmla="*/ 27 h 178"/>
                <a:gd name="T18" fmla="*/ 79 w 178"/>
                <a:gd name="T19" fmla="*/ 51 h 178"/>
                <a:gd name="T20" fmla="*/ 79 w 178"/>
                <a:gd name="T21" fmla="*/ 79 h 178"/>
                <a:gd name="T22" fmla="*/ 51 w 178"/>
                <a:gd name="T23" fmla="*/ 79 h 178"/>
                <a:gd name="T24" fmla="*/ 26 w 178"/>
                <a:gd name="T25" fmla="*/ 63 h 178"/>
                <a:gd name="T26" fmla="*/ 0 w 178"/>
                <a:gd name="T27" fmla="*/ 89 h 178"/>
                <a:gd name="T28" fmla="*/ 26 w 178"/>
                <a:gd name="T29" fmla="*/ 116 h 178"/>
                <a:gd name="T30" fmla="*/ 51 w 178"/>
                <a:gd name="T31" fmla="*/ 99 h 178"/>
                <a:gd name="T32" fmla="*/ 79 w 178"/>
                <a:gd name="T33" fmla="*/ 99 h 178"/>
                <a:gd name="T34" fmla="*/ 79 w 178"/>
                <a:gd name="T35" fmla="*/ 127 h 178"/>
                <a:gd name="T36" fmla="*/ 62 w 178"/>
                <a:gd name="T37" fmla="*/ 151 h 178"/>
                <a:gd name="T38" fmla="*/ 89 w 178"/>
                <a:gd name="T39" fmla="*/ 178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18"/>
            <p:cNvSpPr>
              <a:spLocks/>
            </p:cNvSpPr>
            <p:nvPr/>
          </p:nvSpPr>
          <p:spPr bwMode="auto">
            <a:xfrm>
              <a:off x="8982075" y="5326063"/>
              <a:ext cx="142875" cy="142875"/>
            </a:xfrm>
            <a:custGeom>
              <a:avLst/>
              <a:gdLst>
                <a:gd name="T0" fmla="*/ 151 w 177"/>
                <a:gd name="T1" fmla="*/ 63 h 178"/>
                <a:gd name="T2" fmla="*/ 126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115 w 177"/>
                <a:gd name="T11" fmla="*/ 27 h 178"/>
                <a:gd name="T12" fmla="*/ 88 w 177"/>
                <a:gd name="T13" fmla="*/ 0 h 178"/>
                <a:gd name="T14" fmla="*/ 62 w 177"/>
                <a:gd name="T15" fmla="*/ 27 h 178"/>
                <a:gd name="T16" fmla="*/ 62 w 177"/>
                <a:gd name="T17" fmla="*/ 27 h 178"/>
                <a:gd name="T18" fmla="*/ 78 w 177"/>
                <a:gd name="T19" fmla="*/ 51 h 178"/>
                <a:gd name="T20" fmla="*/ 78 w 177"/>
                <a:gd name="T21" fmla="*/ 79 h 178"/>
                <a:gd name="T22" fmla="*/ 50 w 177"/>
                <a:gd name="T23" fmla="*/ 79 h 178"/>
                <a:gd name="T24" fmla="*/ 26 w 177"/>
                <a:gd name="T25" fmla="*/ 63 h 178"/>
                <a:gd name="T26" fmla="*/ 0 w 177"/>
                <a:gd name="T27" fmla="*/ 89 h 178"/>
                <a:gd name="T28" fmla="*/ 26 w 177"/>
                <a:gd name="T29" fmla="*/ 116 h 178"/>
                <a:gd name="T30" fmla="*/ 50 w 177"/>
                <a:gd name="T31" fmla="*/ 99 h 178"/>
                <a:gd name="T32" fmla="*/ 78 w 177"/>
                <a:gd name="T33" fmla="*/ 99 h 178"/>
                <a:gd name="T34" fmla="*/ 78 w 177"/>
                <a:gd name="T35" fmla="*/ 127 h 178"/>
                <a:gd name="T36" fmla="*/ 62 w 177"/>
                <a:gd name="T37" fmla="*/ 151 h 178"/>
                <a:gd name="T38" fmla="*/ 88 w 177"/>
                <a:gd name="T39" fmla="*/ 178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6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0" y="69"/>
                    <a:pt x="126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69"/>
                    <a:pt x="37" y="63"/>
                    <a:pt x="26" y="63"/>
                  </a:cubicBezTo>
                  <a:cubicBezTo>
                    <a:pt x="11" y="63"/>
                    <a:pt x="0" y="74"/>
                    <a:pt x="0" y="89"/>
                  </a:cubicBezTo>
                  <a:cubicBezTo>
                    <a:pt x="0" y="104"/>
                    <a:pt x="11" y="116"/>
                    <a:pt x="26" y="116"/>
                  </a:cubicBezTo>
                  <a:cubicBezTo>
                    <a:pt x="37" y="116"/>
                    <a:pt x="46" y="109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8"/>
                    <a:pt x="88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9"/>
                    <a:pt x="140" y="116"/>
                    <a:pt x="151" y="116"/>
                  </a:cubicBezTo>
                  <a:cubicBezTo>
                    <a:pt x="165" y="116"/>
                    <a:pt x="177" y="104"/>
                    <a:pt x="177" y="89"/>
                  </a:cubicBezTo>
                  <a:cubicBezTo>
                    <a:pt x="177" y="74"/>
                    <a:pt x="165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9"/>
            <p:cNvSpPr>
              <a:spLocks/>
            </p:cNvSpPr>
            <p:nvPr/>
          </p:nvSpPr>
          <p:spPr bwMode="auto">
            <a:xfrm>
              <a:off x="9263063" y="5326063"/>
              <a:ext cx="142875" cy="142875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115 w 178"/>
                <a:gd name="T11" fmla="*/ 27 h 178"/>
                <a:gd name="T12" fmla="*/ 89 w 178"/>
                <a:gd name="T13" fmla="*/ 0 h 178"/>
                <a:gd name="T14" fmla="*/ 63 w 178"/>
                <a:gd name="T15" fmla="*/ 27 h 178"/>
                <a:gd name="T16" fmla="*/ 63 w 178"/>
                <a:gd name="T17" fmla="*/ 27 h 178"/>
                <a:gd name="T18" fmla="*/ 79 w 178"/>
                <a:gd name="T19" fmla="*/ 51 h 178"/>
                <a:gd name="T20" fmla="*/ 79 w 178"/>
                <a:gd name="T21" fmla="*/ 79 h 178"/>
                <a:gd name="T22" fmla="*/ 51 w 178"/>
                <a:gd name="T23" fmla="*/ 79 h 178"/>
                <a:gd name="T24" fmla="*/ 27 w 178"/>
                <a:gd name="T25" fmla="*/ 63 h 178"/>
                <a:gd name="T26" fmla="*/ 0 w 178"/>
                <a:gd name="T27" fmla="*/ 89 h 178"/>
                <a:gd name="T28" fmla="*/ 27 w 178"/>
                <a:gd name="T29" fmla="*/ 116 h 178"/>
                <a:gd name="T30" fmla="*/ 51 w 178"/>
                <a:gd name="T31" fmla="*/ 99 h 178"/>
                <a:gd name="T32" fmla="*/ 79 w 178"/>
                <a:gd name="T33" fmla="*/ 99 h 178"/>
                <a:gd name="T34" fmla="*/ 79 w 178"/>
                <a:gd name="T35" fmla="*/ 127 h 178"/>
                <a:gd name="T36" fmla="*/ 63 w 178"/>
                <a:gd name="T37" fmla="*/ 151 h 178"/>
                <a:gd name="T38" fmla="*/ 89 w 178"/>
                <a:gd name="T39" fmla="*/ 178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4" y="178"/>
                    <a:pt x="89" y="178"/>
                  </a:cubicBezTo>
                  <a:cubicBezTo>
                    <a:pt x="104" y="178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0"/>
            <p:cNvSpPr>
              <a:spLocks/>
            </p:cNvSpPr>
            <p:nvPr/>
          </p:nvSpPr>
          <p:spPr bwMode="auto">
            <a:xfrm>
              <a:off x="9544050" y="5326063"/>
              <a:ext cx="142875" cy="142875"/>
            </a:xfrm>
            <a:custGeom>
              <a:avLst/>
              <a:gdLst>
                <a:gd name="T0" fmla="*/ 151 w 177"/>
                <a:gd name="T1" fmla="*/ 63 h 178"/>
                <a:gd name="T2" fmla="*/ 127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115 w 177"/>
                <a:gd name="T11" fmla="*/ 27 h 178"/>
                <a:gd name="T12" fmla="*/ 89 w 177"/>
                <a:gd name="T13" fmla="*/ 0 h 178"/>
                <a:gd name="T14" fmla="*/ 62 w 177"/>
                <a:gd name="T15" fmla="*/ 27 h 178"/>
                <a:gd name="T16" fmla="*/ 62 w 177"/>
                <a:gd name="T17" fmla="*/ 27 h 178"/>
                <a:gd name="T18" fmla="*/ 78 w 177"/>
                <a:gd name="T19" fmla="*/ 51 h 178"/>
                <a:gd name="T20" fmla="*/ 78 w 177"/>
                <a:gd name="T21" fmla="*/ 79 h 178"/>
                <a:gd name="T22" fmla="*/ 51 w 177"/>
                <a:gd name="T23" fmla="*/ 79 h 178"/>
                <a:gd name="T24" fmla="*/ 26 w 177"/>
                <a:gd name="T25" fmla="*/ 63 h 178"/>
                <a:gd name="T26" fmla="*/ 0 w 177"/>
                <a:gd name="T27" fmla="*/ 89 h 178"/>
                <a:gd name="T28" fmla="*/ 26 w 177"/>
                <a:gd name="T29" fmla="*/ 116 h 178"/>
                <a:gd name="T30" fmla="*/ 51 w 177"/>
                <a:gd name="T31" fmla="*/ 99 h 178"/>
                <a:gd name="T32" fmla="*/ 78 w 177"/>
                <a:gd name="T33" fmla="*/ 99 h 178"/>
                <a:gd name="T34" fmla="*/ 78 w 177"/>
                <a:gd name="T35" fmla="*/ 127 h 178"/>
                <a:gd name="T36" fmla="*/ 62 w 177"/>
                <a:gd name="T37" fmla="*/ 151 h 178"/>
                <a:gd name="T38" fmla="*/ 89 w 177"/>
                <a:gd name="T39" fmla="*/ 178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7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7" y="104"/>
                    <a:pt x="177" y="89"/>
                  </a:cubicBezTo>
                  <a:cubicBezTo>
                    <a:pt x="177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1"/>
            <p:cNvSpPr>
              <a:spLocks/>
            </p:cNvSpPr>
            <p:nvPr/>
          </p:nvSpPr>
          <p:spPr bwMode="auto">
            <a:xfrm>
              <a:off x="8489950" y="5607050"/>
              <a:ext cx="73025" cy="142875"/>
            </a:xfrm>
            <a:custGeom>
              <a:avLst/>
              <a:gdLst>
                <a:gd name="T0" fmla="*/ 28 w 90"/>
                <a:gd name="T1" fmla="*/ 151 h 177"/>
                <a:gd name="T2" fmla="*/ 11 w 90"/>
                <a:gd name="T3" fmla="*/ 127 h 177"/>
                <a:gd name="T4" fmla="*/ 11 w 90"/>
                <a:gd name="T5" fmla="*/ 99 h 177"/>
                <a:gd name="T6" fmla="*/ 39 w 90"/>
                <a:gd name="T7" fmla="*/ 99 h 177"/>
                <a:gd name="T8" fmla="*/ 64 w 90"/>
                <a:gd name="T9" fmla="*/ 115 h 177"/>
                <a:gd name="T10" fmla="*/ 90 w 90"/>
                <a:gd name="T11" fmla="*/ 89 h 177"/>
                <a:gd name="T12" fmla="*/ 64 w 90"/>
                <a:gd name="T13" fmla="*/ 62 h 177"/>
                <a:gd name="T14" fmla="*/ 39 w 90"/>
                <a:gd name="T15" fmla="*/ 78 h 177"/>
                <a:gd name="T16" fmla="*/ 11 w 90"/>
                <a:gd name="T17" fmla="*/ 78 h 177"/>
                <a:gd name="T18" fmla="*/ 11 w 90"/>
                <a:gd name="T19" fmla="*/ 51 h 177"/>
                <a:gd name="T20" fmla="*/ 28 w 90"/>
                <a:gd name="T21" fmla="*/ 26 h 177"/>
                <a:gd name="T22" fmla="*/ 1 w 90"/>
                <a:gd name="T23" fmla="*/ 0 h 177"/>
                <a:gd name="T24" fmla="*/ 0 w 90"/>
                <a:gd name="T25" fmla="*/ 0 h 177"/>
                <a:gd name="T26" fmla="*/ 0 w 90"/>
                <a:gd name="T27" fmla="*/ 177 h 177"/>
                <a:gd name="T28" fmla="*/ 1 w 90"/>
                <a:gd name="T29" fmla="*/ 177 h 177"/>
                <a:gd name="T30" fmla="*/ 28 w 90"/>
                <a:gd name="T31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177">
                  <a:moveTo>
                    <a:pt x="28" y="151"/>
                  </a:moveTo>
                  <a:cubicBezTo>
                    <a:pt x="28" y="140"/>
                    <a:pt x="21" y="131"/>
                    <a:pt x="11" y="12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8"/>
                    <a:pt x="53" y="115"/>
                    <a:pt x="64" y="115"/>
                  </a:cubicBezTo>
                  <a:cubicBezTo>
                    <a:pt x="78" y="115"/>
                    <a:pt x="90" y="103"/>
                    <a:pt x="90" y="89"/>
                  </a:cubicBezTo>
                  <a:cubicBezTo>
                    <a:pt x="90" y="74"/>
                    <a:pt x="78" y="62"/>
                    <a:pt x="64" y="62"/>
                  </a:cubicBezTo>
                  <a:cubicBezTo>
                    <a:pt x="53" y="62"/>
                    <a:pt x="43" y="69"/>
                    <a:pt x="39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7"/>
                    <a:pt x="28" y="26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1" y="177"/>
                    <a:pt x="1" y="177"/>
                  </a:cubicBezTo>
                  <a:cubicBezTo>
                    <a:pt x="16" y="177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22"/>
            <p:cNvSpPr>
              <a:spLocks/>
            </p:cNvSpPr>
            <p:nvPr/>
          </p:nvSpPr>
          <p:spPr bwMode="auto">
            <a:xfrm>
              <a:off x="8701088" y="560705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2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6 w 178"/>
                <a:gd name="T21" fmla="*/ 62 h 177"/>
                <a:gd name="T22" fmla="*/ 0 w 178"/>
                <a:gd name="T23" fmla="*/ 89 h 177"/>
                <a:gd name="T24" fmla="*/ 26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7 h 177"/>
                <a:gd name="T32" fmla="*/ 62 w 178"/>
                <a:gd name="T33" fmla="*/ 151 h 177"/>
                <a:gd name="T34" fmla="*/ 89 w 178"/>
                <a:gd name="T35" fmla="*/ 177 h 177"/>
                <a:gd name="T36" fmla="*/ 115 w 178"/>
                <a:gd name="T37" fmla="*/ 151 h 177"/>
                <a:gd name="T38" fmla="*/ 99 w 178"/>
                <a:gd name="T39" fmla="*/ 127 h 177"/>
                <a:gd name="T40" fmla="*/ 99 w 178"/>
                <a:gd name="T41" fmla="*/ 99 h 177"/>
                <a:gd name="T42" fmla="*/ 127 w 178"/>
                <a:gd name="T43" fmla="*/ 99 h 177"/>
                <a:gd name="T44" fmla="*/ 151 w 178"/>
                <a:gd name="T45" fmla="*/ 115 h 177"/>
                <a:gd name="T46" fmla="*/ 178 w 178"/>
                <a:gd name="T47" fmla="*/ 89 h 177"/>
                <a:gd name="T48" fmla="*/ 151 w 178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3"/>
            <p:cNvSpPr>
              <a:spLocks/>
            </p:cNvSpPr>
            <p:nvPr/>
          </p:nvSpPr>
          <p:spPr bwMode="auto">
            <a:xfrm>
              <a:off x="8982075" y="560705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6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8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0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0 w 177"/>
                <a:gd name="T27" fmla="*/ 99 h 177"/>
                <a:gd name="T28" fmla="*/ 78 w 177"/>
                <a:gd name="T29" fmla="*/ 99 h 177"/>
                <a:gd name="T30" fmla="*/ 78 w 177"/>
                <a:gd name="T31" fmla="*/ 127 h 177"/>
                <a:gd name="T32" fmla="*/ 62 w 177"/>
                <a:gd name="T33" fmla="*/ 151 h 177"/>
                <a:gd name="T34" fmla="*/ 88 w 177"/>
                <a:gd name="T35" fmla="*/ 177 h 177"/>
                <a:gd name="T36" fmla="*/ 115 w 177"/>
                <a:gd name="T37" fmla="*/ 151 h 177"/>
                <a:gd name="T38" fmla="*/ 99 w 177"/>
                <a:gd name="T39" fmla="*/ 127 h 177"/>
                <a:gd name="T40" fmla="*/ 99 w 177"/>
                <a:gd name="T41" fmla="*/ 99 h 177"/>
                <a:gd name="T42" fmla="*/ 126 w 177"/>
                <a:gd name="T43" fmla="*/ 99 h 177"/>
                <a:gd name="T44" fmla="*/ 151 w 177"/>
                <a:gd name="T45" fmla="*/ 115 h 177"/>
                <a:gd name="T46" fmla="*/ 177 w 177"/>
                <a:gd name="T47" fmla="*/ 89 h 177"/>
                <a:gd name="T48" fmla="*/ 151 w 177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0" y="69"/>
                    <a:pt x="126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6" y="69"/>
                    <a:pt x="37" y="62"/>
                    <a:pt x="26" y="62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3"/>
                    <a:pt x="11" y="115"/>
                    <a:pt x="26" y="115"/>
                  </a:cubicBezTo>
                  <a:cubicBezTo>
                    <a:pt x="37" y="115"/>
                    <a:pt x="46" y="108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7"/>
                    <a:pt x="88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8"/>
                    <a:pt x="140" y="115"/>
                    <a:pt x="151" y="115"/>
                  </a:cubicBezTo>
                  <a:cubicBezTo>
                    <a:pt x="165" y="115"/>
                    <a:pt x="177" y="103"/>
                    <a:pt x="177" y="89"/>
                  </a:cubicBezTo>
                  <a:cubicBezTo>
                    <a:pt x="177" y="74"/>
                    <a:pt x="165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24"/>
            <p:cNvSpPr>
              <a:spLocks/>
            </p:cNvSpPr>
            <p:nvPr/>
          </p:nvSpPr>
          <p:spPr bwMode="auto">
            <a:xfrm>
              <a:off x="9263063" y="560705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3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7 w 178"/>
                <a:gd name="T21" fmla="*/ 62 h 177"/>
                <a:gd name="T22" fmla="*/ 0 w 178"/>
                <a:gd name="T23" fmla="*/ 89 h 177"/>
                <a:gd name="T24" fmla="*/ 27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7 h 177"/>
                <a:gd name="T32" fmla="*/ 63 w 178"/>
                <a:gd name="T33" fmla="*/ 151 h 177"/>
                <a:gd name="T34" fmla="*/ 89 w 178"/>
                <a:gd name="T35" fmla="*/ 177 h 177"/>
                <a:gd name="T36" fmla="*/ 115 w 178"/>
                <a:gd name="T37" fmla="*/ 151 h 177"/>
                <a:gd name="T38" fmla="*/ 99 w 178"/>
                <a:gd name="T39" fmla="*/ 127 h 177"/>
                <a:gd name="T40" fmla="*/ 99 w 178"/>
                <a:gd name="T41" fmla="*/ 99 h 177"/>
                <a:gd name="T42" fmla="*/ 127 w 178"/>
                <a:gd name="T43" fmla="*/ 99 h 177"/>
                <a:gd name="T44" fmla="*/ 151 w 178"/>
                <a:gd name="T45" fmla="*/ 115 h 177"/>
                <a:gd name="T46" fmla="*/ 178 w 178"/>
                <a:gd name="T47" fmla="*/ 89 h 177"/>
                <a:gd name="T48" fmla="*/ 151 w 178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4" y="177"/>
                    <a:pt x="89" y="177"/>
                  </a:cubicBezTo>
                  <a:cubicBezTo>
                    <a:pt x="104" y="177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25"/>
            <p:cNvSpPr>
              <a:spLocks/>
            </p:cNvSpPr>
            <p:nvPr/>
          </p:nvSpPr>
          <p:spPr bwMode="auto">
            <a:xfrm>
              <a:off x="9544050" y="560705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7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9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1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1 w 177"/>
                <a:gd name="T27" fmla="*/ 99 h 177"/>
                <a:gd name="T28" fmla="*/ 78 w 177"/>
                <a:gd name="T29" fmla="*/ 99 h 177"/>
                <a:gd name="T30" fmla="*/ 78 w 177"/>
                <a:gd name="T31" fmla="*/ 127 h 177"/>
                <a:gd name="T32" fmla="*/ 62 w 177"/>
                <a:gd name="T33" fmla="*/ 151 h 177"/>
                <a:gd name="T34" fmla="*/ 89 w 177"/>
                <a:gd name="T35" fmla="*/ 177 h 177"/>
                <a:gd name="T36" fmla="*/ 115 w 177"/>
                <a:gd name="T37" fmla="*/ 151 h 177"/>
                <a:gd name="T38" fmla="*/ 99 w 177"/>
                <a:gd name="T39" fmla="*/ 127 h 177"/>
                <a:gd name="T40" fmla="*/ 99 w 177"/>
                <a:gd name="T41" fmla="*/ 99 h 177"/>
                <a:gd name="T42" fmla="*/ 127 w 177"/>
                <a:gd name="T43" fmla="*/ 99 h 177"/>
                <a:gd name="T44" fmla="*/ 151 w 177"/>
                <a:gd name="T45" fmla="*/ 115 h 177"/>
                <a:gd name="T46" fmla="*/ 177 w 177"/>
                <a:gd name="T47" fmla="*/ 89 h 177"/>
                <a:gd name="T48" fmla="*/ 151 w 177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7" y="103"/>
                    <a:pt x="177" y="89"/>
                  </a:cubicBezTo>
                  <a:cubicBezTo>
                    <a:pt x="177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26"/>
            <p:cNvSpPr>
              <a:spLocks/>
            </p:cNvSpPr>
            <p:nvPr/>
          </p:nvSpPr>
          <p:spPr bwMode="auto">
            <a:xfrm>
              <a:off x="9825038" y="4483100"/>
              <a:ext cx="73025" cy="142875"/>
            </a:xfrm>
            <a:custGeom>
              <a:avLst/>
              <a:gdLst>
                <a:gd name="T0" fmla="*/ 63 w 91"/>
                <a:gd name="T1" fmla="*/ 26 h 177"/>
                <a:gd name="T2" fmla="*/ 79 w 91"/>
                <a:gd name="T3" fmla="*/ 51 h 177"/>
                <a:gd name="T4" fmla="*/ 79 w 91"/>
                <a:gd name="T5" fmla="*/ 78 h 177"/>
                <a:gd name="T6" fmla="*/ 51 w 91"/>
                <a:gd name="T7" fmla="*/ 78 h 177"/>
                <a:gd name="T8" fmla="*/ 27 w 91"/>
                <a:gd name="T9" fmla="*/ 62 h 177"/>
                <a:gd name="T10" fmla="*/ 0 w 91"/>
                <a:gd name="T11" fmla="*/ 89 h 177"/>
                <a:gd name="T12" fmla="*/ 27 w 91"/>
                <a:gd name="T13" fmla="*/ 115 h 177"/>
                <a:gd name="T14" fmla="*/ 51 w 91"/>
                <a:gd name="T15" fmla="*/ 99 h 177"/>
                <a:gd name="T16" fmla="*/ 79 w 91"/>
                <a:gd name="T17" fmla="*/ 99 h 177"/>
                <a:gd name="T18" fmla="*/ 79 w 91"/>
                <a:gd name="T19" fmla="*/ 126 h 177"/>
                <a:gd name="T20" fmla="*/ 63 w 91"/>
                <a:gd name="T21" fmla="*/ 151 h 177"/>
                <a:gd name="T22" fmla="*/ 63 w 91"/>
                <a:gd name="T23" fmla="*/ 151 h 177"/>
                <a:gd name="T24" fmla="*/ 89 w 91"/>
                <a:gd name="T25" fmla="*/ 177 h 177"/>
                <a:gd name="T26" fmla="*/ 91 w 91"/>
                <a:gd name="T27" fmla="*/ 177 h 177"/>
                <a:gd name="T28" fmla="*/ 91 w 91"/>
                <a:gd name="T29" fmla="*/ 0 h 177"/>
                <a:gd name="T30" fmla="*/ 89 w 91"/>
                <a:gd name="T31" fmla="*/ 0 h 177"/>
                <a:gd name="T32" fmla="*/ 63 w 91"/>
                <a:gd name="T33" fmla="*/ 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7">
                  <a:moveTo>
                    <a:pt x="63" y="26"/>
                  </a:move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5"/>
                    <a:pt x="75" y="177"/>
                    <a:pt x="89" y="177"/>
                  </a:cubicBezTo>
                  <a:cubicBezTo>
                    <a:pt x="90" y="177"/>
                    <a:pt x="90" y="177"/>
                    <a:pt x="91" y="17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27"/>
            <p:cNvSpPr>
              <a:spLocks/>
            </p:cNvSpPr>
            <p:nvPr/>
          </p:nvSpPr>
          <p:spPr bwMode="auto">
            <a:xfrm>
              <a:off x="9825038" y="4762500"/>
              <a:ext cx="73025" cy="144463"/>
            </a:xfrm>
            <a:custGeom>
              <a:avLst/>
              <a:gdLst>
                <a:gd name="T0" fmla="*/ 89 w 91"/>
                <a:gd name="T1" fmla="*/ 0 h 178"/>
                <a:gd name="T2" fmla="*/ 63 w 91"/>
                <a:gd name="T3" fmla="*/ 27 h 178"/>
                <a:gd name="T4" fmla="*/ 79 w 91"/>
                <a:gd name="T5" fmla="*/ 51 h 178"/>
                <a:gd name="T6" fmla="*/ 79 w 91"/>
                <a:gd name="T7" fmla="*/ 79 h 178"/>
                <a:gd name="T8" fmla="*/ 51 w 91"/>
                <a:gd name="T9" fmla="*/ 79 h 178"/>
                <a:gd name="T10" fmla="*/ 27 w 91"/>
                <a:gd name="T11" fmla="*/ 63 h 178"/>
                <a:gd name="T12" fmla="*/ 0 w 91"/>
                <a:gd name="T13" fmla="*/ 89 h 178"/>
                <a:gd name="T14" fmla="*/ 27 w 91"/>
                <a:gd name="T15" fmla="*/ 116 h 178"/>
                <a:gd name="T16" fmla="*/ 51 w 91"/>
                <a:gd name="T17" fmla="*/ 99 h 178"/>
                <a:gd name="T18" fmla="*/ 79 w 91"/>
                <a:gd name="T19" fmla="*/ 99 h 178"/>
                <a:gd name="T20" fmla="*/ 79 w 91"/>
                <a:gd name="T21" fmla="*/ 127 h 178"/>
                <a:gd name="T22" fmla="*/ 63 w 91"/>
                <a:gd name="T23" fmla="*/ 151 h 178"/>
                <a:gd name="T24" fmla="*/ 63 w 91"/>
                <a:gd name="T25" fmla="*/ 151 h 178"/>
                <a:gd name="T26" fmla="*/ 89 w 91"/>
                <a:gd name="T27" fmla="*/ 178 h 178"/>
                <a:gd name="T28" fmla="*/ 91 w 91"/>
                <a:gd name="T29" fmla="*/ 178 h 178"/>
                <a:gd name="T30" fmla="*/ 91 w 91"/>
                <a:gd name="T31" fmla="*/ 0 h 178"/>
                <a:gd name="T32" fmla="*/ 89 w 91"/>
                <a:gd name="T3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8">
                  <a:moveTo>
                    <a:pt x="89" y="0"/>
                  </a:moveTo>
                  <a:cubicBezTo>
                    <a:pt x="75" y="0"/>
                    <a:pt x="63" y="12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5" y="178"/>
                    <a:pt x="89" y="178"/>
                  </a:cubicBezTo>
                  <a:cubicBezTo>
                    <a:pt x="90" y="178"/>
                    <a:pt x="90" y="178"/>
                    <a:pt x="91" y="17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28"/>
            <p:cNvSpPr>
              <a:spLocks/>
            </p:cNvSpPr>
            <p:nvPr/>
          </p:nvSpPr>
          <p:spPr bwMode="auto">
            <a:xfrm>
              <a:off x="9825038" y="5045075"/>
              <a:ext cx="73025" cy="142875"/>
            </a:xfrm>
            <a:custGeom>
              <a:avLst/>
              <a:gdLst>
                <a:gd name="T0" fmla="*/ 63 w 91"/>
                <a:gd name="T1" fmla="*/ 26 h 177"/>
                <a:gd name="T2" fmla="*/ 63 w 91"/>
                <a:gd name="T3" fmla="*/ 26 h 177"/>
                <a:gd name="T4" fmla="*/ 79 w 91"/>
                <a:gd name="T5" fmla="*/ 51 h 177"/>
                <a:gd name="T6" fmla="*/ 79 w 91"/>
                <a:gd name="T7" fmla="*/ 78 h 177"/>
                <a:gd name="T8" fmla="*/ 51 w 91"/>
                <a:gd name="T9" fmla="*/ 78 h 177"/>
                <a:gd name="T10" fmla="*/ 27 w 91"/>
                <a:gd name="T11" fmla="*/ 62 h 177"/>
                <a:gd name="T12" fmla="*/ 0 w 91"/>
                <a:gd name="T13" fmla="*/ 89 h 177"/>
                <a:gd name="T14" fmla="*/ 27 w 91"/>
                <a:gd name="T15" fmla="*/ 115 h 177"/>
                <a:gd name="T16" fmla="*/ 51 w 91"/>
                <a:gd name="T17" fmla="*/ 99 h 177"/>
                <a:gd name="T18" fmla="*/ 79 w 91"/>
                <a:gd name="T19" fmla="*/ 99 h 177"/>
                <a:gd name="T20" fmla="*/ 79 w 91"/>
                <a:gd name="T21" fmla="*/ 126 h 177"/>
                <a:gd name="T22" fmla="*/ 63 w 91"/>
                <a:gd name="T23" fmla="*/ 151 h 177"/>
                <a:gd name="T24" fmla="*/ 63 w 91"/>
                <a:gd name="T25" fmla="*/ 151 h 177"/>
                <a:gd name="T26" fmla="*/ 89 w 91"/>
                <a:gd name="T27" fmla="*/ 177 h 177"/>
                <a:gd name="T28" fmla="*/ 91 w 91"/>
                <a:gd name="T29" fmla="*/ 177 h 177"/>
                <a:gd name="T30" fmla="*/ 91 w 91"/>
                <a:gd name="T31" fmla="*/ 0 h 177"/>
                <a:gd name="T32" fmla="*/ 89 w 91"/>
                <a:gd name="T33" fmla="*/ 0 h 177"/>
                <a:gd name="T34" fmla="*/ 63 w 91"/>
                <a:gd name="T35" fmla="*/ 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77">
                  <a:moveTo>
                    <a:pt x="63" y="26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5" y="177"/>
                    <a:pt x="89" y="177"/>
                  </a:cubicBezTo>
                  <a:cubicBezTo>
                    <a:pt x="90" y="177"/>
                    <a:pt x="90" y="177"/>
                    <a:pt x="91" y="17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429"/>
            <p:cNvSpPr>
              <a:spLocks/>
            </p:cNvSpPr>
            <p:nvPr/>
          </p:nvSpPr>
          <p:spPr bwMode="auto">
            <a:xfrm>
              <a:off x="9825038" y="5326063"/>
              <a:ext cx="73025" cy="142875"/>
            </a:xfrm>
            <a:custGeom>
              <a:avLst/>
              <a:gdLst>
                <a:gd name="T0" fmla="*/ 63 w 91"/>
                <a:gd name="T1" fmla="*/ 27 h 178"/>
                <a:gd name="T2" fmla="*/ 63 w 91"/>
                <a:gd name="T3" fmla="*/ 27 h 178"/>
                <a:gd name="T4" fmla="*/ 79 w 91"/>
                <a:gd name="T5" fmla="*/ 51 h 178"/>
                <a:gd name="T6" fmla="*/ 79 w 91"/>
                <a:gd name="T7" fmla="*/ 79 h 178"/>
                <a:gd name="T8" fmla="*/ 51 w 91"/>
                <a:gd name="T9" fmla="*/ 79 h 178"/>
                <a:gd name="T10" fmla="*/ 27 w 91"/>
                <a:gd name="T11" fmla="*/ 63 h 178"/>
                <a:gd name="T12" fmla="*/ 0 w 91"/>
                <a:gd name="T13" fmla="*/ 89 h 178"/>
                <a:gd name="T14" fmla="*/ 27 w 91"/>
                <a:gd name="T15" fmla="*/ 116 h 178"/>
                <a:gd name="T16" fmla="*/ 51 w 91"/>
                <a:gd name="T17" fmla="*/ 99 h 178"/>
                <a:gd name="T18" fmla="*/ 79 w 91"/>
                <a:gd name="T19" fmla="*/ 99 h 178"/>
                <a:gd name="T20" fmla="*/ 79 w 91"/>
                <a:gd name="T21" fmla="*/ 127 h 178"/>
                <a:gd name="T22" fmla="*/ 63 w 91"/>
                <a:gd name="T23" fmla="*/ 151 h 178"/>
                <a:gd name="T24" fmla="*/ 89 w 91"/>
                <a:gd name="T25" fmla="*/ 178 h 178"/>
                <a:gd name="T26" fmla="*/ 91 w 91"/>
                <a:gd name="T27" fmla="*/ 178 h 178"/>
                <a:gd name="T28" fmla="*/ 91 w 91"/>
                <a:gd name="T29" fmla="*/ 0 h 178"/>
                <a:gd name="T30" fmla="*/ 89 w 91"/>
                <a:gd name="T31" fmla="*/ 0 h 178"/>
                <a:gd name="T32" fmla="*/ 63 w 91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8">
                  <a:moveTo>
                    <a:pt x="63" y="27"/>
                  </a:moveTo>
                  <a:cubicBezTo>
                    <a:pt x="63" y="27"/>
                    <a:pt x="63" y="27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5" y="178"/>
                    <a:pt x="89" y="178"/>
                  </a:cubicBezTo>
                  <a:cubicBezTo>
                    <a:pt x="90" y="178"/>
                    <a:pt x="90" y="178"/>
                    <a:pt x="91" y="17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430"/>
            <p:cNvSpPr>
              <a:spLocks/>
            </p:cNvSpPr>
            <p:nvPr/>
          </p:nvSpPr>
          <p:spPr bwMode="auto">
            <a:xfrm>
              <a:off x="9825038" y="5607050"/>
              <a:ext cx="73025" cy="142875"/>
            </a:xfrm>
            <a:custGeom>
              <a:avLst/>
              <a:gdLst>
                <a:gd name="T0" fmla="*/ 63 w 91"/>
                <a:gd name="T1" fmla="*/ 26 h 177"/>
                <a:gd name="T2" fmla="*/ 79 w 91"/>
                <a:gd name="T3" fmla="*/ 51 h 177"/>
                <a:gd name="T4" fmla="*/ 79 w 91"/>
                <a:gd name="T5" fmla="*/ 78 h 177"/>
                <a:gd name="T6" fmla="*/ 51 w 91"/>
                <a:gd name="T7" fmla="*/ 78 h 177"/>
                <a:gd name="T8" fmla="*/ 27 w 91"/>
                <a:gd name="T9" fmla="*/ 62 h 177"/>
                <a:gd name="T10" fmla="*/ 0 w 91"/>
                <a:gd name="T11" fmla="*/ 89 h 177"/>
                <a:gd name="T12" fmla="*/ 27 w 91"/>
                <a:gd name="T13" fmla="*/ 115 h 177"/>
                <a:gd name="T14" fmla="*/ 51 w 91"/>
                <a:gd name="T15" fmla="*/ 99 h 177"/>
                <a:gd name="T16" fmla="*/ 79 w 91"/>
                <a:gd name="T17" fmla="*/ 99 h 177"/>
                <a:gd name="T18" fmla="*/ 79 w 91"/>
                <a:gd name="T19" fmla="*/ 127 h 177"/>
                <a:gd name="T20" fmla="*/ 63 w 91"/>
                <a:gd name="T21" fmla="*/ 151 h 177"/>
                <a:gd name="T22" fmla="*/ 89 w 91"/>
                <a:gd name="T23" fmla="*/ 177 h 177"/>
                <a:gd name="T24" fmla="*/ 91 w 91"/>
                <a:gd name="T25" fmla="*/ 177 h 177"/>
                <a:gd name="T26" fmla="*/ 91 w 91"/>
                <a:gd name="T27" fmla="*/ 0 h 177"/>
                <a:gd name="T28" fmla="*/ 89 w 91"/>
                <a:gd name="T29" fmla="*/ 0 h 177"/>
                <a:gd name="T30" fmla="*/ 63 w 91"/>
                <a:gd name="T31" fmla="*/ 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77">
                  <a:moveTo>
                    <a:pt x="63" y="26"/>
                  </a:move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5" y="177"/>
                    <a:pt x="89" y="177"/>
                  </a:cubicBezTo>
                  <a:cubicBezTo>
                    <a:pt x="90" y="177"/>
                    <a:pt x="90" y="177"/>
                    <a:pt x="91" y="17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208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Main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4253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slide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dirty="0" smtClean="0"/>
              <a:t>Small image and text </a:t>
            </a:r>
            <a:r>
              <a:rPr lang="en-GB" sz="3200" b="1" dirty="0" smtClean="0">
                <a:solidFill>
                  <a:schemeClr val="accent2"/>
                </a:solidFill>
              </a:rPr>
              <a:t>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752600"/>
            <a:ext cx="2131200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dirty="0" smtClean="0"/>
              <a:t>Medium image and text </a:t>
            </a:r>
            <a:r>
              <a:rPr lang="en-GB" sz="3200" b="1" dirty="0" smtClean="0">
                <a:solidFill>
                  <a:schemeClr val="accent2"/>
                </a:solidFill>
              </a:rPr>
              <a:t>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5102" y="1752600"/>
            <a:ext cx="5172146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A1F4-1D2C-43EA-A807-DE4AD1C343E9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9159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94766"/>
            <a:ext cx="1060450" cy="369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 Placeholder 59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11277600" cy="4638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9850658" y="41173"/>
            <a:ext cx="1853256" cy="209350"/>
            <a:chOff x="5868988" y="6743700"/>
            <a:chExt cx="857250" cy="96838"/>
          </a:xfrm>
          <a:solidFill>
            <a:srgbClr val="FFFFFF">
              <a:alpha val="20000"/>
            </a:srgbClr>
          </a:solidFill>
        </p:grpSpPr>
        <p:sp>
          <p:nvSpPr>
            <p:cNvPr id="22" name="Freeform 431"/>
            <p:cNvSpPr>
              <a:spLocks/>
            </p:cNvSpPr>
            <p:nvPr/>
          </p:nvSpPr>
          <p:spPr bwMode="auto">
            <a:xfrm>
              <a:off x="5868988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32"/>
            <p:cNvSpPr>
              <a:spLocks/>
            </p:cNvSpPr>
            <p:nvPr/>
          </p:nvSpPr>
          <p:spPr bwMode="auto">
            <a:xfrm>
              <a:off x="6059488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33"/>
            <p:cNvSpPr>
              <a:spLocks/>
            </p:cNvSpPr>
            <p:nvPr/>
          </p:nvSpPr>
          <p:spPr bwMode="auto">
            <a:xfrm>
              <a:off x="6249988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34"/>
            <p:cNvSpPr>
              <a:spLocks/>
            </p:cNvSpPr>
            <p:nvPr/>
          </p:nvSpPr>
          <p:spPr bwMode="auto">
            <a:xfrm>
              <a:off x="6438900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5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35"/>
            <p:cNvSpPr>
              <a:spLocks/>
            </p:cNvSpPr>
            <p:nvPr/>
          </p:nvSpPr>
          <p:spPr bwMode="auto">
            <a:xfrm>
              <a:off x="6629400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31" r:id="rId20"/>
    <p:sldLayoutId id="2147483732" r:id="rId21"/>
    <p:sldLayoutId id="2147483733" r:id="rId22"/>
    <p:sldLayoutId id="2147483734" r:id="rId23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3200" b="1" kern="1200" baseline="0" noProof="0" dirty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bankofengland.co.uk/markets/transition-to-sterling-risk-free-rates-from-libor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07818" y="1752600"/>
            <a:ext cx="7872153" cy="4153678"/>
          </a:xfrm>
        </p:spPr>
        <p:txBody>
          <a:bodyPr/>
          <a:lstStyle/>
          <a:p>
            <a:r>
              <a:rPr lang="en-GB" sz="4400" dirty="0" smtClean="0"/>
              <a:t>August 2020 </a:t>
            </a:r>
          </a:p>
          <a:p>
            <a:r>
              <a:rPr lang="en-GB" sz="4400" i="1" dirty="0" smtClean="0"/>
              <a:t>Monetary Policy Report &amp; Financial Stability Report</a:t>
            </a:r>
          </a:p>
          <a:p>
            <a:pPr>
              <a:spcAft>
                <a:spcPts val="0"/>
              </a:spcAft>
            </a:pPr>
            <a:r>
              <a:rPr lang="en-GB" sz="2400" dirty="0" smtClean="0"/>
              <a:t>Andrew Bailey		Alex Brazier</a:t>
            </a:r>
          </a:p>
          <a:p>
            <a:pPr>
              <a:spcAft>
                <a:spcPts val="0"/>
              </a:spcAft>
            </a:pPr>
            <a:r>
              <a:rPr lang="en-GB" sz="2400" dirty="0" smtClean="0"/>
              <a:t>Ben </a:t>
            </a:r>
            <a:r>
              <a:rPr lang="en-GB" sz="2400" dirty="0"/>
              <a:t>Broadbent	</a:t>
            </a:r>
            <a:r>
              <a:rPr lang="en-GB" sz="2400" dirty="0" smtClean="0"/>
              <a:t>Dave Ramsden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Becky </a:t>
            </a:r>
            <a:r>
              <a:rPr lang="en-GB" sz="2400" dirty="0"/>
              <a:t>Maule </a:t>
            </a:r>
          </a:p>
          <a:p>
            <a:endParaRPr lang="en-GB" sz="2400" dirty="0" smtClean="0"/>
          </a:p>
          <a:p>
            <a:r>
              <a:rPr lang="en-GB" sz="2400" dirty="0" smtClean="0"/>
              <a:t>Friday 7 August 2020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5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300" b="0" dirty="0" smtClean="0">
                <a:solidFill>
                  <a:srgbClr val="00B0F0"/>
                </a:solidFill>
              </a:rPr>
              <a:t>Medium term: consumer spending</a:t>
            </a:r>
            <a:endParaRPr lang="en-GB" sz="5300" b="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2587619"/>
            <a:ext cx="3753562" cy="303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06" y="2653500"/>
            <a:ext cx="3682800" cy="290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0" y="2514138"/>
            <a:ext cx="3737327" cy="32013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22409" y="2053582"/>
            <a:ext cx="3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Confidence around social consumption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87073" y="2053582"/>
            <a:ext cx="362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Household savings by income group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5891" y="2022350"/>
            <a:ext cx="364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Estimated share of restricted weekly consumption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300" b="0" dirty="0" smtClean="0">
                <a:solidFill>
                  <a:srgbClr val="00B0F0"/>
                </a:solidFill>
              </a:rPr>
              <a:t>Medium term: labour market</a:t>
            </a:r>
            <a:endParaRPr lang="en-GB" sz="5300" b="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8" y="2413339"/>
            <a:ext cx="4712860" cy="365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19" y="2511985"/>
            <a:ext cx="4780398" cy="3735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696903" y="1905507"/>
            <a:ext cx="199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Furlough &amp; output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1044" y="1767008"/>
            <a:ext cx="35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Firms’ uncertainty surrounding Coronavirus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0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35360" y="82118"/>
            <a:ext cx="11856640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None/>
            </a:pP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>Projections</a:t>
            </a:r>
            <a:endParaRPr lang="en-US" sz="5333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338984" y="381000"/>
            <a:ext cx="768349" cy="203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dirty="0"/>
          </a:p>
        </p:txBody>
      </p:sp>
      <p:sp>
        <p:nvSpPr>
          <p:cNvPr id="2062" name="AutoShape 17"/>
          <p:cNvSpPr>
            <a:spLocks noChangeAspect="1" noChangeArrowheads="1"/>
          </p:cNvSpPr>
          <p:nvPr/>
        </p:nvSpPr>
        <p:spPr bwMode="auto">
          <a:xfrm>
            <a:off x="6451605" y="3238502"/>
            <a:ext cx="5321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E1C9-AE1C-4594-8765-4EA9F9410E9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79806" y="1846739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CPI</a:t>
            </a:r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2413586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990" y="2366521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0620" y="2356169"/>
            <a:ext cx="3682800" cy="2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68589" y="1879199"/>
            <a:ext cx="61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GDP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61015" y="1900946"/>
            <a:ext cx="16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Unemployment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1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35360" y="1231605"/>
            <a:ext cx="115212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eaLnBrk="0" hangingPunct="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685800" indent="-685800" eaLnBrk="0" hangingPunct="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MPR </a:t>
            </a:r>
            <a:r>
              <a:rPr lang="en-US" sz="2800" dirty="0">
                <a:latin typeface="Calibri" pitchFamily="34" charset="0"/>
              </a:rPr>
              <a:t>includes a box on issues involved in a negative Bank </a:t>
            </a:r>
            <a:r>
              <a:rPr lang="en-US" sz="2800" dirty="0" smtClean="0">
                <a:latin typeface="Calibri" pitchFamily="34" charset="0"/>
              </a:rPr>
              <a:t>Rate</a:t>
            </a:r>
            <a:r>
              <a:rPr lang="en-US" sz="2800" dirty="0">
                <a:latin typeface="Calibri" pitchFamily="34" charset="0"/>
              </a:rPr>
              <a:t>. Effects may depend on nature and state of financial system. </a:t>
            </a:r>
            <a:endParaRPr lang="en-US" sz="2800" dirty="0" smtClean="0">
              <a:latin typeface="Calibri" pitchFamily="34" charset="0"/>
            </a:endParaRPr>
          </a:p>
          <a:p>
            <a:pPr marL="685800" indent="-685800" eaLnBrk="0" hangingPunct="0">
              <a:buFont typeface="Arial" panose="020B0604020202020204" pitchFamily="34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685800" indent="-685800" eaLnBrk="0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Given the uncertainties involved, MPC has said it will base policy on economy as it evolves, more than on medium-term forecasts at any particular point, and that it will not withdraw accommodation until confident of a significant degree of progress to its </a:t>
            </a:r>
            <a:r>
              <a:rPr lang="en-US" sz="2800" dirty="0" smtClean="0">
                <a:latin typeface="Calibri" pitchFamily="34" charset="0"/>
              </a:rPr>
              <a:t>objectives.</a:t>
            </a:r>
            <a:endParaRPr lang="en-US" sz="2800" dirty="0">
              <a:latin typeface="Calibri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</a:pP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35360" y="82118"/>
            <a:ext cx="11856640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None/>
            </a:pP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5333" dirty="0">
                <a:solidFill>
                  <a:srgbClr val="00B0F0"/>
                </a:solidFill>
                <a:latin typeface="Calibri" pitchFamily="34" charset="0"/>
              </a:rPr>
              <a:t>MPC perspective and policy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338984" y="381000"/>
            <a:ext cx="768349" cy="203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dirty="0"/>
          </a:p>
        </p:txBody>
      </p:sp>
      <p:sp>
        <p:nvSpPr>
          <p:cNvPr id="2058" name="Rectangle 1320"/>
          <p:cNvSpPr>
            <a:spLocks noChangeArrowheads="1"/>
          </p:cNvSpPr>
          <p:nvPr/>
        </p:nvSpPr>
        <p:spPr bwMode="auto">
          <a:xfrm>
            <a:off x="11990922" y="4489449"/>
            <a:ext cx="162983" cy="160339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dirty="0"/>
          </a:p>
        </p:txBody>
      </p:sp>
      <p:sp>
        <p:nvSpPr>
          <p:cNvPr id="2062" name="AutoShape 17"/>
          <p:cNvSpPr>
            <a:spLocks noChangeAspect="1" noChangeArrowheads="1"/>
          </p:cNvSpPr>
          <p:nvPr/>
        </p:nvSpPr>
        <p:spPr bwMode="auto">
          <a:xfrm>
            <a:off x="6451605" y="3238502"/>
            <a:ext cx="5321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E1C9-AE1C-4594-8765-4EA9F9410E9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 Question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How do you expect the size of your workforce to change over the next twelve months compared to pre-COVID levels? </a:t>
            </a:r>
            <a:endParaRPr lang="en-GB" dirty="0" smtClean="0"/>
          </a:p>
          <a:p>
            <a:pPr lvl="0"/>
            <a:r>
              <a:rPr lang="en-GB" dirty="0" smtClean="0"/>
              <a:t>Options are: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Rise </a:t>
            </a:r>
            <a:r>
              <a:rPr lang="en-GB" dirty="0"/>
              <a:t>strongly, rise modestly, remain unchanged, reduce slightly, reduce </a:t>
            </a:r>
            <a:r>
              <a:rPr lang="en-GB" dirty="0" smtClean="0"/>
              <a:t>	sharply </a:t>
            </a:r>
            <a:r>
              <a:rPr lang="en-GB" dirty="0"/>
              <a:t>(defined as &gt;10% higher, 1-10% higher, unchanged, 1-10% </a:t>
            </a:r>
            <a:r>
              <a:rPr lang="en-GB" dirty="0" smtClean="0"/>
              <a:t>	lower, </a:t>
            </a:r>
            <a:r>
              <a:rPr lang="en-GB" dirty="0"/>
              <a:t>&gt;10% lower)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58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Update signpost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1481"/>
          <a:stretch/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 b="479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9613" y="1331422"/>
            <a:ext cx="7165975" cy="3735387"/>
          </a:xfrm>
        </p:spPr>
        <p:txBody>
          <a:bodyPr/>
          <a:lstStyle/>
          <a:p>
            <a:r>
              <a:rPr lang="en-GB" dirty="0" smtClean="0"/>
              <a:t>August 2020 FSR</a:t>
            </a:r>
            <a:endParaRPr lang="en-GB" dirty="0"/>
          </a:p>
          <a:p>
            <a:pPr lvl="0">
              <a:spcAft>
                <a:spcPts val="0"/>
              </a:spcAft>
            </a:pPr>
            <a:r>
              <a:rPr lang="en-GB" sz="2000" dirty="0">
                <a:solidFill>
                  <a:srgbClr val="00294E"/>
                </a:solidFill>
              </a:rPr>
              <a:t>Alex Brazier </a:t>
            </a:r>
            <a:br>
              <a:rPr lang="en-GB" sz="2000" dirty="0">
                <a:solidFill>
                  <a:srgbClr val="00294E"/>
                </a:solidFill>
              </a:rPr>
            </a:br>
            <a:endParaRPr lang="en-GB" sz="2000" dirty="0">
              <a:solidFill>
                <a:srgbClr val="00294E"/>
              </a:solidFill>
            </a:endParaRPr>
          </a:p>
          <a:p>
            <a:pPr lvl="0">
              <a:spcAft>
                <a:spcPts val="0"/>
              </a:spcAft>
            </a:pPr>
            <a:r>
              <a:rPr lang="en-GB" sz="2000" b="1" dirty="0" smtClean="0">
                <a:solidFill>
                  <a:srgbClr val="00294E"/>
                </a:solidFill>
              </a:rPr>
              <a:t>Friday 7 August 2020</a:t>
            </a:r>
            <a:endParaRPr lang="en-GB" sz="2000" b="1" dirty="0">
              <a:solidFill>
                <a:srgbClr val="00294E"/>
              </a:solidFill>
            </a:endParaRPr>
          </a:p>
          <a:p>
            <a:pPr lvl="0">
              <a:spcAft>
                <a:spcPts val="0"/>
              </a:spcAft>
            </a:pPr>
            <a:r>
              <a:rPr lang="en-GB" sz="2000" b="1" dirty="0" smtClean="0">
                <a:solidFill>
                  <a:srgbClr val="00294E"/>
                </a:solidFill>
              </a:rPr>
              <a:t>Agency contacts briefing</a:t>
            </a:r>
            <a:endParaRPr lang="en-GB" sz="2000" b="1" dirty="0">
              <a:solidFill>
                <a:srgbClr val="00294E"/>
              </a:solidFill>
            </a:endParaRP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797300" y="-1439"/>
            <a:ext cx="4603750" cy="458639"/>
          </a:xfrm>
        </p:spPr>
        <p:txBody>
          <a:bodyPr/>
          <a:lstStyle/>
          <a:p>
            <a:r>
              <a:rPr lang="en-GB" dirty="0" smtClean="0"/>
              <a:t>Insert document classification (edit via 'Header &amp; Footer')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2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72" y="688576"/>
            <a:ext cx="11277600" cy="912814"/>
          </a:xfrm>
        </p:spPr>
        <p:txBody>
          <a:bodyPr/>
          <a:lstStyle/>
          <a:p>
            <a:r>
              <a:rPr lang="en-GB" dirty="0" smtClean="0"/>
              <a:t>Severe economic disruption resulting in cash-flow deficits for many companies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087716" y="1660201"/>
            <a:ext cx="5547544" cy="85813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Company Cash-flow deficits could sum up to £200bn</a:t>
            </a:r>
            <a:endParaRPr lang="en-GB" sz="2000" b="1" dirty="0"/>
          </a:p>
        </p:txBody>
      </p:sp>
      <p:pic>
        <p:nvPicPr>
          <p:cNvPr id="4" name="Chart 1" descr="cid:image001.png@01D66A86.B29F6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83" y="2673575"/>
            <a:ext cx="563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815328" y="2485931"/>
            <a:ext cx="1758462" cy="942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Under the MPR central projection, companies could face a cash-flow deficit of up to around £200bn. </a:t>
            </a:r>
            <a:endParaRPr lang="en-GB" sz="1100" baseline="30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65427" y="2802454"/>
            <a:ext cx="1871003" cy="372794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713" y="3426121"/>
            <a:ext cx="328247" cy="670561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1" y="2546554"/>
            <a:ext cx="5134539" cy="39540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82168" y="1712849"/>
            <a:ext cx="5547544" cy="85813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GDP projection in the Monetary Policy Report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2199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" y="502920"/>
            <a:ext cx="11277600" cy="912814"/>
          </a:xfrm>
        </p:spPr>
        <p:txBody>
          <a:bodyPr/>
          <a:lstStyle/>
          <a:p>
            <a:r>
              <a:rPr lang="en-GB" dirty="0" smtClean="0"/>
              <a:t>Supported by government-backed loan guarantee schemes, the financial system has met the initial surge in credit demand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19865" y="1495085"/>
            <a:ext cx="7481668" cy="40011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b="1" dirty="0"/>
              <a:t>Finance raised by businesses in the period March-June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57" y="2290333"/>
            <a:ext cx="717804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457200"/>
            <a:ext cx="11277600" cy="912814"/>
          </a:xfrm>
        </p:spPr>
        <p:txBody>
          <a:bodyPr/>
          <a:lstStyle/>
          <a:p>
            <a:r>
              <a:rPr lang="en-GB" dirty="0" smtClean="0"/>
              <a:t>Banks are more than 3x stronger than in 2008…</a:t>
            </a:r>
            <a:endParaRPr lang="en-GB" dirty="0"/>
          </a:p>
        </p:txBody>
      </p:sp>
      <p:sp>
        <p:nvSpPr>
          <p:cNvPr id="8" name="TextBox 5"/>
          <p:cNvSpPr txBox="1"/>
          <p:nvPr/>
        </p:nvSpPr>
        <p:spPr>
          <a:xfrm>
            <a:off x="521278" y="1458511"/>
            <a:ext cx="459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Banks loss absorbing capital (as % of assets)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88" y="1787264"/>
            <a:ext cx="9787502" cy="47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bad does the economy need to be to jeopardise bank lending?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34" y="1461254"/>
            <a:ext cx="456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Banks loss absorbing capital (as % of assets)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037" y="1892566"/>
            <a:ext cx="8500138" cy="4455587"/>
            <a:chOff x="1345306" y="1835482"/>
            <a:chExt cx="9730364" cy="44555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5306" y="1835482"/>
              <a:ext cx="9730364" cy="44555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409" y="2469226"/>
              <a:ext cx="1513177" cy="656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4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the session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157" y="1499556"/>
            <a:ext cx="11268643" cy="4629150"/>
          </a:xfrm>
        </p:spPr>
        <p:txBody>
          <a:bodyPr>
            <a:noAutofit/>
          </a:bodyPr>
          <a:lstStyle/>
          <a:p>
            <a:pPr marL="0" indent="0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None/>
            </a:pPr>
            <a:r>
              <a:rPr lang="en-GB" dirty="0" smtClean="0">
                <a:latin typeface="Calibri" pitchFamily="34" charset="0"/>
              </a:rPr>
              <a:t>Andrew will introduce the event</a:t>
            </a:r>
          </a:p>
          <a:p>
            <a:pPr marL="0" indent="0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None/>
            </a:pPr>
            <a:r>
              <a:rPr lang="en-GB" dirty="0" smtClean="0">
                <a:latin typeface="Calibri" pitchFamily="34" charset="0"/>
              </a:rPr>
              <a:t>Ben will give you an overview of the </a:t>
            </a:r>
            <a:r>
              <a:rPr lang="en-GB" i="1" dirty="0" smtClean="0">
                <a:latin typeface="Calibri" pitchFamily="34" charset="0"/>
              </a:rPr>
              <a:t>Monetary Policy Report</a:t>
            </a:r>
          </a:p>
          <a:p>
            <a:pPr marL="0" indent="0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None/>
            </a:pPr>
            <a:r>
              <a:rPr lang="en-GB" dirty="0" smtClean="0">
                <a:latin typeface="Calibri" pitchFamily="34" charset="0"/>
              </a:rPr>
              <a:t>Alex will give you an overview of the </a:t>
            </a:r>
            <a:r>
              <a:rPr lang="en-GB" i="1" dirty="0" smtClean="0">
                <a:latin typeface="Calibri" pitchFamily="34" charset="0"/>
              </a:rPr>
              <a:t>Financial Stability Report</a:t>
            </a:r>
            <a:endParaRPr lang="en-GB" i="1" dirty="0">
              <a:latin typeface="Calibri" pitchFamily="34" charset="0"/>
            </a:endParaRPr>
          </a:p>
          <a:p>
            <a:pPr marL="0" indent="0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None/>
            </a:pPr>
            <a:r>
              <a:rPr lang="en-GB" dirty="0" smtClean="0">
                <a:latin typeface="Calibri" pitchFamily="34" charset="0"/>
              </a:rPr>
              <a:t>Q&amp;A session with Andrew, Ben, Dave and Alex</a:t>
            </a:r>
          </a:p>
          <a:p>
            <a:pPr marL="0" indent="0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None/>
            </a:pPr>
            <a:r>
              <a:rPr lang="en-GB" dirty="0" smtClean="0">
                <a:latin typeface="Calibri" pitchFamily="34" charset="0"/>
              </a:rPr>
              <a:t>Please submit questions as we go and we’ll put some to them – anonymously </a:t>
            </a:r>
          </a:p>
          <a:p>
            <a:pPr marL="0" indent="0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None/>
            </a:pPr>
            <a:r>
              <a:rPr lang="en-GB" dirty="0" smtClean="0">
                <a:latin typeface="Calibri" pitchFamily="34" charset="0"/>
              </a:rPr>
              <a:t>We’re also running a couple of polls to get your input on the economic outlook – please do take part if you feel comfortable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bad </a:t>
            </a:r>
            <a:r>
              <a:rPr lang="en-GB" dirty="0" smtClean="0"/>
              <a:t>does the economy need to be to </a:t>
            </a:r>
            <a:r>
              <a:rPr lang="en-GB" dirty="0"/>
              <a:t>jeopardise </a:t>
            </a:r>
            <a:r>
              <a:rPr lang="en-GB" dirty="0" smtClean="0"/>
              <a:t>bank lending?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7334" y="1461254"/>
            <a:ext cx="456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Banks loss absorbing capital (as % of assets)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038" y="1892566"/>
            <a:ext cx="8500137" cy="4455587"/>
            <a:chOff x="1345306" y="1835482"/>
            <a:chExt cx="9730364" cy="44555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5306" y="1835482"/>
              <a:ext cx="9730364" cy="44555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409" y="2469226"/>
              <a:ext cx="1513177" cy="656745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9265920" y="2970414"/>
            <a:ext cx="5542" cy="936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576261" y="2770909"/>
            <a:ext cx="2158539" cy="1961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Equivalent to £120bn of credit losses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99141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490" y="520931"/>
            <a:ext cx="11786235" cy="912814"/>
          </a:xfrm>
        </p:spPr>
        <p:txBody>
          <a:bodyPr/>
          <a:lstStyle/>
          <a:p>
            <a:r>
              <a:rPr lang="en-GB" dirty="0" smtClean="0"/>
              <a:t>A: Twice as bad as the central outlook.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72844" y="1793037"/>
            <a:ext cx="5613862" cy="101566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/>
            </a:lvl1pPr>
            <a:lvl2pPr marL="576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864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Unemployment </a:t>
            </a:r>
            <a:r>
              <a:rPr lang="en-GB" dirty="0" smtClean="0"/>
              <a:t>needed to jeopardise bank lending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0722" y="1771562"/>
            <a:ext cx="5389766" cy="101566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/>
            </a:lvl1pPr>
            <a:lvl2pPr marL="576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864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UK real GDP </a:t>
            </a:r>
            <a:r>
              <a:rPr lang="en-GB" dirty="0" smtClean="0"/>
              <a:t>needed to jeopardise bank lending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56" y="2544337"/>
            <a:ext cx="4141483" cy="356868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" y="2684340"/>
            <a:ext cx="4206466" cy="35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Leading us to conclude…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b="1" dirty="0" smtClean="0"/>
              <a:t>Banks have got </a:t>
            </a:r>
            <a:r>
              <a:rPr lang="en-GB" b="1" dirty="0"/>
              <a:t>the buffers of capital to take the losses even in a very bad </a:t>
            </a:r>
            <a:r>
              <a:rPr lang="en-GB" b="1" dirty="0" smtClean="0"/>
              <a:t>scenario.  Cutting  back lending isn’t necessary to protect them. </a:t>
            </a:r>
          </a:p>
          <a:p>
            <a:pPr marL="0" lvl="0" indent="0">
              <a:buNone/>
            </a:pPr>
            <a:endParaRPr lang="en-GB" b="1" dirty="0"/>
          </a:p>
          <a:p>
            <a:pPr lvl="0"/>
            <a:r>
              <a:rPr lang="en-GB" b="1" dirty="0" smtClean="0"/>
              <a:t>With businesses needing finance to bridge, cutting lending would be very </a:t>
            </a:r>
            <a:r>
              <a:rPr lang="en-GB" b="1" dirty="0"/>
              <a:t>costly for economy.  (</a:t>
            </a:r>
            <a:r>
              <a:rPr lang="en-GB" b="1" dirty="0" smtClean="0"/>
              <a:t>And hence also for the banks)</a:t>
            </a:r>
            <a:endParaRPr lang="en-GB" b="1" dirty="0"/>
          </a:p>
          <a:p>
            <a:endParaRPr lang="en-GB" b="1" dirty="0"/>
          </a:p>
          <a:p>
            <a:pPr lvl="0"/>
            <a:r>
              <a:rPr lang="en-GB" b="1" dirty="0" smtClean="0"/>
              <a:t>So despite the wide range of uncertainty, banks can keep lending.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799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and equity markets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301763"/>
            <a:ext cx="8663940" cy="42491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23110" y="3657600"/>
            <a:ext cx="2937510" cy="2023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3865" y="1472225"/>
            <a:ext cx="7481668" cy="40011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b="1" dirty="0"/>
              <a:t>Finance raised by businesses in the period March-June</a:t>
            </a:r>
          </a:p>
        </p:txBody>
      </p:sp>
    </p:spTree>
    <p:extLst>
      <p:ext uri="{BB962C8B-B14F-4D97-AF65-F5344CB8AC3E}">
        <p14:creationId xmlns:p14="http://schemas.microsoft.com/office/powerpoint/2010/main" val="36748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need for more equity finance in the recovery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446520" y="1508760"/>
            <a:ext cx="5589270" cy="4240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Non-listed </a:t>
            </a:r>
            <a:r>
              <a:rPr lang="en-GB" dirty="0" smtClean="0"/>
              <a:t>companies </a:t>
            </a:r>
            <a:r>
              <a:rPr lang="en-GB" dirty="0"/>
              <a:t>may benefit from greater access to equity </a:t>
            </a:r>
            <a:r>
              <a:rPr lang="en-GB" dirty="0" smtClean="0"/>
              <a:t>finance:</a:t>
            </a:r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</a:t>
            </a:r>
            <a:r>
              <a:rPr lang="en-GB" dirty="0"/>
              <a:t>finance for </a:t>
            </a:r>
            <a:r>
              <a:rPr lang="en-GB" dirty="0" smtClean="0"/>
              <a:t>already highly </a:t>
            </a:r>
            <a:r>
              <a:rPr lang="en-GB" dirty="0"/>
              <a:t>levered companies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help repair balance </a:t>
            </a:r>
            <a:r>
              <a:rPr lang="en-GB" dirty="0" smtClean="0"/>
              <a:t>sheets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support new entrants and growth </a:t>
            </a:r>
            <a:r>
              <a:rPr lang="en-GB" dirty="0" smtClean="0"/>
              <a:t>of </a:t>
            </a:r>
            <a:r>
              <a:rPr lang="en-GB" dirty="0"/>
              <a:t>incumbents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FPC will examine distortions to supply of illiquid long term/equity-like investments and any regulatory obstacles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8179"/>
          <a:stretch/>
        </p:blipFill>
        <p:spPr>
          <a:xfrm>
            <a:off x="631403" y="1485900"/>
            <a:ext cx="5517937" cy="44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3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Important: dealing with contracts that use the LIBOR benchmark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18740" y="943069"/>
            <a:ext cx="11152012" cy="575102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endParaRPr lang="en-GB" sz="2400" b="1" dirty="0" smtClean="0"/>
          </a:p>
          <a:p>
            <a:pPr>
              <a:spcAft>
                <a:spcPts val="3000"/>
              </a:spcAft>
            </a:pPr>
            <a:r>
              <a:rPr lang="en-GB" sz="2400" b="1" dirty="0" smtClean="0"/>
              <a:t>Lots </a:t>
            </a:r>
            <a:r>
              <a:rPr lang="en-GB" sz="2400" b="1" dirty="0"/>
              <a:t>of financial products still use the LIBOR benchmark interest rate.  But that rate isn’t based on very many actual transactions.   It isn’t robust. </a:t>
            </a:r>
          </a:p>
          <a:p>
            <a:pPr>
              <a:spcAft>
                <a:spcPts val="3000"/>
              </a:spcAft>
            </a:pPr>
            <a:r>
              <a:rPr lang="en-GB" sz="2400" b="1" dirty="0" smtClean="0"/>
              <a:t>It could suddenly cease to exist after end 2021.  Most larger borrowers will be affected in some way.   You could be exposed to a sudden change in the terms of a contract. </a:t>
            </a:r>
          </a:p>
          <a:p>
            <a:pPr>
              <a:spcAft>
                <a:spcPts val="3000"/>
              </a:spcAft>
            </a:pPr>
            <a:r>
              <a:rPr lang="en-GB" sz="2400" b="1" dirty="0" smtClean="0"/>
              <a:t>It’s </a:t>
            </a:r>
            <a:r>
              <a:rPr lang="en-GB" sz="2400" b="1" dirty="0"/>
              <a:t>best to change any contracts before then so </a:t>
            </a:r>
            <a:r>
              <a:rPr lang="en-GB" sz="2400" b="1" dirty="0" smtClean="0"/>
              <a:t>they </a:t>
            </a:r>
            <a:r>
              <a:rPr lang="en-GB" sz="2400" b="1" dirty="0"/>
              <a:t>refer instead to the SONIA interest rate.  </a:t>
            </a:r>
          </a:p>
          <a:p>
            <a:pPr>
              <a:spcAft>
                <a:spcPts val="3000"/>
              </a:spcAft>
            </a:pPr>
            <a:r>
              <a:rPr lang="en-GB" sz="2400" b="1" dirty="0" smtClean="0"/>
              <a:t>Lenders </a:t>
            </a:r>
            <a:r>
              <a:rPr lang="en-GB" sz="2400" b="1" dirty="0"/>
              <a:t>should work with you to make the necessary changes.   They should stop offering Libor-linked loans by early next year. </a:t>
            </a:r>
            <a:r>
              <a:rPr lang="en-GB" sz="2400" b="1" dirty="0" smtClean="0"/>
              <a:t>Further information and support is available from the UK’s </a:t>
            </a:r>
            <a:r>
              <a:rPr lang="en-GB" sz="2400" b="1" dirty="0" smtClean="0">
                <a:hlinkClick r:id="rId2"/>
              </a:rPr>
              <a:t>industry working group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8418" y="1445899"/>
            <a:ext cx="858818" cy="783680"/>
            <a:chOff x="292502" y="2690141"/>
            <a:chExt cx="926123" cy="812141"/>
          </a:xfrm>
        </p:grpSpPr>
        <p:grpSp>
          <p:nvGrpSpPr>
            <p:cNvPr id="7" name="Group 6"/>
            <p:cNvGrpSpPr/>
            <p:nvPr/>
          </p:nvGrpSpPr>
          <p:grpSpPr>
            <a:xfrm>
              <a:off x="292502" y="2690141"/>
              <a:ext cx="926123" cy="812141"/>
              <a:chOff x="287264" y="1219104"/>
              <a:chExt cx="926123" cy="812141"/>
            </a:xfrm>
          </p:grpSpPr>
          <p:pic>
            <p:nvPicPr>
              <p:cNvPr id="11" name="Picture 2" descr="https://cdn-assets-cloud.frontify.com/local/frontify/eyJwYXRoIjoiXC9wdWJsaWNcL3VwbG9hZFwvc2NyZWVuc1wvMTc2NTY1XC9lZTA2MDNhOTQwZTQ3OGJjYzcwNTA0N2Q4ZDMwZTViNy0xNTQ0MTA4ODg1LnBuZyJ9:frontify:orK1PCxDsZ-pb7Efa7o9iSUQNt2MVo4qRNwd6MOuUxU?width=240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353" y="1383245"/>
                <a:ext cx="648000" cy="6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87264" y="1219104"/>
                <a:ext cx="9261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 smtClean="0"/>
                  <a:t>2022</a:t>
                </a:r>
                <a:endParaRPr lang="en-GB" sz="1050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657009" y="2813088"/>
              <a:ext cx="21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322" y="2860020"/>
              <a:ext cx="560687" cy="54927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342796" y="2854312"/>
              <a:ext cx="560687" cy="54927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0" y="5277416"/>
            <a:ext cx="720000" cy="720000"/>
          </a:xfrm>
          <a:prstGeom prst="rect">
            <a:avLst/>
          </a:prstGeom>
        </p:spPr>
      </p:pic>
      <p:pic>
        <p:nvPicPr>
          <p:cNvPr id="18" name="Picture 2" descr="https://cdn-assets-cloud.frontify.com/local/frontify/eyJwYXRoIjoiXC9wdWJsaWNcL3VwbG9hZFwvc2NyZWVuc1wvMTc2NTY1XC8xNTFlYjhiMTY2Yzg4NDYwODkwNmQxZDczYjg1ZDQwYi0xNTQ0NTM3MjM5LnBuZyJ9:frontify:Dh9m7KGYZouajLPadOKxdVZcFBSdHD7xUnVGAEgs5Fk?width=2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4" y="4040599"/>
            <a:ext cx="752601" cy="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cdn-assets-cloud.frontify.com/local/frontify/eyJwYXRoIjoiXC9wdWJsaWNcL3VwbG9hZFwvc2NyZWVuc1wvMTc2NTY1XC9jMjQ3NzY4YTFjMTRiNGViZWY0NmE0NzkzYTE3NDk0MS0xNTQ0NTM3MTE0LnBuZyJ9:frontify:iUDFT46XyqRALXLWG-rT87fYu9Z8RN1BhrZHaxcf_Yw?width=24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0" y="2596031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25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 Question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do you expect demand to change from current levels over the next twelve months? </a:t>
            </a:r>
            <a:endParaRPr lang="en-GB" dirty="0" smtClean="0"/>
          </a:p>
          <a:p>
            <a:r>
              <a:rPr lang="en-GB" dirty="0" smtClean="0"/>
              <a:t>Options are: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Rise </a:t>
            </a:r>
            <a:r>
              <a:rPr lang="en-GB" dirty="0"/>
              <a:t>strongly, rise modestly, remain unchanged, reduce slightly, reduce </a:t>
            </a:r>
            <a:r>
              <a:rPr lang="en-GB" dirty="0" smtClean="0"/>
              <a:t>	sharply </a:t>
            </a:r>
            <a:r>
              <a:rPr lang="en-GB" dirty="0"/>
              <a:t>(defined as &gt;10% higher, 1-10% higher, unchanged, 1-10% </a:t>
            </a:r>
            <a:r>
              <a:rPr lang="en-GB" dirty="0" smtClean="0"/>
              <a:t>	lower</a:t>
            </a:r>
            <a:r>
              <a:rPr lang="en-GB" dirty="0"/>
              <a:t>, &gt;10% lower)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9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199" y="1752600"/>
            <a:ext cx="7622772" cy="3735387"/>
          </a:xfrm>
        </p:spPr>
        <p:txBody>
          <a:bodyPr/>
          <a:lstStyle/>
          <a:p>
            <a:r>
              <a:rPr lang="en-GB" sz="4400" dirty="0" smtClean="0"/>
              <a:t>AUGUST 2020</a:t>
            </a:r>
          </a:p>
          <a:p>
            <a:r>
              <a:rPr lang="en-GB" sz="4400" i="1" dirty="0" smtClean="0"/>
              <a:t>Monetary Policy Report</a:t>
            </a:r>
          </a:p>
          <a:p>
            <a:pPr>
              <a:spcAft>
                <a:spcPts val="0"/>
              </a:spcAft>
            </a:pPr>
            <a:r>
              <a:rPr lang="en-GB" sz="2400" dirty="0" smtClean="0"/>
              <a:t>Ben Broadbent</a:t>
            </a:r>
            <a:br>
              <a:rPr lang="en-GB" sz="2400" dirty="0" smtClean="0"/>
            </a:b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Friday 7 August 2020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35360" y="1231605"/>
            <a:ext cx="115212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189" indent="-457189" eaLnBrk="0" hangingPunct="0">
              <a:lnSpc>
                <a:spcPct val="130000"/>
              </a:lnSpc>
              <a:spcBef>
                <a:spcPts val="3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libri" pitchFamily="34" charset="0"/>
              </a:rPr>
              <a:t>Back to doing a forecast (albeit a very uncertain one).</a:t>
            </a:r>
          </a:p>
          <a:p>
            <a:pPr marL="457189" indent="-457189" eaLnBrk="0" hangingPunct="0">
              <a:lnSpc>
                <a:spcPct val="130000"/>
              </a:lnSpc>
              <a:spcBef>
                <a:spcPts val="3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500" u="sng" dirty="0" smtClean="0">
                <a:latin typeface="Calibri" pitchFamily="34" charset="0"/>
              </a:rPr>
              <a:t>Direct</a:t>
            </a:r>
            <a:r>
              <a:rPr lang="en-GB" sz="2500" dirty="0" smtClean="0">
                <a:latin typeface="Calibri" pitchFamily="34" charset="0"/>
              </a:rPr>
              <a:t> impact of COVID-19 on economy assumed to fade away gradually over forecast.</a:t>
            </a:r>
          </a:p>
          <a:p>
            <a:pPr marL="457189" indent="-457189" eaLnBrk="0" hangingPunct="0">
              <a:lnSpc>
                <a:spcPct val="130000"/>
              </a:lnSpc>
              <a:spcBef>
                <a:spcPts val="3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libri" pitchFamily="34" charset="0"/>
              </a:rPr>
              <a:t>Encouraging signs of a return of activity post full national lockdown</a:t>
            </a:r>
            <a:endParaRPr lang="en-GB" sz="2500" dirty="0">
              <a:latin typeface="Calibri" pitchFamily="34" charset="0"/>
            </a:endParaRPr>
          </a:p>
          <a:p>
            <a:pPr marL="457189" indent="-457189" eaLnBrk="0" hangingPunct="0">
              <a:lnSpc>
                <a:spcPct val="130000"/>
              </a:lnSpc>
              <a:spcBef>
                <a:spcPts val="3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libri" pitchFamily="34" charset="0"/>
              </a:rPr>
              <a:t>But MPC hasn’t taken much signal from this about medium term</a:t>
            </a:r>
            <a:endParaRPr lang="en-GB" sz="2500" dirty="0">
              <a:latin typeface="Calibri" pitchFamily="34" charset="0"/>
            </a:endParaRPr>
          </a:p>
          <a:p>
            <a:pPr marL="457189" indent="-457189" eaLnBrk="0" hangingPunct="0">
              <a:lnSpc>
                <a:spcPct val="130000"/>
              </a:lnSpc>
              <a:spcBef>
                <a:spcPts val="3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libri" pitchFamily="34" charset="0"/>
              </a:rPr>
              <a:t>Great deal of uncertainty (our “fan charts” are much wider than usual). Key risks involve the pandemic: how it evolves, the reaction of households, businesses and governments to the economic and health risks; the prospects for improving medical technologies.</a:t>
            </a:r>
          </a:p>
          <a:p>
            <a:pPr marL="457189" indent="-457189" eaLnBrk="0" hangingPunct="0">
              <a:lnSpc>
                <a:spcPct val="130000"/>
              </a:lnSpc>
              <a:spcBef>
                <a:spcPts val="3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libri" pitchFamily="34" charset="0"/>
              </a:rPr>
              <a:t>Orderly </a:t>
            </a:r>
            <a:r>
              <a:rPr lang="en-GB" sz="2500" dirty="0" err="1" smtClean="0">
                <a:latin typeface="Calibri" pitchFamily="34" charset="0"/>
              </a:rPr>
              <a:t>Brexit</a:t>
            </a:r>
            <a:r>
              <a:rPr lang="en-GB" sz="2500" dirty="0" smtClean="0">
                <a:latin typeface="Calibri" pitchFamily="34" charset="0"/>
              </a:rPr>
              <a:t>.</a:t>
            </a:r>
          </a:p>
          <a:p>
            <a:pPr marL="457189" indent="-457189" eaLnBrk="0" hangingPunct="0">
              <a:lnSpc>
                <a:spcPct val="130000"/>
              </a:lnSpc>
              <a:spcBef>
                <a:spcPct val="200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35360" y="82118"/>
            <a:ext cx="11856640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None/>
            </a:pP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>Conditioning assumptions</a:t>
            </a:r>
            <a:endParaRPr lang="en-US" sz="5333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338984" y="381000"/>
            <a:ext cx="768349" cy="203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dirty="0"/>
          </a:p>
        </p:txBody>
      </p:sp>
      <p:sp>
        <p:nvSpPr>
          <p:cNvPr id="2058" name="Rectangle 1320"/>
          <p:cNvSpPr>
            <a:spLocks noChangeArrowheads="1"/>
          </p:cNvSpPr>
          <p:nvPr/>
        </p:nvSpPr>
        <p:spPr bwMode="auto">
          <a:xfrm>
            <a:off x="11990922" y="4489449"/>
            <a:ext cx="162983" cy="160339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dirty="0"/>
          </a:p>
        </p:txBody>
      </p:sp>
      <p:sp>
        <p:nvSpPr>
          <p:cNvPr id="2062" name="AutoShape 17"/>
          <p:cNvSpPr>
            <a:spLocks noChangeAspect="1" noChangeArrowheads="1"/>
          </p:cNvSpPr>
          <p:nvPr/>
        </p:nvSpPr>
        <p:spPr bwMode="auto">
          <a:xfrm>
            <a:off x="6451605" y="3238502"/>
            <a:ext cx="5321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E1C9-AE1C-4594-8765-4EA9F9410E9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60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35360" y="82118"/>
            <a:ext cx="11856640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None/>
            </a:pP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5333" dirty="0" smtClean="0">
                <a:solidFill>
                  <a:srgbClr val="00B0F0"/>
                </a:solidFill>
                <a:latin typeface="Calibri" pitchFamily="34" charset="0"/>
              </a:rPr>
              <a:t>Projections</a:t>
            </a:r>
            <a:endParaRPr lang="en-US" sz="5333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338984" y="381000"/>
            <a:ext cx="768349" cy="203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dirty="0"/>
          </a:p>
        </p:txBody>
      </p:sp>
      <p:sp>
        <p:nvSpPr>
          <p:cNvPr id="2062" name="AutoShape 17"/>
          <p:cNvSpPr>
            <a:spLocks noChangeAspect="1" noChangeArrowheads="1"/>
          </p:cNvSpPr>
          <p:nvPr/>
        </p:nvSpPr>
        <p:spPr bwMode="auto">
          <a:xfrm>
            <a:off x="6451605" y="3238502"/>
            <a:ext cx="5321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E1C9-AE1C-4594-8765-4EA9F9410E9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79806" y="1846739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CPI</a:t>
            </a:r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2413586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990" y="2366521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0620" y="2356169"/>
            <a:ext cx="3682800" cy="2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68589" y="1879199"/>
            <a:ext cx="61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GDP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61015" y="1900946"/>
            <a:ext cx="16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Unemployment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4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611" y="457200"/>
            <a:ext cx="11277600" cy="912814"/>
          </a:xfrm>
        </p:spPr>
        <p:txBody>
          <a:bodyPr/>
          <a:lstStyle/>
          <a:p>
            <a:r>
              <a:rPr lang="en-GB" sz="5300" b="0" dirty="0" smtClean="0">
                <a:solidFill>
                  <a:srgbClr val="00B0F0"/>
                </a:solidFill>
              </a:rPr>
              <a:t>Near-term: output</a:t>
            </a:r>
            <a:endParaRPr lang="en-GB" sz="5300" b="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" y="2319994"/>
            <a:ext cx="3681530" cy="296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66" y="2279650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64" y="1860991"/>
            <a:ext cx="3632947" cy="33886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96552" y="1766712"/>
            <a:ext cx="123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Retail sales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07683" y="1788309"/>
            <a:ext cx="180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CHAPS spending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053005" y="1788309"/>
            <a:ext cx="17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DMP investment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4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300" b="0" dirty="0" smtClean="0">
                <a:solidFill>
                  <a:srgbClr val="00B0F0"/>
                </a:solidFill>
              </a:rPr>
              <a:t>Near-term: labour market</a:t>
            </a:r>
            <a:endParaRPr lang="en-GB" sz="5300" b="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9" y="2416912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18" y="2416912"/>
            <a:ext cx="3682801" cy="309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754572" y="1919113"/>
            <a:ext cx="23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Employment intentions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50119" y="1927195"/>
            <a:ext cx="35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Total claims under government schemes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80619" y="1919113"/>
            <a:ext cx="35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Change in number of employees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72" y="2250360"/>
            <a:ext cx="3682800" cy="31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300" b="0" dirty="0" smtClean="0">
                <a:solidFill>
                  <a:srgbClr val="00B0F0"/>
                </a:solidFill>
              </a:rPr>
              <a:t>Near-term: inflation</a:t>
            </a:r>
            <a:endParaRPr lang="en-GB" sz="5300" b="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3528"/>
            <a:ext cx="3682800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16" y="2584728"/>
            <a:ext cx="3787371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16" y="2584728"/>
            <a:ext cx="3769408" cy="2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32691" y="2044838"/>
            <a:ext cx="306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Sales &amp; spare capacity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233570" y="2044838"/>
            <a:ext cx="11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Unit costs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6009" y="2044838"/>
            <a:ext cx="306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Contributions to CPI inflation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k LINKS Template">
  <a:themeElements>
    <a:clrScheme name="Bank Blue">
      <a:dk1>
        <a:srgbClr val="00294E"/>
      </a:dk1>
      <a:lt1>
        <a:srgbClr val="FFFFFF"/>
      </a:lt1>
      <a:dk2>
        <a:srgbClr val="00294E"/>
      </a:dk2>
      <a:lt2>
        <a:srgbClr val="E7E6E6"/>
      </a:lt2>
      <a:accent1>
        <a:srgbClr val="00294E"/>
      </a:accent1>
      <a:accent2>
        <a:srgbClr val="1488CA"/>
      </a:accent2>
      <a:accent3>
        <a:srgbClr val="85C9F0"/>
      </a:accent3>
      <a:accent4>
        <a:srgbClr val="6B7E87"/>
      </a:accent4>
      <a:accent5>
        <a:srgbClr val="C8CCCF"/>
      </a:accent5>
      <a:accent6>
        <a:srgbClr val="EBEBEB"/>
      </a:accent6>
      <a:hlink>
        <a:srgbClr val="1488CA"/>
      </a:hlink>
      <a:folHlink>
        <a:srgbClr val="85C9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B64A55-6530-4FE4-BD29-4F26691CF1C9}" vid="{0C4D0E0F-E829-498D-A51A-8185ED88B0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Bank_Std_Template_01_Bank_Blue</Template>
  <TotalTime>3888</TotalTime>
  <Words>978</Words>
  <Application>Microsoft Office PowerPoint</Application>
  <PresentationFormat>Widescreen</PresentationFormat>
  <Paragraphs>124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Bank LINKS Template</vt:lpstr>
      <vt:lpstr>PowerPoint Presentation</vt:lpstr>
      <vt:lpstr>Plan for the session</vt:lpstr>
      <vt:lpstr>Poll Question 1</vt:lpstr>
      <vt:lpstr>PowerPoint Presentation</vt:lpstr>
      <vt:lpstr>PowerPoint Presentation</vt:lpstr>
      <vt:lpstr>PowerPoint Presentation</vt:lpstr>
      <vt:lpstr>Near-term: output</vt:lpstr>
      <vt:lpstr>Near-term: labour market</vt:lpstr>
      <vt:lpstr>Near-term: inflation</vt:lpstr>
      <vt:lpstr>Medium term: consumer spending</vt:lpstr>
      <vt:lpstr>Medium term: labour market</vt:lpstr>
      <vt:lpstr>PowerPoint Presentation</vt:lpstr>
      <vt:lpstr>PowerPoint Presentation</vt:lpstr>
      <vt:lpstr>Poll Question 2</vt:lpstr>
      <vt:lpstr>PowerPoint Presentation</vt:lpstr>
      <vt:lpstr>Severe economic disruption resulting in cash-flow deficits for many companies </vt:lpstr>
      <vt:lpstr>Supported by government-backed loan guarantee schemes, the financial system has met the initial surge in credit demand</vt:lpstr>
      <vt:lpstr>Banks are more than 3x stronger than in 2008…</vt:lpstr>
      <vt:lpstr>How bad does the economy need to be to jeopardise bank lending? </vt:lpstr>
      <vt:lpstr>How bad does the economy need to be to jeopardise bank lending? </vt:lpstr>
      <vt:lpstr>A: Twice as bad as the central outlook.</vt:lpstr>
      <vt:lpstr>Leading us to conclude…</vt:lpstr>
      <vt:lpstr>Bond and equity markets </vt:lpstr>
      <vt:lpstr>A need for more equity finance in the recovery</vt:lpstr>
      <vt:lpstr>Important: dealing with contracts that use the LIBOR benchmark </vt:lpstr>
      <vt:lpstr>Questions 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Conway, Sanam</dc:creator>
  <cp:lastModifiedBy>Scott, Michelle</cp:lastModifiedBy>
  <cp:revision>249</cp:revision>
  <dcterms:created xsi:type="dcterms:W3CDTF">2019-04-05T13:20:41Z</dcterms:created>
  <dcterms:modified xsi:type="dcterms:W3CDTF">2020-08-07T09:21:20Z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1618033998</vt:i4>
  </property>
  <property fmtid="{D5CDD505-2E9C-101B-9397-08002B2CF9AE}" pid="3" name="_NewReviewCycle">
    <vt:lpwstr/>
  </property>
  <property fmtid="{D5CDD505-2E9C-101B-9397-08002B2CF9AE}" pid="4" name="_EmailSubject">
    <vt:lpwstr>National MPR/FSR webinar with Agency contacts with Andrew, Ben, Alex and Dave - today 12-130pm</vt:lpwstr>
  </property>
  <property fmtid="{D5CDD505-2E9C-101B-9397-08002B2CF9AE}" pid="5" name="_AuthorEmail">
    <vt:lpwstr>Michelle.Scott@bankofengland.co.uk</vt:lpwstr>
  </property>
  <property fmtid="{D5CDD505-2E9C-101B-9397-08002B2CF9AE}" pid="6" name="_AuthorEmailDisplayName">
    <vt:lpwstr>Scott, Michelle</vt:lpwstr>
  </property>
</Properties>
</file>