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003" r:id="rId2"/>
    <p:sldId id="282" r:id="rId3"/>
    <p:sldId id="261" r:id="rId4"/>
    <p:sldId id="266" r:id="rId5"/>
    <p:sldId id="288" r:id="rId6"/>
    <p:sldId id="265" r:id="rId7"/>
    <p:sldId id="1998" r:id="rId8"/>
    <p:sldId id="1999" r:id="rId9"/>
    <p:sldId id="2000" r:id="rId10"/>
    <p:sldId id="2001" r:id="rId11"/>
    <p:sldId id="2004" r:id="rId12"/>
    <p:sldId id="2005" r:id="rId13"/>
    <p:sldId id="283" r:id="rId14"/>
    <p:sldId id="2007" r:id="rId15"/>
    <p:sldId id="2006" r:id="rId16"/>
    <p:sldId id="2008" r:id="rId17"/>
    <p:sldId id="2009" r:id="rId18"/>
    <p:sldId id="2012" r:id="rId19"/>
    <p:sldId id="2011" r:id="rId20"/>
    <p:sldId id="2013" r:id="rId21"/>
    <p:sldId id="2014" r:id="rId22"/>
    <p:sldId id="286" r:id="rId23"/>
    <p:sldId id="1994" r:id="rId24"/>
    <p:sldId id="287"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80A6C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80376" autoAdjust="0"/>
  </p:normalViewPr>
  <p:slideViewPr>
    <p:cSldViewPr snapToGrid="0">
      <p:cViewPr varScale="1">
        <p:scale>
          <a:sx n="73" d="100"/>
          <a:sy n="73" d="100"/>
        </p:scale>
        <p:origin x="687" y="42"/>
      </p:cViewPr>
      <p:guideLst/>
    </p:cSldViewPr>
  </p:slideViewPr>
  <p:notesTextViewPr>
    <p:cViewPr>
      <p:scale>
        <a:sx n="3" d="2"/>
        <a:sy n="3" d="2"/>
      </p:scale>
      <p:origin x="0" y="0"/>
    </p:cViewPr>
  </p:notesTextViewPr>
  <p:notesViewPr>
    <p:cSldViewPr snapToGrid="0">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34F85-0643-4D20-BF86-F91EC95CC60D}" type="doc">
      <dgm:prSet loTypeId="urn:microsoft.com/office/officeart/2005/8/layout/hChevron3" loCatId="process" qsTypeId="urn:microsoft.com/office/officeart/2005/8/quickstyle/simple1" qsCatId="simple" csTypeId="urn:microsoft.com/office/officeart/2005/8/colors/accent1_2" csCatId="accent1" phldr="1"/>
      <dgm:spPr/>
    </dgm:pt>
    <dgm:pt modelId="{82EE6CBD-A035-4554-BF51-E84534A6A4EB}">
      <dgm:prSet phldrT="[Text]"/>
      <dgm:spPr/>
      <dgm:t>
        <a:bodyPr/>
        <a:lstStyle/>
        <a:p>
          <a:r>
            <a:rPr lang="en-US" dirty="0">
              <a:solidFill>
                <a:srgbClr val="FFC000"/>
              </a:solidFill>
            </a:rPr>
            <a:t>t-3</a:t>
          </a:r>
        </a:p>
      </dgm:t>
    </dgm:pt>
    <dgm:pt modelId="{A15993F6-6DD8-461C-9725-B47C4472D86E}" type="parTrans" cxnId="{C4B4EAC2-9E98-450D-B582-95C50E2B2DA1}">
      <dgm:prSet/>
      <dgm:spPr/>
      <dgm:t>
        <a:bodyPr/>
        <a:lstStyle/>
        <a:p>
          <a:endParaRPr lang="en-US"/>
        </a:p>
      </dgm:t>
    </dgm:pt>
    <dgm:pt modelId="{5CF80620-0475-49C7-B270-0284017B36A4}" type="sibTrans" cxnId="{C4B4EAC2-9E98-450D-B582-95C50E2B2DA1}">
      <dgm:prSet/>
      <dgm:spPr/>
      <dgm:t>
        <a:bodyPr/>
        <a:lstStyle/>
        <a:p>
          <a:endParaRPr lang="en-US"/>
        </a:p>
      </dgm:t>
    </dgm:pt>
    <dgm:pt modelId="{20CE2843-3D94-4107-9AE6-8CCAE39AD1C0}">
      <dgm:prSet phldrT="[Text]"/>
      <dgm:spPr/>
      <dgm:t>
        <a:bodyPr/>
        <a:lstStyle/>
        <a:p>
          <a:r>
            <a:rPr lang="en-US" dirty="0"/>
            <a:t>t-1</a:t>
          </a:r>
        </a:p>
      </dgm:t>
    </dgm:pt>
    <dgm:pt modelId="{D628A1DE-EA2F-433B-B22F-4D5F33A69CA7}" type="parTrans" cxnId="{4576D619-40AE-47DA-A781-39B70E34F252}">
      <dgm:prSet/>
      <dgm:spPr/>
      <dgm:t>
        <a:bodyPr/>
        <a:lstStyle/>
        <a:p>
          <a:endParaRPr lang="en-US"/>
        </a:p>
      </dgm:t>
    </dgm:pt>
    <dgm:pt modelId="{5CE5D96F-0927-4245-83B8-27A848EF3BB9}" type="sibTrans" cxnId="{4576D619-40AE-47DA-A781-39B70E34F252}">
      <dgm:prSet/>
      <dgm:spPr/>
      <dgm:t>
        <a:bodyPr/>
        <a:lstStyle/>
        <a:p>
          <a:endParaRPr lang="en-US"/>
        </a:p>
      </dgm:t>
    </dgm:pt>
    <dgm:pt modelId="{05689843-037E-4EF3-8280-F47499371589}">
      <dgm:prSet phldrT="[Text]"/>
      <dgm:spPr/>
      <dgm:t>
        <a:bodyPr/>
        <a:lstStyle/>
        <a:p>
          <a:r>
            <a:rPr lang="en-US" b="1" dirty="0">
              <a:solidFill>
                <a:srgbClr val="FFC000"/>
              </a:solidFill>
            </a:rPr>
            <a:t>t</a:t>
          </a:r>
        </a:p>
      </dgm:t>
    </dgm:pt>
    <dgm:pt modelId="{B78F9F05-04B7-4211-BA9D-8BB05261D365}" type="parTrans" cxnId="{0593FC84-A7D7-4991-B81E-CF17E37A029C}">
      <dgm:prSet/>
      <dgm:spPr/>
      <dgm:t>
        <a:bodyPr/>
        <a:lstStyle/>
        <a:p>
          <a:endParaRPr lang="en-US"/>
        </a:p>
      </dgm:t>
    </dgm:pt>
    <dgm:pt modelId="{30C3A5B1-7B7C-4F90-A7EB-FF97442D2382}" type="sibTrans" cxnId="{0593FC84-A7D7-4991-B81E-CF17E37A029C}">
      <dgm:prSet/>
      <dgm:spPr/>
      <dgm:t>
        <a:bodyPr/>
        <a:lstStyle/>
        <a:p>
          <a:endParaRPr lang="en-US"/>
        </a:p>
      </dgm:t>
    </dgm:pt>
    <dgm:pt modelId="{55E53BDF-8394-4A7F-B48A-B4F286FF52F5}">
      <dgm:prSet phldrT="[Text]"/>
      <dgm:spPr/>
      <dgm:t>
        <a:bodyPr/>
        <a:lstStyle/>
        <a:p>
          <a:r>
            <a:rPr lang="en-US" dirty="0"/>
            <a:t>t+1</a:t>
          </a:r>
        </a:p>
      </dgm:t>
    </dgm:pt>
    <dgm:pt modelId="{1B776F45-8A25-4AD1-BBAA-2C661DDA3457}" type="parTrans" cxnId="{22EE861D-D902-4AEF-BFD0-574F2BC3BA31}">
      <dgm:prSet/>
      <dgm:spPr/>
      <dgm:t>
        <a:bodyPr/>
        <a:lstStyle/>
        <a:p>
          <a:endParaRPr lang="en-US"/>
        </a:p>
      </dgm:t>
    </dgm:pt>
    <dgm:pt modelId="{5F71A8A3-645D-4027-8491-201BD4918088}" type="sibTrans" cxnId="{22EE861D-D902-4AEF-BFD0-574F2BC3BA31}">
      <dgm:prSet/>
      <dgm:spPr/>
      <dgm:t>
        <a:bodyPr/>
        <a:lstStyle/>
        <a:p>
          <a:endParaRPr lang="en-US"/>
        </a:p>
      </dgm:t>
    </dgm:pt>
    <dgm:pt modelId="{0F715603-A63A-4DA3-BC31-7AB5517F7967}">
      <dgm:prSet phldrT="[Text]"/>
      <dgm:spPr/>
      <dgm:t>
        <a:bodyPr/>
        <a:lstStyle/>
        <a:p>
          <a:r>
            <a:rPr lang="en-US" dirty="0"/>
            <a:t>t-2</a:t>
          </a:r>
        </a:p>
      </dgm:t>
    </dgm:pt>
    <dgm:pt modelId="{CE4837F7-F665-4C7E-BA6E-911762C5A090}" type="parTrans" cxnId="{4A414A89-9CB6-4CB9-82E1-D31B0823F8C1}">
      <dgm:prSet/>
      <dgm:spPr/>
      <dgm:t>
        <a:bodyPr/>
        <a:lstStyle/>
        <a:p>
          <a:endParaRPr lang="en-US"/>
        </a:p>
      </dgm:t>
    </dgm:pt>
    <dgm:pt modelId="{DC34C4EB-677E-4458-8F4F-311738EC00BA}" type="sibTrans" cxnId="{4A414A89-9CB6-4CB9-82E1-D31B0823F8C1}">
      <dgm:prSet/>
      <dgm:spPr/>
      <dgm:t>
        <a:bodyPr/>
        <a:lstStyle/>
        <a:p>
          <a:endParaRPr lang="en-US"/>
        </a:p>
      </dgm:t>
    </dgm:pt>
    <dgm:pt modelId="{E1F6949E-B1E1-4C74-B41C-F26903B0F4B4}" type="pres">
      <dgm:prSet presAssocID="{B5434F85-0643-4D20-BF86-F91EC95CC60D}" presName="Name0" presStyleCnt="0">
        <dgm:presLayoutVars>
          <dgm:dir/>
          <dgm:resizeHandles val="exact"/>
        </dgm:presLayoutVars>
      </dgm:prSet>
      <dgm:spPr/>
    </dgm:pt>
    <dgm:pt modelId="{BF70AD1B-E492-4E31-9CCE-D4146E085583}" type="pres">
      <dgm:prSet presAssocID="{82EE6CBD-A035-4554-BF51-E84534A6A4EB}" presName="parTxOnly" presStyleLbl="node1" presStyleIdx="0" presStyleCnt="5">
        <dgm:presLayoutVars>
          <dgm:bulletEnabled val="1"/>
        </dgm:presLayoutVars>
      </dgm:prSet>
      <dgm:spPr/>
      <dgm:t>
        <a:bodyPr/>
        <a:lstStyle/>
        <a:p>
          <a:endParaRPr lang="en-US"/>
        </a:p>
      </dgm:t>
    </dgm:pt>
    <dgm:pt modelId="{C8503CCC-8C1C-4FE0-9E13-8914DF60433C}" type="pres">
      <dgm:prSet presAssocID="{5CF80620-0475-49C7-B270-0284017B36A4}" presName="parSpace" presStyleCnt="0"/>
      <dgm:spPr/>
    </dgm:pt>
    <dgm:pt modelId="{41DBC773-0700-445F-A26B-9FA1AED36917}" type="pres">
      <dgm:prSet presAssocID="{0F715603-A63A-4DA3-BC31-7AB5517F7967}" presName="parTxOnly" presStyleLbl="node1" presStyleIdx="1" presStyleCnt="5">
        <dgm:presLayoutVars>
          <dgm:bulletEnabled val="1"/>
        </dgm:presLayoutVars>
      </dgm:prSet>
      <dgm:spPr/>
      <dgm:t>
        <a:bodyPr/>
        <a:lstStyle/>
        <a:p>
          <a:endParaRPr lang="en-US"/>
        </a:p>
      </dgm:t>
    </dgm:pt>
    <dgm:pt modelId="{92AB0913-EF90-4F7D-8942-778B3A8A0C73}" type="pres">
      <dgm:prSet presAssocID="{DC34C4EB-677E-4458-8F4F-311738EC00BA}" presName="parSpace" presStyleCnt="0"/>
      <dgm:spPr/>
    </dgm:pt>
    <dgm:pt modelId="{F5FC5022-C81C-4AA0-B387-80C78AF2E830}" type="pres">
      <dgm:prSet presAssocID="{20CE2843-3D94-4107-9AE6-8CCAE39AD1C0}" presName="parTxOnly" presStyleLbl="node1" presStyleIdx="2" presStyleCnt="5">
        <dgm:presLayoutVars>
          <dgm:bulletEnabled val="1"/>
        </dgm:presLayoutVars>
      </dgm:prSet>
      <dgm:spPr/>
      <dgm:t>
        <a:bodyPr/>
        <a:lstStyle/>
        <a:p>
          <a:endParaRPr lang="en-US"/>
        </a:p>
      </dgm:t>
    </dgm:pt>
    <dgm:pt modelId="{FD46FA7F-9D4E-4800-821B-764DFFB37151}" type="pres">
      <dgm:prSet presAssocID="{5CE5D96F-0927-4245-83B8-27A848EF3BB9}" presName="parSpace" presStyleCnt="0"/>
      <dgm:spPr/>
    </dgm:pt>
    <dgm:pt modelId="{6B487553-EAF1-4B0F-AD60-F75D0A4B0407}" type="pres">
      <dgm:prSet presAssocID="{05689843-037E-4EF3-8280-F47499371589}" presName="parTxOnly" presStyleLbl="node1" presStyleIdx="3" presStyleCnt="5">
        <dgm:presLayoutVars>
          <dgm:bulletEnabled val="1"/>
        </dgm:presLayoutVars>
      </dgm:prSet>
      <dgm:spPr/>
      <dgm:t>
        <a:bodyPr/>
        <a:lstStyle/>
        <a:p>
          <a:endParaRPr lang="en-US"/>
        </a:p>
      </dgm:t>
    </dgm:pt>
    <dgm:pt modelId="{05F83033-CBDC-454F-A947-6E0C68942EDE}" type="pres">
      <dgm:prSet presAssocID="{30C3A5B1-7B7C-4F90-A7EB-FF97442D2382}" presName="parSpace" presStyleCnt="0"/>
      <dgm:spPr/>
    </dgm:pt>
    <dgm:pt modelId="{1A452DD2-A930-4342-9620-C3570FD2357B}" type="pres">
      <dgm:prSet presAssocID="{55E53BDF-8394-4A7F-B48A-B4F286FF52F5}" presName="parTxOnly" presStyleLbl="node1" presStyleIdx="4" presStyleCnt="5">
        <dgm:presLayoutVars>
          <dgm:bulletEnabled val="1"/>
        </dgm:presLayoutVars>
      </dgm:prSet>
      <dgm:spPr/>
      <dgm:t>
        <a:bodyPr/>
        <a:lstStyle/>
        <a:p>
          <a:endParaRPr lang="en-US"/>
        </a:p>
      </dgm:t>
    </dgm:pt>
  </dgm:ptLst>
  <dgm:cxnLst>
    <dgm:cxn modelId="{4A414A89-9CB6-4CB9-82E1-D31B0823F8C1}" srcId="{B5434F85-0643-4D20-BF86-F91EC95CC60D}" destId="{0F715603-A63A-4DA3-BC31-7AB5517F7967}" srcOrd="1" destOrd="0" parTransId="{CE4837F7-F665-4C7E-BA6E-911762C5A090}" sibTransId="{DC34C4EB-677E-4458-8F4F-311738EC00BA}"/>
    <dgm:cxn modelId="{F00C067E-F0B1-44EC-837D-CFC101A841E1}" type="presOf" srcId="{05689843-037E-4EF3-8280-F47499371589}" destId="{6B487553-EAF1-4B0F-AD60-F75D0A4B0407}" srcOrd="0" destOrd="0" presId="urn:microsoft.com/office/officeart/2005/8/layout/hChevron3"/>
    <dgm:cxn modelId="{45A9FEA5-BF41-4F82-9FFE-F16891959FB4}" type="presOf" srcId="{20CE2843-3D94-4107-9AE6-8CCAE39AD1C0}" destId="{F5FC5022-C81C-4AA0-B387-80C78AF2E830}" srcOrd="0" destOrd="0" presId="urn:microsoft.com/office/officeart/2005/8/layout/hChevron3"/>
    <dgm:cxn modelId="{3045A1BA-E95A-4F0F-B00D-14F7E8AD09B4}" type="presOf" srcId="{55E53BDF-8394-4A7F-B48A-B4F286FF52F5}" destId="{1A452DD2-A930-4342-9620-C3570FD2357B}" srcOrd="0" destOrd="0" presId="urn:microsoft.com/office/officeart/2005/8/layout/hChevron3"/>
    <dgm:cxn modelId="{4576D619-40AE-47DA-A781-39B70E34F252}" srcId="{B5434F85-0643-4D20-BF86-F91EC95CC60D}" destId="{20CE2843-3D94-4107-9AE6-8CCAE39AD1C0}" srcOrd="2" destOrd="0" parTransId="{D628A1DE-EA2F-433B-B22F-4D5F33A69CA7}" sibTransId="{5CE5D96F-0927-4245-83B8-27A848EF3BB9}"/>
    <dgm:cxn modelId="{0593FC84-A7D7-4991-B81E-CF17E37A029C}" srcId="{B5434F85-0643-4D20-BF86-F91EC95CC60D}" destId="{05689843-037E-4EF3-8280-F47499371589}" srcOrd="3" destOrd="0" parTransId="{B78F9F05-04B7-4211-BA9D-8BB05261D365}" sibTransId="{30C3A5B1-7B7C-4F90-A7EB-FF97442D2382}"/>
    <dgm:cxn modelId="{22EE861D-D902-4AEF-BFD0-574F2BC3BA31}" srcId="{B5434F85-0643-4D20-BF86-F91EC95CC60D}" destId="{55E53BDF-8394-4A7F-B48A-B4F286FF52F5}" srcOrd="4" destOrd="0" parTransId="{1B776F45-8A25-4AD1-BBAA-2C661DDA3457}" sibTransId="{5F71A8A3-645D-4027-8491-201BD4918088}"/>
    <dgm:cxn modelId="{97204984-EBA2-4C4B-969A-F8AEEE3B8D5D}" type="presOf" srcId="{0F715603-A63A-4DA3-BC31-7AB5517F7967}" destId="{41DBC773-0700-445F-A26B-9FA1AED36917}" srcOrd="0" destOrd="0" presId="urn:microsoft.com/office/officeart/2005/8/layout/hChevron3"/>
    <dgm:cxn modelId="{C4B4EAC2-9E98-450D-B582-95C50E2B2DA1}" srcId="{B5434F85-0643-4D20-BF86-F91EC95CC60D}" destId="{82EE6CBD-A035-4554-BF51-E84534A6A4EB}" srcOrd="0" destOrd="0" parTransId="{A15993F6-6DD8-461C-9725-B47C4472D86E}" sibTransId="{5CF80620-0475-49C7-B270-0284017B36A4}"/>
    <dgm:cxn modelId="{0E55F9FF-CE24-42D5-BEA1-6F0401E90C20}" type="presOf" srcId="{82EE6CBD-A035-4554-BF51-E84534A6A4EB}" destId="{BF70AD1B-E492-4E31-9CCE-D4146E085583}" srcOrd="0" destOrd="0" presId="urn:microsoft.com/office/officeart/2005/8/layout/hChevron3"/>
    <dgm:cxn modelId="{E6552150-6B8E-468F-BCC9-956CE5297006}" type="presOf" srcId="{B5434F85-0643-4D20-BF86-F91EC95CC60D}" destId="{E1F6949E-B1E1-4C74-B41C-F26903B0F4B4}" srcOrd="0" destOrd="0" presId="urn:microsoft.com/office/officeart/2005/8/layout/hChevron3"/>
    <dgm:cxn modelId="{A1A3A73E-6114-493E-B9A4-627DC924AC47}" type="presParOf" srcId="{E1F6949E-B1E1-4C74-B41C-F26903B0F4B4}" destId="{BF70AD1B-E492-4E31-9CCE-D4146E085583}" srcOrd="0" destOrd="0" presId="urn:microsoft.com/office/officeart/2005/8/layout/hChevron3"/>
    <dgm:cxn modelId="{CADBFB12-9D29-4952-B490-213F45C5DEE7}" type="presParOf" srcId="{E1F6949E-B1E1-4C74-B41C-F26903B0F4B4}" destId="{C8503CCC-8C1C-4FE0-9E13-8914DF60433C}" srcOrd="1" destOrd="0" presId="urn:microsoft.com/office/officeart/2005/8/layout/hChevron3"/>
    <dgm:cxn modelId="{F3D1799F-B8C6-49F8-B52F-92F049E3110D}" type="presParOf" srcId="{E1F6949E-B1E1-4C74-B41C-F26903B0F4B4}" destId="{41DBC773-0700-445F-A26B-9FA1AED36917}" srcOrd="2" destOrd="0" presId="urn:microsoft.com/office/officeart/2005/8/layout/hChevron3"/>
    <dgm:cxn modelId="{2D7C1284-0926-4DA3-8139-48E78BC741F0}" type="presParOf" srcId="{E1F6949E-B1E1-4C74-B41C-F26903B0F4B4}" destId="{92AB0913-EF90-4F7D-8942-778B3A8A0C73}" srcOrd="3" destOrd="0" presId="urn:microsoft.com/office/officeart/2005/8/layout/hChevron3"/>
    <dgm:cxn modelId="{10981D1F-FEFA-47B4-9188-AFDDC56A37A2}" type="presParOf" srcId="{E1F6949E-B1E1-4C74-B41C-F26903B0F4B4}" destId="{F5FC5022-C81C-4AA0-B387-80C78AF2E830}" srcOrd="4" destOrd="0" presId="urn:microsoft.com/office/officeart/2005/8/layout/hChevron3"/>
    <dgm:cxn modelId="{3E546A34-D50A-42FF-A03F-2E44E5630AFE}" type="presParOf" srcId="{E1F6949E-B1E1-4C74-B41C-F26903B0F4B4}" destId="{FD46FA7F-9D4E-4800-821B-764DFFB37151}" srcOrd="5" destOrd="0" presId="urn:microsoft.com/office/officeart/2005/8/layout/hChevron3"/>
    <dgm:cxn modelId="{B1E25205-F59E-4938-9627-D9FAAB77BEA6}" type="presParOf" srcId="{E1F6949E-B1E1-4C74-B41C-F26903B0F4B4}" destId="{6B487553-EAF1-4B0F-AD60-F75D0A4B0407}" srcOrd="6" destOrd="0" presId="urn:microsoft.com/office/officeart/2005/8/layout/hChevron3"/>
    <dgm:cxn modelId="{D87EA195-107E-49EA-A237-59AF990C864A}" type="presParOf" srcId="{E1F6949E-B1E1-4C74-B41C-F26903B0F4B4}" destId="{05F83033-CBDC-454F-A947-6E0C68942EDE}" srcOrd="7" destOrd="0" presId="urn:microsoft.com/office/officeart/2005/8/layout/hChevron3"/>
    <dgm:cxn modelId="{BDDF979A-F753-44D9-8752-20782D0A7942}" type="presParOf" srcId="{E1F6949E-B1E1-4C74-B41C-F26903B0F4B4}" destId="{1A452DD2-A930-4342-9620-C3570FD2357B}"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0AD1B-E492-4E31-9CCE-D4146E085583}">
      <dsp:nvSpPr>
        <dsp:cNvPr id="0" name=""/>
        <dsp:cNvSpPr/>
      </dsp:nvSpPr>
      <dsp:spPr>
        <a:xfrm>
          <a:off x="597" y="0"/>
          <a:ext cx="1164527" cy="4311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a:solidFill>
                <a:srgbClr val="FFC000"/>
              </a:solidFill>
            </a:rPr>
            <a:t>t-3</a:t>
          </a:r>
        </a:p>
      </dsp:txBody>
      <dsp:txXfrm>
        <a:off x="597" y="0"/>
        <a:ext cx="1056745" cy="431127"/>
      </dsp:txXfrm>
    </dsp:sp>
    <dsp:sp modelId="{41DBC773-0700-445F-A26B-9FA1AED36917}">
      <dsp:nvSpPr>
        <dsp:cNvPr id="0" name=""/>
        <dsp:cNvSpPr/>
      </dsp:nvSpPr>
      <dsp:spPr>
        <a:xfrm>
          <a:off x="932219" y="0"/>
          <a:ext cx="1164527" cy="4311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a:t>t-2</a:t>
          </a:r>
        </a:p>
      </dsp:txBody>
      <dsp:txXfrm>
        <a:off x="1147783" y="0"/>
        <a:ext cx="733400" cy="431127"/>
      </dsp:txXfrm>
    </dsp:sp>
    <dsp:sp modelId="{F5FC5022-C81C-4AA0-B387-80C78AF2E830}">
      <dsp:nvSpPr>
        <dsp:cNvPr id="0" name=""/>
        <dsp:cNvSpPr/>
      </dsp:nvSpPr>
      <dsp:spPr>
        <a:xfrm>
          <a:off x="1863841" y="0"/>
          <a:ext cx="1164527" cy="4311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a:t>t-1</a:t>
          </a:r>
        </a:p>
      </dsp:txBody>
      <dsp:txXfrm>
        <a:off x="2079405" y="0"/>
        <a:ext cx="733400" cy="431127"/>
      </dsp:txXfrm>
    </dsp:sp>
    <dsp:sp modelId="{6B487553-EAF1-4B0F-AD60-F75D0A4B0407}">
      <dsp:nvSpPr>
        <dsp:cNvPr id="0" name=""/>
        <dsp:cNvSpPr/>
      </dsp:nvSpPr>
      <dsp:spPr>
        <a:xfrm>
          <a:off x="2795463" y="0"/>
          <a:ext cx="1164527" cy="4311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b="1" kern="1200" dirty="0">
              <a:solidFill>
                <a:srgbClr val="FFC000"/>
              </a:solidFill>
            </a:rPr>
            <a:t>t</a:t>
          </a:r>
        </a:p>
      </dsp:txBody>
      <dsp:txXfrm>
        <a:off x="3011027" y="0"/>
        <a:ext cx="733400" cy="431127"/>
      </dsp:txXfrm>
    </dsp:sp>
    <dsp:sp modelId="{1A452DD2-A930-4342-9620-C3570FD2357B}">
      <dsp:nvSpPr>
        <dsp:cNvPr id="0" name=""/>
        <dsp:cNvSpPr/>
      </dsp:nvSpPr>
      <dsp:spPr>
        <a:xfrm>
          <a:off x="3727086" y="0"/>
          <a:ext cx="1164527" cy="4311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a:t>t+1</a:t>
          </a:r>
        </a:p>
      </dsp:txBody>
      <dsp:txXfrm>
        <a:off x="3942650" y="0"/>
        <a:ext cx="733400" cy="43112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B3FB32-0A58-46DF-A3CB-20779481FE8A}" type="datetimeFigureOut">
              <a:rPr lang="en-US" smtClean="0"/>
              <a:t>11/11/2020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4D381A8-1112-47D0-AFB1-3D14E0FC36EC}" type="slidenum">
              <a:rPr lang="en-US" smtClean="0"/>
              <a:t>‹#›</a:t>
            </a:fld>
            <a:endParaRPr lang="en-US"/>
          </a:p>
        </p:txBody>
      </p:sp>
    </p:spTree>
    <p:extLst>
      <p:ext uri="{BB962C8B-B14F-4D97-AF65-F5344CB8AC3E}">
        <p14:creationId xmlns:p14="http://schemas.microsoft.com/office/powerpoint/2010/main" val="81708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the organizers for inviting us to present our work on World Seaborne Trade in Real Time.</a:t>
            </a:r>
          </a:p>
          <a:p>
            <a:endParaRPr lang="en-US" dirty="0"/>
          </a:p>
          <a:p>
            <a:r>
              <a:rPr lang="en-US" dirty="0"/>
              <a:t>This is joint work with Diego Cerdeiro, Yang Liu and Mamoon Saeed.</a:t>
            </a:r>
          </a:p>
          <a:p>
            <a:endParaRPr lang="en-US" dirty="0"/>
          </a:p>
          <a:p>
            <a:r>
              <a:rPr lang="en-US" dirty="0"/>
              <a:t>The four of us is at the IMF, but the usual disclaimer applies: nothing I say represents the official views of our institution.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D381A8-1112-47D0-AFB1-3D14E0FC36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this by taking the convex hull of the points in the clusters.</a:t>
            </a:r>
          </a:p>
          <a:p>
            <a:endParaRPr lang="en-US" dirty="0"/>
          </a:p>
          <a:p>
            <a:r>
              <a:rPr lang="en-US" dirty="0"/>
              <a:t>In this example, we end with one small polygon for the El Segundo offshore oil terminal and one bigger polygon for the merged Los Angeles-Long Beach port.</a:t>
            </a:r>
          </a:p>
          <a:p>
            <a:endParaRPr lang="en-US" dirty="0"/>
          </a:p>
          <a:p>
            <a:r>
              <a:rPr lang="en-US" dirty="0"/>
              <a:t>For the Los Angeles area, it is easy to validate our results based on public information. Notice, however, that the algorithm didn’t know any of this information.</a:t>
            </a:r>
          </a:p>
          <a:p>
            <a:endParaRPr lang="en-US" dirty="0"/>
          </a:p>
          <a:p>
            <a:r>
              <a:rPr lang="en-US" dirty="0"/>
              <a:t>All that go into the procedure is the AIS-reported ship positions and the location of known ports.</a:t>
            </a:r>
          </a:p>
          <a:p>
            <a:endParaRPr lang="en-US" dirty="0"/>
          </a:p>
          <a:p>
            <a:r>
              <a:rPr lang="en-US" dirty="0"/>
              <a:t>The World Port Index lists about 3700 ports worldwide, so doing this procedure manually would have been impossible.</a:t>
            </a:r>
          </a:p>
        </p:txBody>
      </p:sp>
      <p:sp>
        <p:nvSpPr>
          <p:cNvPr id="4" name="Slide Number Placeholder 3"/>
          <p:cNvSpPr>
            <a:spLocks noGrp="1"/>
          </p:cNvSpPr>
          <p:nvPr>
            <p:ph type="sldNum" sz="quarter" idx="5"/>
          </p:nvPr>
        </p:nvSpPr>
        <p:spPr/>
        <p:txBody>
          <a:bodyPr/>
          <a:lstStyle/>
          <a:p>
            <a:fld id="{34D381A8-1112-47D0-AFB1-3D14E0FC36EC}" type="slidenum">
              <a:rPr lang="en-US" smtClean="0"/>
              <a:t>10</a:t>
            </a:fld>
            <a:endParaRPr lang="en-US"/>
          </a:p>
        </p:txBody>
      </p:sp>
    </p:spTree>
    <p:extLst>
      <p:ext uri="{BB962C8B-B14F-4D97-AF65-F5344CB8AC3E}">
        <p14:creationId xmlns:p14="http://schemas.microsoft.com/office/powerpoint/2010/main" val="213620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treat ships entering our port polygons as candidate port calls. To validate the algorithm, we used 4 years of official port call statistics from the US that exactly identifies the vessel and time of entry.</a:t>
            </a:r>
          </a:p>
          <a:p>
            <a:endParaRPr lang="en-US" dirty="0"/>
          </a:p>
          <a:p>
            <a:r>
              <a:rPr lang="en-US" dirty="0"/>
              <a:t>We were able to find most official US port calls in our polygons. [click] In fact, we only miss 5.7% of port calls. This is great news, but there is a caveat. [click]</a:t>
            </a:r>
          </a:p>
          <a:p>
            <a:endParaRPr lang="en-US" dirty="0"/>
          </a:p>
          <a:p>
            <a:r>
              <a:rPr lang="en-US" dirty="0"/>
              <a:t>We find that a lot of times ships enter our polygons without filing an entrance report with the customs agency. We can call these polygon visits </a:t>
            </a:r>
            <a:r>
              <a:rPr lang="en-US" i="1" dirty="0"/>
              <a:t>fake port calls</a:t>
            </a:r>
            <a:r>
              <a:rPr lang="en-US" dirty="0"/>
              <a:t> generated by the algorithm. [click]</a:t>
            </a:r>
          </a:p>
          <a:p>
            <a:endParaRPr lang="en-US" dirty="0"/>
          </a:p>
          <a:p>
            <a:r>
              <a:rPr lang="en-US" dirty="0"/>
              <a:t>Fortunately, we found that there are some features of the polygon visits that help distinguish true port calls from the fake port calls. Hence, we decided to train a model that classifies polygon visits as either genuine port calls or just ships passing by a port.</a:t>
            </a:r>
          </a:p>
          <a:p>
            <a:endParaRPr lang="en-US" dirty="0"/>
          </a:p>
          <a:p>
            <a:r>
              <a:rPr lang="en-US" dirty="0"/>
              <a:t>We needed a flexible model that captures non-linearities. For example, from simple plots it was clear the duration of stay within the polygon is important, but it interacts with other variables. This makes sense because a small container ship can unload much faster than a large iron ore carrier.</a:t>
            </a:r>
          </a:p>
          <a:p>
            <a:endParaRPr lang="en-US" dirty="0"/>
          </a:p>
          <a:p>
            <a:r>
              <a:rPr lang="en-US" dirty="0"/>
              <a:t>We experimented with different classifiers, but a simple random forest unambiguously dominated based on the ROC curve. [click]</a:t>
            </a:r>
          </a:p>
          <a:p>
            <a:endParaRPr lang="en-US" dirty="0"/>
          </a:p>
          <a:p>
            <a:r>
              <a:rPr lang="en-US" dirty="0"/>
              <a:t>The feature importance chart on the right-hand side confirms that the most important variables to identify true port calls are related to the ship type, the length of the polygon visits and whether the ship moved around within the polygon.</a:t>
            </a:r>
          </a:p>
        </p:txBody>
      </p:sp>
      <p:sp>
        <p:nvSpPr>
          <p:cNvPr id="4" name="Slide Number Placeholder 3"/>
          <p:cNvSpPr>
            <a:spLocks noGrp="1"/>
          </p:cNvSpPr>
          <p:nvPr>
            <p:ph type="sldNum" sz="quarter" idx="5"/>
          </p:nvPr>
        </p:nvSpPr>
        <p:spPr/>
        <p:txBody>
          <a:bodyPr/>
          <a:lstStyle/>
          <a:p>
            <a:fld id="{34D381A8-1112-47D0-AFB1-3D14E0FC36EC}" type="slidenum">
              <a:rPr lang="en-US" smtClean="0"/>
              <a:t>11</a:t>
            </a:fld>
            <a:endParaRPr lang="en-US"/>
          </a:p>
        </p:txBody>
      </p:sp>
    </p:spTree>
    <p:extLst>
      <p:ext uri="{BB962C8B-B14F-4D97-AF65-F5344CB8AC3E}">
        <p14:creationId xmlns:p14="http://schemas.microsoft.com/office/powerpoint/2010/main" val="42578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identified port calls, we can construct port-to-port voyages. The only remaining piece is to estimate the loaded or offloaded cargo, and construct import and export indices.</a:t>
            </a:r>
          </a:p>
          <a:p>
            <a:endParaRPr lang="en-US" dirty="0"/>
          </a:p>
          <a:p>
            <a:r>
              <a:rPr lang="en-US" dirty="0"/>
              <a:t>To estimate cargo weight, we multiply the ship’s capacity – also known as deadweight tonnage – by a utilization rate. The utilization rate is calculated from the reported draught, taking into account the ship’s minimum or ballast draught and the maximum or design draught.</a:t>
            </a:r>
          </a:p>
          <a:p>
            <a:endParaRPr lang="en-US" dirty="0"/>
          </a:p>
          <a:p>
            <a:r>
              <a:rPr lang="en-US" dirty="0"/>
              <a:t>The change in the cargo weight gives us an indication how much cargo was loaded to or unloaded from the ship. Based on the country of the previous and next port, we classify these loading events as imports, export or internal trade.</a:t>
            </a:r>
          </a:p>
          <a:p>
            <a:endParaRPr lang="en-US" dirty="0"/>
          </a:p>
          <a:p>
            <a:r>
              <a:rPr lang="en-US" dirty="0"/>
              <a:t>This concludes the process of going from raw AIS messages to estimated trade flows for any voyage of any ship. The only remaining step is aggregation across the desired geographical region, vessel types and time periods.</a:t>
            </a:r>
          </a:p>
        </p:txBody>
      </p:sp>
      <p:sp>
        <p:nvSpPr>
          <p:cNvPr id="4" name="Slide Number Placeholder 3"/>
          <p:cNvSpPr>
            <a:spLocks noGrp="1"/>
          </p:cNvSpPr>
          <p:nvPr>
            <p:ph type="sldNum" sz="quarter" idx="5"/>
          </p:nvPr>
        </p:nvSpPr>
        <p:spPr/>
        <p:txBody>
          <a:bodyPr/>
          <a:lstStyle/>
          <a:p>
            <a:fld id="{34D381A8-1112-47D0-AFB1-3D14E0FC36EC}" type="slidenum">
              <a:rPr lang="en-US" smtClean="0"/>
              <a:t>12</a:t>
            </a:fld>
            <a:endParaRPr lang="en-US"/>
          </a:p>
        </p:txBody>
      </p:sp>
    </p:spTree>
    <p:extLst>
      <p:ext uri="{BB962C8B-B14F-4D97-AF65-F5344CB8AC3E}">
        <p14:creationId xmlns:p14="http://schemas.microsoft.com/office/powerpoint/2010/main" val="1696843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our benchmarking exercise we use two different aggregations.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we use total country-level export and import volumes at the monthly frequency. We call this macroeconomic nowcasting.</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Second, we use monthly country-level import and export of crude oil, which we call sectoral analysis.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note that we compare our seaborne trade estimates to official data that includes all modes </a:t>
            </a:r>
            <a:r>
              <a:rPr lang="en-US" sz="1200" kern="1200">
                <a:solidFill>
                  <a:schemeClr val="tx1"/>
                </a:solidFill>
                <a:effectLst/>
                <a:latin typeface="+mn-lt"/>
                <a:ea typeface="+mn-ea"/>
                <a:cs typeface="+mn-cs"/>
              </a:rPr>
              <a:t>of transportation.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 practical point of view, trade volume by mode of transportation is rarely available, so we don’t really have any other choice.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it is also how policy-makers want to use any trade nowcast. Generally, they are not interested in how much trade grew via land, air or sea – they want to know how much trade grew, period.</a:t>
            </a:r>
          </a:p>
        </p:txBody>
      </p:sp>
      <p:sp>
        <p:nvSpPr>
          <p:cNvPr id="4" name="Slide Number Placeholder 3"/>
          <p:cNvSpPr>
            <a:spLocks noGrp="1"/>
          </p:cNvSpPr>
          <p:nvPr>
            <p:ph type="sldNum" sz="quarter" idx="10"/>
          </p:nvPr>
        </p:nvSpPr>
        <p:spPr/>
        <p:txBody>
          <a:bodyPr/>
          <a:lstStyle/>
          <a:p>
            <a:fld id="{34D381A8-1112-47D0-AFB1-3D14E0FC36EC}" type="slidenum">
              <a:rPr lang="en-US" smtClean="0"/>
              <a:t>13</a:t>
            </a:fld>
            <a:endParaRPr lang="en-US"/>
          </a:p>
        </p:txBody>
      </p:sp>
    </p:spTree>
    <p:extLst>
      <p:ext uri="{BB962C8B-B14F-4D97-AF65-F5344CB8AC3E}">
        <p14:creationId xmlns:p14="http://schemas.microsoft.com/office/powerpoint/2010/main" val="4250357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do this benchmarking for more than 40 countries and several regional aggregates. We find good fit for regional aggregates, such as the Euro Area or the whole world, [click] and for many country cases. The correlation coefficients on the slide are from growth rates of seasonally adjusted series.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cases work so well currently, though. [click] For some countries, our estimates don’t track well official customs data. The example I put on the slide is US imports.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reasonable that countries with higher share of land and air in their trade would perform worse. For example, maritime transport makes up less than half of US trade value – due to sizable trade with its neighbors via land. However, seaborne trade dominates in Korea, but it still performs relatively poorly in the benchmarking.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factor that might be important is how diversified the country’s imports or exports are. The volume of more homogenous trade may be captured better by our methodology – a feature that I will return to in a few slides.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before that, let’s look at some sectoral results. [click]</a:t>
            </a:r>
          </a:p>
        </p:txBody>
      </p:sp>
      <p:sp>
        <p:nvSpPr>
          <p:cNvPr id="4" name="Slide Number Placeholder 3"/>
          <p:cNvSpPr>
            <a:spLocks noGrp="1"/>
          </p:cNvSpPr>
          <p:nvPr>
            <p:ph type="sldNum" sz="quarter" idx="10"/>
          </p:nvPr>
        </p:nvSpPr>
        <p:spPr/>
        <p:txBody>
          <a:bodyPr/>
          <a:lstStyle/>
          <a:p>
            <a:fld id="{34D381A8-1112-47D0-AFB1-3D14E0FC36EC}" type="slidenum">
              <a:rPr lang="en-US" smtClean="0"/>
              <a:t>14</a:t>
            </a:fld>
            <a:endParaRPr lang="en-US"/>
          </a:p>
        </p:txBody>
      </p:sp>
    </p:spTree>
    <p:extLst>
      <p:ext uri="{BB962C8B-B14F-4D97-AF65-F5344CB8AC3E}">
        <p14:creationId xmlns:p14="http://schemas.microsoft.com/office/powerpoint/2010/main" val="53811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I want to clarify that the AIS data has no information on the type of cargo. Certain commodities require specialized vessels – such as oil tankers and roll-on/roll-off vessels for vehicles. Other ship types, like container ships or bulk carriers, can accommodate a vast variety of products.</a:t>
            </a:r>
          </a:p>
          <a:p>
            <a:endParaRPr lang="en-US" dirty="0"/>
          </a:p>
          <a:p>
            <a:r>
              <a:rPr lang="en-US" dirty="0"/>
              <a:t>We chose crude oil trade as a testing ground because you need very specific ships to carry crude. On the other hand, unfortunately for us, oil is also transported in large quantities via pipelines. [click]</a:t>
            </a:r>
          </a:p>
          <a:p>
            <a:endParaRPr lang="en-US" dirty="0"/>
          </a:p>
          <a:p>
            <a:r>
              <a:rPr lang="en-US" dirty="0"/>
              <a:t>Broadly speaking, we find that we can track imports much better than exports, and again, regional aggregates often work better than individual country cases. We hypothesize that the poorer tracking of exports may have to do with well-known reporting issues of some major exporters. One telltale sign of these problems is that reported imports of crude oil far exceed reported exports. Considering this, our index may actually be useful in some cases as a source of independent information on oil exports.</a:t>
            </a:r>
          </a:p>
          <a:p>
            <a:endParaRPr lang="en-US" dirty="0"/>
          </a:p>
          <a:p>
            <a:r>
              <a:rPr lang="en-US" dirty="0"/>
              <a:t>To sum up our benchmarking results, I would say that at high level of aggregation our index tracks official monthly statistics very well, but it is available at daily frequency in near-real time. </a:t>
            </a:r>
          </a:p>
          <a:p>
            <a:endParaRPr lang="en-US" dirty="0"/>
          </a:p>
          <a:p>
            <a:r>
              <a:rPr lang="en-US" dirty="0"/>
              <a:t>The timeliness of the indicator allows us to provide a very quick reading of trade when big shocks hit the world economy, like the COVID shock. [click]</a:t>
            </a:r>
          </a:p>
        </p:txBody>
      </p:sp>
      <p:sp>
        <p:nvSpPr>
          <p:cNvPr id="4" name="Slide Number Placeholder 3"/>
          <p:cNvSpPr>
            <a:spLocks noGrp="1"/>
          </p:cNvSpPr>
          <p:nvPr>
            <p:ph type="sldNum" sz="quarter" idx="5"/>
          </p:nvPr>
        </p:nvSpPr>
        <p:spPr/>
        <p:txBody>
          <a:bodyPr/>
          <a:lstStyle/>
          <a:p>
            <a:fld id="{34D381A8-1112-47D0-AFB1-3D14E0FC36EC}" type="slidenum">
              <a:rPr lang="en-US" smtClean="0"/>
              <a:t>15</a:t>
            </a:fld>
            <a:endParaRPr lang="en-US"/>
          </a:p>
        </p:txBody>
      </p:sp>
    </p:spTree>
    <p:extLst>
      <p:ext uri="{BB962C8B-B14F-4D97-AF65-F5344CB8AC3E}">
        <p14:creationId xmlns:p14="http://schemas.microsoft.com/office/powerpoint/2010/main" val="2429162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me to the first application of our methodology and data. In early 2020, as the COVID crisis unfolded, policymakers in international organizations wondered about the impact on the global economy. Since available official statistics were all from the previous year, people turned to new high-frequency indicators – like ours.</a:t>
            </a:r>
          </a:p>
          <a:p>
            <a:endParaRPr lang="en-US" dirty="0"/>
          </a:p>
          <a:p>
            <a:r>
              <a:rPr lang="en-US" dirty="0"/>
              <a:t>As soon as China introduced the lockdowns in January – or even a little bit before – we saw world seaborne trade starting to fall significantly. However, we also saw a flattening out by late February and a modest recovery in April. When China published its March and April trade reports, financial markets were surprised on the upside, even though the data releases were consistent with our internal high-frequency readings. At the same time, the data also showed a steep decline starting early May as major economies grappled with the health crisis. [click]</a:t>
            </a:r>
          </a:p>
          <a:p>
            <a:endParaRPr lang="en-US" dirty="0"/>
          </a:p>
          <a:p>
            <a:r>
              <a:rPr lang="en-US" dirty="0"/>
              <a:t>Today, 6 months later, we have some official trade data for comparison, and this is shown on the right-hand side chart. [click] There is an interesting feature I would like to point out. In historical data, our world trade index exhibits about 2% change for any 1% change in official CPB numbers. But in this episode, it seems that both the drop and the uptick of total trade is larger than what we measure in seaborne trade. What could explain the discrepancy?</a:t>
            </a:r>
          </a:p>
        </p:txBody>
      </p:sp>
      <p:sp>
        <p:nvSpPr>
          <p:cNvPr id="4" name="Slide Number Placeholder 3"/>
          <p:cNvSpPr>
            <a:spLocks noGrp="1"/>
          </p:cNvSpPr>
          <p:nvPr>
            <p:ph type="sldNum" sz="quarter" idx="5"/>
          </p:nvPr>
        </p:nvSpPr>
        <p:spPr/>
        <p:txBody>
          <a:bodyPr/>
          <a:lstStyle/>
          <a:p>
            <a:fld id="{34D381A8-1112-47D0-AFB1-3D14E0FC36EC}" type="slidenum">
              <a:rPr lang="en-US" smtClean="0"/>
              <a:t>16</a:t>
            </a:fld>
            <a:endParaRPr lang="en-US"/>
          </a:p>
        </p:txBody>
      </p:sp>
    </p:spTree>
    <p:extLst>
      <p:ext uri="{BB962C8B-B14F-4D97-AF65-F5344CB8AC3E}">
        <p14:creationId xmlns:p14="http://schemas.microsoft.com/office/powerpoint/2010/main" val="3449831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explanation specific to this crisis is the complete collapse of air traffic due to containment measures. At the IMF there has been some effort to monitor international air cargo based on real-time flight data. Although it’s hard to separate passenger and cargo flights and we don’t have a utilization measure like the draught for ships, the green line shows the spectacular drop of estimated capacity in operation. If simply there are no flights, we don’t really need to correct for the utilization rate.</a:t>
            </a:r>
          </a:p>
          <a:p>
            <a:endParaRPr lang="en-US" dirty="0"/>
          </a:p>
          <a:p>
            <a:r>
              <a:rPr lang="en-US" dirty="0"/>
              <a:t>Notice that I put air cargo on a different axis for visibility. This is how it would look on the same scale. [click]</a:t>
            </a:r>
          </a:p>
        </p:txBody>
      </p:sp>
      <p:sp>
        <p:nvSpPr>
          <p:cNvPr id="4" name="Slide Number Placeholder 3"/>
          <p:cNvSpPr>
            <a:spLocks noGrp="1"/>
          </p:cNvSpPr>
          <p:nvPr>
            <p:ph type="sldNum" sz="quarter" idx="5"/>
          </p:nvPr>
        </p:nvSpPr>
        <p:spPr/>
        <p:txBody>
          <a:bodyPr/>
          <a:lstStyle/>
          <a:p>
            <a:fld id="{34D381A8-1112-47D0-AFB1-3D14E0FC36EC}" type="slidenum">
              <a:rPr lang="en-US" smtClean="0"/>
              <a:t>17</a:t>
            </a:fld>
            <a:endParaRPr lang="en-US"/>
          </a:p>
        </p:txBody>
      </p:sp>
    </p:spTree>
    <p:extLst>
      <p:ext uri="{BB962C8B-B14F-4D97-AF65-F5344CB8AC3E}">
        <p14:creationId xmlns:p14="http://schemas.microsoft.com/office/powerpoint/2010/main" val="4145287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on the left side, you can see the divergence between sea and air transport at the daily frequency.</a:t>
            </a:r>
          </a:p>
          <a:p>
            <a:endParaRPr lang="en-US" dirty="0"/>
          </a:p>
          <a:p>
            <a:r>
              <a:rPr lang="en-US" dirty="0"/>
              <a:t>Even though air cargo is a significantly smaller share of world trade than maritime cargo, such dramatic fall leaves a mark on aggregate growth rates and explains part of the difference between our index and official customs data.</a:t>
            </a:r>
          </a:p>
          <a:p>
            <a:endParaRPr lang="en-US" dirty="0"/>
          </a:p>
          <a:p>
            <a:r>
              <a:rPr lang="en-US" dirty="0"/>
              <a:t>But there is another factor that contributes to this difference. [click]</a:t>
            </a:r>
          </a:p>
        </p:txBody>
      </p:sp>
      <p:sp>
        <p:nvSpPr>
          <p:cNvPr id="4" name="Slide Number Placeholder 3"/>
          <p:cNvSpPr>
            <a:spLocks noGrp="1"/>
          </p:cNvSpPr>
          <p:nvPr>
            <p:ph type="sldNum" sz="quarter" idx="5"/>
          </p:nvPr>
        </p:nvSpPr>
        <p:spPr/>
        <p:txBody>
          <a:bodyPr/>
          <a:lstStyle/>
          <a:p>
            <a:fld id="{34D381A8-1112-47D0-AFB1-3D14E0FC36EC}" type="slidenum">
              <a:rPr lang="en-US" smtClean="0"/>
              <a:t>18</a:t>
            </a:fld>
            <a:endParaRPr lang="en-US"/>
          </a:p>
        </p:txBody>
      </p:sp>
    </p:spTree>
    <p:extLst>
      <p:ext uri="{BB962C8B-B14F-4D97-AF65-F5344CB8AC3E}">
        <p14:creationId xmlns:p14="http://schemas.microsoft.com/office/powerpoint/2010/main" val="306119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left-hand side, the thick blue line is the same seaborne import index as before, but I also show the index for two broad subcategories: dry bulk carriers and vehicle carriers. It is evident that vehicle trade was hit much more, due to supply chain disruptions and because households postponed purchases of durable goods.</a:t>
            </a:r>
          </a:p>
          <a:p>
            <a:endParaRPr lang="en-US" dirty="0"/>
          </a:p>
          <a:p>
            <a:r>
              <a:rPr lang="en-US" dirty="0"/>
              <a:t>In our current methodology, we just add up the weight of all cargo. [click] But in a proper volume index, 3500 pounds of soybean on a bulk carrier should not count as much as a Toyota Camry on a vehicle carrier, even if they have the same weight. In the paper, we map ship types to broad HS product categories and construct value-weighted volume indices. However, the results are quite mixed, so we decided to use the simpler unweighted index as our main indicator.</a:t>
            </a:r>
          </a:p>
        </p:txBody>
      </p:sp>
      <p:sp>
        <p:nvSpPr>
          <p:cNvPr id="4" name="Slide Number Placeholder 3"/>
          <p:cNvSpPr>
            <a:spLocks noGrp="1"/>
          </p:cNvSpPr>
          <p:nvPr>
            <p:ph type="sldNum" sz="quarter" idx="5"/>
          </p:nvPr>
        </p:nvSpPr>
        <p:spPr/>
        <p:txBody>
          <a:bodyPr/>
          <a:lstStyle/>
          <a:p>
            <a:fld id="{34D381A8-1112-47D0-AFB1-3D14E0FC36EC}" type="slidenum">
              <a:rPr lang="en-US" smtClean="0"/>
              <a:t>19</a:t>
            </a:fld>
            <a:endParaRPr lang="en-US"/>
          </a:p>
        </p:txBody>
      </p:sp>
    </p:spTree>
    <p:extLst>
      <p:ext uri="{BB962C8B-B14F-4D97-AF65-F5344CB8AC3E}">
        <p14:creationId xmlns:p14="http://schemas.microsoft.com/office/powerpoint/2010/main" val="387495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roadmap for the presentation:</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I will briefly describe the problem that motivated our research, and the big data source that we use to address the problem.</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Then, I will discuss in some detail the algorithms that we designed to extract useful information from the data and show you some </a:t>
            </a:r>
            <a:r>
              <a:rPr lang="en-US" sz="1200" kern="1200" dirty="0" err="1">
                <a:solidFill>
                  <a:schemeClr val="tx1"/>
                </a:solidFill>
                <a:effectLst/>
                <a:latin typeface="+mn-lt"/>
                <a:ea typeface="+mn-ea"/>
                <a:cs typeface="+mn-cs"/>
              </a:rPr>
              <a:t>backtesting</a:t>
            </a:r>
            <a:r>
              <a:rPr lang="en-US" sz="1200" kern="1200" dirty="0">
                <a:solidFill>
                  <a:schemeClr val="tx1"/>
                </a:solidFill>
                <a:effectLst/>
                <a:latin typeface="+mn-lt"/>
                <a:ea typeface="+mn-ea"/>
                <a:cs typeface="+mn-cs"/>
              </a:rPr>
              <a:t> results.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I will talk about two recent applications of the constructed indicators. The first and more straightforward is high-frequency trade monitoring during the COVID crisis. The second application will show how this new data can help answer research questions that are hard to tackle using traditional data sources.</a:t>
            </a:r>
          </a:p>
        </p:txBody>
      </p:sp>
      <p:sp>
        <p:nvSpPr>
          <p:cNvPr id="4" name="Slide Number Placeholder 3"/>
          <p:cNvSpPr>
            <a:spLocks noGrp="1"/>
          </p:cNvSpPr>
          <p:nvPr>
            <p:ph type="sldNum" sz="quarter" idx="10"/>
          </p:nvPr>
        </p:nvSpPr>
        <p:spPr/>
        <p:txBody>
          <a:bodyPr/>
          <a:lstStyle/>
          <a:p>
            <a:fld id="{34D381A8-1112-47D0-AFB1-3D14E0FC36EC}" type="slidenum">
              <a:rPr lang="en-US" smtClean="0"/>
              <a:t>2</a:t>
            </a:fld>
            <a:endParaRPr lang="en-US"/>
          </a:p>
        </p:txBody>
      </p:sp>
    </p:spTree>
    <p:extLst>
      <p:ext uri="{BB962C8B-B14F-4D97-AF65-F5344CB8AC3E}">
        <p14:creationId xmlns:p14="http://schemas.microsoft.com/office/powerpoint/2010/main" val="3837867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turn to the second application which is less about high-frequency monitoring and more about testing economic hypothesis.</a:t>
            </a:r>
          </a:p>
          <a:p>
            <a:endParaRPr lang="en-US" dirty="0"/>
          </a:p>
          <a:p>
            <a:r>
              <a:rPr lang="en-US" dirty="0"/>
              <a:t>In the early phases of the pandemic, policymakers wondered ‘How much of the trade decline was caused by disruptions in supply chains versus a reduction in demand?’ For example, government-imposed lockdowns were often linked to disruptions in trade activity. </a:t>
            </a:r>
          </a:p>
          <a:p>
            <a:endParaRPr lang="en-US" dirty="0"/>
          </a:p>
          <a:p>
            <a:r>
              <a:rPr lang="en-US" dirty="0"/>
              <a:t>In ongoing </a:t>
            </a:r>
            <a:r>
              <a:rPr lang="en-US"/>
              <a:t>very preliminary work</a:t>
            </a:r>
            <a:r>
              <a:rPr lang="en-US" dirty="0"/>
              <a:t>, we attempt to separate the supply and demand channels by constructing a measure of lockdown exposure to trace the effects of these supply-side disruptions.</a:t>
            </a:r>
          </a:p>
          <a:p>
            <a:endParaRPr lang="en-US" dirty="0"/>
          </a:p>
          <a:p>
            <a:r>
              <a:rPr lang="en-US" dirty="0"/>
              <a:t>The logic can be illustrated through the example of Korea and the US West Coast, two areas that import a lot from China. From our AIS data we know that most cargo ships take 1 to 3 days to travel from China to Korea – as shown in the top left chart. [click] This means that a lockdown in China increases Korea’s lockdown exposure very quickly and Korean imports should fall within a few days. This is exactly what we see on the bottom left chart.</a:t>
            </a:r>
          </a:p>
          <a:p>
            <a:endParaRPr lang="en-US" dirty="0"/>
          </a:p>
          <a:p>
            <a:r>
              <a:rPr lang="en-US" dirty="0"/>
              <a:t>In contrast, most cargo ships from China to US West Coast ports travel for 2 weeks or more. [click] As a result, the US West Coast’s lockdown exposure spiked up and import started to fall only about two weeks after China had imposed strict lockdowns.</a:t>
            </a:r>
          </a:p>
          <a:p>
            <a:endParaRPr lang="en-US" dirty="0"/>
          </a:p>
          <a:p>
            <a:r>
              <a:rPr lang="en-US" dirty="0"/>
              <a:t>We use this intuition in a shift-share research design, …[click]</a:t>
            </a:r>
          </a:p>
        </p:txBody>
      </p:sp>
      <p:sp>
        <p:nvSpPr>
          <p:cNvPr id="4" name="Slide Number Placeholder 3"/>
          <p:cNvSpPr>
            <a:spLocks noGrp="1"/>
          </p:cNvSpPr>
          <p:nvPr>
            <p:ph type="sldNum" sz="quarter" idx="5"/>
          </p:nvPr>
        </p:nvSpPr>
        <p:spPr/>
        <p:txBody>
          <a:bodyPr/>
          <a:lstStyle/>
          <a:p>
            <a:fld id="{34D381A8-1112-47D0-AFB1-3D14E0FC36EC}" type="slidenum">
              <a:rPr lang="en-US" smtClean="0"/>
              <a:t>20</a:t>
            </a:fld>
            <a:endParaRPr lang="en-US"/>
          </a:p>
        </p:txBody>
      </p:sp>
    </p:spTree>
    <p:extLst>
      <p:ext uri="{BB962C8B-B14F-4D97-AF65-F5344CB8AC3E}">
        <p14:creationId xmlns:p14="http://schemas.microsoft.com/office/powerpoint/2010/main" val="378395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find that lockdown-induced supply spillovers significantly contributed to the contraction of trade, at least in the early phases of the crisis. [click] Our preliminary estimates suggests that containerized trade – the backbone of international supply chains – would have been 10-15% percent higher in February-March without lockdowns.</a:t>
            </a:r>
          </a:p>
        </p:txBody>
      </p:sp>
      <p:sp>
        <p:nvSpPr>
          <p:cNvPr id="4" name="Slide Number Placeholder 3"/>
          <p:cNvSpPr>
            <a:spLocks noGrp="1"/>
          </p:cNvSpPr>
          <p:nvPr>
            <p:ph type="sldNum" sz="quarter" idx="5"/>
          </p:nvPr>
        </p:nvSpPr>
        <p:spPr/>
        <p:txBody>
          <a:bodyPr/>
          <a:lstStyle/>
          <a:p>
            <a:fld id="{34D381A8-1112-47D0-AFB1-3D14E0FC36EC}" type="slidenum">
              <a:rPr lang="en-US" smtClean="0"/>
              <a:t>21</a:t>
            </a:fld>
            <a:endParaRPr lang="en-US"/>
          </a:p>
        </p:txBody>
      </p:sp>
    </p:spTree>
    <p:extLst>
      <p:ext uri="{BB962C8B-B14F-4D97-AF65-F5344CB8AC3E}">
        <p14:creationId xmlns:p14="http://schemas.microsoft.com/office/powerpoint/2010/main" val="3229358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me conclude the presentation. I hope we convinced you that AIS data is useful to track trade in real time. We tried to make our methodology as transparent as possible in the paper, and we share our estimates publicly. [click]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believe that granular high-frequency trade data also opens the floor for empirical research questions that are hard to address with traditional trade statistics. The lockdown spillover application I discussed is one step in that direction. [click]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we think of our methodology as a proof of concept, and there are several avenues for improvement. The automatic detection of port areas does not handle all cases equally well. It should be possible to have a more precise guess of the carried cargo than what we can do now, which would allow for better aggregation across different commodities. Finally, as I demonstrated, it seems possible to integrate other modes of transportation into the system, such as flights, trucks and oil pipelines.</a:t>
            </a:r>
          </a:p>
        </p:txBody>
      </p:sp>
      <p:sp>
        <p:nvSpPr>
          <p:cNvPr id="4" name="Slide Number Placeholder 3"/>
          <p:cNvSpPr>
            <a:spLocks noGrp="1"/>
          </p:cNvSpPr>
          <p:nvPr>
            <p:ph type="sldNum" sz="quarter" idx="10"/>
          </p:nvPr>
        </p:nvSpPr>
        <p:spPr/>
        <p:txBody>
          <a:bodyPr/>
          <a:lstStyle/>
          <a:p>
            <a:fld id="{34D381A8-1112-47D0-AFB1-3D14E0FC36EC}" type="slidenum">
              <a:rPr lang="en-US" smtClean="0"/>
              <a:t>22</a:t>
            </a:fld>
            <a:endParaRPr lang="en-US"/>
          </a:p>
        </p:txBody>
      </p:sp>
    </p:spTree>
    <p:extLst>
      <p:ext uri="{BB962C8B-B14F-4D97-AF65-F5344CB8AC3E}">
        <p14:creationId xmlns:p14="http://schemas.microsoft.com/office/powerpoint/2010/main" val="2568824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I just want to flag that links to our data are included in the presentation that will be posted on the conference website. Thank you. [click]</a:t>
            </a:r>
          </a:p>
        </p:txBody>
      </p:sp>
      <p:sp>
        <p:nvSpPr>
          <p:cNvPr id="4" name="Slide Number Placeholder 3"/>
          <p:cNvSpPr>
            <a:spLocks noGrp="1"/>
          </p:cNvSpPr>
          <p:nvPr>
            <p:ph type="sldNum" sz="quarter" idx="10"/>
          </p:nvPr>
        </p:nvSpPr>
        <p:spPr/>
        <p:txBody>
          <a:bodyPr/>
          <a:lstStyle/>
          <a:p>
            <a:fld id="{34D381A8-1112-47D0-AFB1-3D14E0FC36EC}" type="slidenum">
              <a:rPr lang="en-US" smtClean="0"/>
              <a:t>23</a:t>
            </a:fld>
            <a:endParaRPr lang="en-US"/>
          </a:p>
        </p:txBody>
      </p:sp>
    </p:spTree>
    <p:extLst>
      <p:ext uri="{BB962C8B-B14F-4D97-AF65-F5344CB8AC3E}">
        <p14:creationId xmlns:p14="http://schemas.microsoft.com/office/powerpoint/2010/main" val="425035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D381A8-1112-47D0-AFB1-3D14E0FC36EC}" type="slidenum">
              <a:rPr lang="en-US" smtClean="0"/>
              <a:t>24</a:t>
            </a:fld>
            <a:endParaRPr lang="en-US"/>
          </a:p>
        </p:txBody>
      </p:sp>
    </p:spTree>
    <p:extLst>
      <p:ext uri="{BB962C8B-B14F-4D97-AF65-F5344CB8AC3E}">
        <p14:creationId xmlns:p14="http://schemas.microsoft.com/office/powerpoint/2010/main" val="123222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started this project, before the pandemic, people perhaps needed more convincing than now about the usefulness of timely activity indicators. In the case of trade, giving an up-to-date weekly assessment of activity is challenging. [click]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the “gold standard” volume indicator of global trade – based on customs reports – has an effective lag of about three months. [click]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IMF, we also follow the trade finance messages between banks in the SWIFT network, but they cover less than 15% of the value of international trade, and do not directly measure trade volume.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D381A8-1112-47D0-AFB1-3D14E0FC36EC}" type="slidenum">
              <a:rPr lang="en-US" smtClean="0"/>
              <a:t>3</a:t>
            </a:fld>
            <a:endParaRPr lang="en-US"/>
          </a:p>
        </p:txBody>
      </p:sp>
    </p:spTree>
    <p:extLst>
      <p:ext uri="{BB962C8B-B14F-4D97-AF65-F5344CB8AC3E}">
        <p14:creationId xmlns:p14="http://schemas.microsoft.com/office/powerpoint/2010/main" val="103341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same time, we know that more than 80% of merchandise trade by volume and 70% by value is carried by cargo vessels.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navigational safety purposes, all these ships carry a device (called AIS, for Automatic Identification System) that periodically emits a signal. These radio messages can be picked up by satellites and terrestrial stations, and some companies offer them as structured data feeds, mostly as business intelligence for port operators and fleet managers.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hypothesized that using the same data feed and powerful algorithms, we could aggregate information and literally see international trade happening in front of us. [click]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I will present are based on a database that currently contains well over two billion messages emitted by about 90,000 ships from January 1st 2015.</a:t>
            </a:r>
          </a:p>
        </p:txBody>
      </p:sp>
      <p:sp>
        <p:nvSpPr>
          <p:cNvPr id="4" name="Slide Number Placeholder 3"/>
          <p:cNvSpPr>
            <a:spLocks noGrp="1"/>
          </p:cNvSpPr>
          <p:nvPr>
            <p:ph type="sldNum" sz="quarter" idx="10"/>
          </p:nvPr>
        </p:nvSpPr>
        <p:spPr/>
        <p:txBody>
          <a:bodyPr/>
          <a:lstStyle/>
          <a:p>
            <a:fld id="{34D381A8-1112-47D0-AFB1-3D14E0FC36EC}" type="slidenum">
              <a:rPr lang="en-US" smtClean="0"/>
              <a:t>4</a:t>
            </a:fld>
            <a:endParaRPr lang="en-US"/>
          </a:p>
        </p:txBody>
      </p:sp>
    </p:spTree>
    <p:extLst>
      <p:ext uri="{BB962C8B-B14F-4D97-AF65-F5344CB8AC3E}">
        <p14:creationId xmlns:p14="http://schemas.microsoft.com/office/powerpoint/2010/main" val="2656851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how one could represent the data on a map.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port of Ningbo is one of the busiest ports in China, and here you see a heatmap of cargo ships over three different weeks in 2020.</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panel on the left corresponds to the first week of this year, where you can see the port seemingly teeming with activity.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panel in the middle shows a week in the middle of February, during the strictest lockdown measures. The picture shows that things went pretty much dark.</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right panel shows the second week of April. Lights are up again, but maybe not as bright as pre-crisis.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Heatmaps are nice, but we need more work to convert these visuals into economically-meaningful, policy-relevant indicators. We want to answer simple questions like: How big is the drop in trade? Or, was it mostly exports or imports that dropped?</a:t>
            </a:r>
          </a:p>
        </p:txBody>
      </p:sp>
      <p:sp>
        <p:nvSpPr>
          <p:cNvPr id="4" name="Slide Number Placeholder 3"/>
          <p:cNvSpPr>
            <a:spLocks noGrp="1"/>
          </p:cNvSpPr>
          <p:nvPr>
            <p:ph type="sldNum" sz="quarter" idx="10"/>
          </p:nvPr>
        </p:nvSpPr>
        <p:spPr/>
        <p:txBody>
          <a:bodyPr/>
          <a:lstStyle/>
          <a:p>
            <a:fld id="{34D381A8-1112-47D0-AFB1-3D14E0FC36EC}" type="slidenum">
              <a:rPr lang="en-US" smtClean="0"/>
              <a:t>5</a:t>
            </a:fld>
            <a:endParaRPr lang="en-US"/>
          </a:p>
        </p:txBody>
      </p:sp>
    </p:spTree>
    <p:extLst>
      <p:ext uri="{BB962C8B-B14F-4D97-AF65-F5344CB8AC3E}">
        <p14:creationId xmlns:p14="http://schemas.microsoft.com/office/powerpoint/2010/main" val="58148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big picture overview of the algorithms we designed:</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First, we detected areas that are presumed to be ports, and we assigned these areas to known ports and countries. [click]</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Second, we trained a classifier to tell us whether a ship stepping on these port areas is engaged in trade or is simply passing by. [click]</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Third, we estimate trade volumes based on the draught of the ship. [click]</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we compare our trade volume indicators with official statistics.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Now let me provide more details about each of the above steps.</a:t>
            </a:r>
          </a:p>
        </p:txBody>
      </p:sp>
      <p:sp>
        <p:nvSpPr>
          <p:cNvPr id="4" name="Slide Number Placeholder 3"/>
          <p:cNvSpPr>
            <a:spLocks noGrp="1"/>
          </p:cNvSpPr>
          <p:nvPr>
            <p:ph type="sldNum" sz="quarter" idx="10"/>
          </p:nvPr>
        </p:nvSpPr>
        <p:spPr/>
        <p:txBody>
          <a:bodyPr/>
          <a:lstStyle/>
          <a:p>
            <a:fld id="{34D381A8-1112-47D0-AFB1-3D14E0FC36EC}" type="slidenum">
              <a:rPr lang="en-US" smtClean="0"/>
              <a:t>6</a:t>
            </a:fld>
            <a:endParaRPr lang="en-US"/>
          </a:p>
        </p:txBody>
      </p:sp>
    </p:spTree>
    <p:extLst>
      <p:ext uri="{BB962C8B-B14F-4D97-AF65-F5344CB8AC3E}">
        <p14:creationId xmlns:p14="http://schemas.microsoft.com/office/powerpoint/2010/main" val="275440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of finding port areas, let’s look at all the reported ship positions around the Los Angeles metro area. There are 6 ports in this region.</a:t>
            </a:r>
          </a:p>
          <a:p>
            <a:endParaRPr lang="en-US" dirty="0"/>
          </a:p>
          <a:p>
            <a:r>
              <a:rPr lang="en-US" dirty="0"/>
              <a:t>We can see higher density along the shipping lanes, at anchorages and berth areas. If we zoom in on the Los Angeles and Long Beach ports [click], it shows up even more clearly where ships congregate. The little circles are designated anchorage areas.</a:t>
            </a:r>
          </a:p>
          <a:p>
            <a:endParaRPr lang="en-US" dirty="0"/>
          </a:p>
          <a:p>
            <a:r>
              <a:rPr lang="en-US" dirty="0"/>
              <a:t>As a first step, we filter out messages that are likely sent by calling cargo ships. [click]</a:t>
            </a:r>
          </a:p>
          <a:p>
            <a:r>
              <a:rPr lang="en-US" dirty="0"/>
              <a:t>********************</a:t>
            </a:r>
          </a:p>
          <a:p>
            <a:r>
              <a:rPr lang="en-US" dirty="0"/>
              <a:t>Non-cargo/tanker vessels: sailing vessels, yachts, fishing, tugs, dredging, passenger vessels (e.g. ferries), </a:t>
            </a:r>
          </a:p>
          <a:p>
            <a:endParaRPr lang="en-US" dirty="0"/>
          </a:p>
          <a:p>
            <a:r>
              <a:rPr lang="en-US" dirty="0"/>
              <a:t>ISTHMUS COVE (very small) - no cargo/tanker</a:t>
            </a:r>
          </a:p>
          <a:p>
            <a:r>
              <a:rPr lang="en-US" dirty="0"/>
              <a:t>AVALON (very small) - no cargo/tanker</a:t>
            </a:r>
          </a:p>
          <a:p>
            <a:r>
              <a:rPr lang="en-US" dirty="0"/>
              <a:t>NEWPORT BEACH (very small) - no cargo/tanker</a:t>
            </a:r>
          </a:p>
          <a:p>
            <a:r>
              <a:rPr lang="en-US" dirty="0"/>
              <a:t>LONG BEACH (medium) - 38% cargo/tanker</a:t>
            </a:r>
          </a:p>
          <a:p>
            <a:r>
              <a:rPr lang="en-US" dirty="0"/>
              <a:t>LOS ANGELES (large) - 40% cargo/tanker</a:t>
            </a:r>
          </a:p>
          <a:p>
            <a:r>
              <a:rPr lang="en-US" dirty="0"/>
              <a:t>EL SEGUNDO (very small) - 25% tanker (Chevron off-shore oil terminal)</a:t>
            </a:r>
          </a:p>
          <a:p>
            <a:endParaRPr lang="en-US" dirty="0"/>
          </a:p>
          <a:p>
            <a:r>
              <a:rPr lang="en-US" dirty="0"/>
              <a:t>Information on port calls by ship type is from fleetmon.com.</a:t>
            </a:r>
          </a:p>
        </p:txBody>
      </p:sp>
      <p:sp>
        <p:nvSpPr>
          <p:cNvPr id="4" name="Slide Number Placeholder 3"/>
          <p:cNvSpPr>
            <a:spLocks noGrp="1"/>
          </p:cNvSpPr>
          <p:nvPr>
            <p:ph type="sldNum" sz="quarter" idx="5"/>
          </p:nvPr>
        </p:nvSpPr>
        <p:spPr/>
        <p:txBody>
          <a:bodyPr/>
          <a:lstStyle/>
          <a:p>
            <a:fld id="{34D381A8-1112-47D0-AFB1-3D14E0FC36EC}" type="slidenum">
              <a:rPr lang="en-US" smtClean="0"/>
              <a:t>7</a:t>
            </a:fld>
            <a:endParaRPr lang="en-US"/>
          </a:p>
        </p:txBody>
      </p:sp>
    </p:spTree>
    <p:extLst>
      <p:ext uri="{BB962C8B-B14F-4D97-AF65-F5344CB8AC3E}">
        <p14:creationId xmlns:p14="http://schemas.microsoft.com/office/powerpoint/2010/main" val="208169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means filtering on ship type – getting rid of yachts, fishing vessels and the sort, filtering on speed – keeping only stationary ships, and keeping only positions with navigational status “moored”.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slide you can see a heatmap of the remaining points. We can make three important observations: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high-density – reddish, yellowish – areas clearly outline the berths where ships moor.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Some ports end up with no or very few ships around them. These are small ports that don’t participate in trade and will be irrelevant for us.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There are some clearly erroneous messages on open sea or on land.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errors are well-known features of AIS data, and they mean that we cannot simply draw a polygon around these positions to designate port areas. We need a spatial clustering algorithm that can separate high-density areas from noise. [click]</a:t>
            </a:r>
          </a:p>
          <a:p>
            <a:endParaRPr lang="en-US" dirty="0"/>
          </a:p>
          <a:p>
            <a:endParaRPr lang="en-US" dirty="0"/>
          </a:p>
        </p:txBody>
      </p:sp>
      <p:sp>
        <p:nvSpPr>
          <p:cNvPr id="4" name="Slide Number Placeholder 3"/>
          <p:cNvSpPr>
            <a:spLocks noGrp="1"/>
          </p:cNvSpPr>
          <p:nvPr>
            <p:ph type="sldNum" sz="quarter" idx="5"/>
          </p:nvPr>
        </p:nvSpPr>
        <p:spPr/>
        <p:txBody>
          <a:bodyPr/>
          <a:lstStyle/>
          <a:p>
            <a:fld id="{34D381A8-1112-47D0-AFB1-3D14E0FC36EC}" type="slidenum">
              <a:rPr lang="en-US" smtClean="0"/>
              <a:t>8</a:t>
            </a:fld>
            <a:endParaRPr lang="en-US"/>
          </a:p>
        </p:txBody>
      </p:sp>
    </p:spTree>
    <p:extLst>
      <p:ext uri="{BB962C8B-B14F-4D97-AF65-F5344CB8AC3E}">
        <p14:creationId xmlns:p14="http://schemas.microsoft.com/office/powerpoint/2010/main" val="71351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popular spatial clustering algorithm called DBSCAN.</a:t>
            </a:r>
          </a:p>
          <a:p>
            <a:endParaRPr lang="en-US" dirty="0"/>
          </a:p>
          <a:p>
            <a:r>
              <a:rPr lang="en-US" dirty="0"/>
              <a:t>You can see that after running DBSCAN on this area, only three ports retain any ship positions: El Segundo, which is actually an offshore oil terminal for a Chevron refinery, Los Angeles and Long Beach.</a:t>
            </a:r>
          </a:p>
          <a:p>
            <a:endParaRPr lang="en-US" dirty="0"/>
          </a:p>
          <a:p>
            <a:r>
              <a:rPr lang="en-US" dirty="0"/>
              <a:t>The Los Angeles and Long Beach ports are located so close that the algorithm assigns only one cluster to them, and we merge them into one port. We make sure that such merge never happens with ports in different countries.</a:t>
            </a:r>
          </a:p>
          <a:p>
            <a:endParaRPr lang="en-US" dirty="0"/>
          </a:p>
          <a:p>
            <a:r>
              <a:rPr lang="en-US" dirty="0"/>
              <a:t>The last step is to translate the clusters into port polygons. [click]</a:t>
            </a:r>
          </a:p>
        </p:txBody>
      </p:sp>
      <p:sp>
        <p:nvSpPr>
          <p:cNvPr id="4" name="Slide Number Placeholder 3"/>
          <p:cNvSpPr>
            <a:spLocks noGrp="1"/>
          </p:cNvSpPr>
          <p:nvPr>
            <p:ph type="sldNum" sz="quarter" idx="5"/>
          </p:nvPr>
        </p:nvSpPr>
        <p:spPr/>
        <p:txBody>
          <a:bodyPr/>
          <a:lstStyle/>
          <a:p>
            <a:fld id="{34D381A8-1112-47D0-AFB1-3D14E0FC36EC}" type="slidenum">
              <a:rPr lang="en-US" smtClean="0"/>
              <a:t>9</a:t>
            </a:fld>
            <a:endParaRPr lang="en-US"/>
          </a:p>
        </p:txBody>
      </p:sp>
    </p:spTree>
    <p:extLst>
      <p:ext uri="{BB962C8B-B14F-4D97-AF65-F5344CB8AC3E}">
        <p14:creationId xmlns:p14="http://schemas.microsoft.com/office/powerpoint/2010/main" val="393130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A3B5-418D-4989-AAFE-8E36753040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691D1A-CFB3-4579-B420-8BA87536C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D34BF5-AE8D-4D73-ADC7-3BB3A80FF34A}"/>
              </a:ext>
            </a:extLst>
          </p:cNvPr>
          <p:cNvSpPr>
            <a:spLocks noGrp="1"/>
          </p:cNvSpPr>
          <p:nvPr>
            <p:ph type="dt" sz="half" idx="10"/>
          </p:nvPr>
        </p:nvSpPr>
        <p:spPr/>
        <p:txBody>
          <a:bodyPr/>
          <a:lstStyle/>
          <a:p>
            <a:fld id="{8FA7DD97-604A-4AB7-B19E-EC8BDD90BCFA}" type="datetime1">
              <a:rPr lang="en-US" smtClean="0"/>
              <a:t>11/11/2020</a:t>
            </a:fld>
            <a:endParaRPr lang="en-US"/>
          </a:p>
        </p:txBody>
      </p:sp>
      <p:sp>
        <p:nvSpPr>
          <p:cNvPr id="5" name="Footer Placeholder 4">
            <a:extLst>
              <a:ext uri="{FF2B5EF4-FFF2-40B4-BE49-F238E27FC236}">
                <a16:creationId xmlns:a16="http://schemas.microsoft.com/office/drawing/2014/main" id="{A3B96FB9-4A6C-475F-8866-6AF9988FF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BE68D-990D-4FFF-BD29-20FD726076EE}"/>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155527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4A01-0F54-4993-A892-5DCFB9E835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E524C5-CA92-4B59-905E-809EAD7B6E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26861-8B23-4178-A45A-9099AD8BB433}"/>
              </a:ext>
            </a:extLst>
          </p:cNvPr>
          <p:cNvSpPr>
            <a:spLocks noGrp="1"/>
          </p:cNvSpPr>
          <p:nvPr>
            <p:ph type="dt" sz="half" idx="10"/>
          </p:nvPr>
        </p:nvSpPr>
        <p:spPr/>
        <p:txBody>
          <a:bodyPr/>
          <a:lstStyle/>
          <a:p>
            <a:fld id="{052073B2-5137-4693-A0DA-A508CBBF5774}" type="datetime1">
              <a:rPr lang="en-US" smtClean="0"/>
              <a:t>11/11/2020</a:t>
            </a:fld>
            <a:endParaRPr lang="en-US"/>
          </a:p>
        </p:txBody>
      </p:sp>
      <p:sp>
        <p:nvSpPr>
          <p:cNvPr id="5" name="Footer Placeholder 4">
            <a:extLst>
              <a:ext uri="{FF2B5EF4-FFF2-40B4-BE49-F238E27FC236}">
                <a16:creationId xmlns:a16="http://schemas.microsoft.com/office/drawing/2014/main" id="{986C80E2-D84C-4AD9-81D5-E8E599F8B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33A8A-E3D3-4375-A407-50B567041FEB}"/>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65744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2DF8D-F4E8-434D-996E-77CF08B05A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9DA8E9-546D-4187-A601-FAA0E18792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CAC7D-12DE-4534-A0B3-C9BAE2D44AF2}"/>
              </a:ext>
            </a:extLst>
          </p:cNvPr>
          <p:cNvSpPr>
            <a:spLocks noGrp="1"/>
          </p:cNvSpPr>
          <p:nvPr>
            <p:ph type="dt" sz="half" idx="10"/>
          </p:nvPr>
        </p:nvSpPr>
        <p:spPr/>
        <p:txBody>
          <a:bodyPr/>
          <a:lstStyle/>
          <a:p>
            <a:fld id="{531E3FE2-756A-41F1-8AD4-0F7BB3773E05}" type="datetime1">
              <a:rPr lang="en-US" smtClean="0"/>
              <a:t>11/11/2020</a:t>
            </a:fld>
            <a:endParaRPr lang="en-US"/>
          </a:p>
        </p:txBody>
      </p:sp>
      <p:sp>
        <p:nvSpPr>
          <p:cNvPr id="5" name="Footer Placeholder 4">
            <a:extLst>
              <a:ext uri="{FF2B5EF4-FFF2-40B4-BE49-F238E27FC236}">
                <a16:creationId xmlns:a16="http://schemas.microsoft.com/office/drawing/2014/main" id="{6BB6170D-4813-4B13-83AF-EF39C92BD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4B372-864C-4D43-B587-217E6259800B}"/>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248033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5C73-09FD-4EFA-9728-CAA905547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8A05E-18E1-41D8-A013-09CA20BF9E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72B8A-6A90-4340-8498-197E43A9D8D9}"/>
              </a:ext>
            </a:extLst>
          </p:cNvPr>
          <p:cNvSpPr>
            <a:spLocks noGrp="1"/>
          </p:cNvSpPr>
          <p:nvPr>
            <p:ph type="dt" sz="half" idx="10"/>
          </p:nvPr>
        </p:nvSpPr>
        <p:spPr/>
        <p:txBody>
          <a:bodyPr/>
          <a:lstStyle/>
          <a:p>
            <a:fld id="{4E4A84E8-A59C-463F-A30D-E0914BDCB271}" type="datetime1">
              <a:rPr lang="en-US" smtClean="0"/>
              <a:t>11/11/2020</a:t>
            </a:fld>
            <a:endParaRPr lang="en-US"/>
          </a:p>
        </p:txBody>
      </p:sp>
      <p:sp>
        <p:nvSpPr>
          <p:cNvPr id="5" name="Footer Placeholder 4">
            <a:extLst>
              <a:ext uri="{FF2B5EF4-FFF2-40B4-BE49-F238E27FC236}">
                <a16:creationId xmlns:a16="http://schemas.microsoft.com/office/drawing/2014/main" id="{271F58D7-637D-41F4-8655-561438124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80A7F-D52E-489C-B08C-E4B2D191B888}"/>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120618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4E62-F2E9-425A-B7B0-1C0F29BE9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44E9F0-5CD2-4D8B-9154-E8EAFC9F22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CC6027-58AA-4A72-A9B7-9EF498BD4A32}"/>
              </a:ext>
            </a:extLst>
          </p:cNvPr>
          <p:cNvSpPr>
            <a:spLocks noGrp="1"/>
          </p:cNvSpPr>
          <p:nvPr>
            <p:ph type="dt" sz="half" idx="10"/>
          </p:nvPr>
        </p:nvSpPr>
        <p:spPr/>
        <p:txBody>
          <a:bodyPr/>
          <a:lstStyle/>
          <a:p>
            <a:fld id="{A5ED08E8-502A-4BA1-9125-121CA8504982}" type="datetime1">
              <a:rPr lang="en-US" smtClean="0"/>
              <a:t>11/11/2020</a:t>
            </a:fld>
            <a:endParaRPr lang="en-US"/>
          </a:p>
        </p:txBody>
      </p:sp>
      <p:sp>
        <p:nvSpPr>
          <p:cNvPr id="5" name="Footer Placeholder 4">
            <a:extLst>
              <a:ext uri="{FF2B5EF4-FFF2-40B4-BE49-F238E27FC236}">
                <a16:creationId xmlns:a16="http://schemas.microsoft.com/office/drawing/2014/main" id="{23067772-CB0B-4645-8394-37F9085FC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94D72-E982-4544-8588-0CA6DBAF5B67}"/>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423484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D397-1906-43A3-A772-3029FE423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772E7-B2C7-44E5-BE91-8C914D2910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B3A9F-2621-4FCA-8069-2BE3C16B32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A5B9FC-8FA7-48DD-9CCD-7CEEE4FFF20A}"/>
              </a:ext>
            </a:extLst>
          </p:cNvPr>
          <p:cNvSpPr>
            <a:spLocks noGrp="1"/>
          </p:cNvSpPr>
          <p:nvPr>
            <p:ph type="dt" sz="half" idx="10"/>
          </p:nvPr>
        </p:nvSpPr>
        <p:spPr/>
        <p:txBody>
          <a:bodyPr/>
          <a:lstStyle/>
          <a:p>
            <a:fld id="{07FAE0A3-E2C5-4921-BEB6-CA8026A6085A}" type="datetime1">
              <a:rPr lang="en-US" smtClean="0"/>
              <a:t>11/11/2020</a:t>
            </a:fld>
            <a:endParaRPr lang="en-US"/>
          </a:p>
        </p:txBody>
      </p:sp>
      <p:sp>
        <p:nvSpPr>
          <p:cNvPr id="6" name="Footer Placeholder 5">
            <a:extLst>
              <a:ext uri="{FF2B5EF4-FFF2-40B4-BE49-F238E27FC236}">
                <a16:creationId xmlns:a16="http://schemas.microsoft.com/office/drawing/2014/main" id="{44D3777A-0CB5-461C-AB0B-94120D1CE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65612-8342-4049-B285-DCCB4D64BCC0}"/>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273289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E201-AD53-4F93-B13B-556015EB2F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E2804D-368F-43C3-9C22-7691169B4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786CD6-292B-452B-99C5-2DF27B913B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8E5FBE-DECB-49B0-BDA2-B01DF97CF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941A84-86FA-4024-B4A8-9CE32D5791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200C77-BA69-4901-A887-0E58D5FFBC15}"/>
              </a:ext>
            </a:extLst>
          </p:cNvPr>
          <p:cNvSpPr>
            <a:spLocks noGrp="1"/>
          </p:cNvSpPr>
          <p:nvPr>
            <p:ph type="dt" sz="half" idx="10"/>
          </p:nvPr>
        </p:nvSpPr>
        <p:spPr/>
        <p:txBody>
          <a:bodyPr/>
          <a:lstStyle/>
          <a:p>
            <a:fld id="{B24C67B8-5480-4D2D-A51D-FE2C490F3F3D}" type="datetime1">
              <a:rPr lang="en-US" smtClean="0"/>
              <a:t>11/11/2020</a:t>
            </a:fld>
            <a:endParaRPr lang="en-US"/>
          </a:p>
        </p:txBody>
      </p:sp>
      <p:sp>
        <p:nvSpPr>
          <p:cNvPr id="8" name="Footer Placeholder 7">
            <a:extLst>
              <a:ext uri="{FF2B5EF4-FFF2-40B4-BE49-F238E27FC236}">
                <a16:creationId xmlns:a16="http://schemas.microsoft.com/office/drawing/2014/main" id="{0CEF4CB7-5AFF-4A34-BDBF-01FDB235F6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E5442A-14D0-4CFC-BB93-97A02939F078}"/>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302513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74F5-17E3-4565-B885-E215FD2AB7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F39C3-872E-47DE-B646-573EB927245E}"/>
              </a:ext>
            </a:extLst>
          </p:cNvPr>
          <p:cNvSpPr>
            <a:spLocks noGrp="1"/>
          </p:cNvSpPr>
          <p:nvPr>
            <p:ph type="dt" sz="half" idx="10"/>
          </p:nvPr>
        </p:nvSpPr>
        <p:spPr/>
        <p:txBody>
          <a:bodyPr/>
          <a:lstStyle/>
          <a:p>
            <a:fld id="{C1A7BAC7-22D9-421F-BBF5-E0D6B74E5D2A}" type="datetime1">
              <a:rPr lang="en-US" smtClean="0"/>
              <a:t>11/11/2020</a:t>
            </a:fld>
            <a:endParaRPr lang="en-US"/>
          </a:p>
        </p:txBody>
      </p:sp>
      <p:sp>
        <p:nvSpPr>
          <p:cNvPr id="4" name="Footer Placeholder 3">
            <a:extLst>
              <a:ext uri="{FF2B5EF4-FFF2-40B4-BE49-F238E27FC236}">
                <a16:creationId xmlns:a16="http://schemas.microsoft.com/office/drawing/2014/main" id="{75DC7CF5-A871-48EF-A5BE-112BDCDE68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A573C2-7693-4249-961B-52983DFC6487}"/>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66753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89808-1C2B-46E4-AE71-9FC5884E56CA}"/>
              </a:ext>
            </a:extLst>
          </p:cNvPr>
          <p:cNvSpPr>
            <a:spLocks noGrp="1"/>
          </p:cNvSpPr>
          <p:nvPr>
            <p:ph type="dt" sz="half" idx="10"/>
          </p:nvPr>
        </p:nvSpPr>
        <p:spPr/>
        <p:txBody>
          <a:bodyPr/>
          <a:lstStyle/>
          <a:p>
            <a:fld id="{9412F1C9-D0A1-4C92-BBBE-27E839128A3A}" type="datetime1">
              <a:rPr lang="en-US" smtClean="0"/>
              <a:t>11/11/2020</a:t>
            </a:fld>
            <a:endParaRPr lang="en-US"/>
          </a:p>
        </p:txBody>
      </p:sp>
      <p:sp>
        <p:nvSpPr>
          <p:cNvPr id="3" name="Footer Placeholder 2">
            <a:extLst>
              <a:ext uri="{FF2B5EF4-FFF2-40B4-BE49-F238E27FC236}">
                <a16:creationId xmlns:a16="http://schemas.microsoft.com/office/drawing/2014/main" id="{82A24078-2052-457E-B67F-C59D440FA3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287F07-B221-457D-8CFF-61DF95157B2F}"/>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132254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00E6-6965-4148-8B46-AABEAE1DD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7C65B7-F6D0-4897-B48D-9A81B39E1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7FFF45-AFDA-462A-A887-404C44FC9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6A9953-08EC-4401-A0B2-071D60B3A9A6}"/>
              </a:ext>
            </a:extLst>
          </p:cNvPr>
          <p:cNvSpPr>
            <a:spLocks noGrp="1"/>
          </p:cNvSpPr>
          <p:nvPr>
            <p:ph type="dt" sz="half" idx="10"/>
          </p:nvPr>
        </p:nvSpPr>
        <p:spPr/>
        <p:txBody>
          <a:bodyPr/>
          <a:lstStyle/>
          <a:p>
            <a:fld id="{631F92A6-4C4F-45D1-8400-920A45832391}" type="datetime1">
              <a:rPr lang="en-US" smtClean="0"/>
              <a:t>11/11/2020</a:t>
            </a:fld>
            <a:endParaRPr lang="en-US"/>
          </a:p>
        </p:txBody>
      </p:sp>
      <p:sp>
        <p:nvSpPr>
          <p:cNvPr id="6" name="Footer Placeholder 5">
            <a:extLst>
              <a:ext uri="{FF2B5EF4-FFF2-40B4-BE49-F238E27FC236}">
                <a16:creationId xmlns:a16="http://schemas.microsoft.com/office/drawing/2014/main" id="{9E893691-5E02-4597-9F28-B3B87619C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8ED70-8653-4AA3-9FDE-54444DE10061}"/>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211961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2EEE-0293-4A42-8A6A-77F83BD4A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513569-9CF8-40A4-9E54-D37781058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70E00-A5FD-4C72-8060-812DCBE47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A720D5-3BC6-4B27-803C-5DB6962035EC}"/>
              </a:ext>
            </a:extLst>
          </p:cNvPr>
          <p:cNvSpPr>
            <a:spLocks noGrp="1"/>
          </p:cNvSpPr>
          <p:nvPr>
            <p:ph type="dt" sz="half" idx="10"/>
          </p:nvPr>
        </p:nvSpPr>
        <p:spPr/>
        <p:txBody>
          <a:bodyPr/>
          <a:lstStyle/>
          <a:p>
            <a:fld id="{C9235807-D9BA-404E-9905-44B7D1FCD98C}" type="datetime1">
              <a:rPr lang="en-US" smtClean="0"/>
              <a:t>11/11/2020</a:t>
            </a:fld>
            <a:endParaRPr lang="en-US"/>
          </a:p>
        </p:txBody>
      </p:sp>
      <p:sp>
        <p:nvSpPr>
          <p:cNvPr id="6" name="Footer Placeholder 5">
            <a:extLst>
              <a:ext uri="{FF2B5EF4-FFF2-40B4-BE49-F238E27FC236}">
                <a16:creationId xmlns:a16="http://schemas.microsoft.com/office/drawing/2014/main" id="{69ABAD89-D9C3-4033-9D33-41EA02F47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9F988-4888-4C10-9EAA-F4B800E82FDB}"/>
              </a:ext>
            </a:extLst>
          </p:cNvPr>
          <p:cNvSpPr>
            <a:spLocks noGrp="1"/>
          </p:cNvSpPr>
          <p:nvPr>
            <p:ph type="sldNum" sz="quarter" idx="12"/>
          </p:nvPr>
        </p:nvSpPr>
        <p:spPr/>
        <p:txBody>
          <a:bodyPr/>
          <a:lstStyle/>
          <a:p>
            <a:fld id="{F850155B-716F-4308-B99D-F1BAB2CB9F72}" type="slidenum">
              <a:rPr lang="en-US" smtClean="0"/>
              <a:t>‹#›</a:t>
            </a:fld>
            <a:endParaRPr lang="en-US"/>
          </a:p>
        </p:txBody>
      </p:sp>
    </p:spTree>
    <p:extLst>
      <p:ext uri="{BB962C8B-B14F-4D97-AF65-F5344CB8AC3E}">
        <p14:creationId xmlns:p14="http://schemas.microsoft.com/office/powerpoint/2010/main" val="5998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CFA01-4C79-4330-93BC-4DCD1A395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D7DBE2-996B-4322-9C3C-A642B148C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8531F-3255-4D02-87C2-AAADE2BABF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A0D86-6D30-47B9-9220-D593C6E68520}" type="datetime1">
              <a:rPr lang="en-US" smtClean="0"/>
              <a:t>11/11/2020</a:t>
            </a:fld>
            <a:endParaRPr lang="en-US"/>
          </a:p>
        </p:txBody>
      </p:sp>
      <p:sp>
        <p:nvSpPr>
          <p:cNvPr id="5" name="Footer Placeholder 4">
            <a:extLst>
              <a:ext uri="{FF2B5EF4-FFF2-40B4-BE49-F238E27FC236}">
                <a16:creationId xmlns:a16="http://schemas.microsoft.com/office/drawing/2014/main" id="{D772A389-9598-45F6-B754-CE15A0D7C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8D11B9-D670-4996-9285-77E6B9F7B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155B-716F-4308-B99D-F1BAB2CB9F72}" type="slidenum">
              <a:rPr lang="en-US" smtClean="0"/>
              <a:t>‹#›</a:t>
            </a:fld>
            <a:endParaRPr lang="en-US"/>
          </a:p>
        </p:txBody>
      </p:sp>
    </p:spTree>
    <p:extLst>
      <p:ext uri="{BB962C8B-B14F-4D97-AF65-F5344CB8AC3E}">
        <p14:creationId xmlns:p14="http://schemas.microsoft.com/office/powerpoint/2010/main" val="143937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mtrade.un.org/data/monito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imf.org/en/Publications/WP/Issues/2020/05/14/World-Seaborne-Trade-in-Real-Time-A-Proof-of-Concept-for-Building-AIS-based-Nowcasts-from-49393" TargetMode="External"/><Relationship Id="rId4" Type="http://schemas.openxmlformats.org/officeDocument/2006/relationships/hyperlink" Target="https://comtrade.un.org/data/ai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A029-2BC4-4FE6-A6B4-0E652287A227}"/>
              </a:ext>
            </a:extLst>
          </p:cNvPr>
          <p:cNvSpPr>
            <a:spLocks noGrp="1"/>
          </p:cNvSpPr>
          <p:nvPr>
            <p:ph type="ctrTitle"/>
          </p:nvPr>
        </p:nvSpPr>
        <p:spPr>
          <a:xfrm>
            <a:off x="1141026" y="729252"/>
            <a:ext cx="10037793" cy="1296355"/>
          </a:xfrm>
        </p:spPr>
        <p:txBody>
          <a:bodyPr>
            <a:normAutofit fontScale="90000"/>
          </a:bodyPr>
          <a:lstStyle/>
          <a:p>
            <a:r>
              <a:rPr lang="en-US" b="1" dirty="0">
                <a:solidFill>
                  <a:srgbClr val="FFFF00"/>
                </a:solidFill>
              </a:rPr>
              <a:t>World Seaborne Trade in Real Time</a:t>
            </a:r>
          </a:p>
        </p:txBody>
      </p:sp>
      <p:sp>
        <p:nvSpPr>
          <p:cNvPr id="3" name="Subtitle 2">
            <a:extLst>
              <a:ext uri="{FF2B5EF4-FFF2-40B4-BE49-F238E27FC236}">
                <a16:creationId xmlns:a16="http://schemas.microsoft.com/office/drawing/2014/main" id="{13381AAB-78F9-478A-843D-371116F00D1C}"/>
              </a:ext>
            </a:extLst>
          </p:cNvPr>
          <p:cNvSpPr>
            <a:spLocks noGrp="1"/>
          </p:cNvSpPr>
          <p:nvPr>
            <p:ph type="subTitle" idx="1"/>
          </p:nvPr>
        </p:nvSpPr>
        <p:spPr>
          <a:xfrm>
            <a:off x="707813" y="2306378"/>
            <a:ext cx="10904220" cy="1223857"/>
          </a:xfrm>
        </p:spPr>
        <p:txBody>
          <a:bodyPr>
            <a:noAutofit/>
          </a:bodyPr>
          <a:lstStyle/>
          <a:p>
            <a:r>
              <a:rPr lang="en-US" dirty="0">
                <a:solidFill>
                  <a:srgbClr val="FFFF00"/>
                </a:solidFill>
              </a:rPr>
              <a:t>Diego Cerdeiro, Andras Komaromi,</a:t>
            </a:r>
          </a:p>
          <a:p>
            <a:r>
              <a:rPr lang="en-US" dirty="0">
                <a:solidFill>
                  <a:srgbClr val="FFFF00"/>
                </a:solidFill>
              </a:rPr>
              <a:t>Yang Liu, Mamoon Saeed</a:t>
            </a:r>
          </a:p>
        </p:txBody>
      </p:sp>
      <p:sp>
        <p:nvSpPr>
          <p:cNvPr id="5" name="Title 1">
            <a:extLst>
              <a:ext uri="{FF2B5EF4-FFF2-40B4-BE49-F238E27FC236}">
                <a16:creationId xmlns:a16="http://schemas.microsoft.com/office/drawing/2014/main" id="{B09FA4B7-E40B-4416-8D35-817D20B9A45F}"/>
              </a:ext>
            </a:extLst>
          </p:cNvPr>
          <p:cNvSpPr txBox="1">
            <a:spLocks/>
          </p:cNvSpPr>
          <p:nvPr/>
        </p:nvSpPr>
        <p:spPr>
          <a:xfrm>
            <a:off x="1141026" y="3911052"/>
            <a:ext cx="10037793" cy="156902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Light" panose="020F0302020204030204"/>
                <a:ea typeface="+mj-ea"/>
                <a:cs typeface="+mj-cs"/>
              </a:rPr>
              <a:t>Modelling with Big Data &amp; Machine Learning:</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Light" panose="020F0302020204030204"/>
                <a:ea typeface="+mj-ea"/>
                <a:cs typeface="+mj-cs"/>
              </a:rPr>
              <a:t>Measuring Economic Instability</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Light" panose="020F0302020204030204"/>
                <a:ea typeface="+mj-ea"/>
                <a:cs typeface="+mj-cs"/>
              </a:rPr>
              <a:t>Bank of England | Federal Reserve Board | King's College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Light" panose="020F0302020204030204"/>
                <a:ea typeface="+mj-ea"/>
                <a:cs typeface="+mj-cs"/>
              </a:rPr>
              <a:t>November 6</a:t>
            </a:r>
            <a:r>
              <a:rPr kumimoji="0" lang="en-US" sz="3600" b="1" i="0" u="none" strike="noStrike" kern="1200" cap="none" spc="0" normalizeH="0" baseline="30000" noProof="0" dirty="0">
                <a:ln>
                  <a:noFill/>
                </a:ln>
                <a:solidFill>
                  <a:srgbClr val="FFFF00"/>
                </a:solidFill>
                <a:effectLst/>
                <a:uLnTx/>
                <a:uFillTx/>
                <a:latin typeface="Calibri Light" panose="020F0302020204030204"/>
                <a:ea typeface="+mj-ea"/>
                <a:cs typeface="+mj-cs"/>
              </a:rPr>
              <a:t>th</a:t>
            </a:r>
            <a:r>
              <a:rPr kumimoji="0" lang="en-US" sz="3600" b="1" i="0" u="none" strike="noStrike" kern="1200" cap="none" spc="0" normalizeH="0" baseline="0" noProof="0" dirty="0">
                <a:ln>
                  <a:noFill/>
                </a:ln>
                <a:solidFill>
                  <a:srgbClr val="FFFF00"/>
                </a:solidFill>
                <a:effectLst/>
                <a:uLnTx/>
                <a:uFillTx/>
                <a:latin typeface="Calibri Light" panose="020F0302020204030204"/>
                <a:ea typeface="+mj-ea"/>
                <a:cs typeface="+mj-cs"/>
              </a:rPr>
              <a:t>, 2020</a:t>
            </a:r>
          </a:p>
        </p:txBody>
      </p:sp>
      <p:sp>
        <p:nvSpPr>
          <p:cNvPr id="7" name="Subtitle 2">
            <a:extLst>
              <a:ext uri="{FF2B5EF4-FFF2-40B4-BE49-F238E27FC236}">
                <a16:creationId xmlns:a16="http://schemas.microsoft.com/office/drawing/2014/main" id="{57284F42-CC4D-4060-B3A4-52AE7EF81376}"/>
              </a:ext>
            </a:extLst>
          </p:cNvPr>
          <p:cNvSpPr txBox="1">
            <a:spLocks/>
          </p:cNvSpPr>
          <p:nvPr/>
        </p:nvSpPr>
        <p:spPr>
          <a:xfrm>
            <a:off x="0" y="5875867"/>
            <a:ext cx="12083970" cy="864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The views expressed here are those of the author(s) and do not necessarily represent the views of the IMF, its Executive Board, or IMF management. </a:t>
            </a:r>
          </a:p>
        </p:txBody>
      </p:sp>
    </p:spTree>
    <p:extLst>
      <p:ext uri="{BB962C8B-B14F-4D97-AF65-F5344CB8AC3E}">
        <p14:creationId xmlns:p14="http://schemas.microsoft.com/office/powerpoint/2010/main" val="3321640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6787C721-9D54-43C4-8E7F-F4EC94CF6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914400"/>
            <a:ext cx="5819831" cy="5931616"/>
          </a:xfrm>
          <a:prstGeom prst="rect">
            <a:avLst/>
          </a:prstGeom>
        </p:spPr>
      </p:pic>
      <p:pic>
        <p:nvPicPr>
          <p:cNvPr id="4" name="Picture 3">
            <a:extLst>
              <a:ext uri="{FF2B5EF4-FFF2-40B4-BE49-F238E27FC236}">
                <a16:creationId xmlns:a16="http://schemas.microsoft.com/office/drawing/2014/main" id="{029DB6EF-0EF6-4487-B0F0-AA82E0036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400"/>
            <a:ext cx="5819831" cy="5931616"/>
          </a:xfrm>
          <a:prstGeom prst="rect">
            <a:avLst/>
          </a:prstGeom>
        </p:spPr>
      </p:pic>
      <p:sp>
        <p:nvSpPr>
          <p:cNvPr id="10" name="Rectangle 9">
            <a:extLst>
              <a:ext uri="{FF2B5EF4-FFF2-40B4-BE49-F238E27FC236}">
                <a16:creationId xmlns:a16="http://schemas.microsoft.com/office/drawing/2014/main" id="{5664F0AF-9F6F-4AE1-A2A9-C92F0AACBB0B}"/>
              </a:ext>
            </a:extLst>
          </p:cNvPr>
          <p:cNvSpPr/>
          <p:nvPr/>
        </p:nvSpPr>
        <p:spPr>
          <a:xfrm>
            <a:off x="2574517" y="3101006"/>
            <a:ext cx="1480932" cy="1480932"/>
          </a:xfrm>
          <a:prstGeom prst="rect">
            <a:avLst/>
          </a:prstGeom>
          <a:solidFill>
            <a:srgbClr val="FF0000">
              <a:alpha val="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TextBox 11">
            <a:extLst>
              <a:ext uri="{FF2B5EF4-FFF2-40B4-BE49-F238E27FC236}">
                <a16:creationId xmlns:a16="http://schemas.microsoft.com/office/drawing/2014/main" id="{5CCFDFA7-3157-4C28-9510-2B1499D41D51}"/>
              </a:ext>
            </a:extLst>
          </p:cNvPr>
          <p:cNvSpPr txBox="1"/>
          <p:nvPr/>
        </p:nvSpPr>
        <p:spPr>
          <a:xfrm>
            <a:off x="2633280" y="2452316"/>
            <a:ext cx="1071132" cy="246221"/>
          </a:xfrm>
          <a:prstGeom prst="rect">
            <a:avLst/>
          </a:prstGeom>
          <a:noFill/>
        </p:spPr>
        <p:txBody>
          <a:bodyPr wrap="square" lIns="0" tIns="0" rIns="0" bIns="0" rtlCol="0">
            <a:spAutoFit/>
          </a:bodyPr>
          <a:lstStyle/>
          <a:p>
            <a:pPr algn="ctr"/>
            <a:r>
              <a:rPr lang="en-US" sz="1600" b="1" dirty="0">
                <a:solidFill>
                  <a:srgbClr val="FF0000"/>
                </a:solidFill>
              </a:rPr>
              <a:t>Los Angeles</a:t>
            </a:r>
          </a:p>
        </p:txBody>
      </p:sp>
      <p:sp>
        <p:nvSpPr>
          <p:cNvPr id="13" name="TextBox 12">
            <a:extLst>
              <a:ext uri="{FF2B5EF4-FFF2-40B4-BE49-F238E27FC236}">
                <a16:creationId xmlns:a16="http://schemas.microsoft.com/office/drawing/2014/main" id="{4BCFF924-AFCC-499F-8289-DCF592BD4BDC}"/>
              </a:ext>
            </a:extLst>
          </p:cNvPr>
          <p:cNvSpPr txBox="1"/>
          <p:nvPr/>
        </p:nvSpPr>
        <p:spPr>
          <a:xfrm>
            <a:off x="337931" y="5727196"/>
            <a:ext cx="1311965" cy="246221"/>
          </a:xfrm>
          <a:prstGeom prst="rect">
            <a:avLst/>
          </a:prstGeom>
          <a:noFill/>
        </p:spPr>
        <p:txBody>
          <a:bodyPr wrap="square" lIns="0" tIns="0" rIns="0" bIns="0" rtlCol="0">
            <a:spAutoFit/>
          </a:bodyPr>
          <a:lstStyle/>
          <a:p>
            <a:pPr algn="ctr"/>
            <a:r>
              <a:rPr lang="en-US" sz="1600" dirty="0">
                <a:solidFill>
                  <a:srgbClr val="FF0000">
                    <a:alpha val="40000"/>
                  </a:srgbClr>
                </a:solidFill>
              </a:rPr>
              <a:t>Isthmus Cove</a:t>
            </a:r>
          </a:p>
        </p:txBody>
      </p:sp>
      <p:sp>
        <p:nvSpPr>
          <p:cNvPr id="17" name="TextBox 16">
            <a:extLst>
              <a:ext uri="{FF2B5EF4-FFF2-40B4-BE49-F238E27FC236}">
                <a16:creationId xmlns:a16="http://schemas.microsoft.com/office/drawing/2014/main" id="{F8DA2464-A76E-49C6-8728-7E95BD2C950E}"/>
              </a:ext>
            </a:extLst>
          </p:cNvPr>
          <p:cNvSpPr txBox="1"/>
          <p:nvPr/>
        </p:nvSpPr>
        <p:spPr>
          <a:xfrm>
            <a:off x="1917367" y="6356350"/>
            <a:ext cx="582882" cy="246221"/>
          </a:xfrm>
          <a:prstGeom prst="rect">
            <a:avLst/>
          </a:prstGeom>
          <a:noFill/>
        </p:spPr>
        <p:txBody>
          <a:bodyPr wrap="square" lIns="0" tIns="0" rIns="0" bIns="0" rtlCol="0">
            <a:spAutoFit/>
          </a:bodyPr>
          <a:lstStyle/>
          <a:p>
            <a:pPr algn="ctr"/>
            <a:r>
              <a:rPr lang="en-US" sz="1600" dirty="0">
                <a:solidFill>
                  <a:srgbClr val="FF0000">
                    <a:alpha val="40000"/>
                  </a:srgbClr>
                </a:solidFill>
              </a:rPr>
              <a:t>Avalon</a:t>
            </a:r>
          </a:p>
        </p:txBody>
      </p:sp>
      <p:cxnSp>
        <p:nvCxnSpPr>
          <p:cNvPr id="22" name="Straight Arrow Connector 21">
            <a:extLst>
              <a:ext uri="{FF2B5EF4-FFF2-40B4-BE49-F238E27FC236}">
                <a16:creationId xmlns:a16="http://schemas.microsoft.com/office/drawing/2014/main" id="{A845C6CD-82AF-4F95-9603-E1CE55D209DE}"/>
              </a:ext>
            </a:extLst>
          </p:cNvPr>
          <p:cNvCxnSpPr>
            <a:cxnSpLocks/>
            <a:stCxn id="24" idx="2"/>
          </p:cNvCxnSpPr>
          <p:nvPr/>
        </p:nvCxnSpPr>
        <p:spPr>
          <a:xfrm flipH="1">
            <a:off x="3339548" y="3020687"/>
            <a:ext cx="1161921" cy="777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3F924B-C2B4-4BC8-A2F7-8C70078D6B5E}"/>
              </a:ext>
            </a:extLst>
          </p:cNvPr>
          <p:cNvSpPr txBox="1"/>
          <p:nvPr/>
        </p:nvSpPr>
        <p:spPr>
          <a:xfrm>
            <a:off x="4361098" y="4462356"/>
            <a:ext cx="1480931" cy="246221"/>
          </a:xfrm>
          <a:prstGeom prst="rect">
            <a:avLst/>
          </a:prstGeom>
          <a:noFill/>
        </p:spPr>
        <p:txBody>
          <a:bodyPr wrap="square" lIns="0" tIns="0" rIns="0" bIns="0" rtlCol="0">
            <a:spAutoFit/>
          </a:bodyPr>
          <a:lstStyle/>
          <a:p>
            <a:pPr algn="ctr"/>
            <a:r>
              <a:rPr lang="en-US" sz="1600" dirty="0">
                <a:solidFill>
                  <a:srgbClr val="FF0000">
                    <a:alpha val="40000"/>
                  </a:srgbClr>
                </a:solidFill>
              </a:rPr>
              <a:t>Newport Beach</a:t>
            </a:r>
          </a:p>
        </p:txBody>
      </p:sp>
      <p:sp>
        <p:nvSpPr>
          <p:cNvPr id="24" name="TextBox 23">
            <a:extLst>
              <a:ext uri="{FF2B5EF4-FFF2-40B4-BE49-F238E27FC236}">
                <a16:creationId xmlns:a16="http://schemas.microsoft.com/office/drawing/2014/main" id="{1093B09C-2EFE-4CBD-95AE-4737C84F9243}"/>
              </a:ext>
            </a:extLst>
          </p:cNvPr>
          <p:cNvSpPr txBox="1"/>
          <p:nvPr/>
        </p:nvSpPr>
        <p:spPr>
          <a:xfrm>
            <a:off x="3965903" y="2774466"/>
            <a:ext cx="1071131" cy="246221"/>
          </a:xfrm>
          <a:prstGeom prst="rect">
            <a:avLst/>
          </a:prstGeom>
          <a:noFill/>
        </p:spPr>
        <p:txBody>
          <a:bodyPr wrap="square" lIns="0" tIns="0" rIns="0" bIns="0" rtlCol="0">
            <a:spAutoFit/>
          </a:bodyPr>
          <a:lstStyle/>
          <a:p>
            <a:pPr algn="ctr"/>
            <a:r>
              <a:rPr lang="en-US" sz="1600" b="1" dirty="0">
                <a:solidFill>
                  <a:srgbClr val="FF0000"/>
                </a:solidFill>
              </a:rPr>
              <a:t>Long Beach</a:t>
            </a:r>
          </a:p>
        </p:txBody>
      </p:sp>
      <p:sp>
        <p:nvSpPr>
          <p:cNvPr id="25" name="TextBox 24">
            <a:extLst>
              <a:ext uri="{FF2B5EF4-FFF2-40B4-BE49-F238E27FC236}">
                <a16:creationId xmlns:a16="http://schemas.microsoft.com/office/drawing/2014/main" id="{C6DE6D2F-30CF-40D1-8E32-5F741DFF1AA0}"/>
              </a:ext>
            </a:extLst>
          </p:cNvPr>
          <p:cNvSpPr txBox="1"/>
          <p:nvPr/>
        </p:nvSpPr>
        <p:spPr>
          <a:xfrm>
            <a:off x="1278308" y="2561645"/>
            <a:ext cx="1132489" cy="246221"/>
          </a:xfrm>
          <a:prstGeom prst="rect">
            <a:avLst/>
          </a:prstGeom>
          <a:noFill/>
        </p:spPr>
        <p:txBody>
          <a:bodyPr wrap="square" lIns="0" tIns="0" rIns="0" bIns="0" rtlCol="0">
            <a:spAutoFit/>
          </a:bodyPr>
          <a:lstStyle/>
          <a:p>
            <a:pPr algn="ctr"/>
            <a:r>
              <a:rPr lang="en-US" sz="1600" b="1" dirty="0">
                <a:solidFill>
                  <a:srgbClr val="FF0000"/>
                </a:solidFill>
              </a:rPr>
              <a:t>El Segundo</a:t>
            </a:r>
          </a:p>
        </p:txBody>
      </p:sp>
      <p:cxnSp>
        <p:nvCxnSpPr>
          <p:cNvPr id="29" name="Straight Arrow Connector 28">
            <a:extLst>
              <a:ext uri="{FF2B5EF4-FFF2-40B4-BE49-F238E27FC236}">
                <a16:creationId xmlns:a16="http://schemas.microsoft.com/office/drawing/2014/main" id="{9C982F49-DC33-45F4-BE08-5375ED1B54C9}"/>
              </a:ext>
            </a:extLst>
          </p:cNvPr>
          <p:cNvCxnSpPr>
            <a:cxnSpLocks/>
            <a:stCxn id="12" idx="2"/>
          </p:cNvCxnSpPr>
          <p:nvPr/>
        </p:nvCxnSpPr>
        <p:spPr>
          <a:xfrm flipH="1">
            <a:off x="2932043" y="2698537"/>
            <a:ext cx="236803" cy="1188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9A80EA-D594-4E6B-B100-D64C5D7CB3CD}"/>
              </a:ext>
            </a:extLst>
          </p:cNvPr>
          <p:cNvCxnSpPr>
            <a:stCxn id="10" idx="0"/>
          </p:cNvCxnSpPr>
          <p:nvPr/>
        </p:nvCxnSpPr>
        <p:spPr>
          <a:xfrm flipV="1">
            <a:off x="3314983" y="1073426"/>
            <a:ext cx="3165330" cy="202758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3AE63B-E023-40F9-A537-B72512AF026B}"/>
              </a:ext>
            </a:extLst>
          </p:cNvPr>
          <p:cNvCxnSpPr>
            <a:cxnSpLocks/>
            <a:stCxn id="10" idx="2"/>
          </p:cNvCxnSpPr>
          <p:nvPr/>
        </p:nvCxnSpPr>
        <p:spPr>
          <a:xfrm>
            <a:off x="3314983" y="4581938"/>
            <a:ext cx="3165330" cy="217929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252CC58-818F-4F57-9AA6-5ABD7EBABB19}"/>
              </a:ext>
            </a:extLst>
          </p:cNvPr>
          <p:cNvSpPr txBox="1"/>
          <p:nvPr/>
        </p:nvSpPr>
        <p:spPr>
          <a:xfrm>
            <a:off x="7949199" y="2594777"/>
            <a:ext cx="1175341" cy="276999"/>
          </a:xfrm>
          <a:prstGeom prst="rect">
            <a:avLst/>
          </a:prstGeom>
          <a:noFill/>
        </p:spPr>
        <p:txBody>
          <a:bodyPr wrap="square" lIns="0" tIns="0" rIns="0" bIns="0" rtlCol="0">
            <a:spAutoFit/>
          </a:bodyPr>
          <a:lstStyle/>
          <a:p>
            <a:pPr algn="ctr"/>
            <a:r>
              <a:rPr lang="en-US" b="1" dirty="0">
                <a:solidFill>
                  <a:srgbClr val="FF0000"/>
                </a:solidFill>
              </a:rPr>
              <a:t>Los Angeles</a:t>
            </a:r>
          </a:p>
        </p:txBody>
      </p:sp>
      <p:cxnSp>
        <p:nvCxnSpPr>
          <p:cNvPr id="47" name="Straight Arrow Connector 46">
            <a:extLst>
              <a:ext uri="{FF2B5EF4-FFF2-40B4-BE49-F238E27FC236}">
                <a16:creationId xmlns:a16="http://schemas.microsoft.com/office/drawing/2014/main" id="{27CE64C8-2881-4279-A7F5-317CA4A4CD41}"/>
              </a:ext>
            </a:extLst>
          </p:cNvPr>
          <p:cNvCxnSpPr>
            <a:cxnSpLocks/>
            <a:stCxn id="48" idx="2"/>
          </p:cNvCxnSpPr>
          <p:nvPr/>
        </p:nvCxnSpPr>
        <p:spPr>
          <a:xfrm flipH="1">
            <a:off x="9392479" y="3084597"/>
            <a:ext cx="1008602" cy="802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D28E068-40FA-465D-8BDE-82A847B634E5}"/>
              </a:ext>
            </a:extLst>
          </p:cNvPr>
          <p:cNvSpPr txBox="1"/>
          <p:nvPr/>
        </p:nvSpPr>
        <p:spPr>
          <a:xfrm>
            <a:off x="9813410" y="2807598"/>
            <a:ext cx="1175341" cy="276999"/>
          </a:xfrm>
          <a:prstGeom prst="rect">
            <a:avLst/>
          </a:prstGeom>
          <a:noFill/>
        </p:spPr>
        <p:txBody>
          <a:bodyPr wrap="square" lIns="0" tIns="0" rIns="0" bIns="0" rtlCol="0">
            <a:spAutoFit/>
          </a:bodyPr>
          <a:lstStyle/>
          <a:p>
            <a:pPr algn="ctr"/>
            <a:r>
              <a:rPr lang="en-US" b="1" dirty="0">
                <a:solidFill>
                  <a:srgbClr val="FF0000"/>
                </a:solidFill>
              </a:rPr>
              <a:t>Long Beach</a:t>
            </a:r>
          </a:p>
        </p:txBody>
      </p:sp>
      <p:cxnSp>
        <p:nvCxnSpPr>
          <p:cNvPr id="49" name="Straight Arrow Connector 48">
            <a:extLst>
              <a:ext uri="{FF2B5EF4-FFF2-40B4-BE49-F238E27FC236}">
                <a16:creationId xmlns:a16="http://schemas.microsoft.com/office/drawing/2014/main" id="{FFD13F40-451E-46D5-87AE-4C84D009224E}"/>
              </a:ext>
            </a:extLst>
          </p:cNvPr>
          <p:cNvCxnSpPr>
            <a:cxnSpLocks/>
            <a:stCxn id="46" idx="2"/>
          </p:cNvCxnSpPr>
          <p:nvPr/>
        </p:nvCxnSpPr>
        <p:spPr>
          <a:xfrm flipH="1">
            <a:off x="8169966" y="2871776"/>
            <a:ext cx="366904" cy="1332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PORT AREAS: Convex hull for port polygon</a:t>
            </a:r>
          </a:p>
        </p:txBody>
      </p:sp>
      <p:sp>
        <p:nvSpPr>
          <p:cNvPr id="26" name="Oval 25">
            <a:extLst>
              <a:ext uri="{FF2B5EF4-FFF2-40B4-BE49-F238E27FC236}">
                <a16:creationId xmlns:a16="http://schemas.microsoft.com/office/drawing/2014/main" id="{05BDCBC7-2B13-4785-B26D-CAA3CEECC91C}"/>
              </a:ext>
            </a:extLst>
          </p:cNvPr>
          <p:cNvSpPr/>
          <p:nvPr/>
        </p:nvSpPr>
        <p:spPr>
          <a:xfrm rot="488783">
            <a:off x="7747021" y="2356564"/>
            <a:ext cx="3349472" cy="97682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55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D6EFB0F-0C44-45F1-B661-555A42EA2ED6}"/>
              </a:ext>
            </a:extLst>
          </p:cNvPr>
          <p:cNvPicPr/>
          <p:nvPr/>
        </p:nvPicPr>
        <p:blipFill rotWithShape="1">
          <a:blip r:embed="rId3">
            <a:extLst>
              <a:ext uri="{28A0092B-C50C-407E-A947-70E740481C1C}">
                <a14:useLocalDpi xmlns:a14="http://schemas.microsoft.com/office/drawing/2010/main" val="0"/>
              </a:ext>
            </a:extLst>
          </a:blip>
          <a:srcRect l="473" r="6422"/>
          <a:stretch/>
        </p:blipFill>
        <p:spPr bwMode="auto">
          <a:xfrm>
            <a:off x="7013522" y="1130525"/>
            <a:ext cx="5171850" cy="5432701"/>
          </a:xfrm>
          <a:prstGeom prst="rect">
            <a:avLst/>
          </a:prstGeom>
          <a:noFill/>
          <a:ln>
            <a:noFill/>
          </a:ln>
        </p:spPr>
      </p:pic>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18288"/>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PORT CALLS: Validation and training on US data</a:t>
            </a:r>
          </a:p>
        </p:txBody>
      </p:sp>
      <p:sp>
        <p:nvSpPr>
          <p:cNvPr id="16" name="TextBox 15">
            <a:extLst>
              <a:ext uri="{FF2B5EF4-FFF2-40B4-BE49-F238E27FC236}">
                <a16:creationId xmlns:a16="http://schemas.microsoft.com/office/drawing/2014/main" id="{B28BE03F-1FBB-4EAE-86AA-40C91EC3BC58}"/>
              </a:ext>
            </a:extLst>
          </p:cNvPr>
          <p:cNvSpPr txBox="1"/>
          <p:nvPr/>
        </p:nvSpPr>
        <p:spPr>
          <a:xfrm>
            <a:off x="516627" y="5158053"/>
            <a:ext cx="5855471" cy="1477328"/>
          </a:xfrm>
          <a:prstGeom prst="rect">
            <a:avLst/>
          </a:prstGeom>
          <a:noFill/>
        </p:spPr>
        <p:txBody>
          <a:bodyPr wrap="square" rtlCol="0">
            <a:spAutoFit/>
          </a:bodyPr>
          <a:lstStyle/>
          <a:p>
            <a:pPr algn="ctr"/>
            <a:r>
              <a:rPr lang="en-US" dirty="0"/>
              <a:t>Feature selection (visual analysis + domain knowledge)</a:t>
            </a:r>
          </a:p>
          <a:p>
            <a:pPr algn="ctr"/>
            <a:r>
              <a:rPr lang="en-US" dirty="0">
                <a:sym typeface="Symbol" panose="05050102010706020507" pitchFamily="18" charset="2"/>
              </a:rPr>
              <a:t></a:t>
            </a:r>
            <a:endParaRPr lang="en-US" dirty="0"/>
          </a:p>
          <a:p>
            <a:pPr algn="ctr"/>
            <a:r>
              <a:rPr lang="en-US" dirty="0"/>
              <a:t>Train and compare standard classification models</a:t>
            </a:r>
          </a:p>
          <a:p>
            <a:pPr algn="ctr"/>
            <a:r>
              <a:rPr lang="en-US" dirty="0">
                <a:sym typeface="Symbol" panose="05050102010706020507" pitchFamily="18" charset="2"/>
              </a:rPr>
              <a:t></a:t>
            </a:r>
            <a:endParaRPr lang="en-US" dirty="0"/>
          </a:p>
          <a:p>
            <a:pPr algn="ctr"/>
            <a:r>
              <a:rPr lang="en-US" dirty="0"/>
              <a:t>Random Forest unambiguously best (ROC)</a:t>
            </a:r>
          </a:p>
        </p:txBody>
      </p:sp>
      <p:sp>
        <p:nvSpPr>
          <p:cNvPr id="20" name="TextBox 19">
            <a:extLst>
              <a:ext uri="{FF2B5EF4-FFF2-40B4-BE49-F238E27FC236}">
                <a16:creationId xmlns:a16="http://schemas.microsoft.com/office/drawing/2014/main" id="{332CB392-A446-4BF4-97D0-0A9C1B66F9DE}"/>
              </a:ext>
            </a:extLst>
          </p:cNvPr>
          <p:cNvSpPr txBox="1"/>
          <p:nvPr/>
        </p:nvSpPr>
        <p:spPr>
          <a:xfrm>
            <a:off x="1164028" y="1189036"/>
            <a:ext cx="4651513" cy="369332"/>
          </a:xfrm>
          <a:prstGeom prst="rect">
            <a:avLst/>
          </a:prstGeom>
          <a:noFill/>
        </p:spPr>
        <p:txBody>
          <a:bodyPr wrap="square" rtlCol="0">
            <a:spAutoFit/>
          </a:bodyPr>
          <a:lstStyle/>
          <a:p>
            <a:pPr algn="ctr"/>
            <a:r>
              <a:rPr lang="en-US" b="1" dirty="0"/>
              <a:t>Searching official US port calls in polygons</a:t>
            </a:r>
          </a:p>
        </p:txBody>
      </p:sp>
      <p:pic>
        <p:nvPicPr>
          <p:cNvPr id="28" name="Picture 27">
            <a:extLst>
              <a:ext uri="{FF2B5EF4-FFF2-40B4-BE49-F238E27FC236}">
                <a16:creationId xmlns:a16="http://schemas.microsoft.com/office/drawing/2014/main" id="{21AF5694-A284-4F9E-BED8-39A5497BF6B3}"/>
              </a:ext>
            </a:extLst>
          </p:cNvPr>
          <p:cNvPicPr>
            <a:picLocks noChangeAspect="1"/>
          </p:cNvPicPr>
          <p:nvPr/>
        </p:nvPicPr>
        <p:blipFill>
          <a:blip r:embed="rId4"/>
          <a:stretch>
            <a:fillRect/>
          </a:stretch>
        </p:blipFill>
        <p:spPr>
          <a:xfrm>
            <a:off x="58547" y="1576838"/>
            <a:ext cx="6771633" cy="3313580"/>
          </a:xfrm>
          <a:prstGeom prst="rect">
            <a:avLst/>
          </a:prstGeom>
        </p:spPr>
      </p:pic>
      <p:sp>
        <p:nvSpPr>
          <p:cNvPr id="38" name="Rectangle 37">
            <a:extLst>
              <a:ext uri="{FF2B5EF4-FFF2-40B4-BE49-F238E27FC236}">
                <a16:creationId xmlns:a16="http://schemas.microsoft.com/office/drawing/2014/main" id="{317C1738-573F-4AE6-AACD-4037A949A134}"/>
              </a:ext>
            </a:extLst>
          </p:cNvPr>
          <p:cNvSpPr/>
          <p:nvPr/>
        </p:nvSpPr>
        <p:spPr>
          <a:xfrm>
            <a:off x="58547" y="3525199"/>
            <a:ext cx="5402801" cy="311238"/>
          </a:xfrm>
          <a:prstGeom prst="rect">
            <a:avLst/>
          </a:prstGeom>
          <a:solidFill>
            <a:srgbClr val="C00000">
              <a:alpha val="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5EF7405-86F5-447B-9E30-BB3C74EDAAD7}"/>
              </a:ext>
            </a:extLst>
          </p:cNvPr>
          <p:cNvSpPr/>
          <p:nvPr/>
        </p:nvSpPr>
        <p:spPr>
          <a:xfrm>
            <a:off x="58547" y="4104071"/>
            <a:ext cx="6771633" cy="105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07B716C-C338-4686-B1E8-53BE734DA577}"/>
              </a:ext>
            </a:extLst>
          </p:cNvPr>
          <p:cNvSpPr/>
          <p:nvPr/>
        </p:nvSpPr>
        <p:spPr>
          <a:xfrm>
            <a:off x="7856621" y="4511842"/>
            <a:ext cx="3915076" cy="553445"/>
          </a:xfrm>
          <a:prstGeom prst="rect">
            <a:avLst/>
          </a:prstGeom>
          <a:solidFill>
            <a:srgbClr val="C00000">
              <a:alpha val="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25A34DF-D503-43D3-9FA1-544A8783CBE6}"/>
              </a:ext>
            </a:extLst>
          </p:cNvPr>
          <p:cNvSpPr/>
          <p:nvPr/>
        </p:nvSpPr>
        <p:spPr>
          <a:xfrm>
            <a:off x="7856621" y="5503018"/>
            <a:ext cx="3915076" cy="311238"/>
          </a:xfrm>
          <a:prstGeom prst="rect">
            <a:avLst/>
          </a:prstGeom>
          <a:solidFill>
            <a:srgbClr val="C00000">
              <a:alpha val="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05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8" grpId="0" animBg="1"/>
      <p:bldP spid="31" grpId="0" animBg="1"/>
      <p:bldP spid="40"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18288"/>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TRADE VOLUME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E02DD82-BDF8-4381-85F0-8864D5CFB193}"/>
                  </a:ext>
                </a:extLst>
              </p:cNvPr>
              <p:cNvSpPr>
                <a:spLocks noGrp="1"/>
              </p:cNvSpPr>
              <p:nvPr>
                <p:ph idx="1"/>
              </p:nvPr>
            </p:nvSpPr>
            <p:spPr>
              <a:xfrm>
                <a:off x="212034" y="1253330"/>
                <a:ext cx="11679614" cy="5425765"/>
              </a:xfrm>
            </p:spPr>
            <p:txBody>
              <a:bodyPr/>
              <a:lstStyle/>
              <a:p>
                <a:r>
                  <a:rPr lang="en-US" dirty="0"/>
                  <a:t>Estimated cargo weight = capacity </a:t>
                </a:r>
                <a:r>
                  <a:rPr lang="en-US" dirty="0">
                    <a:sym typeface="Symbol" panose="05050102010706020507" pitchFamily="18" charset="2"/>
                  </a:rPr>
                  <a:t></a:t>
                </a:r>
                <a:r>
                  <a:rPr lang="en-US" dirty="0"/>
                  <a:t> utilization rate</a:t>
                </a:r>
              </a:p>
              <a:p>
                <a:endParaRPr lang="en-US" dirty="0"/>
              </a:p>
              <a:p>
                <a:endParaRPr lang="en-US" dirty="0"/>
              </a:p>
              <a:p>
                <a:endParaRPr lang="en-US" dirty="0"/>
              </a:p>
              <a:p>
                <a:endParaRPr lang="en-US" dirty="0"/>
              </a:p>
              <a:p>
                <a:endParaRPr lang="en-US" dirty="0"/>
              </a:p>
              <a:p>
                <a:endParaRPr lang="en-US" dirty="0"/>
              </a:p>
              <a:p>
                <a:endParaRPr lang="en-US" sz="2000" dirty="0"/>
              </a:p>
              <a:p>
                <a:r>
                  <a:rPr lang="en-US" dirty="0"/>
                  <a:t>Port calls classified as export/import/internal trade based on:</a:t>
                </a:r>
              </a:p>
              <a:p>
                <a:pPr lvl="1"/>
                <a:r>
                  <a:rPr lang="en-US" dirty="0"/>
                  <a:t>sign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𝑚𝑡𝑐</m:t>
                        </m:r>
                      </m:e>
                      <m:sub>
                        <m:r>
                          <a:rPr lang="en-US" i="1">
                            <a:latin typeface="Cambria Math" panose="02040503050406030204" pitchFamily="18" charset="0"/>
                          </a:rPr>
                          <m:t>𝑖𝑡</m:t>
                        </m:r>
                      </m:sub>
                      <m:sup>
                        <m:r>
                          <a:rPr lang="en-US" b="0" i="1" smtClean="0">
                            <a:latin typeface="Cambria Math" panose="02040503050406030204" pitchFamily="18" charset="0"/>
                          </a:rPr>
                          <m:t>𝐼𝑁</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𝑚𝑡𝑐</m:t>
                        </m:r>
                      </m:e>
                      <m:sub>
                        <m:r>
                          <a:rPr lang="en-US" i="1">
                            <a:latin typeface="Cambria Math" panose="02040503050406030204" pitchFamily="18" charset="0"/>
                          </a:rPr>
                          <m:t>𝑖𝑡</m:t>
                        </m:r>
                      </m:sub>
                      <m:sup>
                        <m:r>
                          <a:rPr lang="en-US" i="1">
                            <a:latin typeface="Cambria Math" panose="02040503050406030204" pitchFamily="18" charset="0"/>
                          </a:rPr>
                          <m:t>𝑂𝑈𝑇</m:t>
                        </m:r>
                      </m:sup>
                    </m:sSubSup>
                  </m:oMath>
                </a14:m>
                <a:r>
                  <a:rPr lang="en-US" dirty="0"/>
                  <a:t> (net trade)</a:t>
                </a:r>
              </a:p>
              <a:p>
                <a:pPr lvl="1"/>
                <a:r>
                  <a:rPr lang="en-US" dirty="0"/>
                  <a:t>country of previous port</a:t>
                </a:r>
              </a:p>
            </p:txBody>
          </p:sp>
        </mc:Choice>
        <mc:Fallback xmlns="">
          <p:sp>
            <p:nvSpPr>
              <p:cNvPr id="5" name="Content Placeholder 4">
                <a:extLst>
                  <a:ext uri="{FF2B5EF4-FFF2-40B4-BE49-F238E27FC236}">
                    <a16:creationId xmlns:a16="http://schemas.microsoft.com/office/drawing/2014/main" id="{5E02DD82-BDF8-4381-85F0-8864D5CFB193}"/>
                  </a:ext>
                </a:extLst>
              </p:cNvPr>
              <p:cNvSpPr>
                <a:spLocks noGrp="1" noRot="1" noChangeAspect="1" noMove="1" noResize="1" noEditPoints="1" noAdjustHandles="1" noChangeArrowheads="1" noChangeShapeType="1" noTextEdit="1"/>
              </p:cNvSpPr>
              <p:nvPr>
                <p:ph idx="1"/>
              </p:nvPr>
            </p:nvSpPr>
            <p:spPr>
              <a:xfrm>
                <a:off x="212034" y="1253330"/>
                <a:ext cx="11679614" cy="5425765"/>
              </a:xfrm>
              <a:blipFill>
                <a:blip r:embed="rId3"/>
                <a:stretch>
                  <a:fillRect l="-939" t="-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5A46FFD-3AC2-4415-80F9-EA6E51FE12EA}"/>
                  </a:ext>
                </a:extLst>
              </p:cNvPr>
              <p:cNvSpPr/>
              <p:nvPr/>
            </p:nvSpPr>
            <p:spPr>
              <a:xfrm>
                <a:off x="3192764" y="2626264"/>
                <a:ext cx="5494838" cy="1016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a:latin typeface="Cambria Math" panose="02040503050406030204" pitchFamily="18" charset="0"/>
                            </a:rPr>
                            <m:t>𝑚𝑡𝑐</m:t>
                          </m:r>
                        </m:e>
                        <m:sub>
                          <m:r>
                            <a:rPr lang="en-US" sz="2800" i="1">
                              <a:latin typeface="Cambria Math" panose="02040503050406030204" pitchFamily="18" charset="0"/>
                            </a:rPr>
                            <m:t>𝑖𝑡</m:t>
                          </m:r>
                        </m:sub>
                        <m:sup>
                          <m:r>
                            <a:rPr lang="en-US" sz="2800" i="1">
                              <a:latin typeface="Cambria Math" panose="02040503050406030204" pitchFamily="18" charset="0"/>
                            </a:rPr>
                            <m:t>𝐼𝑁</m:t>
                          </m:r>
                        </m:sup>
                      </m:sSubSup>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𝑑𝑤𝑡</m:t>
                          </m:r>
                        </m:e>
                        <m:sub>
                          <m:r>
                            <a:rPr lang="en-US" sz="2800" i="1">
                              <a:latin typeface="Cambria Math" panose="02040503050406030204" pitchFamily="18" charset="0"/>
                            </a:rPr>
                            <m:t>𝑖</m:t>
                          </m:r>
                        </m:sub>
                      </m:sSub>
                      <m:r>
                        <a:rPr lang="en-US" sz="2800" i="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𝑖𝑡</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𝑖</m:t>
                              </m:r>
                              <m:r>
                                <a:rPr lang="en-US" sz="2800" i="0">
                                  <a:latin typeface="Cambria Math" panose="02040503050406030204" pitchFamily="18" charset="0"/>
                                </a:rPr>
                                <m:t>,</m:t>
                              </m:r>
                              <m:r>
                                <a:rPr lang="en-US" sz="2800" i="1">
                                  <a:latin typeface="Cambria Math" panose="02040503050406030204" pitchFamily="18" charset="0"/>
                                </a:rPr>
                                <m:t>𝑏𝑎𝑙𝑙𝑎𝑠𝑡</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𝑖</m:t>
                              </m:r>
                              <m:r>
                                <a:rPr lang="en-US" sz="2800" i="0">
                                  <a:latin typeface="Cambria Math" panose="02040503050406030204" pitchFamily="18" charset="0"/>
                                </a:rPr>
                                <m:t>,</m:t>
                              </m:r>
                              <m:r>
                                <a:rPr lang="en-US" sz="2800" i="1">
                                  <a:latin typeface="Cambria Math" panose="02040503050406030204" pitchFamily="18" charset="0"/>
                                </a:rPr>
                                <m:t>𝑚𝑎𝑥</m:t>
                              </m:r>
                            </m:sub>
                          </m:sSub>
                          <m:r>
                            <a:rPr lang="en-US" sz="2800" i="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𝑑</m:t>
                              </m:r>
                            </m:e>
                            <m:sub>
                              <m:r>
                                <a:rPr lang="en-US" sz="2800" i="1">
                                  <a:latin typeface="Cambria Math" panose="02040503050406030204" pitchFamily="18" charset="0"/>
                                </a:rPr>
                                <m:t>𝑖</m:t>
                              </m:r>
                              <m:r>
                                <a:rPr lang="en-US" sz="2800" i="0">
                                  <a:latin typeface="Cambria Math" panose="02040503050406030204" pitchFamily="18" charset="0"/>
                                </a:rPr>
                                <m:t>,</m:t>
                              </m:r>
                              <m:r>
                                <a:rPr lang="en-US" sz="2800" i="1">
                                  <a:latin typeface="Cambria Math" panose="02040503050406030204" pitchFamily="18" charset="0"/>
                                </a:rPr>
                                <m:t>𝑏𝑎𝑙𝑙𝑎𝑠𝑡</m:t>
                              </m:r>
                            </m:sub>
                          </m:sSub>
                        </m:den>
                      </m:f>
                    </m:oMath>
                  </m:oMathPara>
                </a14:m>
                <a:endParaRPr lang="en-US" sz="2800" dirty="0"/>
              </a:p>
            </p:txBody>
          </p:sp>
        </mc:Choice>
        <mc:Fallback xmlns="">
          <p:sp>
            <p:nvSpPr>
              <p:cNvPr id="6" name="Rectangle 5">
                <a:extLst>
                  <a:ext uri="{FF2B5EF4-FFF2-40B4-BE49-F238E27FC236}">
                    <a16:creationId xmlns:a16="http://schemas.microsoft.com/office/drawing/2014/main" id="{E5A46FFD-3AC2-4415-80F9-EA6E51FE12EA}"/>
                  </a:ext>
                </a:extLst>
              </p:cNvPr>
              <p:cNvSpPr>
                <a:spLocks noRot="1" noChangeAspect="1" noMove="1" noResize="1" noEditPoints="1" noAdjustHandles="1" noChangeArrowheads="1" noChangeShapeType="1" noTextEdit="1"/>
              </p:cNvSpPr>
              <p:nvPr/>
            </p:nvSpPr>
            <p:spPr>
              <a:xfrm>
                <a:off x="3192764" y="2626264"/>
                <a:ext cx="5494838" cy="10161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3782973-F8CC-4789-A6D2-D6F79744EF09}"/>
                  </a:ext>
                </a:extLst>
              </p:cNvPr>
              <p:cNvSpPr/>
              <p:nvPr/>
            </p:nvSpPr>
            <p:spPr>
              <a:xfrm>
                <a:off x="3192764" y="4207623"/>
                <a:ext cx="3147720" cy="5836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a:latin typeface="Cambria Math" panose="02040503050406030204" pitchFamily="18" charset="0"/>
                            </a:rPr>
                            <m:t>𝑚𝑡𝑐</m:t>
                          </m:r>
                        </m:e>
                        <m:sub>
                          <m:r>
                            <a:rPr lang="en-US" sz="2800" i="1">
                              <a:latin typeface="Cambria Math" panose="02040503050406030204" pitchFamily="18" charset="0"/>
                            </a:rPr>
                            <m:t>𝑖𝑡</m:t>
                          </m:r>
                        </m:sub>
                        <m:sup>
                          <m:r>
                            <a:rPr lang="en-US" sz="2800" i="1">
                              <a:latin typeface="Cambria Math" panose="02040503050406030204" pitchFamily="18" charset="0"/>
                            </a:rPr>
                            <m:t>𝑂𝑈𝑇</m:t>
                          </m:r>
                        </m:sup>
                      </m:sSubSup>
                      <m:r>
                        <a:rPr lang="en-US" sz="2800" i="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𝑚𝑡𝑐</m:t>
                          </m:r>
                        </m:e>
                        <m:sub>
                          <m:r>
                            <a:rPr lang="en-US" sz="2800" i="1">
                              <a:latin typeface="Cambria Math" panose="02040503050406030204" pitchFamily="18" charset="0"/>
                            </a:rPr>
                            <m:t>𝑖</m:t>
                          </m:r>
                          <m:r>
                            <a:rPr lang="en-US" sz="2800" b="0" i="1" smtClean="0">
                              <a:latin typeface="Cambria Math" panose="02040503050406030204" pitchFamily="18" charset="0"/>
                            </a:rPr>
                            <m:t>,</m:t>
                          </m:r>
                          <m:r>
                            <a:rPr lang="en-US" sz="2800" i="1">
                              <a:latin typeface="Cambria Math" panose="02040503050406030204" pitchFamily="18" charset="0"/>
                            </a:rPr>
                            <m:t>𝑡</m:t>
                          </m:r>
                          <m:r>
                            <a:rPr lang="en-US" sz="2800" i="0">
                              <a:latin typeface="Cambria Math" panose="02040503050406030204" pitchFamily="18" charset="0"/>
                            </a:rPr>
                            <m:t>+1</m:t>
                          </m:r>
                        </m:sub>
                        <m:sup>
                          <m:r>
                            <a:rPr lang="en-US" sz="2800" i="1">
                              <a:latin typeface="Cambria Math" panose="02040503050406030204" pitchFamily="18" charset="0"/>
                            </a:rPr>
                            <m:t>𝐼𝑁</m:t>
                          </m:r>
                        </m:sup>
                      </m:sSubSup>
                    </m:oMath>
                  </m:oMathPara>
                </a14:m>
                <a:endParaRPr lang="en-US" sz="2800" dirty="0"/>
              </a:p>
            </p:txBody>
          </p:sp>
        </mc:Choice>
        <mc:Fallback xmlns="">
          <p:sp>
            <p:nvSpPr>
              <p:cNvPr id="7" name="Rectangle 6">
                <a:extLst>
                  <a:ext uri="{FF2B5EF4-FFF2-40B4-BE49-F238E27FC236}">
                    <a16:creationId xmlns:a16="http://schemas.microsoft.com/office/drawing/2014/main" id="{C3782973-F8CC-4789-A6D2-D6F79744EF09}"/>
                  </a:ext>
                </a:extLst>
              </p:cNvPr>
              <p:cNvSpPr>
                <a:spLocks noRot="1" noChangeAspect="1" noMove="1" noResize="1" noEditPoints="1" noAdjustHandles="1" noChangeArrowheads="1" noChangeShapeType="1" noTextEdit="1"/>
              </p:cNvSpPr>
              <p:nvPr/>
            </p:nvSpPr>
            <p:spPr>
              <a:xfrm>
                <a:off x="3192764" y="4207623"/>
                <a:ext cx="3147720" cy="583621"/>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CD00AB6-9CFD-4ACB-839E-3D508E980804}"/>
              </a:ext>
            </a:extLst>
          </p:cNvPr>
          <p:cNvSpPr txBox="1"/>
          <p:nvPr/>
        </p:nvSpPr>
        <p:spPr>
          <a:xfrm>
            <a:off x="1282148" y="2632429"/>
            <a:ext cx="1500808" cy="584775"/>
          </a:xfrm>
          <a:prstGeom prst="rect">
            <a:avLst/>
          </a:prstGeom>
          <a:noFill/>
        </p:spPr>
        <p:txBody>
          <a:bodyPr wrap="square" rtlCol="0">
            <a:spAutoFit/>
          </a:bodyPr>
          <a:lstStyle/>
          <a:p>
            <a:pPr algn="ctr"/>
            <a:r>
              <a:rPr lang="en-US" sz="1600" dirty="0"/>
              <a:t>inbound metric tons of cargo</a:t>
            </a:r>
          </a:p>
        </p:txBody>
      </p:sp>
      <p:sp>
        <p:nvSpPr>
          <p:cNvPr id="15" name="TextBox 14">
            <a:extLst>
              <a:ext uri="{FF2B5EF4-FFF2-40B4-BE49-F238E27FC236}">
                <a16:creationId xmlns:a16="http://schemas.microsoft.com/office/drawing/2014/main" id="{CD84F645-9020-462E-961F-D77F75EA5A75}"/>
              </a:ext>
            </a:extLst>
          </p:cNvPr>
          <p:cNvSpPr txBox="1"/>
          <p:nvPr/>
        </p:nvSpPr>
        <p:spPr>
          <a:xfrm>
            <a:off x="1123122" y="4111443"/>
            <a:ext cx="1596626" cy="584775"/>
          </a:xfrm>
          <a:prstGeom prst="rect">
            <a:avLst/>
          </a:prstGeom>
          <a:noFill/>
        </p:spPr>
        <p:txBody>
          <a:bodyPr wrap="square" rtlCol="0">
            <a:spAutoFit/>
          </a:bodyPr>
          <a:lstStyle/>
          <a:p>
            <a:pPr algn="ctr"/>
            <a:r>
              <a:rPr lang="en-US" sz="1600" dirty="0"/>
              <a:t>outbound metric tons of cargo</a:t>
            </a:r>
          </a:p>
        </p:txBody>
      </p:sp>
      <p:sp>
        <p:nvSpPr>
          <p:cNvPr id="17" name="TextBox 16">
            <a:extLst>
              <a:ext uri="{FF2B5EF4-FFF2-40B4-BE49-F238E27FC236}">
                <a16:creationId xmlns:a16="http://schemas.microsoft.com/office/drawing/2014/main" id="{0599A3F8-AB9D-4FE0-8416-066A4FD88071}"/>
              </a:ext>
            </a:extLst>
          </p:cNvPr>
          <p:cNvSpPr txBox="1"/>
          <p:nvPr/>
        </p:nvSpPr>
        <p:spPr>
          <a:xfrm>
            <a:off x="4419364" y="1835075"/>
            <a:ext cx="1216123" cy="584775"/>
          </a:xfrm>
          <a:prstGeom prst="rect">
            <a:avLst/>
          </a:prstGeom>
          <a:noFill/>
        </p:spPr>
        <p:txBody>
          <a:bodyPr wrap="square" rtlCol="0">
            <a:spAutoFit/>
          </a:bodyPr>
          <a:lstStyle/>
          <a:p>
            <a:pPr algn="ctr"/>
            <a:r>
              <a:rPr lang="en-US" sz="1600" dirty="0"/>
              <a:t>deadweight tonnage</a:t>
            </a:r>
          </a:p>
        </p:txBody>
      </p:sp>
      <p:sp>
        <p:nvSpPr>
          <p:cNvPr id="18" name="TextBox 17">
            <a:extLst>
              <a:ext uri="{FF2B5EF4-FFF2-40B4-BE49-F238E27FC236}">
                <a16:creationId xmlns:a16="http://schemas.microsoft.com/office/drawing/2014/main" id="{6A5700B7-F963-4D32-AEE7-50B6D04B3BD5}"/>
              </a:ext>
            </a:extLst>
          </p:cNvPr>
          <p:cNvSpPr txBox="1"/>
          <p:nvPr/>
        </p:nvSpPr>
        <p:spPr>
          <a:xfrm>
            <a:off x="5940183" y="1971653"/>
            <a:ext cx="1508175" cy="338554"/>
          </a:xfrm>
          <a:prstGeom prst="rect">
            <a:avLst/>
          </a:prstGeom>
          <a:noFill/>
        </p:spPr>
        <p:txBody>
          <a:bodyPr wrap="square" rtlCol="0">
            <a:spAutoFit/>
          </a:bodyPr>
          <a:lstStyle/>
          <a:p>
            <a:pPr algn="ctr"/>
            <a:r>
              <a:rPr lang="en-US" sz="1600" dirty="0"/>
              <a:t>current draught</a:t>
            </a:r>
          </a:p>
        </p:txBody>
      </p:sp>
      <p:sp>
        <p:nvSpPr>
          <p:cNvPr id="19" name="TextBox 18">
            <a:extLst>
              <a:ext uri="{FF2B5EF4-FFF2-40B4-BE49-F238E27FC236}">
                <a16:creationId xmlns:a16="http://schemas.microsoft.com/office/drawing/2014/main" id="{15F42438-1E54-4538-A6B8-81530567A1E6}"/>
              </a:ext>
            </a:extLst>
          </p:cNvPr>
          <p:cNvSpPr txBox="1"/>
          <p:nvPr/>
        </p:nvSpPr>
        <p:spPr>
          <a:xfrm>
            <a:off x="9261727" y="2844225"/>
            <a:ext cx="1152336" cy="584775"/>
          </a:xfrm>
          <a:prstGeom prst="rect">
            <a:avLst/>
          </a:prstGeom>
          <a:noFill/>
        </p:spPr>
        <p:txBody>
          <a:bodyPr wrap="square" rtlCol="0">
            <a:spAutoFit/>
          </a:bodyPr>
          <a:lstStyle/>
          <a:p>
            <a:pPr algn="ctr"/>
            <a:r>
              <a:rPr lang="en-US" sz="1600" dirty="0"/>
              <a:t>draught of empty ship</a:t>
            </a:r>
          </a:p>
        </p:txBody>
      </p:sp>
      <p:sp>
        <p:nvSpPr>
          <p:cNvPr id="22" name="TextBox 21">
            <a:extLst>
              <a:ext uri="{FF2B5EF4-FFF2-40B4-BE49-F238E27FC236}">
                <a16:creationId xmlns:a16="http://schemas.microsoft.com/office/drawing/2014/main" id="{EB7E928B-E007-469C-8277-728D40802F62}"/>
              </a:ext>
            </a:extLst>
          </p:cNvPr>
          <p:cNvSpPr txBox="1"/>
          <p:nvPr/>
        </p:nvSpPr>
        <p:spPr>
          <a:xfrm>
            <a:off x="6694271" y="3915235"/>
            <a:ext cx="1076740" cy="584775"/>
          </a:xfrm>
          <a:prstGeom prst="rect">
            <a:avLst/>
          </a:prstGeom>
          <a:noFill/>
        </p:spPr>
        <p:txBody>
          <a:bodyPr wrap="square" rtlCol="0">
            <a:spAutoFit/>
          </a:bodyPr>
          <a:lstStyle/>
          <a:p>
            <a:pPr algn="ctr"/>
            <a:r>
              <a:rPr lang="en-US" sz="1600" dirty="0"/>
              <a:t>draught of full ship</a:t>
            </a:r>
          </a:p>
        </p:txBody>
      </p:sp>
      <p:cxnSp>
        <p:nvCxnSpPr>
          <p:cNvPr id="10" name="Straight Arrow Connector 9">
            <a:extLst>
              <a:ext uri="{FF2B5EF4-FFF2-40B4-BE49-F238E27FC236}">
                <a16:creationId xmlns:a16="http://schemas.microsoft.com/office/drawing/2014/main" id="{70372C98-04EF-4D39-9184-527D94EC6267}"/>
              </a:ext>
            </a:extLst>
          </p:cNvPr>
          <p:cNvCxnSpPr>
            <a:cxnSpLocks/>
          </p:cNvCxnSpPr>
          <p:nvPr/>
        </p:nvCxnSpPr>
        <p:spPr>
          <a:xfrm>
            <a:off x="2782956" y="2924816"/>
            <a:ext cx="518009" cy="77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F3E5B44-7A5F-4E8D-8FC0-06FF328E7978}"/>
              </a:ext>
            </a:extLst>
          </p:cNvPr>
          <p:cNvCxnSpPr>
            <a:cxnSpLocks/>
            <a:stCxn id="15" idx="3"/>
          </p:cNvCxnSpPr>
          <p:nvPr/>
        </p:nvCxnSpPr>
        <p:spPr>
          <a:xfrm>
            <a:off x="2719748" y="4403831"/>
            <a:ext cx="581216" cy="73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2C42B86-38F3-4DD2-B774-B7DD4FE81035}"/>
              </a:ext>
            </a:extLst>
          </p:cNvPr>
          <p:cNvCxnSpPr>
            <a:cxnSpLocks/>
            <a:stCxn id="17" idx="2"/>
          </p:cNvCxnSpPr>
          <p:nvPr/>
        </p:nvCxnSpPr>
        <p:spPr>
          <a:xfrm>
            <a:off x="5027426" y="2419850"/>
            <a:ext cx="0" cy="548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12DFEC1-4F50-4A23-A1A0-F5966FF3BFCD}"/>
              </a:ext>
            </a:extLst>
          </p:cNvPr>
          <p:cNvCxnSpPr>
            <a:cxnSpLocks/>
            <a:stCxn id="18" idx="2"/>
          </p:cNvCxnSpPr>
          <p:nvPr/>
        </p:nvCxnSpPr>
        <p:spPr>
          <a:xfrm flipH="1">
            <a:off x="6400801" y="2310206"/>
            <a:ext cx="293470" cy="425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72AB3F4-33DC-450C-83B2-B27D759588E3}"/>
              </a:ext>
            </a:extLst>
          </p:cNvPr>
          <p:cNvCxnSpPr>
            <a:cxnSpLocks/>
            <a:stCxn id="19" idx="1"/>
          </p:cNvCxnSpPr>
          <p:nvPr/>
        </p:nvCxnSpPr>
        <p:spPr>
          <a:xfrm flipH="1">
            <a:off x="8567531" y="3136613"/>
            <a:ext cx="694196" cy="351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628A96F-0AE3-4B1D-8EEE-D87584541A27}"/>
              </a:ext>
            </a:extLst>
          </p:cNvPr>
          <p:cNvCxnSpPr>
            <a:cxnSpLocks/>
            <a:stCxn id="19" idx="1"/>
          </p:cNvCxnSpPr>
          <p:nvPr/>
        </p:nvCxnSpPr>
        <p:spPr>
          <a:xfrm flipH="1" flipV="1">
            <a:off x="8378687" y="2968491"/>
            <a:ext cx="883040" cy="168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459A8F3-04F8-4481-B52B-D2393B8D985A}"/>
              </a:ext>
            </a:extLst>
          </p:cNvPr>
          <p:cNvCxnSpPr>
            <a:cxnSpLocks/>
            <a:stCxn id="22" idx="0"/>
          </p:cNvCxnSpPr>
          <p:nvPr/>
        </p:nvCxnSpPr>
        <p:spPr>
          <a:xfrm flipH="1" flipV="1">
            <a:off x="6490253" y="3616705"/>
            <a:ext cx="742388" cy="298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11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95FD6DA-C188-42F6-8F34-5BC401ACCA75}"/>
              </a:ext>
            </a:extLst>
          </p:cNvPr>
          <p:cNvSpPr txBox="1">
            <a:spLocks/>
          </p:cNvSpPr>
          <p:nvPr/>
        </p:nvSpPr>
        <p:spPr>
          <a:xfrm>
            <a:off x="0" y="25399"/>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BENCHMARKING RESULTS</a:t>
            </a:r>
          </a:p>
        </p:txBody>
      </p:sp>
      <p:sp>
        <p:nvSpPr>
          <p:cNvPr id="31" name="TextBox 30">
            <a:extLst>
              <a:ext uri="{FF2B5EF4-FFF2-40B4-BE49-F238E27FC236}">
                <a16:creationId xmlns:a16="http://schemas.microsoft.com/office/drawing/2014/main" id="{593ECA72-588B-43BE-9279-3CF7650B872A}"/>
              </a:ext>
            </a:extLst>
          </p:cNvPr>
          <p:cNvSpPr txBox="1"/>
          <p:nvPr/>
        </p:nvSpPr>
        <p:spPr>
          <a:xfrm>
            <a:off x="188671" y="2261078"/>
            <a:ext cx="6215271" cy="2862322"/>
          </a:xfrm>
          <a:prstGeom prst="rect">
            <a:avLst/>
          </a:prstGeom>
          <a:noFill/>
        </p:spPr>
        <p:txBody>
          <a:bodyPr wrap="square" rtlCol="0">
            <a:spAutoFit/>
          </a:bodyPr>
          <a:lstStyle/>
          <a:p>
            <a:pPr marL="742950" lvl="0" indent="-742950">
              <a:buFont typeface="+mj-lt"/>
              <a:buAutoNum type="arabicPeriod"/>
            </a:pPr>
            <a:r>
              <a:rPr lang="en-US" sz="3600" dirty="0">
                <a:solidFill>
                  <a:prstClr val="black"/>
                </a:solidFill>
              </a:rPr>
              <a:t>Macroeconomic nowcasting</a:t>
            </a:r>
          </a:p>
          <a:p>
            <a:pPr marL="742950" lvl="0" indent="-742950">
              <a:buFont typeface="+mj-lt"/>
              <a:buAutoNum type="arabicPeriod"/>
            </a:pPr>
            <a:endParaRPr lang="en-US" sz="3600" dirty="0">
              <a:solidFill>
                <a:prstClr val="black"/>
              </a:solidFill>
            </a:endParaRPr>
          </a:p>
          <a:p>
            <a:pPr marL="742950" lvl="0" indent="-742950">
              <a:buFont typeface="+mj-lt"/>
              <a:buAutoNum type="arabicPeriod"/>
            </a:pPr>
            <a:endParaRPr lang="en-US" sz="3600" dirty="0"/>
          </a:p>
          <a:p>
            <a:pPr marL="742950" lvl="0" indent="-742950">
              <a:buFont typeface="+mj-lt"/>
              <a:buAutoNum type="arabicPeriod"/>
            </a:pPr>
            <a:endParaRPr lang="en-US" sz="3600" dirty="0"/>
          </a:p>
          <a:p>
            <a:pPr marL="742950" indent="-742950">
              <a:buFont typeface="+mj-lt"/>
              <a:buAutoNum type="arabicPeriod"/>
            </a:pPr>
            <a:r>
              <a:rPr lang="en-US" sz="3600" dirty="0"/>
              <a:t>Sectoral analyses</a:t>
            </a:r>
          </a:p>
        </p:txBody>
      </p:sp>
      <p:cxnSp>
        <p:nvCxnSpPr>
          <p:cNvPr id="3" name="Straight Connector 2">
            <a:extLst>
              <a:ext uri="{FF2B5EF4-FFF2-40B4-BE49-F238E27FC236}">
                <a16:creationId xmlns:a16="http://schemas.microsoft.com/office/drawing/2014/main" id="{39AF9E42-4EA4-4068-87D3-BB0AF7441847}"/>
              </a:ext>
            </a:extLst>
          </p:cNvPr>
          <p:cNvCxnSpPr/>
          <p:nvPr/>
        </p:nvCxnSpPr>
        <p:spPr>
          <a:xfrm>
            <a:off x="6364354" y="1536684"/>
            <a:ext cx="0" cy="397031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AC5F6EE-E5DB-4566-B2BC-88251DA3DAAC}"/>
              </a:ext>
            </a:extLst>
          </p:cNvPr>
          <p:cNvSpPr txBox="1"/>
          <p:nvPr/>
        </p:nvSpPr>
        <p:spPr>
          <a:xfrm>
            <a:off x="6793746" y="1973333"/>
            <a:ext cx="5398254" cy="3354765"/>
          </a:xfrm>
          <a:prstGeom prst="rect">
            <a:avLst/>
          </a:prstGeom>
          <a:noFill/>
        </p:spPr>
        <p:txBody>
          <a:bodyPr wrap="square" rtlCol="0">
            <a:spAutoFit/>
          </a:bodyPr>
          <a:lstStyle/>
          <a:p>
            <a:pPr lvl="0">
              <a:spcAft>
                <a:spcPts val="1200"/>
              </a:spcAft>
            </a:pPr>
            <a:r>
              <a:rPr lang="en-US" sz="3200" dirty="0">
                <a:solidFill>
                  <a:prstClr val="black"/>
                </a:solidFill>
              </a:rPr>
              <a:t>NOTE:</a:t>
            </a:r>
          </a:p>
          <a:p>
            <a:pPr marL="457200" lvl="0" indent="-457200">
              <a:spcAft>
                <a:spcPts val="1200"/>
              </a:spcAft>
              <a:buFont typeface="Arial" panose="020B0604020202020204" pitchFamily="34" charset="0"/>
              <a:buChar char="•"/>
            </a:pPr>
            <a:r>
              <a:rPr lang="en-US" sz="3200" dirty="0">
                <a:solidFill>
                  <a:prstClr val="black"/>
                </a:solidFill>
              </a:rPr>
              <a:t>We compare our seaborne trade indicators to official trade statistics that include all modes of transportation</a:t>
            </a:r>
          </a:p>
          <a:p>
            <a:pPr marL="457200" lvl="0" indent="-457200">
              <a:spcAft>
                <a:spcPts val="1200"/>
              </a:spcAft>
              <a:buFont typeface="Arial" panose="020B0604020202020204" pitchFamily="34" charset="0"/>
              <a:buChar char="•"/>
            </a:pPr>
            <a:r>
              <a:rPr lang="en-US" sz="3200" dirty="0">
                <a:solidFill>
                  <a:prstClr val="black"/>
                </a:solidFill>
              </a:rPr>
              <a:t>Unfair, but realistic</a:t>
            </a:r>
          </a:p>
        </p:txBody>
      </p:sp>
    </p:spTree>
    <p:extLst>
      <p:ext uri="{BB962C8B-B14F-4D97-AF65-F5344CB8AC3E}">
        <p14:creationId xmlns:p14="http://schemas.microsoft.com/office/powerpoint/2010/main" val="222362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4FDC9A0-F887-4B93-A665-736B2F8D5595}"/>
              </a:ext>
            </a:extLst>
          </p:cNvPr>
          <p:cNvPicPr>
            <a:picLocks noChangeAspect="1"/>
          </p:cNvPicPr>
          <p:nvPr/>
        </p:nvPicPr>
        <p:blipFill>
          <a:blip r:embed="rId3"/>
          <a:stretch>
            <a:fillRect/>
          </a:stretch>
        </p:blipFill>
        <p:spPr>
          <a:xfrm>
            <a:off x="7817870" y="4109274"/>
            <a:ext cx="4303163" cy="2685350"/>
          </a:xfrm>
          <a:prstGeom prst="rect">
            <a:avLst/>
          </a:prstGeom>
        </p:spPr>
      </p:pic>
      <p:pic>
        <p:nvPicPr>
          <p:cNvPr id="12" name="Picture 11">
            <a:extLst>
              <a:ext uri="{FF2B5EF4-FFF2-40B4-BE49-F238E27FC236}">
                <a16:creationId xmlns:a16="http://schemas.microsoft.com/office/drawing/2014/main" id="{241E4DB7-B285-41A2-9066-D091211E113F}"/>
              </a:ext>
            </a:extLst>
          </p:cNvPr>
          <p:cNvPicPr>
            <a:picLocks noChangeAspect="1"/>
          </p:cNvPicPr>
          <p:nvPr/>
        </p:nvPicPr>
        <p:blipFill>
          <a:blip r:embed="rId4"/>
          <a:stretch>
            <a:fillRect/>
          </a:stretch>
        </p:blipFill>
        <p:spPr>
          <a:xfrm>
            <a:off x="3361743" y="1341779"/>
            <a:ext cx="4303163" cy="2652479"/>
          </a:xfrm>
          <a:prstGeom prst="rect">
            <a:avLst/>
          </a:prstGeom>
        </p:spPr>
      </p:pic>
      <p:sp>
        <p:nvSpPr>
          <p:cNvPr id="11" name="Title 1">
            <a:extLst>
              <a:ext uri="{FF2B5EF4-FFF2-40B4-BE49-F238E27FC236}">
                <a16:creationId xmlns:a16="http://schemas.microsoft.com/office/drawing/2014/main" id="{395FD6DA-C188-42F6-8F34-5BC401ACCA75}"/>
              </a:ext>
            </a:extLst>
          </p:cNvPr>
          <p:cNvSpPr txBox="1">
            <a:spLocks/>
          </p:cNvSpPr>
          <p:nvPr/>
        </p:nvSpPr>
        <p:spPr>
          <a:xfrm>
            <a:off x="0" y="25399"/>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RESULTS: Benchmarking trade nowcasts</a:t>
            </a:r>
          </a:p>
        </p:txBody>
      </p:sp>
      <p:pic>
        <p:nvPicPr>
          <p:cNvPr id="10" name="Picture 9">
            <a:extLst>
              <a:ext uri="{FF2B5EF4-FFF2-40B4-BE49-F238E27FC236}">
                <a16:creationId xmlns:a16="http://schemas.microsoft.com/office/drawing/2014/main" id="{81C6AB23-8F0D-495D-8070-D5093E94133E}"/>
              </a:ext>
            </a:extLst>
          </p:cNvPr>
          <p:cNvPicPr>
            <a:picLocks noChangeAspect="1"/>
          </p:cNvPicPr>
          <p:nvPr/>
        </p:nvPicPr>
        <p:blipFill>
          <a:blip r:embed="rId5"/>
          <a:stretch>
            <a:fillRect/>
          </a:stretch>
        </p:blipFill>
        <p:spPr>
          <a:xfrm>
            <a:off x="3361743" y="4107747"/>
            <a:ext cx="4303163" cy="2663863"/>
          </a:xfrm>
          <a:prstGeom prst="rect">
            <a:avLst/>
          </a:prstGeom>
        </p:spPr>
      </p:pic>
      <p:sp>
        <p:nvSpPr>
          <p:cNvPr id="13" name="Rectangle 12">
            <a:extLst>
              <a:ext uri="{FF2B5EF4-FFF2-40B4-BE49-F238E27FC236}">
                <a16:creationId xmlns:a16="http://schemas.microsoft.com/office/drawing/2014/main" id="{F1D3D8F6-70B8-412A-BE8C-565CF4474EB7}"/>
              </a:ext>
            </a:extLst>
          </p:cNvPr>
          <p:cNvSpPr/>
          <p:nvPr/>
        </p:nvSpPr>
        <p:spPr>
          <a:xfrm>
            <a:off x="3696891" y="4082423"/>
            <a:ext cx="2323322" cy="374974"/>
          </a:xfrm>
          <a:prstGeom prst="rect">
            <a:avLst/>
          </a:prstGeom>
        </p:spPr>
        <p:txBody>
          <a:bodyPr wrap="square">
            <a:spAutoFit/>
          </a:bodyPr>
          <a:lstStyle/>
          <a:p>
            <a:pPr>
              <a:lnSpc>
                <a:spcPct val="110000"/>
              </a:lnSpc>
            </a:pPr>
            <a:r>
              <a:rPr lang="en-US" b="1" dirty="0">
                <a:solidFill>
                  <a:srgbClr val="4472C4"/>
                </a:solidFill>
                <a:latin typeface="Times New Roman" panose="02020603050405020304" pitchFamily="18" charset="0"/>
                <a:ea typeface="Calibri" panose="020F0502020204030204" pitchFamily="34" charset="0"/>
              </a:rPr>
              <a:t>Euro Area imports</a:t>
            </a:r>
            <a:endParaRPr lang="en-US" dirty="0">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7F4B53C9-5615-4B00-BBC5-C5FBAE5BA8A9}"/>
              </a:ext>
            </a:extLst>
          </p:cNvPr>
          <p:cNvSpPr/>
          <p:nvPr/>
        </p:nvSpPr>
        <p:spPr>
          <a:xfrm>
            <a:off x="3696891" y="1322737"/>
            <a:ext cx="1708526" cy="374974"/>
          </a:xfrm>
          <a:prstGeom prst="rect">
            <a:avLst/>
          </a:prstGeom>
        </p:spPr>
        <p:txBody>
          <a:bodyPr wrap="square">
            <a:spAutoFit/>
          </a:bodyPr>
          <a:lstStyle/>
          <a:p>
            <a:pPr>
              <a:lnSpc>
                <a:spcPct val="110000"/>
              </a:lnSpc>
            </a:pPr>
            <a:r>
              <a:rPr lang="en-US" b="1" dirty="0">
                <a:solidFill>
                  <a:srgbClr val="4472C4"/>
                </a:solidFill>
                <a:latin typeface="Times New Roman" panose="02020603050405020304" pitchFamily="18" charset="0"/>
                <a:ea typeface="Calibri" panose="020F0502020204030204" pitchFamily="34" charset="0"/>
              </a:rPr>
              <a:t>World imports</a:t>
            </a:r>
            <a:endParaRPr lang="en-US" dirty="0">
              <a:latin typeface="Times New Roman" panose="02020603050405020304" pitchFamily="18" charset="0"/>
              <a:ea typeface="Calibri" panose="020F0502020204030204" pitchFamily="34" charset="0"/>
            </a:endParaRPr>
          </a:p>
        </p:txBody>
      </p:sp>
      <p:pic>
        <p:nvPicPr>
          <p:cNvPr id="14" name="Picture 13">
            <a:extLst>
              <a:ext uri="{FF2B5EF4-FFF2-40B4-BE49-F238E27FC236}">
                <a16:creationId xmlns:a16="http://schemas.microsoft.com/office/drawing/2014/main" id="{9E8328BB-9117-4272-907F-5E6EC276B758}"/>
              </a:ext>
            </a:extLst>
          </p:cNvPr>
          <p:cNvPicPr>
            <a:picLocks noChangeAspect="1"/>
          </p:cNvPicPr>
          <p:nvPr/>
        </p:nvPicPr>
        <p:blipFill>
          <a:blip r:embed="rId6"/>
          <a:stretch>
            <a:fillRect/>
          </a:stretch>
        </p:blipFill>
        <p:spPr>
          <a:xfrm>
            <a:off x="7817871" y="1341375"/>
            <a:ext cx="4303162" cy="2646787"/>
          </a:xfrm>
          <a:prstGeom prst="rect">
            <a:avLst/>
          </a:prstGeom>
        </p:spPr>
      </p:pic>
      <p:sp>
        <p:nvSpPr>
          <p:cNvPr id="16" name="Rectangle 15">
            <a:extLst>
              <a:ext uri="{FF2B5EF4-FFF2-40B4-BE49-F238E27FC236}">
                <a16:creationId xmlns:a16="http://schemas.microsoft.com/office/drawing/2014/main" id="{39BA5AA9-7F35-4010-BF74-7244DCAFBB51}"/>
              </a:ext>
            </a:extLst>
          </p:cNvPr>
          <p:cNvSpPr/>
          <p:nvPr/>
        </p:nvSpPr>
        <p:spPr>
          <a:xfrm>
            <a:off x="8162718" y="1314430"/>
            <a:ext cx="2024892" cy="374974"/>
          </a:xfrm>
          <a:prstGeom prst="rect">
            <a:avLst/>
          </a:prstGeom>
        </p:spPr>
        <p:txBody>
          <a:bodyPr wrap="square">
            <a:spAutoFit/>
          </a:bodyPr>
          <a:lstStyle/>
          <a:p>
            <a:pPr>
              <a:lnSpc>
                <a:spcPct val="110000"/>
              </a:lnSpc>
            </a:pPr>
            <a:r>
              <a:rPr lang="en-US" b="1" dirty="0">
                <a:solidFill>
                  <a:srgbClr val="4472C4"/>
                </a:solidFill>
                <a:latin typeface="Times New Roman" panose="02020603050405020304" pitchFamily="18" charset="0"/>
                <a:ea typeface="Calibri" panose="020F0502020204030204" pitchFamily="34" charset="0"/>
              </a:rPr>
              <a:t>Argentina exports</a:t>
            </a:r>
            <a:endParaRPr lang="en-US" dirty="0">
              <a:latin typeface="Times New Roman" panose="02020603050405020304" pitchFamily="18" charset="0"/>
              <a:ea typeface="Calibri" panose="020F0502020204030204" pitchFamily="34" charset="0"/>
            </a:endParaRPr>
          </a:p>
        </p:txBody>
      </p:sp>
      <p:sp>
        <p:nvSpPr>
          <p:cNvPr id="17" name="Rectangle 16">
            <a:extLst>
              <a:ext uri="{FF2B5EF4-FFF2-40B4-BE49-F238E27FC236}">
                <a16:creationId xmlns:a16="http://schemas.microsoft.com/office/drawing/2014/main" id="{55BB1A92-6C39-4CB2-A5EF-C169E422585B}"/>
              </a:ext>
            </a:extLst>
          </p:cNvPr>
          <p:cNvSpPr/>
          <p:nvPr/>
        </p:nvSpPr>
        <p:spPr>
          <a:xfrm>
            <a:off x="8162718" y="4058629"/>
            <a:ext cx="1430548" cy="374974"/>
          </a:xfrm>
          <a:prstGeom prst="rect">
            <a:avLst/>
          </a:prstGeom>
        </p:spPr>
        <p:txBody>
          <a:bodyPr wrap="square">
            <a:spAutoFit/>
          </a:bodyPr>
          <a:lstStyle/>
          <a:p>
            <a:pPr>
              <a:lnSpc>
                <a:spcPct val="110000"/>
              </a:lnSpc>
            </a:pPr>
            <a:r>
              <a:rPr lang="en-US" b="1" dirty="0">
                <a:solidFill>
                  <a:srgbClr val="4472C4"/>
                </a:solidFill>
                <a:latin typeface="Times New Roman" panose="02020603050405020304" pitchFamily="18" charset="0"/>
                <a:ea typeface="Calibri" panose="020F0502020204030204" pitchFamily="34" charset="0"/>
              </a:rPr>
              <a:t>US imports</a:t>
            </a:r>
            <a:endParaRPr lang="en-US" dirty="0">
              <a:latin typeface="Times New Roman" panose="02020603050405020304" pitchFamily="18" charset="0"/>
              <a:ea typeface="Calibri" panose="020F0502020204030204" pitchFamily="34" charset="0"/>
            </a:endParaRPr>
          </a:p>
        </p:txBody>
      </p:sp>
      <p:sp>
        <p:nvSpPr>
          <p:cNvPr id="21" name="TextBox 20">
            <a:extLst>
              <a:ext uri="{FF2B5EF4-FFF2-40B4-BE49-F238E27FC236}">
                <a16:creationId xmlns:a16="http://schemas.microsoft.com/office/drawing/2014/main" id="{DC7868D5-E267-4480-8AE3-F486E8D9BBB8}"/>
              </a:ext>
            </a:extLst>
          </p:cNvPr>
          <p:cNvSpPr txBox="1"/>
          <p:nvPr/>
        </p:nvSpPr>
        <p:spPr>
          <a:xfrm>
            <a:off x="70967" y="1361662"/>
            <a:ext cx="3137811" cy="5386090"/>
          </a:xfrm>
          <a:prstGeom prst="rect">
            <a:avLst/>
          </a:prstGeom>
          <a:noFill/>
        </p:spPr>
        <p:txBody>
          <a:bodyPr wrap="square" rtlCol="0">
            <a:spAutoFit/>
          </a:bodyPr>
          <a:lstStyle/>
          <a:p>
            <a:pPr>
              <a:spcAft>
                <a:spcPts val="600"/>
              </a:spcAft>
            </a:pPr>
            <a:r>
              <a:rPr lang="en-US" dirty="0"/>
              <a:t>Promising results for regional aggregates…</a:t>
            </a:r>
          </a:p>
          <a:p>
            <a:pPr marL="365760" indent="-285750">
              <a:buFont typeface="Arial" panose="020B0604020202020204" pitchFamily="34" charset="0"/>
              <a:buChar char="•"/>
            </a:pPr>
            <a:r>
              <a:rPr lang="en-US" dirty="0"/>
              <a:t>World imports: r = 0.40</a:t>
            </a:r>
          </a:p>
          <a:p>
            <a:pPr marL="365760" indent="-285750">
              <a:buFont typeface="Arial" panose="020B0604020202020204" pitchFamily="34" charset="0"/>
              <a:buChar char="•"/>
            </a:pPr>
            <a:r>
              <a:rPr lang="en-US" dirty="0"/>
              <a:t>Euro Area imports: r= 0.54</a:t>
            </a:r>
          </a:p>
          <a:p>
            <a:endParaRPr lang="en-US" dirty="0"/>
          </a:p>
          <a:p>
            <a:pPr>
              <a:spcAft>
                <a:spcPts val="600"/>
              </a:spcAft>
            </a:pPr>
            <a:r>
              <a:rPr lang="en-US" dirty="0"/>
              <a:t>…and several country cases:</a:t>
            </a:r>
          </a:p>
          <a:p>
            <a:pPr marL="365760" indent="-285750">
              <a:buFont typeface="Arial" panose="020B0604020202020204" pitchFamily="34" charset="0"/>
              <a:buChar char="•"/>
            </a:pPr>
            <a:r>
              <a:rPr lang="en-US" dirty="0"/>
              <a:t>Argentina exports: r = 0.71</a:t>
            </a:r>
          </a:p>
          <a:p>
            <a:pPr marL="365760" indent="-285750">
              <a:buFont typeface="Arial" panose="020B0604020202020204" pitchFamily="34" charset="0"/>
              <a:buChar char="•"/>
            </a:pPr>
            <a:r>
              <a:rPr lang="en-US" dirty="0"/>
              <a:t>Turkey imports: r = 0.68</a:t>
            </a:r>
          </a:p>
          <a:p>
            <a:endParaRPr lang="en-US" dirty="0"/>
          </a:p>
          <a:p>
            <a:pPr>
              <a:spcAft>
                <a:spcPts val="600"/>
              </a:spcAft>
            </a:pPr>
            <a:r>
              <a:rPr lang="en-US" dirty="0"/>
              <a:t>Mixed results for some countries:</a:t>
            </a:r>
          </a:p>
          <a:p>
            <a:pPr marL="365760" indent="-285750">
              <a:buFont typeface="Arial" panose="020B0604020202020204" pitchFamily="34" charset="0"/>
              <a:buChar char="•"/>
            </a:pPr>
            <a:r>
              <a:rPr lang="en-US" dirty="0"/>
              <a:t>US imports: r = 0.12</a:t>
            </a:r>
          </a:p>
          <a:p>
            <a:endParaRPr lang="en-US" dirty="0"/>
          </a:p>
          <a:p>
            <a:pPr>
              <a:spcAft>
                <a:spcPts val="600"/>
              </a:spcAft>
            </a:pPr>
            <a:r>
              <a:rPr lang="en-US" dirty="0"/>
              <a:t>Not always explained by other modes of transportation:</a:t>
            </a:r>
          </a:p>
          <a:p>
            <a:pPr marL="365760" indent="-285750">
              <a:buFont typeface="Arial" panose="020B0604020202020204" pitchFamily="34" charset="0"/>
              <a:buChar char="•"/>
            </a:pPr>
            <a:r>
              <a:rPr lang="en-US" dirty="0"/>
              <a:t>US vs Korea</a:t>
            </a:r>
          </a:p>
          <a:p>
            <a:endParaRPr lang="en-US" dirty="0"/>
          </a:p>
          <a:p>
            <a:r>
              <a:rPr lang="en-US" dirty="0"/>
              <a:t>Homogeneity of product mix?</a:t>
            </a:r>
          </a:p>
        </p:txBody>
      </p:sp>
      <p:sp>
        <p:nvSpPr>
          <p:cNvPr id="24" name="Rectangle 23">
            <a:extLst>
              <a:ext uri="{FF2B5EF4-FFF2-40B4-BE49-F238E27FC236}">
                <a16:creationId xmlns:a16="http://schemas.microsoft.com/office/drawing/2014/main" id="{23F3AFD1-4E64-4284-8276-86DFB37A6CB6}"/>
              </a:ext>
            </a:extLst>
          </p:cNvPr>
          <p:cNvSpPr/>
          <p:nvPr/>
        </p:nvSpPr>
        <p:spPr>
          <a:xfrm>
            <a:off x="3696891" y="934425"/>
            <a:ext cx="7971183" cy="374974"/>
          </a:xfrm>
          <a:prstGeom prst="rect">
            <a:avLst/>
          </a:prstGeom>
        </p:spPr>
        <p:txBody>
          <a:bodyPr wrap="square">
            <a:spAutoFit/>
          </a:bodyPr>
          <a:lstStyle/>
          <a:p>
            <a:pPr algn="ctr">
              <a:lnSpc>
                <a:spcPct val="110000"/>
              </a:lnSpc>
            </a:pPr>
            <a:r>
              <a:rPr lang="en-US" b="1" dirty="0" err="1">
                <a:solidFill>
                  <a:srgbClr val="4472C4"/>
                </a:solidFill>
                <a:latin typeface="Times New Roman" panose="02020603050405020304" pitchFamily="18" charset="0"/>
                <a:ea typeface="Calibri" panose="020F0502020204030204" pitchFamily="34" charset="0"/>
              </a:rPr>
              <a:t>Backtesting</a:t>
            </a:r>
            <a:r>
              <a:rPr lang="en-US" b="1" dirty="0">
                <a:solidFill>
                  <a:srgbClr val="4472C4"/>
                </a:solidFill>
                <a:latin typeface="Times New Roman" panose="02020603050405020304" pitchFamily="18" charset="0"/>
                <a:ea typeface="Calibri" panose="020F0502020204030204" pitchFamily="34" charset="0"/>
              </a:rPr>
              <a:t> with official customs data (3m/3m % growth, seasonally adjusted)</a:t>
            </a:r>
            <a:endParaRPr lang="en-US"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975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14" end="1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29840"/>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RESULTS: Sectoral analysis</a:t>
            </a:r>
          </a:p>
        </p:txBody>
      </p:sp>
      <p:sp>
        <p:nvSpPr>
          <p:cNvPr id="3" name="Rectangle 2">
            <a:extLst>
              <a:ext uri="{FF2B5EF4-FFF2-40B4-BE49-F238E27FC236}">
                <a16:creationId xmlns:a16="http://schemas.microsoft.com/office/drawing/2014/main" id="{81E32684-4814-4C45-B33E-F10BF37510F2}"/>
              </a:ext>
            </a:extLst>
          </p:cNvPr>
          <p:cNvSpPr/>
          <p:nvPr/>
        </p:nvSpPr>
        <p:spPr>
          <a:xfrm>
            <a:off x="7062759" y="985770"/>
            <a:ext cx="4217504"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crude oil import</a:t>
            </a:r>
          </a:p>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a:t>
            </a:r>
            <a:r>
              <a:rPr lang="en-US" dirty="0">
                <a:solidFill>
                  <a:srgbClr val="4472C4"/>
                </a:solidFill>
                <a:latin typeface="Times New Roman" panose="02020603050405020304" pitchFamily="18" charset="0"/>
                <a:ea typeface="Calibri" panose="020F0502020204030204" pitchFamily="34" charset="0"/>
              </a:rPr>
              <a:t>3m/3m growth rates, seasonally adjusted)</a:t>
            </a:r>
            <a:endParaRPr lang="en-US" dirty="0">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DEB54B5B-9168-4AF9-9D36-00467A1AFF77}"/>
              </a:ext>
            </a:extLst>
          </p:cNvPr>
          <p:cNvSpPr/>
          <p:nvPr/>
        </p:nvSpPr>
        <p:spPr>
          <a:xfrm>
            <a:off x="478784" y="986172"/>
            <a:ext cx="5034860"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Daily world imports by ship type, 2020</a:t>
            </a:r>
            <a:endParaRPr lang="en-US" dirty="0">
              <a:latin typeface="Times New Roman" panose="02020603050405020304" pitchFamily="18" charset="0"/>
              <a:ea typeface="Calibri" panose="020F0502020204030204" pitchFamily="34" charset="0"/>
            </a:endParaRPr>
          </a:p>
          <a:p>
            <a:pPr algn="ctr">
              <a:lnSpc>
                <a:spcPct val="110000"/>
              </a:lnSpc>
            </a:pPr>
            <a:r>
              <a:rPr lang="en-US" dirty="0">
                <a:solidFill>
                  <a:srgbClr val="4472C4"/>
                </a:solidFill>
                <a:latin typeface="Times New Roman" panose="02020603050405020304" pitchFamily="18" charset="0"/>
                <a:ea typeface="Calibri" panose="020F0502020204030204" pitchFamily="34" charset="0"/>
              </a:rPr>
              <a:t>(2019 same day = 100, 30-day moving average)</a:t>
            </a:r>
            <a:endParaRPr lang="en-US" dirty="0">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BE8641F4-8C31-4321-B984-9C15C9A89BE0}"/>
              </a:ext>
            </a:extLst>
          </p:cNvPr>
          <p:cNvPicPr>
            <a:picLocks noChangeAspect="1"/>
          </p:cNvPicPr>
          <p:nvPr/>
        </p:nvPicPr>
        <p:blipFill>
          <a:blip r:embed="rId3"/>
          <a:stretch>
            <a:fillRect/>
          </a:stretch>
        </p:blipFill>
        <p:spPr>
          <a:xfrm>
            <a:off x="6530887" y="1665845"/>
            <a:ext cx="5281249" cy="3871296"/>
          </a:xfrm>
          <a:prstGeom prst="rect">
            <a:avLst/>
          </a:prstGeom>
        </p:spPr>
      </p:pic>
      <p:sp>
        <p:nvSpPr>
          <p:cNvPr id="13" name="TextBox 12">
            <a:extLst>
              <a:ext uri="{FF2B5EF4-FFF2-40B4-BE49-F238E27FC236}">
                <a16:creationId xmlns:a16="http://schemas.microsoft.com/office/drawing/2014/main" id="{458FFC88-5731-4856-AA72-3E87BCBF894D}"/>
              </a:ext>
            </a:extLst>
          </p:cNvPr>
          <p:cNvSpPr txBox="1"/>
          <p:nvPr/>
        </p:nvSpPr>
        <p:spPr>
          <a:xfrm>
            <a:off x="6321269" y="5621790"/>
            <a:ext cx="2594131" cy="1200329"/>
          </a:xfrm>
          <a:prstGeom prst="rect">
            <a:avLst/>
          </a:prstGeom>
          <a:noFill/>
        </p:spPr>
        <p:txBody>
          <a:bodyPr wrap="square" rtlCol="0">
            <a:spAutoFit/>
          </a:bodyPr>
          <a:lstStyle/>
          <a:p>
            <a:r>
              <a:rPr lang="en-US" dirty="0"/>
              <a:t>Crude oil imports:</a:t>
            </a:r>
          </a:p>
          <a:p>
            <a:pPr marL="285750" indent="-285750">
              <a:buFont typeface="Arial" panose="020B0604020202020204" pitchFamily="34" charset="0"/>
              <a:buChar char="•"/>
            </a:pPr>
            <a:r>
              <a:rPr lang="en-US" dirty="0"/>
              <a:t>World (0.47), EA (0.60)</a:t>
            </a:r>
          </a:p>
          <a:p>
            <a:pPr marL="285750" indent="-285750">
              <a:buFont typeface="Arial" panose="020B0604020202020204" pitchFamily="34" charset="0"/>
              <a:buChar char="•"/>
            </a:pPr>
            <a:r>
              <a:rPr lang="en-US" dirty="0"/>
              <a:t>mixed country-level results</a:t>
            </a:r>
          </a:p>
        </p:txBody>
      </p:sp>
      <p:sp>
        <p:nvSpPr>
          <p:cNvPr id="14" name="TextBox 13">
            <a:extLst>
              <a:ext uri="{FF2B5EF4-FFF2-40B4-BE49-F238E27FC236}">
                <a16:creationId xmlns:a16="http://schemas.microsoft.com/office/drawing/2014/main" id="{F28EDB6B-A417-4897-B3C4-992602B53405}"/>
              </a:ext>
            </a:extLst>
          </p:cNvPr>
          <p:cNvSpPr txBox="1"/>
          <p:nvPr/>
        </p:nvSpPr>
        <p:spPr>
          <a:xfrm>
            <a:off x="9106368" y="5622192"/>
            <a:ext cx="3085632" cy="1200329"/>
          </a:xfrm>
          <a:prstGeom prst="rect">
            <a:avLst/>
          </a:prstGeom>
          <a:noFill/>
        </p:spPr>
        <p:txBody>
          <a:bodyPr wrap="square" rtlCol="0">
            <a:spAutoFit/>
          </a:bodyPr>
          <a:lstStyle/>
          <a:p>
            <a:r>
              <a:rPr lang="en-US" dirty="0"/>
              <a:t>Crude oil exports:</a:t>
            </a:r>
          </a:p>
          <a:p>
            <a:pPr marL="285750" indent="-285750">
              <a:buFont typeface="Arial" panose="020B0604020202020204" pitchFamily="34" charset="0"/>
              <a:buChar char="•"/>
            </a:pPr>
            <a:r>
              <a:rPr lang="en-US" dirty="0"/>
              <a:t>World (0.11)</a:t>
            </a:r>
          </a:p>
          <a:p>
            <a:pPr marL="285750" indent="-285750">
              <a:buFont typeface="Arial" panose="020B0604020202020204" pitchFamily="34" charset="0"/>
              <a:buChar char="•"/>
            </a:pPr>
            <a:r>
              <a:rPr lang="en-US" dirty="0"/>
              <a:t>generally poor country-level results </a:t>
            </a:r>
            <a:r>
              <a:rPr lang="en-US" dirty="0">
                <a:solidFill>
                  <a:srgbClr val="FF0000"/>
                </a:solidFill>
              </a:rPr>
              <a:t>(reporting issues!)</a:t>
            </a:r>
          </a:p>
        </p:txBody>
      </p:sp>
      <p:sp>
        <p:nvSpPr>
          <p:cNvPr id="15" name="TextBox 14">
            <a:extLst>
              <a:ext uri="{FF2B5EF4-FFF2-40B4-BE49-F238E27FC236}">
                <a16:creationId xmlns:a16="http://schemas.microsoft.com/office/drawing/2014/main" id="{DAD70B8E-CAB2-48B4-8AD2-6D4F2FC2EAF3}"/>
              </a:ext>
            </a:extLst>
          </p:cNvPr>
          <p:cNvSpPr txBox="1"/>
          <p:nvPr/>
        </p:nvSpPr>
        <p:spPr>
          <a:xfrm>
            <a:off x="200938" y="5621790"/>
            <a:ext cx="5156252" cy="923330"/>
          </a:xfrm>
          <a:prstGeom prst="rect">
            <a:avLst/>
          </a:prstGeom>
          <a:noFill/>
        </p:spPr>
        <p:txBody>
          <a:bodyPr wrap="square" rtlCol="0">
            <a:spAutoFit/>
          </a:bodyPr>
          <a:lstStyle/>
          <a:p>
            <a:pPr marL="285750" indent="-285750">
              <a:buFont typeface="Arial" panose="020B0604020202020204" pitchFamily="34" charset="0"/>
              <a:buChar char="•"/>
            </a:pPr>
            <a:r>
              <a:rPr lang="en-US" dirty="0"/>
              <a:t>AIS: No information on cargo</a:t>
            </a:r>
          </a:p>
          <a:p>
            <a:pPr marL="285750" indent="-285750">
              <a:buFont typeface="Arial" panose="020B0604020202020204" pitchFamily="34" charset="0"/>
              <a:buChar char="•"/>
            </a:pPr>
            <a:r>
              <a:rPr lang="en-US" dirty="0"/>
              <a:t>Tankers/Ro-Ro: more homogenous commodities</a:t>
            </a:r>
          </a:p>
          <a:p>
            <a:pPr marL="285750" indent="-285750">
              <a:buFont typeface="Arial" panose="020B0604020202020204" pitchFamily="34" charset="0"/>
              <a:buChar char="•"/>
            </a:pPr>
            <a:r>
              <a:rPr lang="en-US" dirty="0"/>
              <a:t>Container/dry bulk: vast variety of products</a:t>
            </a:r>
          </a:p>
        </p:txBody>
      </p:sp>
      <p:pic>
        <p:nvPicPr>
          <p:cNvPr id="7" name="Picture 6">
            <a:extLst>
              <a:ext uri="{FF2B5EF4-FFF2-40B4-BE49-F238E27FC236}">
                <a16:creationId xmlns:a16="http://schemas.microsoft.com/office/drawing/2014/main" id="{803B172C-0B69-48BE-BA47-C9707ACCA66D}"/>
              </a:ext>
            </a:extLst>
          </p:cNvPr>
          <p:cNvPicPr>
            <a:picLocks noChangeAspect="1"/>
          </p:cNvPicPr>
          <p:nvPr/>
        </p:nvPicPr>
        <p:blipFill>
          <a:blip r:embed="rId4"/>
          <a:stretch>
            <a:fillRect/>
          </a:stretch>
        </p:blipFill>
        <p:spPr>
          <a:xfrm>
            <a:off x="201168" y="1664208"/>
            <a:ext cx="5601308" cy="3877087"/>
          </a:xfrm>
          <a:prstGeom prst="rect">
            <a:avLst/>
          </a:prstGeom>
        </p:spPr>
      </p:pic>
    </p:spTree>
    <p:extLst>
      <p:ext uri="{BB962C8B-B14F-4D97-AF65-F5344CB8AC3E}">
        <p14:creationId xmlns:p14="http://schemas.microsoft.com/office/powerpoint/2010/main" val="32157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36268-B1FF-4049-AABD-E93DA46B679E}"/>
              </a:ext>
            </a:extLst>
          </p:cNvPr>
          <p:cNvPicPr>
            <a:picLocks noChangeAspect="1"/>
          </p:cNvPicPr>
          <p:nvPr/>
        </p:nvPicPr>
        <p:blipFill>
          <a:blip r:embed="rId3"/>
          <a:stretch>
            <a:fillRect/>
          </a:stretch>
        </p:blipFill>
        <p:spPr>
          <a:xfrm>
            <a:off x="6278471" y="2003362"/>
            <a:ext cx="5735613" cy="4372125"/>
          </a:xfrm>
          <a:prstGeom prst="rect">
            <a:avLst/>
          </a:prstGeom>
        </p:spPr>
      </p:pic>
      <p:pic>
        <p:nvPicPr>
          <p:cNvPr id="12" name="Picture 11">
            <a:extLst>
              <a:ext uri="{FF2B5EF4-FFF2-40B4-BE49-F238E27FC236}">
                <a16:creationId xmlns:a16="http://schemas.microsoft.com/office/drawing/2014/main" id="{C83362F2-E0A8-4960-8233-B3F25B5FC555}"/>
              </a:ext>
            </a:extLst>
          </p:cNvPr>
          <p:cNvPicPr>
            <a:picLocks noChangeAspect="1"/>
          </p:cNvPicPr>
          <p:nvPr/>
        </p:nvPicPr>
        <p:blipFill>
          <a:blip r:embed="rId4"/>
          <a:stretch>
            <a:fillRect/>
          </a:stretch>
        </p:blipFill>
        <p:spPr>
          <a:xfrm>
            <a:off x="200533" y="2003362"/>
            <a:ext cx="5713634" cy="4372125"/>
          </a:xfrm>
          <a:prstGeom prst="rect">
            <a:avLst/>
          </a:prstGeom>
        </p:spPr>
      </p:pic>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18288"/>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APPLICATION 1: The COVID shock</a:t>
            </a:r>
          </a:p>
        </p:txBody>
      </p:sp>
      <p:sp>
        <p:nvSpPr>
          <p:cNvPr id="4" name="Rectangle 3">
            <a:extLst>
              <a:ext uri="{FF2B5EF4-FFF2-40B4-BE49-F238E27FC236}">
                <a16:creationId xmlns:a16="http://schemas.microsoft.com/office/drawing/2014/main" id="{DEB54B5B-9168-4AF9-9D36-00467A1AFF77}"/>
              </a:ext>
            </a:extLst>
          </p:cNvPr>
          <p:cNvSpPr/>
          <p:nvPr/>
        </p:nvSpPr>
        <p:spPr>
          <a:xfrm>
            <a:off x="6462968" y="1259298"/>
            <a:ext cx="5360218"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seaborne imports and customs data, monthly</a:t>
            </a:r>
          </a:p>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a:t>
            </a:r>
            <a:r>
              <a:rPr lang="en-US" dirty="0">
                <a:solidFill>
                  <a:srgbClr val="4472C4"/>
                </a:solidFill>
                <a:latin typeface="Times New Roman" panose="02020603050405020304" pitchFamily="18" charset="0"/>
                <a:ea typeface="Calibri" panose="020F0502020204030204" pitchFamily="34" charset="0"/>
              </a:rPr>
              <a:t>3m/3m growth rates, seasonally adjusted)</a:t>
            </a:r>
            <a:endParaRPr lang="en-US" dirty="0">
              <a:latin typeface="Times New Roman" panose="02020603050405020304" pitchFamily="18" charset="0"/>
              <a:ea typeface="Calibri" panose="020F0502020204030204" pitchFamily="34" charset="0"/>
            </a:endParaRPr>
          </a:p>
        </p:txBody>
      </p:sp>
      <p:sp>
        <p:nvSpPr>
          <p:cNvPr id="20" name="Rectangle 19">
            <a:extLst>
              <a:ext uri="{FF2B5EF4-FFF2-40B4-BE49-F238E27FC236}">
                <a16:creationId xmlns:a16="http://schemas.microsoft.com/office/drawing/2014/main" id="{BE573B06-2B1F-49F8-BFA2-96EC5B374FAA}"/>
              </a:ext>
            </a:extLst>
          </p:cNvPr>
          <p:cNvSpPr/>
          <p:nvPr/>
        </p:nvSpPr>
        <p:spPr>
          <a:xfrm>
            <a:off x="539920" y="1259299"/>
            <a:ext cx="5034860"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seaborne imports, daily</a:t>
            </a:r>
            <a:endParaRPr lang="en-US" dirty="0">
              <a:latin typeface="Times New Roman" panose="02020603050405020304" pitchFamily="18" charset="0"/>
              <a:ea typeface="Calibri" panose="020F0502020204030204" pitchFamily="34" charset="0"/>
            </a:endParaRPr>
          </a:p>
          <a:p>
            <a:pPr algn="ctr">
              <a:lnSpc>
                <a:spcPct val="110000"/>
              </a:lnSpc>
            </a:pPr>
            <a:r>
              <a:rPr lang="en-US" dirty="0">
                <a:solidFill>
                  <a:srgbClr val="4472C4"/>
                </a:solidFill>
                <a:latin typeface="Times New Roman" panose="02020603050405020304" pitchFamily="18" charset="0"/>
                <a:ea typeface="Calibri" panose="020F0502020204030204" pitchFamily="34" charset="0"/>
              </a:rPr>
              <a:t>(2019 same day = 100, 30-day moving average)</a:t>
            </a:r>
            <a:endParaRPr lang="en-US" dirty="0">
              <a:latin typeface="Times New Roman" panose="02020603050405020304" pitchFamily="18" charset="0"/>
              <a:ea typeface="Calibri" panose="020F0502020204030204" pitchFamily="34" charset="0"/>
            </a:endParaRPr>
          </a:p>
        </p:txBody>
      </p:sp>
      <p:cxnSp>
        <p:nvCxnSpPr>
          <p:cNvPr id="19" name="Straight Connector 18">
            <a:extLst>
              <a:ext uri="{FF2B5EF4-FFF2-40B4-BE49-F238E27FC236}">
                <a16:creationId xmlns:a16="http://schemas.microsoft.com/office/drawing/2014/main" id="{D13A6DFB-13EB-4A7F-929D-13E547C379BF}"/>
              </a:ext>
            </a:extLst>
          </p:cNvPr>
          <p:cNvCxnSpPr/>
          <p:nvPr/>
        </p:nvCxnSpPr>
        <p:spPr>
          <a:xfrm>
            <a:off x="961904" y="2003362"/>
            <a:ext cx="0" cy="3494913"/>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22D4491E-E506-40EF-B905-C858ED3AC0CB}"/>
              </a:ext>
            </a:extLst>
          </p:cNvPr>
          <p:cNvCxnSpPr/>
          <p:nvPr/>
        </p:nvCxnSpPr>
        <p:spPr>
          <a:xfrm>
            <a:off x="2764968" y="2013256"/>
            <a:ext cx="0" cy="3494913"/>
          </a:xfrm>
          <a:prstGeom prst="line">
            <a:avLst/>
          </a:prstGeom>
        </p:spPr>
        <p:style>
          <a:lnRef idx="1">
            <a:schemeClr val="accent2"/>
          </a:lnRef>
          <a:fillRef idx="0">
            <a:schemeClr val="accent2"/>
          </a:fillRef>
          <a:effectRef idx="0">
            <a:schemeClr val="accent2"/>
          </a:effectRef>
          <a:fontRef idx="minor">
            <a:schemeClr val="tx1"/>
          </a:fontRef>
        </p:style>
      </p:cxnSp>
      <p:sp>
        <p:nvSpPr>
          <p:cNvPr id="22" name="Oval 21">
            <a:extLst>
              <a:ext uri="{FF2B5EF4-FFF2-40B4-BE49-F238E27FC236}">
                <a16:creationId xmlns:a16="http://schemas.microsoft.com/office/drawing/2014/main" id="{E3BED64A-5096-403C-9EFC-36101AC2A262}"/>
              </a:ext>
            </a:extLst>
          </p:cNvPr>
          <p:cNvSpPr/>
          <p:nvPr/>
        </p:nvSpPr>
        <p:spPr>
          <a:xfrm>
            <a:off x="10319657" y="2960490"/>
            <a:ext cx="1273628" cy="24578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E844BE-40D5-48DA-BB03-8BE3EE5239DD}"/>
              </a:ext>
            </a:extLst>
          </p:cNvPr>
          <p:cNvPicPr>
            <a:picLocks noChangeAspect="1"/>
          </p:cNvPicPr>
          <p:nvPr/>
        </p:nvPicPr>
        <p:blipFill>
          <a:blip r:embed="rId3"/>
          <a:stretch>
            <a:fillRect/>
          </a:stretch>
        </p:blipFill>
        <p:spPr>
          <a:xfrm>
            <a:off x="6278471" y="2003362"/>
            <a:ext cx="5729213" cy="4372125"/>
          </a:xfrm>
          <a:prstGeom prst="rect">
            <a:avLst/>
          </a:prstGeom>
        </p:spPr>
      </p:pic>
      <p:pic>
        <p:nvPicPr>
          <p:cNvPr id="12" name="Picture 11">
            <a:extLst>
              <a:ext uri="{FF2B5EF4-FFF2-40B4-BE49-F238E27FC236}">
                <a16:creationId xmlns:a16="http://schemas.microsoft.com/office/drawing/2014/main" id="{C83362F2-E0A8-4960-8233-B3F25B5FC555}"/>
              </a:ext>
            </a:extLst>
          </p:cNvPr>
          <p:cNvPicPr>
            <a:picLocks noChangeAspect="1"/>
          </p:cNvPicPr>
          <p:nvPr/>
        </p:nvPicPr>
        <p:blipFill>
          <a:blip r:embed="rId4"/>
          <a:stretch>
            <a:fillRect/>
          </a:stretch>
        </p:blipFill>
        <p:spPr>
          <a:xfrm>
            <a:off x="200533" y="2003362"/>
            <a:ext cx="5713634" cy="4372125"/>
          </a:xfrm>
          <a:prstGeom prst="rect">
            <a:avLst/>
          </a:prstGeom>
        </p:spPr>
      </p:pic>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18288"/>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APPLICATION 1: The COVID shock</a:t>
            </a:r>
          </a:p>
        </p:txBody>
      </p:sp>
      <p:sp>
        <p:nvSpPr>
          <p:cNvPr id="4" name="Rectangle 3">
            <a:extLst>
              <a:ext uri="{FF2B5EF4-FFF2-40B4-BE49-F238E27FC236}">
                <a16:creationId xmlns:a16="http://schemas.microsoft.com/office/drawing/2014/main" id="{DEB54B5B-9168-4AF9-9D36-00467A1AFF77}"/>
              </a:ext>
            </a:extLst>
          </p:cNvPr>
          <p:cNvSpPr/>
          <p:nvPr/>
        </p:nvSpPr>
        <p:spPr>
          <a:xfrm>
            <a:off x="6462968" y="1259298"/>
            <a:ext cx="5360218"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seaborne imports and customs data, monthly</a:t>
            </a:r>
          </a:p>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a:t>
            </a:r>
            <a:r>
              <a:rPr lang="en-US" dirty="0">
                <a:solidFill>
                  <a:srgbClr val="4472C4"/>
                </a:solidFill>
                <a:latin typeface="Times New Roman" panose="02020603050405020304" pitchFamily="18" charset="0"/>
                <a:ea typeface="Calibri" panose="020F0502020204030204" pitchFamily="34" charset="0"/>
              </a:rPr>
              <a:t>3m/3m growth rates, seasonally adjusted)</a:t>
            </a:r>
            <a:endParaRPr lang="en-US" dirty="0">
              <a:latin typeface="Times New Roman" panose="02020603050405020304" pitchFamily="18" charset="0"/>
              <a:ea typeface="Calibri" panose="020F0502020204030204" pitchFamily="34" charset="0"/>
            </a:endParaRPr>
          </a:p>
        </p:txBody>
      </p:sp>
      <p:sp>
        <p:nvSpPr>
          <p:cNvPr id="20" name="Rectangle 19">
            <a:extLst>
              <a:ext uri="{FF2B5EF4-FFF2-40B4-BE49-F238E27FC236}">
                <a16:creationId xmlns:a16="http://schemas.microsoft.com/office/drawing/2014/main" id="{BE573B06-2B1F-49F8-BFA2-96EC5B374FAA}"/>
              </a:ext>
            </a:extLst>
          </p:cNvPr>
          <p:cNvSpPr/>
          <p:nvPr/>
        </p:nvSpPr>
        <p:spPr>
          <a:xfrm>
            <a:off x="539920" y="1259299"/>
            <a:ext cx="5034860"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seaborne imports, daily</a:t>
            </a:r>
            <a:endParaRPr lang="en-US" dirty="0">
              <a:latin typeface="Times New Roman" panose="02020603050405020304" pitchFamily="18" charset="0"/>
              <a:ea typeface="Calibri" panose="020F0502020204030204" pitchFamily="34" charset="0"/>
            </a:endParaRPr>
          </a:p>
          <a:p>
            <a:pPr algn="ctr">
              <a:lnSpc>
                <a:spcPct val="110000"/>
              </a:lnSpc>
            </a:pPr>
            <a:r>
              <a:rPr lang="en-US" dirty="0">
                <a:solidFill>
                  <a:srgbClr val="4472C4"/>
                </a:solidFill>
                <a:latin typeface="Times New Roman" panose="02020603050405020304" pitchFamily="18" charset="0"/>
                <a:ea typeface="Calibri" panose="020F0502020204030204" pitchFamily="34" charset="0"/>
              </a:rPr>
              <a:t>(2019 same day = 100, 30-day moving average)</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350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8D14F-BC60-40A4-9396-8A1594634845}"/>
              </a:ext>
            </a:extLst>
          </p:cNvPr>
          <p:cNvPicPr>
            <a:picLocks noChangeAspect="1"/>
          </p:cNvPicPr>
          <p:nvPr/>
        </p:nvPicPr>
        <p:blipFill>
          <a:blip r:embed="rId3"/>
          <a:stretch>
            <a:fillRect/>
          </a:stretch>
        </p:blipFill>
        <p:spPr>
          <a:xfrm>
            <a:off x="206109" y="2007630"/>
            <a:ext cx="5708058" cy="4367857"/>
          </a:xfrm>
          <a:prstGeom prst="rect">
            <a:avLst/>
          </a:prstGeom>
        </p:spPr>
      </p:pic>
      <p:pic>
        <p:nvPicPr>
          <p:cNvPr id="9" name="Picture 8">
            <a:extLst>
              <a:ext uri="{FF2B5EF4-FFF2-40B4-BE49-F238E27FC236}">
                <a16:creationId xmlns:a16="http://schemas.microsoft.com/office/drawing/2014/main" id="{F4D0DAF1-1A03-4434-B820-3D2DD9C5DD64}"/>
              </a:ext>
            </a:extLst>
          </p:cNvPr>
          <p:cNvPicPr>
            <a:picLocks noChangeAspect="1"/>
          </p:cNvPicPr>
          <p:nvPr/>
        </p:nvPicPr>
        <p:blipFill>
          <a:blip r:embed="rId4"/>
          <a:stretch>
            <a:fillRect/>
          </a:stretch>
        </p:blipFill>
        <p:spPr>
          <a:xfrm>
            <a:off x="6278471" y="2003362"/>
            <a:ext cx="5735613" cy="4372125"/>
          </a:xfrm>
          <a:prstGeom prst="rect">
            <a:avLst/>
          </a:prstGeom>
        </p:spPr>
      </p:pic>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18288"/>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APPLICATION 1: The COVID shock</a:t>
            </a:r>
          </a:p>
        </p:txBody>
      </p:sp>
      <p:sp>
        <p:nvSpPr>
          <p:cNvPr id="4" name="Rectangle 3">
            <a:extLst>
              <a:ext uri="{FF2B5EF4-FFF2-40B4-BE49-F238E27FC236}">
                <a16:creationId xmlns:a16="http://schemas.microsoft.com/office/drawing/2014/main" id="{DEB54B5B-9168-4AF9-9D36-00467A1AFF77}"/>
              </a:ext>
            </a:extLst>
          </p:cNvPr>
          <p:cNvSpPr/>
          <p:nvPr/>
        </p:nvSpPr>
        <p:spPr>
          <a:xfrm>
            <a:off x="6462968" y="1259298"/>
            <a:ext cx="5360218"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seaborne imports and customs data, monthly</a:t>
            </a:r>
          </a:p>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a:t>
            </a:r>
            <a:r>
              <a:rPr lang="en-US" dirty="0">
                <a:solidFill>
                  <a:srgbClr val="4472C4"/>
                </a:solidFill>
                <a:latin typeface="Times New Roman" panose="02020603050405020304" pitchFamily="18" charset="0"/>
                <a:ea typeface="Calibri" panose="020F0502020204030204" pitchFamily="34" charset="0"/>
              </a:rPr>
              <a:t>3m/3m growth rates, seasonally adjusted)</a:t>
            </a:r>
            <a:endParaRPr lang="en-US" dirty="0">
              <a:latin typeface="Times New Roman" panose="02020603050405020304" pitchFamily="18" charset="0"/>
              <a:ea typeface="Calibri" panose="020F0502020204030204" pitchFamily="34" charset="0"/>
            </a:endParaRPr>
          </a:p>
        </p:txBody>
      </p:sp>
      <p:sp>
        <p:nvSpPr>
          <p:cNvPr id="20" name="Rectangle 19">
            <a:extLst>
              <a:ext uri="{FF2B5EF4-FFF2-40B4-BE49-F238E27FC236}">
                <a16:creationId xmlns:a16="http://schemas.microsoft.com/office/drawing/2014/main" id="{BE573B06-2B1F-49F8-BFA2-96EC5B374FAA}"/>
              </a:ext>
            </a:extLst>
          </p:cNvPr>
          <p:cNvSpPr/>
          <p:nvPr/>
        </p:nvSpPr>
        <p:spPr>
          <a:xfrm>
            <a:off x="539920" y="1259299"/>
            <a:ext cx="5034860"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seaborne imports, daily</a:t>
            </a:r>
            <a:endParaRPr lang="en-US" dirty="0">
              <a:latin typeface="Times New Roman" panose="02020603050405020304" pitchFamily="18" charset="0"/>
              <a:ea typeface="Calibri" panose="020F0502020204030204" pitchFamily="34" charset="0"/>
            </a:endParaRPr>
          </a:p>
          <a:p>
            <a:pPr algn="ctr">
              <a:lnSpc>
                <a:spcPct val="110000"/>
              </a:lnSpc>
            </a:pPr>
            <a:r>
              <a:rPr lang="en-US" dirty="0">
                <a:solidFill>
                  <a:srgbClr val="4472C4"/>
                </a:solidFill>
                <a:latin typeface="Times New Roman" panose="02020603050405020304" pitchFamily="18" charset="0"/>
                <a:ea typeface="Calibri" panose="020F0502020204030204" pitchFamily="34" charset="0"/>
              </a:rPr>
              <a:t>(2019 same day = 100, 30-day moving average)</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1025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D0DAF1-1A03-4434-B820-3D2DD9C5DD64}"/>
              </a:ext>
            </a:extLst>
          </p:cNvPr>
          <p:cNvPicPr>
            <a:picLocks noChangeAspect="1"/>
          </p:cNvPicPr>
          <p:nvPr/>
        </p:nvPicPr>
        <p:blipFill>
          <a:blip r:embed="rId3"/>
          <a:stretch>
            <a:fillRect/>
          </a:stretch>
        </p:blipFill>
        <p:spPr>
          <a:xfrm>
            <a:off x="6278471" y="2003362"/>
            <a:ext cx="5735613" cy="4372125"/>
          </a:xfrm>
          <a:prstGeom prst="rect">
            <a:avLst/>
          </a:prstGeom>
        </p:spPr>
      </p:pic>
      <p:pic>
        <p:nvPicPr>
          <p:cNvPr id="5" name="Picture 4">
            <a:extLst>
              <a:ext uri="{FF2B5EF4-FFF2-40B4-BE49-F238E27FC236}">
                <a16:creationId xmlns:a16="http://schemas.microsoft.com/office/drawing/2014/main" id="{553F8EB1-43AD-49A7-9CA4-BDDBBDD96668}"/>
              </a:ext>
            </a:extLst>
          </p:cNvPr>
          <p:cNvPicPr>
            <a:picLocks noChangeAspect="1"/>
          </p:cNvPicPr>
          <p:nvPr/>
        </p:nvPicPr>
        <p:blipFill>
          <a:blip r:embed="rId4"/>
          <a:stretch>
            <a:fillRect/>
          </a:stretch>
        </p:blipFill>
        <p:spPr>
          <a:xfrm>
            <a:off x="205472" y="2007630"/>
            <a:ext cx="5708058" cy="4367857"/>
          </a:xfrm>
          <a:prstGeom prst="rect">
            <a:avLst/>
          </a:prstGeom>
        </p:spPr>
      </p:pic>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18288"/>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APPLICATION 1: The COVID shock</a:t>
            </a:r>
          </a:p>
        </p:txBody>
      </p:sp>
      <p:sp>
        <p:nvSpPr>
          <p:cNvPr id="4" name="Rectangle 3">
            <a:extLst>
              <a:ext uri="{FF2B5EF4-FFF2-40B4-BE49-F238E27FC236}">
                <a16:creationId xmlns:a16="http://schemas.microsoft.com/office/drawing/2014/main" id="{DEB54B5B-9168-4AF9-9D36-00467A1AFF77}"/>
              </a:ext>
            </a:extLst>
          </p:cNvPr>
          <p:cNvSpPr/>
          <p:nvPr/>
        </p:nvSpPr>
        <p:spPr>
          <a:xfrm>
            <a:off x="6462968" y="1259298"/>
            <a:ext cx="5360218"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seaborne imports and customs data, monthly</a:t>
            </a:r>
          </a:p>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a:t>
            </a:r>
            <a:r>
              <a:rPr lang="en-US" dirty="0">
                <a:solidFill>
                  <a:srgbClr val="4472C4"/>
                </a:solidFill>
                <a:latin typeface="Times New Roman" panose="02020603050405020304" pitchFamily="18" charset="0"/>
                <a:ea typeface="Calibri" panose="020F0502020204030204" pitchFamily="34" charset="0"/>
              </a:rPr>
              <a:t>3m/3m growth rates, seasonally adjusted)</a:t>
            </a:r>
            <a:endParaRPr lang="en-US" dirty="0">
              <a:latin typeface="Times New Roman" panose="02020603050405020304" pitchFamily="18" charset="0"/>
              <a:ea typeface="Calibri" panose="020F0502020204030204" pitchFamily="34" charset="0"/>
            </a:endParaRPr>
          </a:p>
        </p:txBody>
      </p:sp>
      <p:sp>
        <p:nvSpPr>
          <p:cNvPr id="20" name="Rectangle 19">
            <a:extLst>
              <a:ext uri="{FF2B5EF4-FFF2-40B4-BE49-F238E27FC236}">
                <a16:creationId xmlns:a16="http://schemas.microsoft.com/office/drawing/2014/main" id="{BE573B06-2B1F-49F8-BFA2-96EC5B374FAA}"/>
              </a:ext>
            </a:extLst>
          </p:cNvPr>
          <p:cNvSpPr/>
          <p:nvPr/>
        </p:nvSpPr>
        <p:spPr>
          <a:xfrm>
            <a:off x="539920" y="1259299"/>
            <a:ext cx="5034860" cy="679673"/>
          </a:xfrm>
          <a:prstGeom prst="rect">
            <a:avLst/>
          </a:prstGeom>
        </p:spPr>
        <p:txBody>
          <a:bodyPr wrap="square">
            <a:spAutoFit/>
          </a:bodyPr>
          <a:lstStyle/>
          <a:p>
            <a:pPr algn="ctr">
              <a:lnSpc>
                <a:spcPct val="110000"/>
              </a:lnSpc>
            </a:pPr>
            <a:r>
              <a:rPr lang="en-US" b="1" dirty="0">
                <a:solidFill>
                  <a:srgbClr val="4472C4"/>
                </a:solidFill>
                <a:latin typeface="Times New Roman" panose="02020603050405020304" pitchFamily="18" charset="0"/>
                <a:ea typeface="Calibri" panose="020F0502020204030204" pitchFamily="34" charset="0"/>
              </a:rPr>
              <a:t>World seaborne imports, daily</a:t>
            </a:r>
            <a:endParaRPr lang="en-US" dirty="0">
              <a:latin typeface="Times New Roman" panose="02020603050405020304" pitchFamily="18" charset="0"/>
              <a:ea typeface="Calibri" panose="020F0502020204030204" pitchFamily="34" charset="0"/>
            </a:endParaRPr>
          </a:p>
          <a:p>
            <a:pPr algn="ctr">
              <a:lnSpc>
                <a:spcPct val="110000"/>
              </a:lnSpc>
            </a:pPr>
            <a:r>
              <a:rPr lang="en-US" dirty="0">
                <a:solidFill>
                  <a:srgbClr val="4472C4"/>
                </a:solidFill>
                <a:latin typeface="Times New Roman" panose="02020603050405020304" pitchFamily="18" charset="0"/>
                <a:ea typeface="Calibri" panose="020F0502020204030204" pitchFamily="34" charset="0"/>
              </a:rPr>
              <a:t>(2019 same day = 100, 30-day moving average)</a:t>
            </a:r>
            <a:endParaRPr lang="en-US"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698D5B9-0325-4975-92E6-22BB74A192AE}"/>
                  </a:ext>
                </a:extLst>
              </p:cNvPr>
              <p:cNvSpPr txBox="1"/>
              <p:nvPr/>
            </p:nvSpPr>
            <p:spPr>
              <a:xfrm>
                <a:off x="1979602" y="2076055"/>
                <a:ext cx="4116391" cy="615553"/>
              </a:xfrm>
              <a:prstGeom prst="rect">
                <a:avLst/>
              </a:prstGeom>
              <a:noFill/>
            </p:spPr>
            <p:txBody>
              <a:bodyPr wrap="square" rtlCol="0">
                <a:spAutoFit/>
              </a:bodyPr>
              <a:lstStyle/>
              <a:p>
                <a:r>
                  <a:rPr lang="en-US" dirty="0">
                    <a:solidFill>
                      <a:srgbClr val="FF0000"/>
                    </a:solidFill>
                  </a:rPr>
                  <a:t>1 Toyota Camry  </a:t>
                </a:r>
                <a14:m>
                  <m:oMath xmlns:m="http://schemas.openxmlformats.org/officeDocument/2006/math">
                    <m:r>
                      <a:rPr lang="en-US" b="0" i="1" smtClean="0">
                        <a:solidFill>
                          <a:srgbClr val="FF0000"/>
                        </a:solidFill>
                        <a:latin typeface="Cambria Math" panose="02040503050406030204" pitchFamily="18" charset="0"/>
                      </a:rPr>
                      <m:t>≠</m:t>
                    </m:r>
                  </m:oMath>
                </a14:m>
                <a:r>
                  <a:rPr lang="en-US" dirty="0">
                    <a:solidFill>
                      <a:srgbClr val="FF0000"/>
                    </a:solidFill>
                  </a:rPr>
                  <a:t> 3,500 </a:t>
                </a:r>
                <a:r>
                  <a:rPr lang="en-US" dirty="0" err="1">
                    <a:solidFill>
                      <a:srgbClr val="FF0000"/>
                    </a:solidFill>
                  </a:rPr>
                  <a:t>lbs</a:t>
                </a:r>
                <a:r>
                  <a:rPr lang="en-US" dirty="0">
                    <a:solidFill>
                      <a:srgbClr val="FF0000"/>
                    </a:solidFill>
                  </a:rPr>
                  <a:t> of soybean</a:t>
                </a:r>
              </a:p>
              <a:p>
                <a:r>
                  <a:rPr lang="en-US" sz="1600" dirty="0">
                    <a:solidFill>
                      <a:srgbClr val="FF0000"/>
                    </a:solidFill>
                  </a:rPr>
                  <a:t>       ($25,000)                           ($625)</a:t>
                </a:r>
              </a:p>
            </p:txBody>
          </p:sp>
        </mc:Choice>
        <mc:Fallback xmlns="">
          <p:sp>
            <p:nvSpPr>
              <p:cNvPr id="18" name="TextBox 17">
                <a:extLst>
                  <a:ext uri="{FF2B5EF4-FFF2-40B4-BE49-F238E27FC236}">
                    <a16:creationId xmlns:a16="http://schemas.microsoft.com/office/drawing/2014/main" id="{9698D5B9-0325-4975-92E6-22BB74A192AE}"/>
                  </a:ext>
                </a:extLst>
              </p:cNvPr>
              <p:cNvSpPr txBox="1">
                <a:spLocks noRot="1" noChangeAspect="1" noMove="1" noResize="1" noEditPoints="1" noAdjustHandles="1" noChangeArrowheads="1" noChangeShapeType="1" noTextEdit="1"/>
              </p:cNvSpPr>
              <p:nvPr/>
            </p:nvSpPr>
            <p:spPr>
              <a:xfrm>
                <a:off x="1979602" y="2076055"/>
                <a:ext cx="4116391" cy="615553"/>
              </a:xfrm>
              <a:prstGeom prst="rect">
                <a:avLst/>
              </a:prstGeom>
              <a:blipFill>
                <a:blip r:embed="rId5"/>
                <a:stretch>
                  <a:fillRect l="-1333" t="-5941" b="-11881"/>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D3DE897-35B4-48C9-9DBF-B84C0EB1E0DD}"/>
              </a:ext>
            </a:extLst>
          </p:cNvPr>
          <p:cNvCxnSpPr/>
          <p:nvPr/>
        </p:nvCxnSpPr>
        <p:spPr>
          <a:xfrm>
            <a:off x="3467595" y="3574473"/>
            <a:ext cx="0" cy="1463040"/>
          </a:xfrm>
          <a:prstGeom prst="straightConnector1">
            <a:avLst/>
          </a:prstGeom>
          <a:ln w="952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20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9B3A-7A3D-4AE0-9979-71740C858E49}"/>
              </a:ext>
            </a:extLst>
          </p:cNvPr>
          <p:cNvSpPr>
            <a:spLocks noGrp="1"/>
          </p:cNvSpPr>
          <p:nvPr>
            <p:ph type="title"/>
          </p:nvPr>
        </p:nvSpPr>
        <p:spPr>
          <a:xfrm>
            <a:off x="0" y="0"/>
            <a:ext cx="3526971" cy="919811"/>
          </a:xfrm>
        </p:spPr>
        <p:txBody>
          <a:bodyPr>
            <a:normAutofit/>
          </a:bodyPr>
          <a:lstStyle/>
          <a:p>
            <a:r>
              <a:rPr lang="en-US" sz="4800" b="1" dirty="0">
                <a:solidFill>
                  <a:schemeClr val="accent1"/>
                </a:solidFill>
                <a:latin typeface="+mn-lt"/>
              </a:rPr>
              <a:t>ROADMAP</a:t>
            </a:r>
          </a:p>
        </p:txBody>
      </p:sp>
      <p:sp>
        <p:nvSpPr>
          <p:cNvPr id="7" name="Content Placeholder 2">
            <a:extLst>
              <a:ext uri="{FF2B5EF4-FFF2-40B4-BE49-F238E27FC236}">
                <a16:creationId xmlns:a16="http://schemas.microsoft.com/office/drawing/2014/main" id="{25BAEB76-65CC-42E0-9148-7A622C006E3C}"/>
              </a:ext>
            </a:extLst>
          </p:cNvPr>
          <p:cNvSpPr>
            <a:spLocks noGrp="1"/>
          </p:cNvSpPr>
          <p:nvPr>
            <p:ph idx="1"/>
          </p:nvPr>
        </p:nvSpPr>
        <p:spPr>
          <a:xfrm>
            <a:off x="327560" y="1240973"/>
            <a:ext cx="10858989" cy="5617027"/>
          </a:xfrm>
        </p:spPr>
        <p:txBody>
          <a:bodyPr>
            <a:normAutofit/>
          </a:bodyPr>
          <a:lstStyle/>
          <a:p>
            <a:pPr marL="514350" indent="-514350">
              <a:spcAft>
                <a:spcPts val="1200"/>
              </a:spcAft>
              <a:buFont typeface="+mj-lt"/>
              <a:buAutoNum type="arabicPeriod"/>
            </a:pPr>
            <a:r>
              <a:rPr lang="en-US" sz="3600" dirty="0"/>
              <a:t>Motivation: Real-time trade monitoring</a:t>
            </a:r>
          </a:p>
          <a:p>
            <a:pPr marL="514350" indent="-514350">
              <a:spcAft>
                <a:spcPts val="1200"/>
              </a:spcAft>
              <a:buFont typeface="+mj-lt"/>
              <a:buAutoNum type="arabicPeriod"/>
            </a:pPr>
            <a:r>
              <a:rPr lang="en-US" sz="3600" dirty="0"/>
              <a:t>AIS data</a:t>
            </a:r>
          </a:p>
          <a:p>
            <a:pPr marL="514350" indent="-514350">
              <a:spcAft>
                <a:spcPts val="1200"/>
              </a:spcAft>
              <a:buFont typeface="+mj-lt"/>
              <a:buAutoNum type="arabicPeriod"/>
            </a:pPr>
            <a:r>
              <a:rPr lang="en-US" sz="3600" dirty="0"/>
              <a:t>Algorithms</a:t>
            </a:r>
          </a:p>
          <a:p>
            <a:pPr marL="514350" indent="-514350">
              <a:spcAft>
                <a:spcPts val="1200"/>
              </a:spcAft>
              <a:buFont typeface="+mj-lt"/>
              <a:buAutoNum type="arabicPeriod"/>
            </a:pPr>
            <a:r>
              <a:rPr lang="en-US" sz="3600" dirty="0"/>
              <a:t>Benchmarking results</a:t>
            </a:r>
          </a:p>
          <a:p>
            <a:pPr marL="514350" indent="-514350">
              <a:spcAft>
                <a:spcPts val="1200"/>
              </a:spcAft>
              <a:buFont typeface="+mj-lt"/>
              <a:buAutoNum type="arabicPeriod"/>
            </a:pPr>
            <a:r>
              <a:rPr lang="en-US" sz="3600" dirty="0"/>
              <a:t>Applications</a:t>
            </a:r>
          </a:p>
          <a:p>
            <a:pPr lvl="1">
              <a:spcAft>
                <a:spcPts val="1200"/>
              </a:spcAft>
            </a:pPr>
            <a:r>
              <a:rPr lang="en-US" sz="3200" dirty="0"/>
              <a:t>Tracking trade during the pandemic</a:t>
            </a:r>
          </a:p>
          <a:p>
            <a:pPr lvl="1">
              <a:spcAft>
                <a:spcPts val="1200"/>
              </a:spcAft>
            </a:pPr>
            <a:r>
              <a:rPr lang="en-US" sz="3200" dirty="0"/>
              <a:t>Lockdown-induced supply disruptions in trade</a:t>
            </a:r>
          </a:p>
        </p:txBody>
      </p:sp>
    </p:spTree>
    <p:extLst>
      <p:ext uri="{BB962C8B-B14F-4D97-AF65-F5344CB8AC3E}">
        <p14:creationId xmlns:p14="http://schemas.microsoft.com/office/powerpoint/2010/main" val="379674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18288"/>
            <a:ext cx="12192000"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APPLICATION 2: Supply spillovers due to lockdowns</a:t>
            </a:r>
          </a:p>
        </p:txBody>
      </p:sp>
      <p:pic>
        <p:nvPicPr>
          <p:cNvPr id="13" name="Picture 12">
            <a:extLst>
              <a:ext uri="{FF2B5EF4-FFF2-40B4-BE49-F238E27FC236}">
                <a16:creationId xmlns:a16="http://schemas.microsoft.com/office/drawing/2014/main" id="{31A6D8E7-735B-4E56-9C25-3137E310D3AC}"/>
              </a:ext>
            </a:extLst>
          </p:cNvPr>
          <p:cNvPicPr>
            <a:picLocks noChangeAspect="1"/>
          </p:cNvPicPr>
          <p:nvPr/>
        </p:nvPicPr>
        <p:blipFill rotWithShape="1">
          <a:blip r:embed="rId3"/>
          <a:srcRect b="4511"/>
          <a:stretch/>
        </p:blipFill>
        <p:spPr>
          <a:xfrm>
            <a:off x="3742260" y="938046"/>
            <a:ext cx="4224870" cy="2926080"/>
          </a:xfrm>
          <a:prstGeom prst="rect">
            <a:avLst/>
          </a:prstGeom>
        </p:spPr>
      </p:pic>
      <p:pic>
        <p:nvPicPr>
          <p:cNvPr id="14" name="Picture 13">
            <a:extLst>
              <a:ext uri="{FF2B5EF4-FFF2-40B4-BE49-F238E27FC236}">
                <a16:creationId xmlns:a16="http://schemas.microsoft.com/office/drawing/2014/main" id="{D95D1198-7C84-41BA-B858-6CD018B5C0F2}"/>
              </a:ext>
            </a:extLst>
          </p:cNvPr>
          <p:cNvPicPr>
            <a:picLocks noChangeAspect="1"/>
          </p:cNvPicPr>
          <p:nvPr/>
        </p:nvPicPr>
        <p:blipFill rotWithShape="1">
          <a:blip r:embed="rId4"/>
          <a:srcRect b="4511"/>
          <a:stretch/>
        </p:blipFill>
        <p:spPr>
          <a:xfrm>
            <a:off x="7967130" y="938448"/>
            <a:ext cx="4224870" cy="2926080"/>
          </a:xfrm>
          <a:prstGeom prst="rect">
            <a:avLst/>
          </a:prstGeom>
        </p:spPr>
      </p:pic>
      <p:pic>
        <p:nvPicPr>
          <p:cNvPr id="15" name="Picture 14">
            <a:extLst>
              <a:ext uri="{FF2B5EF4-FFF2-40B4-BE49-F238E27FC236}">
                <a16:creationId xmlns:a16="http://schemas.microsoft.com/office/drawing/2014/main" id="{9368C791-7987-4D06-B89B-26B88DABF805}"/>
              </a:ext>
            </a:extLst>
          </p:cNvPr>
          <p:cNvPicPr>
            <a:picLocks noChangeAspect="1"/>
          </p:cNvPicPr>
          <p:nvPr/>
        </p:nvPicPr>
        <p:blipFill rotWithShape="1">
          <a:blip r:embed="rId5"/>
          <a:srcRect b="4511"/>
          <a:stretch/>
        </p:blipFill>
        <p:spPr>
          <a:xfrm>
            <a:off x="3742260" y="3864528"/>
            <a:ext cx="4224870" cy="2926080"/>
          </a:xfrm>
          <a:prstGeom prst="rect">
            <a:avLst/>
          </a:prstGeom>
        </p:spPr>
      </p:pic>
      <p:pic>
        <p:nvPicPr>
          <p:cNvPr id="16" name="Picture 15">
            <a:extLst>
              <a:ext uri="{FF2B5EF4-FFF2-40B4-BE49-F238E27FC236}">
                <a16:creationId xmlns:a16="http://schemas.microsoft.com/office/drawing/2014/main" id="{99378A9A-6D0B-42F4-94A8-C77B52F6AE16}"/>
              </a:ext>
            </a:extLst>
          </p:cNvPr>
          <p:cNvPicPr>
            <a:picLocks noChangeAspect="1"/>
          </p:cNvPicPr>
          <p:nvPr/>
        </p:nvPicPr>
        <p:blipFill rotWithShape="1">
          <a:blip r:embed="rId6"/>
          <a:srcRect b="4511"/>
          <a:stretch/>
        </p:blipFill>
        <p:spPr>
          <a:xfrm>
            <a:off x="7967130" y="3864930"/>
            <a:ext cx="4224870" cy="2926080"/>
          </a:xfrm>
          <a:prstGeom prst="rect">
            <a:avLst/>
          </a:prstGeom>
        </p:spPr>
      </p:pic>
      <p:sp>
        <p:nvSpPr>
          <p:cNvPr id="17" name="TextBox 16">
            <a:extLst>
              <a:ext uri="{FF2B5EF4-FFF2-40B4-BE49-F238E27FC236}">
                <a16:creationId xmlns:a16="http://schemas.microsoft.com/office/drawing/2014/main" id="{D46D8212-AEC2-4D93-8DBD-49B569998E84}"/>
              </a:ext>
            </a:extLst>
          </p:cNvPr>
          <p:cNvSpPr txBox="1"/>
          <p:nvPr/>
        </p:nvSpPr>
        <p:spPr>
          <a:xfrm>
            <a:off x="142504" y="1294410"/>
            <a:ext cx="3455719" cy="4662815"/>
          </a:xfrm>
          <a:prstGeom prst="rect">
            <a:avLst/>
          </a:prstGeom>
          <a:noFill/>
        </p:spPr>
        <p:txBody>
          <a:bodyPr wrap="square" rtlCol="0">
            <a:spAutoFit/>
          </a:bodyPr>
          <a:lstStyle/>
          <a:p>
            <a:pPr>
              <a:spcAft>
                <a:spcPts val="600"/>
              </a:spcAft>
            </a:pPr>
            <a:r>
              <a:rPr lang="en-US" b="1" dirty="0"/>
              <a:t>Research questions:</a:t>
            </a:r>
          </a:p>
          <a:p>
            <a:pPr marL="285750" indent="-285750">
              <a:spcAft>
                <a:spcPts val="600"/>
              </a:spcAft>
              <a:buFont typeface="Arial" panose="020B0604020202020204" pitchFamily="34" charset="0"/>
              <a:buChar char="•"/>
            </a:pPr>
            <a:r>
              <a:rPr lang="en-US" dirty="0"/>
              <a:t>Role of supply and demand factors in trade collapse?</a:t>
            </a:r>
          </a:p>
          <a:p>
            <a:pPr marL="285750" indent="-285750">
              <a:spcAft>
                <a:spcPts val="600"/>
              </a:spcAft>
              <a:buFont typeface="Arial" panose="020B0604020202020204" pitchFamily="34" charset="0"/>
              <a:buChar char="•"/>
            </a:pPr>
            <a:r>
              <a:rPr lang="en-US" dirty="0"/>
              <a:t>Impact of lockdown-induced supply disruptions on trade?</a:t>
            </a:r>
          </a:p>
          <a:p>
            <a:pPr>
              <a:spcAft>
                <a:spcPts val="600"/>
              </a:spcAft>
            </a:pPr>
            <a:endParaRPr lang="en-US" dirty="0"/>
          </a:p>
          <a:p>
            <a:pPr>
              <a:spcAft>
                <a:spcPts val="600"/>
              </a:spcAft>
            </a:pPr>
            <a:r>
              <a:rPr lang="en-US" b="1" dirty="0"/>
              <a:t>Method: </a:t>
            </a:r>
            <a:r>
              <a:rPr lang="en-US" dirty="0"/>
              <a:t>shift-share design on daily bilateral seaborne trade data</a:t>
            </a:r>
          </a:p>
          <a:p>
            <a:pPr>
              <a:spcAft>
                <a:spcPts val="600"/>
              </a:spcAft>
            </a:pPr>
            <a:endParaRPr lang="en-US" dirty="0"/>
          </a:p>
          <a:p>
            <a:pPr>
              <a:spcAft>
                <a:spcPts val="600"/>
              </a:spcAft>
            </a:pPr>
            <a:r>
              <a:rPr lang="en-US" dirty="0"/>
              <a:t>We construct time-varying import </a:t>
            </a:r>
            <a:r>
              <a:rPr lang="en-US" i="1" dirty="0"/>
              <a:t>lockdown exposure</a:t>
            </a:r>
            <a:r>
              <a:rPr lang="en-US" dirty="0"/>
              <a:t>, using:</a:t>
            </a:r>
          </a:p>
          <a:p>
            <a:pPr marL="285750" indent="-285750">
              <a:spcAft>
                <a:spcPts val="600"/>
              </a:spcAft>
              <a:buFont typeface="Arial" panose="020B0604020202020204" pitchFamily="34" charset="0"/>
              <a:buChar char="•"/>
            </a:pPr>
            <a:r>
              <a:rPr lang="en-US" dirty="0"/>
              <a:t>pre-COVID trade weights</a:t>
            </a:r>
          </a:p>
          <a:p>
            <a:pPr marL="285750" indent="-285750">
              <a:spcAft>
                <a:spcPts val="600"/>
              </a:spcAft>
              <a:buFont typeface="Arial" panose="020B0604020202020204" pitchFamily="34" charset="0"/>
              <a:buChar char="•"/>
            </a:pPr>
            <a:r>
              <a:rPr lang="en-US" dirty="0"/>
              <a:t>lockdown stringency of partners</a:t>
            </a:r>
          </a:p>
          <a:p>
            <a:pPr marL="285750" indent="-285750">
              <a:spcAft>
                <a:spcPts val="600"/>
              </a:spcAft>
              <a:buFont typeface="Arial" panose="020B0604020202020204" pitchFamily="34" charset="0"/>
              <a:buChar char="•"/>
            </a:pPr>
            <a:r>
              <a:rPr lang="en-US" dirty="0"/>
              <a:t>historical delivery lags</a:t>
            </a:r>
          </a:p>
        </p:txBody>
      </p:sp>
    </p:spTree>
    <p:extLst>
      <p:ext uri="{BB962C8B-B14F-4D97-AF65-F5344CB8AC3E}">
        <p14:creationId xmlns:p14="http://schemas.microsoft.com/office/powerpoint/2010/main" val="37600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solidFill>
              <a:latin typeface="+mn-lt"/>
            </a:endParaRPr>
          </a:p>
        </p:txBody>
      </p:sp>
      <p:sp>
        <p:nvSpPr>
          <p:cNvPr id="30" name="Title 1">
            <a:extLst>
              <a:ext uri="{FF2B5EF4-FFF2-40B4-BE49-F238E27FC236}">
                <a16:creationId xmlns:a16="http://schemas.microsoft.com/office/drawing/2014/main" id="{9111BA30-405F-4DC8-8E73-5BCA8C0DFB6F}"/>
              </a:ext>
            </a:extLst>
          </p:cNvPr>
          <p:cNvSpPr txBox="1">
            <a:spLocks/>
          </p:cNvSpPr>
          <p:nvPr/>
        </p:nvSpPr>
        <p:spPr>
          <a:xfrm>
            <a:off x="0" y="-18288"/>
            <a:ext cx="12192000"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APPLICATION 2: Supply spillovers due to lockdowns</a:t>
            </a:r>
          </a:p>
        </p:txBody>
      </p:sp>
      <p:pic>
        <p:nvPicPr>
          <p:cNvPr id="2" name="Picture 1">
            <a:extLst>
              <a:ext uri="{FF2B5EF4-FFF2-40B4-BE49-F238E27FC236}">
                <a16:creationId xmlns:a16="http://schemas.microsoft.com/office/drawing/2014/main" id="{161B55C9-AA29-41D9-840C-95ADFD26247C}"/>
              </a:ext>
            </a:extLst>
          </p:cNvPr>
          <p:cNvPicPr>
            <a:picLocks noChangeAspect="1"/>
          </p:cNvPicPr>
          <p:nvPr/>
        </p:nvPicPr>
        <p:blipFill>
          <a:blip r:embed="rId3"/>
          <a:stretch>
            <a:fillRect/>
          </a:stretch>
        </p:blipFill>
        <p:spPr>
          <a:xfrm>
            <a:off x="90122" y="1811525"/>
            <a:ext cx="5859271" cy="4661473"/>
          </a:xfrm>
          <a:prstGeom prst="rect">
            <a:avLst/>
          </a:prstGeom>
        </p:spPr>
      </p:pic>
      <p:pic>
        <p:nvPicPr>
          <p:cNvPr id="11" name="Picture 10">
            <a:extLst>
              <a:ext uri="{FF2B5EF4-FFF2-40B4-BE49-F238E27FC236}">
                <a16:creationId xmlns:a16="http://schemas.microsoft.com/office/drawing/2014/main" id="{41941248-FC18-49B5-8648-4164E0FA17F9}"/>
              </a:ext>
            </a:extLst>
          </p:cNvPr>
          <p:cNvPicPr/>
          <p:nvPr/>
        </p:nvPicPr>
        <p:blipFill rotWithShape="1">
          <a:blip r:embed="rId4">
            <a:extLst>
              <a:ext uri="{28A0092B-C50C-407E-A947-70E740481C1C}">
                <a14:useLocalDpi xmlns:a14="http://schemas.microsoft.com/office/drawing/2010/main" val="0"/>
              </a:ext>
            </a:extLst>
          </a:blip>
          <a:srcRect l="1975" r="338" b="3792"/>
          <a:stretch/>
        </p:blipFill>
        <p:spPr bwMode="auto">
          <a:xfrm>
            <a:off x="6356794" y="1910145"/>
            <a:ext cx="5835206" cy="4181898"/>
          </a:xfrm>
          <a:prstGeom prst="rect">
            <a:avLst/>
          </a:prstGeom>
          <a:noFill/>
          <a:ln>
            <a:noFill/>
          </a:ln>
        </p:spPr>
      </p:pic>
      <p:sp>
        <p:nvSpPr>
          <p:cNvPr id="4" name="Rectangle 3">
            <a:extLst>
              <a:ext uri="{FF2B5EF4-FFF2-40B4-BE49-F238E27FC236}">
                <a16:creationId xmlns:a16="http://schemas.microsoft.com/office/drawing/2014/main" id="{5415872C-52AF-44B5-A8CD-26AA83AF5E7C}"/>
              </a:ext>
            </a:extLst>
          </p:cNvPr>
          <p:cNvSpPr/>
          <p:nvPr/>
        </p:nvSpPr>
        <p:spPr>
          <a:xfrm>
            <a:off x="6327092" y="1270065"/>
            <a:ext cx="5894609" cy="369332"/>
          </a:xfrm>
          <a:prstGeom prst="rect">
            <a:avLst/>
          </a:prstGeom>
        </p:spPr>
        <p:txBody>
          <a:bodyPr wrap="square">
            <a:spAutoFit/>
          </a:bodyPr>
          <a:lstStyle/>
          <a:p>
            <a:pPr algn="ctr">
              <a:spcAft>
                <a:spcPts val="600"/>
              </a:spcAft>
            </a:pPr>
            <a:r>
              <a:rPr lang="en-US" b="1" dirty="0">
                <a:solidFill>
                  <a:srgbClr val="4F81BD"/>
                </a:solidFill>
                <a:latin typeface="Times New Roman" panose="02020603050405020304" pitchFamily="18" charset="0"/>
                <a:ea typeface="Times New Roman" panose="02020603050405020304" pitchFamily="18" charset="0"/>
              </a:rPr>
              <a:t>Contribution of Lockdowns to Containerized Trade</a:t>
            </a:r>
            <a:endParaRPr lang="en-US" dirty="0">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A25922BB-1FE3-4113-A166-7F036732C30D}"/>
              </a:ext>
            </a:extLst>
          </p:cNvPr>
          <p:cNvSpPr/>
          <p:nvPr/>
        </p:nvSpPr>
        <p:spPr>
          <a:xfrm>
            <a:off x="103032" y="1270065"/>
            <a:ext cx="5894609" cy="369332"/>
          </a:xfrm>
          <a:prstGeom prst="rect">
            <a:avLst/>
          </a:prstGeom>
        </p:spPr>
        <p:txBody>
          <a:bodyPr wrap="square">
            <a:spAutoFit/>
          </a:bodyPr>
          <a:lstStyle/>
          <a:p>
            <a:pPr algn="ctr">
              <a:spcAft>
                <a:spcPts val="600"/>
              </a:spcAft>
            </a:pPr>
            <a:r>
              <a:rPr lang="en-US" b="1" dirty="0">
                <a:solidFill>
                  <a:srgbClr val="4F81BD"/>
                </a:solidFill>
                <a:latin typeface="Times New Roman" panose="02020603050405020304" pitchFamily="18" charset="0"/>
                <a:ea typeface="Times New Roman" panose="02020603050405020304" pitchFamily="18" charset="0"/>
              </a:rPr>
              <a:t>Lockdown Spillovers – Effect on Import Growth</a:t>
            </a:r>
          </a:p>
        </p:txBody>
      </p:sp>
      <p:sp>
        <p:nvSpPr>
          <p:cNvPr id="5" name="Rectangle 4">
            <a:extLst>
              <a:ext uri="{FF2B5EF4-FFF2-40B4-BE49-F238E27FC236}">
                <a16:creationId xmlns:a16="http://schemas.microsoft.com/office/drawing/2014/main" id="{F78040F0-22A6-4595-AC79-C43EB7B2FCD5}"/>
              </a:ext>
            </a:extLst>
          </p:cNvPr>
          <p:cNvSpPr/>
          <p:nvPr/>
        </p:nvSpPr>
        <p:spPr>
          <a:xfrm>
            <a:off x="90122" y="2493818"/>
            <a:ext cx="5907519" cy="522514"/>
          </a:xfrm>
          <a:prstGeom prst="rect">
            <a:avLst/>
          </a:prstGeom>
          <a:solidFill>
            <a:srgbClr val="C00000">
              <a:alpha val="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54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95FD6DA-C188-42F6-8F34-5BC401ACCA75}"/>
              </a:ext>
            </a:extLst>
          </p:cNvPr>
          <p:cNvSpPr txBox="1">
            <a:spLocks/>
          </p:cNvSpPr>
          <p:nvPr/>
        </p:nvSpPr>
        <p:spPr>
          <a:xfrm>
            <a:off x="0" y="25399"/>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CONCLUDING REMARKS</a:t>
            </a:r>
          </a:p>
        </p:txBody>
      </p:sp>
      <p:sp>
        <p:nvSpPr>
          <p:cNvPr id="7" name="TextBox 6">
            <a:extLst>
              <a:ext uri="{FF2B5EF4-FFF2-40B4-BE49-F238E27FC236}">
                <a16:creationId xmlns:a16="http://schemas.microsoft.com/office/drawing/2014/main" id="{C9148B35-F301-42DB-A088-E549D567CDE4}"/>
              </a:ext>
            </a:extLst>
          </p:cNvPr>
          <p:cNvSpPr txBox="1"/>
          <p:nvPr/>
        </p:nvSpPr>
        <p:spPr>
          <a:xfrm>
            <a:off x="300789" y="1596842"/>
            <a:ext cx="11381873" cy="452431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dirty="0"/>
              <a:t>AIS data can be used to track trade in real time</a:t>
            </a:r>
          </a:p>
          <a:p>
            <a:pPr marL="914400" lvl="1" indent="-457200">
              <a:spcAft>
                <a:spcPts val="1200"/>
              </a:spcAft>
              <a:buFont typeface="Arial" panose="020B0604020202020204" pitchFamily="34" charset="0"/>
              <a:buChar char="•"/>
            </a:pPr>
            <a:r>
              <a:rPr lang="en-US" sz="2800" dirty="0"/>
              <a:t>transparent methodology: public data and off-the-shelf ML</a:t>
            </a:r>
          </a:p>
          <a:p>
            <a:pPr marL="457200" indent="-457200">
              <a:spcBef>
                <a:spcPts val="1200"/>
              </a:spcBef>
              <a:spcAft>
                <a:spcPts val="1200"/>
              </a:spcAft>
              <a:buFont typeface="Arial" panose="020B0604020202020204" pitchFamily="34" charset="0"/>
              <a:buChar char="•"/>
            </a:pPr>
            <a:r>
              <a:rPr lang="en-US" sz="3200" dirty="0"/>
              <a:t>New data can help answer interesting research questions</a:t>
            </a:r>
          </a:p>
          <a:p>
            <a:pPr marL="457200" indent="-457200">
              <a:spcBef>
                <a:spcPts val="1200"/>
              </a:spcBef>
              <a:spcAft>
                <a:spcPts val="1200"/>
              </a:spcAft>
              <a:buFont typeface="Arial" panose="020B0604020202020204" pitchFamily="34" charset="0"/>
              <a:buChar char="•"/>
            </a:pPr>
            <a:r>
              <a:rPr lang="en-US" sz="3200" dirty="0"/>
              <a:t>There is room for improvement:</a:t>
            </a:r>
          </a:p>
          <a:p>
            <a:pPr marL="914400" lvl="1" indent="-457200">
              <a:spcAft>
                <a:spcPts val="1200"/>
              </a:spcAft>
              <a:buFont typeface="Arial" panose="020B0604020202020204" pitchFamily="34" charset="0"/>
              <a:buChar char="•"/>
            </a:pPr>
            <a:r>
              <a:rPr lang="en-US" sz="2800" dirty="0"/>
              <a:t>tighten polygons and increase coverage</a:t>
            </a:r>
          </a:p>
          <a:p>
            <a:pPr marL="914400" lvl="1" indent="-457200">
              <a:spcAft>
                <a:spcPts val="1200"/>
              </a:spcAft>
              <a:buFont typeface="Arial" panose="020B0604020202020204" pitchFamily="34" charset="0"/>
              <a:buChar char="•"/>
            </a:pPr>
            <a:r>
              <a:rPr lang="en-US" sz="2800" dirty="0"/>
              <a:t>better aggregation across product groups</a:t>
            </a:r>
          </a:p>
          <a:p>
            <a:pPr marL="914400" lvl="1" indent="-457200">
              <a:spcAft>
                <a:spcPts val="1200"/>
              </a:spcAft>
              <a:buFont typeface="Arial" panose="020B0604020202020204" pitchFamily="34" charset="0"/>
              <a:buChar char="•"/>
            </a:pPr>
            <a:r>
              <a:rPr lang="en-US" sz="2800" dirty="0"/>
              <a:t>integrating other modes of transportation (flights)</a:t>
            </a:r>
          </a:p>
        </p:txBody>
      </p:sp>
    </p:spTree>
    <p:extLst>
      <p:ext uri="{BB962C8B-B14F-4D97-AF65-F5344CB8AC3E}">
        <p14:creationId xmlns:p14="http://schemas.microsoft.com/office/powerpoint/2010/main" val="357054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95FD6DA-C188-42F6-8F34-5BC401ACCA75}"/>
              </a:ext>
            </a:extLst>
          </p:cNvPr>
          <p:cNvSpPr txBox="1">
            <a:spLocks/>
          </p:cNvSpPr>
          <p:nvPr/>
        </p:nvSpPr>
        <p:spPr>
          <a:xfrm>
            <a:off x="0" y="25399"/>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ESTIMATES AVAILABLE ONLINE</a:t>
            </a:r>
          </a:p>
        </p:txBody>
      </p:sp>
      <p:sp>
        <p:nvSpPr>
          <p:cNvPr id="31" name="TextBox 30">
            <a:extLst>
              <a:ext uri="{FF2B5EF4-FFF2-40B4-BE49-F238E27FC236}">
                <a16:creationId xmlns:a16="http://schemas.microsoft.com/office/drawing/2014/main" id="{593ECA72-588B-43BE-9279-3CF7650B872A}"/>
              </a:ext>
            </a:extLst>
          </p:cNvPr>
          <p:cNvSpPr txBox="1"/>
          <p:nvPr/>
        </p:nvSpPr>
        <p:spPr>
          <a:xfrm>
            <a:off x="234969" y="1087873"/>
            <a:ext cx="11796652" cy="5078313"/>
          </a:xfrm>
          <a:prstGeom prst="rect">
            <a:avLst/>
          </a:prstGeom>
          <a:noFill/>
        </p:spPr>
        <p:txBody>
          <a:bodyPr wrap="square" rtlCol="0">
            <a:spAutoFit/>
          </a:bodyPr>
          <a:lstStyle/>
          <a:p>
            <a:pPr marL="457200" lvl="0" indent="-457200">
              <a:buFont typeface="Arial" panose="020B0604020202020204" pitchFamily="34" charset="0"/>
              <a:buChar char="•"/>
            </a:pPr>
            <a:r>
              <a:rPr lang="en-US" sz="3600" dirty="0">
                <a:solidFill>
                  <a:prstClr val="black"/>
                </a:solidFill>
              </a:rPr>
              <a:t>Visualize metric tons estimates:</a:t>
            </a:r>
          </a:p>
          <a:p>
            <a:pPr lvl="0"/>
            <a:r>
              <a:rPr lang="en-US" sz="2400" dirty="0">
                <a:hlinkClick r:id="rId3"/>
              </a:rPr>
              <a:t>https://comtrade.un.org/data/monitor</a:t>
            </a:r>
            <a:endParaRPr lang="en-US" sz="2400" dirty="0">
              <a:solidFill>
                <a:prstClr val="black"/>
              </a:solidFill>
            </a:endParaRPr>
          </a:p>
          <a:p>
            <a:endParaRPr lang="en-US" sz="3600" dirty="0"/>
          </a:p>
          <a:p>
            <a:pPr marL="457200" indent="-457200">
              <a:buFont typeface="Arial" panose="020B0604020202020204" pitchFamily="34" charset="0"/>
              <a:buChar char="•"/>
            </a:pPr>
            <a:r>
              <a:rPr lang="en-US" sz="3600" dirty="0"/>
              <a:t>Query interface for metric tons estimates:</a:t>
            </a:r>
          </a:p>
          <a:p>
            <a:r>
              <a:rPr lang="en-US" sz="2400" dirty="0">
                <a:hlinkClick r:id="rId4"/>
              </a:rPr>
              <a:t>https://comtrade.un.org/data/ais</a:t>
            </a:r>
            <a:endParaRPr lang="en-US" sz="2400" dirty="0"/>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Further estimates in .zip file posted here</a:t>
            </a:r>
          </a:p>
          <a:p>
            <a:r>
              <a:rPr lang="en-US" sz="2400" dirty="0">
                <a:hlinkClick r:id="rId5"/>
              </a:rPr>
              <a:t>https://www.imf.org/en/Publications/WP/Issues/2020/05/14/World-Seaborne-Trade-in-Real-Time-A-Proof-of-Concept-for-Building-AIS-based-Nowcasts-from-49393</a:t>
            </a:r>
            <a:endParaRPr lang="en-US" sz="2400" dirty="0"/>
          </a:p>
          <a:p>
            <a:endParaRPr lang="en-US" sz="2400" dirty="0"/>
          </a:p>
          <a:p>
            <a:endParaRPr lang="en-US" sz="2400" dirty="0"/>
          </a:p>
        </p:txBody>
      </p:sp>
    </p:spTree>
    <p:extLst>
      <p:ext uri="{BB962C8B-B14F-4D97-AF65-F5344CB8AC3E}">
        <p14:creationId xmlns:p14="http://schemas.microsoft.com/office/powerpoint/2010/main" val="993960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95FD6DA-C188-42F6-8F34-5BC401ACCA75}"/>
              </a:ext>
            </a:extLst>
          </p:cNvPr>
          <p:cNvSpPr txBox="1">
            <a:spLocks/>
          </p:cNvSpPr>
          <p:nvPr/>
        </p:nvSpPr>
        <p:spPr>
          <a:xfrm>
            <a:off x="0" y="2795103"/>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solidFill>
                <a:latin typeface="+mn-lt"/>
              </a:rPr>
              <a:t>Thank you</a:t>
            </a:r>
          </a:p>
        </p:txBody>
      </p:sp>
    </p:spTree>
    <p:extLst>
      <p:ext uri="{BB962C8B-B14F-4D97-AF65-F5344CB8AC3E}">
        <p14:creationId xmlns:p14="http://schemas.microsoft.com/office/powerpoint/2010/main" val="137355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9B3A-7A3D-4AE0-9979-71740C858E49}"/>
              </a:ext>
            </a:extLst>
          </p:cNvPr>
          <p:cNvSpPr>
            <a:spLocks noGrp="1"/>
          </p:cNvSpPr>
          <p:nvPr>
            <p:ph type="title"/>
          </p:nvPr>
        </p:nvSpPr>
        <p:spPr>
          <a:xfrm>
            <a:off x="0" y="0"/>
            <a:ext cx="3794078" cy="919811"/>
          </a:xfrm>
        </p:spPr>
        <p:txBody>
          <a:bodyPr>
            <a:noAutofit/>
          </a:bodyPr>
          <a:lstStyle/>
          <a:p>
            <a:r>
              <a:rPr lang="en-US" b="1" dirty="0">
                <a:solidFill>
                  <a:schemeClr val="accent1"/>
                </a:solidFill>
                <a:latin typeface="+mn-lt"/>
              </a:rPr>
              <a:t>PROBLEM</a:t>
            </a:r>
          </a:p>
        </p:txBody>
      </p:sp>
      <p:sp>
        <p:nvSpPr>
          <p:cNvPr id="58" name="TextBox 57">
            <a:extLst>
              <a:ext uri="{FF2B5EF4-FFF2-40B4-BE49-F238E27FC236}">
                <a16:creationId xmlns:a16="http://schemas.microsoft.com/office/drawing/2014/main" id="{DFA79E84-21D0-4EFA-A311-9DBB31B03841}"/>
              </a:ext>
            </a:extLst>
          </p:cNvPr>
          <p:cNvSpPr txBox="1"/>
          <p:nvPr/>
        </p:nvSpPr>
        <p:spPr>
          <a:xfrm>
            <a:off x="6674354" y="1431309"/>
            <a:ext cx="5071298" cy="2985433"/>
          </a:xfrm>
          <a:prstGeom prst="rect">
            <a:avLst/>
          </a:prstGeom>
          <a:noFill/>
        </p:spPr>
        <p:txBody>
          <a:bodyPr wrap="square" rtlCol="0">
            <a:spAutoFit/>
          </a:bodyPr>
          <a:lstStyle/>
          <a:p>
            <a:pPr lvl="0"/>
            <a:r>
              <a:rPr lang="en-US" sz="6600" dirty="0"/>
              <a:t>&lt; 15%</a:t>
            </a:r>
          </a:p>
          <a:p>
            <a:pPr lvl="0"/>
            <a:r>
              <a:rPr lang="en-US" sz="2800" dirty="0">
                <a:solidFill>
                  <a:prstClr val="black"/>
                </a:solidFill>
              </a:rPr>
              <a:t>Trade covered by trade finance</a:t>
            </a:r>
          </a:p>
          <a:p>
            <a:pPr lvl="0"/>
            <a:r>
              <a:rPr lang="en-US" sz="2800" dirty="0">
                <a:solidFill>
                  <a:prstClr val="black"/>
                </a:solidFill>
              </a:rPr>
              <a:t>(and not volumes)</a:t>
            </a:r>
          </a:p>
          <a:p>
            <a:r>
              <a:rPr lang="en-US" sz="6600" dirty="0"/>
              <a:t> </a:t>
            </a:r>
            <a:endParaRPr lang="en-US" sz="7200" dirty="0"/>
          </a:p>
        </p:txBody>
      </p:sp>
      <p:sp>
        <p:nvSpPr>
          <p:cNvPr id="3" name="TextBox 2">
            <a:extLst>
              <a:ext uri="{FF2B5EF4-FFF2-40B4-BE49-F238E27FC236}">
                <a16:creationId xmlns:a16="http://schemas.microsoft.com/office/drawing/2014/main" id="{EE34C3F2-58FE-4842-B707-89FA7BB18DF5}"/>
              </a:ext>
            </a:extLst>
          </p:cNvPr>
          <p:cNvSpPr txBox="1"/>
          <p:nvPr/>
        </p:nvSpPr>
        <p:spPr>
          <a:xfrm>
            <a:off x="1394244" y="3419610"/>
            <a:ext cx="2943922" cy="830997"/>
          </a:xfrm>
          <a:prstGeom prst="rect">
            <a:avLst/>
          </a:prstGeom>
          <a:noFill/>
        </p:spPr>
        <p:txBody>
          <a:bodyPr wrap="square" rtlCol="0">
            <a:spAutoFit/>
          </a:bodyPr>
          <a:lstStyle/>
          <a:p>
            <a:r>
              <a:rPr lang="en-US" sz="4800" dirty="0">
                <a:solidFill>
                  <a:schemeClr val="accent1"/>
                </a:solidFill>
              </a:rPr>
              <a:t>Data lags</a:t>
            </a:r>
          </a:p>
        </p:txBody>
      </p:sp>
      <p:grpSp>
        <p:nvGrpSpPr>
          <p:cNvPr id="11" name="Group 10"/>
          <p:cNvGrpSpPr/>
          <p:nvPr/>
        </p:nvGrpSpPr>
        <p:grpSpPr>
          <a:xfrm>
            <a:off x="188671" y="1536684"/>
            <a:ext cx="5698362" cy="4804708"/>
            <a:chOff x="1147262" y="-85899"/>
            <a:chExt cx="10462721" cy="4972485"/>
          </a:xfrm>
        </p:grpSpPr>
        <p:grpSp>
          <p:nvGrpSpPr>
            <p:cNvPr id="8" name="Group 7"/>
            <p:cNvGrpSpPr/>
            <p:nvPr/>
          </p:nvGrpSpPr>
          <p:grpSpPr>
            <a:xfrm>
              <a:off x="1572187" y="2806954"/>
              <a:ext cx="8982553" cy="2079632"/>
              <a:chOff x="1572187" y="2806954"/>
              <a:chExt cx="8982553" cy="2079632"/>
            </a:xfrm>
          </p:grpSpPr>
          <p:graphicFrame>
            <p:nvGraphicFramePr>
              <p:cNvPr id="9" name="Diagram 8">
                <a:extLst>
                  <a:ext uri="{FF2B5EF4-FFF2-40B4-BE49-F238E27FC236}">
                    <a16:creationId xmlns:a16="http://schemas.microsoft.com/office/drawing/2014/main" id="{A131E98A-E41B-40EC-A78E-D836FDA9A25B}"/>
                  </a:ext>
                </a:extLst>
              </p:cNvPr>
              <p:cNvGraphicFramePr/>
              <p:nvPr>
                <p:extLst>
                  <p:ext uri="{D42A27DB-BD31-4B8C-83A1-F6EECF244321}">
                    <p14:modId xmlns:p14="http://schemas.microsoft.com/office/powerpoint/2010/main" val="3155057979"/>
                  </p:ext>
                </p:extLst>
              </p:nvPr>
            </p:nvGraphicFramePr>
            <p:xfrm>
              <a:off x="1572187" y="4440404"/>
              <a:ext cx="8982553" cy="44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7" name="Straight Connector 16">
                <a:extLst>
                  <a:ext uri="{FF2B5EF4-FFF2-40B4-BE49-F238E27FC236}">
                    <a16:creationId xmlns:a16="http://schemas.microsoft.com/office/drawing/2014/main" id="{3789721B-5226-4CDB-80DD-C5B4ABAAA303}"/>
                  </a:ext>
                </a:extLst>
              </p:cNvPr>
              <p:cNvCxnSpPr>
                <a:cxnSpLocks/>
              </p:cNvCxnSpPr>
              <p:nvPr/>
            </p:nvCxnSpPr>
            <p:spPr>
              <a:xfrm flipH="1">
                <a:off x="2623282" y="3419490"/>
                <a:ext cx="3755340" cy="936753"/>
              </a:xfrm>
              <a:prstGeom prst="line">
                <a:avLst/>
              </a:prstGeom>
              <a:ln w="25400" cap="rnd" cmpd="sng">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descr="A close up of a logo&#10;&#10;Description generated with high confidence">
                <a:extLst>
                  <a:ext uri="{FF2B5EF4-FFF2-40B4-BE49-F238E27FC236}">
                    <a16:creationId xmlns:a16="http://schemas.microsoft.com/office/drawing/2014/main" id="{C482E717-D009-4216-BE70-8435748DB6EE}"/>
                  </a:ext>
                </a:extLst>
              </p:cNvPr>
              <p:cNvPicPr>
                <a:picLocks noChangeAspect="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2997" y="2806954"/>
                <a:ext cx="1799285" cy="1538124"/>
              </a:xfrm>
              <a:prstGeom prst="rect">
                <a:avLst/>
              </a:prstGeom>
            </p:spPr>
          </p:pic>
        </p:grpSp>
        <p:sp>
          <p:nvSpPr>
            <p:cNvPr id="12" name="TextBox 11"/>
            <p:cNvSpPr txBox="1"/>
            <p:nvPr/>
          </p:nvSpPr>
          <p:spPr>
            <a:xfrm>
              <a:off x="1147262" y="-85899"/>
              <a:ext cx="10462721" cy="2643748"/>
            </a:xfrm>
            <a:prstGeom prst="rect">
              <a:avLst/>
            </a:prstGeom>
            <a:noFill/>
          </p:spPr>
          <p:txBody>
            <a:bodyPr wrap="square" rtlCol="0">
              <a:spAutoFit/>
            </a:bodyPr>
            <a:lstStyle/>
            <a:p>
              <a:pPr lvl="0"/>
              <a:r>
                <a:rPr lang="en-US" sz="6600" dirty="0"/>
                <a:t>3 months</a:t>
              </a:r>
              <a:r>
                <a:rPr lang="en-US" sz="2800" dirty="0">
                  <a:solidFill>
                    <a:prstClr val="black"/>
                  </a:solidFill>
                </a:rPr>
                <a:t/>
              </a:r>
              <a:br>
                <a:rPr lang="en-US" sz="2800" dirty="0">
                  <a:solidFill>
                    <a:prstClr val="black"/>
                  </a:solidFill>
                </a:rPr>
              </a:br>
              <a:r>
                <a:rPr lang="en-US" sz="2800" dirty="0">
                  <a:solidFill>
                    <a:prstClr val="black"/>
                  </a:solidFill>
                </a:rPr>
                <a:t>Lag of main trade volume indicator</a:t>
              </a:r>
            </a:p>
            <a:p>
              <a:r>
                <a:rPr lang="en-US" sz="6600" dirty="0"/>
                <a:t> 						</a:t>
              </a:r>
              <a:endParaRPr lang="en-US" sz="7200" dirty="0"/>
            </a:p>
          </p:txBody>
        </p:sp>
      </p:grpSp>
      <p:pic>
        <p:nvPicPr>
          <p:cNvPr id="6" name="Picture 5">
            <a:extLst>
              <a:ext uri="{FF2B5EF4-FFF2-40B4-BE49-F238E27FC236}">
                <a16:creationId xmlns:a16="http://schemas.microsoft.com/office/drawing/2014/main" id="{B3F7CD90-61C2-434E-B7F2-FF5BF5785BD2}"/>
              </a:ext>
            </a:extLst>
          </p:cNvPr>
          <p:cNvPicPr>
            <a:picLocks noChangeAspect="1"/>
          </p:cNvPicPr>
          <p:nvPr/>
        </p:nvPicPr>
        <p:blipFill>
          <a:blip r:embed="rId9"/>
          <a:stretch>
            <a:fillRect/>
          </a:stretch>
        </p:blipFill>
        <p:spPr>
          <a:xfrm>
            <a:off x="7387704" y="3334858"/>
            <a:ext cx="3155359" cy="3596349"/>
          </a:xfrm>
          <a:prstGeom prst="ellipse">
            <a:avLst/>
          </a:prstGeom>
          <a:solidFill>
            <a:schemeClr val="bg1"/>
          </a:solidFill>
          <a:ln>
            <a:noFill/>
          </a:ln>
          <a:effectLst>
            <a:softEdge rad="112500"/>
          </a:effectLst>
        </p:spPr>
      </p:pic>
      <p:sp>
        <p:nvSpPr>
          <p:cNvPr id="14" name="TextBox 13">
            <a:extLst>
              <a:ext uri="{FF2B5EF4-FFF2-40B4-BE49-F238E27FC236}">
                <a16:creationId xmlns:a16="http://schemas.microsoft.com/office/drawing/2014/main" id="{0FEB5A28-3D6B-4410-9E83-B9260B9897A9}"/>
              </a:ext>
            </a:extLst>
          </p:cNvPr>
          <p:cNvSpPr txBox="1"/>
          <p:nvPr/>
        </p:nvSpPr>
        <p:spPr>
          <a:xfrm>
            <a:off x="7602202" y="3419856"/>
            <a:ext cx="2943922" cy="830997"/>
          </a:xfrm>
          <a:prstGeom prst="rect">
            <a:avLst/>
          </a:prstGeom>
          <a:noFill/>
        </p:spPr>
        <p:txBody>
          <a:bodyPr wrap="square" rtlCol="0">
            <a:spAutoFit/>
          </a:bodyPr>
          <a:lstStyle/>
          <a:p>
            <a:r>
              <a:rPr lang="en-US" sz="4800" dirty="0">
                <a:solidFill>
                  <a:schemeClr val="accent1"/>
                </a:solidFill>
              </a:rPr>
              <a:t>Coverage</a:t>
            </a:r>
          </a:p>
        </p:txBody>
      </p:sp>
    </p:spTree>
    <p:extLst>
      <p:ext uri="{BB962C8B-B14F-4D97-AF65-F5344CB8AC3E}">
        <p14:creationId xmlns:p14="http://schemas.microsoft.com/office/powerpoint/2010/main" val="1348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xit" presetSubtype="0" fill="hold" grpId="1"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000"/>
                                        <p:tgtEl>
                                          <p:spTgt spid="5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xit" presetSubtype="0" fill="hold" grpId="1"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 grpId="1"/>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48ABDB-AD83-481C-89CB-C2A7D07710C3}"/>
              </a:ext>
            </a:extLst>
          </p:cNvPr>
          <p:cNvSpPr txBox="1"/>
          <p:nvPr/>
        </p:nvSpPr>
        <p:spPr>
          <a:xfrm>
            <a:off x="292055" y="1169700"/>
            <a:ext cx="5354002" cy="872547"/>
          </a:xfrm>
          <a:prstGeom prst="rect">
            <a:avLst/>
          </a:prstGeom>
          <a:noFill/>
        </p:spPr>
        <p:txBody>
          <a:bodyPr wrap="square" rtlCol="0">
            <a:spAutoFit/>
          </a:bodyPr>
          <a:lstStyle/>
          <a:p>
            <a:pPr>
              <a:lnSpc>
                <a:spcPts val="6000"/>
              </a:lnSpc>
            </a:pPr>
            <a:r>
              <a:rPr lang="en-US" sz="6000" dirty="0"/>
              <a:t>2 to 10 seconds</a:t>
            </a:r>
          </a:p>
        </p:txBody>
      </p:sp>
      <p:sp>
        <p:nvSpPr>
          <p:cNvPr id="6" name="TextBox 5">
            <a:extLst>
              <a:ext uri="{FF2B5EF4-FFF2-40B4-BE49-F238E27FC236}">
                <a16:creationId xmlns:a16="http://schemas.microsoft.com/office/drawing/2014/main" id="{48E53B34-13BC-4D92-A506-D3A348085C5D}"/>
              </a:ext>
            </a:extLst>
          </p:cNvPr>
          <p:cNvSpPr txBox="1"/>
          <p:nvPr/>
        </p:nvSpPr>
        <p:spPr>
          <a:xfrm>
            <a:off x="336572" y="1837250"/>
            <a:ext cx="6605232" cy="461665"/>
          </a:xfrm>
          <a:prstGeom prst="rect">
            <a:avLst/>
          </a:prstGeom>
          <a:noFill/>
        </p:spPr>
        <p:txBody>
          <a:bodyPr wrap="square" rtlCol="0">
            <a:spAutoFit/>
          </a:bodyPr>
          <a:lstStyle/>
          <a:p>
            <a:r>
              <a:rPr lang="en-US" sz="2400" dirty="0"/>
              <a:t>Frequency of radio messages sent by ships</a:t>
            </a:r>
          </a:p>
        </p:txBody>
      </p:sp>
      <p:grpSp>
        <p:nvGrpSpPr>
          <p:cNvPr id="39" name="Group 38">
            <a:extLst>
              <a:ext uri="{FF2B5EF4-FFF2-40B4-BE49-F238E27FC236}">
                <a16:creationId xmlns:a16="http://schemas.microsoft.com/office/drawing/2014/main" id="{E25FD7A0-BC0F-F94A-A9E5-4EFD92483CA1}"/>
              </a:ext>
            </a:extLst>
          </p:cNvPr>
          <p:cNvGrpSpPr/>
          <p:nvPr/>
        </p:nvGrpSpPr>
        <p:grpSpPr>
          <a:xfrm>
            <a:off x="1287488" y="2748097"/>
            <a:ext cx="6484578" cy="3625984"/>
            <a:chOff x="157050" y="3336451"/>
            <a:chExt cx="5960529" cy="3625984"/>
          </a:xfrm>
        </p:grpSpPr>
        <p:grpSp>
          <p:nvGrpSpPr>
            <p:cNvPr id="32" name="Group 31">
              <a:extLst>
                <a:ext uri="{FF2B5EF4-FFF2-40B4-BE49-F238E27FC236}">
                  <a16:creationId xmlns:a16="http://schemas.microsoft.com/office/drawing/2014/main" id="{334D15F8-08FD-4742-BCA2-96C355CDA296}"/>
                </a:ext>
              </a:extLst>
            </p:cNvPr>
            <p:cNvGrpSpPr/>
            <p:nvPr/>
          </p:nvGrpSpPr>
          <p:grpSpPr>
            <a:xfrm>
              <a:off x="2589650" y="3336451"/>
              <a:ext cx="3527929" cy="3625984"/>
              <a:chOff x="2009571" y="3342215"/>
              <a:chExt cx="3527929" cy="3625984"/>
            </a:xfrm>
          </p:grpSpPr>
          <p:pic>
            <p:nvPicPr>
              <p:cNvPr id="15" name="Graphic 14" descr="Satellite">
                <a:extLst>
                  <a:ext uri="{FF2B5EF4-FFF2-40B4-BE49-F238E27FC236}">
                    <a16:creationId xmlns:a16="http://schemas.microsoft.com/office/drawing/2014/main" id="{0CE92B7D-0406-A94E-B121-11242CD7BD1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926878" y="3757465"/>
                <a:ext cx="914400" cy="914400"/>
              </a:xfrm>
              <a:prstGeom prst="rect">
                <a:avLst/>
              </a:prstGeom>
            </p:spPr>
          </p:pic>
          <p:pic>
            <p:nvPicPr>
              <p:cNvPr id="18" name="Picture 17" descr="A drawing of a face&#10;&#10;Description generated with high confidence">
                <a:extLst>
                  <a:ext uri="{FF2B5EF4-FFF2-40B4-BE49-F238E27FC236}">
                    <a16:creationId xmlns:a16="http://schemas.microsoft.com/office/drawing/2014/main" id="{39DC3828-6C4C-5A49-8E55-B7FCDD391D9C}"/>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141442" y="5330954"/>
                <a:ext cx="1396058" cy="864200"/>
              </a:xfrm>
              <a:prstGeom prst="rect">
                <a:avLst/>
              </a:prstGeom>
            </p:spPr>
          </p:pic>
          <p:pic>
            <p:nvPicPr>
              <p:cNvPr id="21" name="Picture 20">
                <a:extLst>
                  <a:ext uri="{FF2B5EF4-FFF2-40B4-BE49-F238E27FC236}">
                    <a16:creationId xmlns:a16="http://schemas.microsoft.com/office/drawing/2014/main" id="{ABF1C0BA-E7EE-0745-8079-D1F9FFC8E029}"/>
                  </a:ext>
                </a:extLst>
              </p:cNvPr>
              <p:cNvPicPr>
                <a:picLocks noChangeAspect="1"/>
              </p:cNvPicPr>
              <p:nvPr/>
            </p:nvPicPr>
            <p:blipFill>
              <a:blip r:embed="rId6"/>
              <a:stretch>
                <a:fillRect/>
              </a:stretch>
            </p:blipFill>
            <p:spPr>
              <a:xfrm flipH="1">
                <a:off x="2286499" y="4853114"/>
                <a:ext cx="616469" cy="1435983"/>
              </a:xfrm>
              <a:prstGeom prst="rect">
                <a:avLst/>
              </a:prstGeom>
            </p:spPr>
          </p:pic>
          <p:sp>
            <p:nvSpPr>
              <p:cNvPr id="24" name="Arc 23">
                <a:extLst>
                  <a:ext uri="{FF2B5EF4-FFF2-40B4-BE49-F238E27FC236}">
                    <a16:creationId xmlns:a16="http://schemas.microsoft.com/office/drawing/2014/main" id="{BDF7A16D-E2EC-E343-A0EF-7AEBEEA0040F}"/>
                  </a:ext>
                </a:extLst>
              </p:cNvPr>
              <p:cNvSpPr/>
              <p:nvPr/>
            </p:nvSpPr>
            <p:spPr>
              <a:xfrm rot="19229260">
                <a:off x="3932500" y="3696458"/>
                <a:ext cx="988930" cy="1761790"/>
              </a:xfrm>
              <a:prstGeom prst="arc">
                <a:avLst>
                  <a:gd name="adj1" fmla="val 15296145"/>
                  <a:gd name="adj2" fmla="val 520258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08128CE-B70F-F94E-BA8C-F1120AC7EAF2}"/>
                  </a:ext>
                </a:extLst>
              </p:cNvPr>
              <p:cNvCxnSpPr>
                <a:cxnSpLocks/>
              </p:cNvCxnSpPr>
              <p:nvPr/>
            </p:nvCxnSpPr>
            <p:spPr>
              <a:xfrm flipH="1" flipV="1">
                <a:off x="2937206" y="5763055"/>
                <a:ext cx="1136884"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345D47C-59F0-3E4E-836D-A08653922ACB}"/>
                  </a:ext>
                </a:extLst>
              </p:cNvPr>
              <p:cNvSpPr txBox="1"/>
              <p:nvPr/>
            </p:nvSpPr>
            <p:spPr>
              <a:xfrm>
                <a:off x="2009571" y="6321868"/>
                <a:ext cx="1034249" cy="646331"/>
              </a:xfrm>
              <a:prstGeom prst="rect">
                <a:avLst/>
              </a:prstGeom>
              <a:noFill/>
            </p:spPr>
            <p:txBody>
              <a:bodyPr wrap="none" rtlCol="0">
                <a:spAutoFit/>
              </a:bodyPr>
              <a:lstStyle/>
              <a:p>
                <a:r>
                  <a:rPr lang="en-US" dirty="0"/>
                  <a:t>Terrestrial</a:t>
                </a:r>
              </a:p>
              <a:p>
                <a:pPr algn="ctr"/>
                <a:r>
                  <a:rPr lang="en-US" dirty="0"/>
                  <a:t>receiver</a:t>
                </a:r>
              </a:p>
            </p:txBody>
          </p:sp>
          <p:sp>
            <p:nvSpPr>
              <p:cNvPr id="29" name="TextBox 28">
                <a:extLst>
                  <a:ext uri="{FF2B5EF4-FFF2-40B4-BE49-F238E27FC236}">
                    <a16:creationId xmlns:a16="http://schemas.microsoft.com/office/drawing/2014/main" id="{974A9051-897B-6E40-AA1C-A8AD13F94111}"/>
                  </a:ext>
                </a:extLst>
              </p:cNvPr>
              <p:cNvSpPr txBox="1"/>
              <p:nvPr/>
            </p:nvSpPr>
            <p:spPr>
              <a:xfrm>
                <a:off x="2562539" y="3342215"/>
                <a:ext cx="1056115" cy="369332"/>
              </a:xfrm>
              <a:prstGeom prst="rect">
                <a:avLst/>
              </a:prstGeom>
              <a:noFill/>
            </p:spPr>
            <p:txBody>
              <a:bodyPr wrap="none" rtlCol="0">
                <a:spAutoFit/>
              </a:bodyPr>
              <a:lstStyle/>
              <a:p>
                <a:r>
                  <a:rPr lang="en-US" dirty="0"/>
                  <a:t>    Satellite</a:t>
                </a:r>
              </a:p>
            </p:txBody>
          </p:sp>
        </p:grpSp>
        <p:sp>
          <p:nvSpPr>
            <p:cNvPr id="31" name="TextBox 30">
              <a:extLst>
                <a:ext uri="{FF2B5EF4-FFF2-40B4-BE49-F238E27FC236}">
                  <a16:creationId xmlns:a16="http://schemas.microsoft.com/office/drawing/2014/main" id="{F9A46FBE-B1A8-7D4F-84FB-4F794751E196}"/>
                </a:ext>
              </a:extLst>
            </p:cNvPr>
            <p:cNvSpPr txBox="1"/>
            <p:nvPr/>
          </p:nvSpPr>
          <p:spPr>
            <a:xfrm>
              <a:off x="157050" y="3647021"/>
              <a:ext cx="2536874" cy="1477328"/>
            </a:xfrm>
            <a:prstGeom prst="rect">
              <a:avLst/>
            </a:prstGeom>
            <a:noFill/>
          </p:spPr>
          <p:txBody>
            <a:bodyPr wrap="square" rtlCol="0">
              <a:spAutoFit/>
            </a:bodyPr>
            <a:lstStyle/>
            <a:p>
              <a:r>
                <a:rPr lang="en-US" dirty="0"/>
                <a:t>Message combined with vessel information (e.g. container ship, 15 meters into the water, speed and position)</a:t>
              </a:r>
            </a:p>
          </p:txBody>
        </p:sp>
        <p:cxnSp>
          <p:nvCxnSpPr>
            <p:cNvPr id="34" name="Straight Arrow Connector 33">
              <a:extLst>
                <a:ext uri="{FF2B5EF4-FFF2-40B4-BE49-F238E27FC236}">
                  <a16:creationId xmlns:a16="http://schemas.microsoft.com/office/drawing/2014/main" id="{8BAD47E9-861F-0B4D-89E0-F7F958BF65F2}"/>
                </a:ext>
              </a:extLst>
            </p:cNvPr>
            <p:cNvCxnSpPr>
              <a:cxnSpLocks/>
              <a:stCxn id="21" idx="3"/>
            </p:cNvCxnSpPr>
            <p:nvPr/>
          </p:nvCxnSpPr>
          <p:spPr>
            <a:xfrm flipH="1" flipV="1">
              <a:off x="2138277" y="4847350"/>
              <a:ext cx="728301" cy="717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34A8704-24C7-3443-A6DA-BC89974804BD}"/>
                </a:ext>
              </a:extLst>
            </p:cNvPr>
            <p:cNvCxnSpPr>
              <a:cxnSpLocks/>
            </p:cNvCxnSpPr>
            <p:nvPr/>
          </p:nvCxnSpPr>
          <p:spPr>
            <a:xfrm flipH="1">
              <a:off x="2774087" y="3948733"/>
              <a:ext cx="66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itle 1">
            <a:extLst>
              <a:ext uri="{FF2B5EF4-FFF2-40B4-BE49-F238E27FC236}">
                <a16:creationId xmlns:a16="http://schemas.microsoft.com/office/drawing/2014/main" id="{AB09515A-7845-4530-8641-7E2E1EA7F8F8}"/>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DATA: Automatic Identification System (AIS)</a:t>
            </a:r>
          </a:p>
        </p:txBody>
      </p:sp>
      <p:sp>
        <p:nvSpPr>
          <p:cNvPr id="2" name="TextBox 1">
            <a:extLst>
              <a:ext uri="{FF2B5EF4-FFF2-40B4-BE49-F238E27FC236}">
                <a16:creationId xmlns:a16="http://schemas.microsoft.com/office/drawing/2014/main" id="{CE7016C7-344C-40AD-8FFA-79E0593911B9}"/>
              </a:ext>
            </a:extLst>
          </p:cNvPr>
          <p:cNvSpPr txBox="1"/>
          <p:nvPr/>
        </p:nvSpPr>
        <p:spPr>
          <a:xfrm>
            <a:off x="8580365" y="1699948"/>
            <a:ext cx="3413713" cy="3277820"/>
          </a:xfrm>
          <a:prstGeom prst="rect">
            <a:avLst/>
          </a:prstGeom>
          <a:noFill/>
          <a:ln>
            <a:solidFill>
              <a:srgbClr val="C00000"/>
            </a:solidFill>
          </a:ln>
        </p:spPr>
        <p:txBody>
          <a:bodyPr wrap="square" rtlCol="0">
            <a:spAutoFit/>
          </a:bodyPr>
          <a:lstStyle/>
          <a:p>
            <a:pPr>
              <a:spcAft>
                <a:spcPts val="1800"/>
              </a:spcAft>
            </a:pPr>
            <a:r>
              <a:rPr lang="en-US" sz="2400" dirty="0"/>
              <a:t>OUR DATABASE:</a:t>
            </a:r>
          </a:p>
          <a:p>
            <a:pPr marL="285750" indent="-285750">
              <a:buFont typeface="Arial" panose="020B0604020202020204" pitchFamily="34" charset="0"/>
              <a:buChar char="•"/>
            </a:pPr>
            <a:r>
              <a:rPr lang="en-US" sz="2400" dirty="0"/>
              <a:t>&gt;2 billion messages (hourly </a:t>
            </a:r>
            <a:r>
              <a:rPr lang="en-US" sz="2400" dirty="0" err="1"/>
              <a:t>downsampling</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~90,000 cargo ships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2015-today (updates in weekly batches)</a:t>
            </a:r>
          </a:p>
        </p:txBody>
      </p:sp>
    </p:spTree>
    <p:extLst>
      <p:ext uri="{BB962C8B-B14F-4D97-AF65-F5344CB8AC3E}">
        <p14:creationId xmlns:p14="http://schemas.microsoft.com/office/powerpoint/2010/main" val="15599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AB09515A-7845-4530-8641-7E2E1EA7F8F8}"/>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DATA: Visual representation</a:t>
            </a:r>
          </a:p>
        </p:txBody>
      </p:sp>
      <p:pic>
        <p:nvPicPr>
          <p:cNvPr id="4" name="Picture 3" descr="A close up of a logo&#10;&#10;Description automatically generated">
            <a:extLst>
              <a:ext uri="{FF2B5EF4-FFF2-40B4-BE49-F238E27FC236}">
                <a16:creationId xmlns:a16="http://schemas.microsoft.com/office/drawing/2014/main" id="{3A0A36B0-17F2-4152-83E3-671937BDF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0726"/>
            <a:ext cx="4227443" cy="4227443"/>
          </a:xfrm>
          <a:prstGeom prst="rect">
            <a:avLst/>
          </a:prstGeom>
        </p:spPr>
      </p:pic>
      <p:pic>
        <p:nvPicPr>
          <p:cNvPr id="8" name="Picture 7" descr="A close up of a logo&#10;&#10;Description automatically generated">
            <a:extLst>
              <a:ext uri="{FF2B5EF4-FFF2-40B4-BE49-F238E27FC236}">
                <a16:creationId xmlns:a16="http://schemas.microsoft.com/office/drawing/2014/main" id="{700256ED-F33A-45CB-94DB-55688EE2F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653" y="2240726"/>
            <a:ext cx="4227444" cy="4227444"/>
          </a:xfrm>
          <a:prstGeom prst="rect">
            <a:avLst/>
          </a:prstGeom>
        </p:spPr>
      </p:pic>
      <p:pic>
        <p:nvPicPr>
          <p:cNvPr id="11" name="Picture 10" descr="A close up of a logo&#10;&#10;Description automatically generated">
            <a:extLst>
              <a:ext uri="{FF2B5EF4-FFF2-40B4-BE49-F238E27FC236}">
                <a16:creationId xmlns:a16="http://schemas.microsoft.com/office/drawing/2014/main" id="{2FF83D42-D860-40D0-9214-22DD4653A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1307" y="2240726"/>
            <a:ext cx="4227443" cy="4227443"/>
          </a:xfrm>
          <a:prstGeom prst="rect">
            <a:avLst/>
          </a:prstGeom>
        </p:spPr>
      </p:pic>
      <p:sp>
        <p:nvSpPr>
          <p:cNvPr id="12" name="TextBox 11">
            <a:extLst>
              <a:ext uri="{FF2B5EF4-FFF2-40B4-BE49-F238E27FC236}">
                <a16:creationId xmlns:a16="http://schemas.microsoft.com/office/drawing/2014/main" id="{F0ED98B0-5744-4218-9746-A3F6BEAFA42B}"/>
              </a:ext>
            </a:extLst>
          </p:cNvPr>
          <p:cNvSpPr txBox="1"/>
          <p:nvPr/>
        </p:nvSpPr>
        <p:spPr>
          <a:xfrm>
            <a:off x="2129196" y="1406591"/>
            <a:ext cx="7951304" cy="523220"/>
          </a:xfrm>
          <a:prstGeom prst="rect">
            <a:avLst/>
          </a:prstGeom>
          <a:noFill/>
        </p:spPr>
        <p:txBody>
          <a:bodyPr wrap="square" rtlCol="0">
            <a:spAutoFit/>
          </a:bodyPr>
          <a:lstStyle/>
          <a:p>
            <a:pPr algn="ctr"/>
            <a:r>
              <a:rPr lang="en-US" sz="2800" b="1" dirty="0">
                <a:solidFill>
                  <a:schemeClr val="accent1"/>
                </a:solidFill>
              </a:rPr>
              <a:t>Port of Ningbo-Zhoushan, China</a:t>
            </a:r>
          </a:p>
        </p:txBody>
      </p:sp>
      <p:sp>
        <p:nvSpPr>
          <p:cNvPr id="30" name="TextBox 29">
            <a:extLst>
              <a:ext uri="{FF2B5EF4-FFF2-40B4-BE49-F238E27FC236}">
                <a16:creationId xmlns:a16="http://schemas.microsoft.com/office/drawing/2014/main" id="{A1B47D6E-5098-4CDD-BBEB-63367CFDE13F}"/>
              </a:ext>
            </a:extLst>
          </p:cNvPr>
          <p:cNvSpPr txBox="1"/>
          <p:nvPr/>
        </p:nvSpPr>
        <p:spPr>
          <a:xfrm>
            <a:off x="1163444" y="2294213"/>
            <a:ext cx="2111498" cy="461665"/>
          </a:xfrm>
          <a:prstGeom prst="rect">
            <a:avLst/>
          </a:prstGeom>
          <a:noFill/>
        </p:spPr>
        <p:txBody>
          <a:bodyPr wrap="square" rtlCol="0">
            <a:spAutoFit/>
          </a:bodyPr>
          <a:lstStyle/>
          <a:p>
            <a:pPr algn="ctr"/>
            <a:r>
              <a:rPr lang="en-US" sz="2400" dirty="0">
                <a:solidFill>
                  <a:schemeClr val="accent1"/>
                </a:solidFill>
              </a:rPr>
              <a:t>Jan 6 to Jan 13</a:t>
            </a:r>
          </a:p>
        </p:txBody>
      </p:sp>
      <p:sp>
        <p:nvSpPr>
          <p:cNvPr id="33" name="TextBox 32">
            <a:extLst>
              <a:ext uri="{FF2B5EF4-FFF2-40B4-BE49-F238E27FC236}">
                <a16:creationId xmlns:a16="http://schemas.microsoft.com/office/drawing/2014/main" id="{EDE9A32A-4570-4D22-BEAF-EBA35A569754}"/>
              </a:ext>
            </a:extLst>
          </p:cNvPr>
          <p:cNvSpPr txBox="1"/>
          <p:nvPr/>
        </p:nvSpPr>
        <p:spPr>
          <a:xfrm>
            <a:off x="4912148" y="2294213"/>
            <a:ext cx="2500236" cy="461665"/>
          </a:xfrm>
          <a:prstGeom prst="rect">
            <a:avLst/>
          </a:prstGeom>
          <a:noFill/>
        </p:spPr>
        <p:txBody>
          <a:bodyPr wrap="square" rtlCol="0">
            <a:spAutoFit/>
          </a:bodyPr>
          <a:lstStyle/>
          <a:p>
            <a:pPr algn="ctr"/>
            <a:r>
              <a:rPr lang="en-US" sz="2400" dirty="0">
                <a:solidFill>
                  <a:schemeClr val="accent1"/>
                </a:solidFill>
              </a:rPr>
              <a:t>Feb 10 to Feb 17</a:t>
            </a:r>
          </a:p>
        </p:txBody>
      </p:sp>
      <p:sp>
        <p:nvSpPr>
          <p:cNvPr id="36" name="TextBox 35">
            <a:extLst>
              <a:ext uri="{FF2B5EF4-FFF2-40B4-BE49-F238E27FC236}">
                <a16:creationId xmlns:a16="http://schemas.microsoft.com/office/drawing/2014/main" id="{A261E0B8-2A25-4DAE-B0BD-312EAB9AFEAD}"/>
              </a:ext>
            </a:extLst>
          </p:cNvPr>
          <p:cNvSpPr txBox="1"/>
          <p:nvPr/>
        </p:nvSpPr>
        <p:spPr>
          <a:xfrm>
            <a:off x="8886146" y="2294213"/>
            <a:ext cx="2500236" cy="461665"/>
          </a:xfrm>
          <a:prstGeom prst="rect">
            <a:avLst/>
          </a:prstGeom>
          <a:noFill/>
        </p:spPr>
        <p:txBody>
          <a:bodyPr wrap="square" rtlCol="0">
            <a:spAutoFit/>
          </a:bodyPr>
          <a:lstStyle/>
          <a:p>
            <a:pPr algn="ctr"/>
            <a:r>
              <a:rPr lang="en-US" sz="2400" dirty="0">
                <a:solidFill>
                  <a:schemeClr val="accent1"/>
                </a:solidFill>
              </a:rPr>
              <a:t>Apr 6 to Apr 13</a:t>
            </a:r>
          </a:p>
        </p:txBody>
      </p:sp>
    </p:spTree>
    <p:extLst>
      <p:ext uri="{BB962C8B-B14F-4D97-AF65-F5344CB8AC3E}">
        <p14:creationId xmlns:p14="http://schemas.microsoft.com/office/powerpoint/2010/main" val="219696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95FD6DA-C188-42F6-8F34-5BC401ACCA75}"/>
              </a:ext>
            </a:extLst>
          </p:cNvPr>
          <p:cNvSpPr txBox="1">
            <a:spLocks/>
          </p:cNvSpPr>
          <p:nvPr/>
        </p:nvSpPr>
        <p:spPr>
          <a:xfrm>
            <a:off x="0" y="25399"/>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ALGORITHMS: Overview</a:t>
            </a:r>
          </a:p>
        </p:txBody>
      </p:sp>
      <p:sp>
        <p:nvSpPr>
          <p:cNvPr id="14" name="Title 1">
            <a:extLst>
              <a:ext uri="{FF2B5EF4-FFF2-40B4-BE49-F238E27FC236}">
                <a16:creationId xmlns:a16="http://schemas.microsoft.com/office/drawing/2014/main" id="{7CC49A0F-6247-4816-A643-CFB1CD5FFF55}"/>
              </a:ext>
            </a:extLst>
          </p:cNvPr>
          <p:cNvSpPr txBox="1">
            <a:spLocks/>
          </p:cNvSpPr>
          <p:nvPr/>
        </p:nvSpPr>
        <p:spPr>
          <a:xfrm>
            <a:off x="0" y="627968"/>
            <a:ext cx="11891648" cy="582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1"/>
                </a:solidFill>
                <a:latin typeface="+mn-lt"/>
              </a:rPr>
              <a:t>Transforming raw messages into policy-relevant indicators</a:t>
            </a:r>
          </a:p>
        </p:txBody>
      </p:sp>
      <p:sp>
        <p:nvSpPr>
          <p:cNvPr id="15" name="Rectangle 14">
            <a:extLst>
              <a:ext uri="{FF2B5EF4-FFF2-40B4-BE49-F238E27FC236}">
                <a16:creationId xmlns:a16="http://schemas.microsoft.com/office/drawing/2014/main" id="{634B1279-E0EF-4232-A404-54F142606A1A}"/>
              </a:ext>
            </a:extLst>
          </p:cNvPr>
          <p:cNvSpPr/>
          <p:nvPr/>
        </p:nvSpPr>
        <p:spPr>
          <a:xfrm>
            <a:off x="160379" y="2474570"/>
            <a:ext cx="2552131" cy="3521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EBE812C-5D3F-43A8-AD50-0B8286E7F8F3}"/>
              </a:ext>
            </a:extLst>
          </p:cNvPr>
          <p:cNvSpPr txBox="1"/>
          <p:nvPr/>
        </p:nvSpPr>
        <p:spPr>
          <a:xfrm>
            <a:off x="150123" y="2033515"/>
            <a:ext cx="2552131" cy="400110"/>
          </a:xfrm>
          <a:prstGeom prst="rect">
            <a:avLst/>
          </a:prstGeom>
          <a:noFill/>
        </p:spPr>
        <p:txBody>
          <a:bodyPr wrap="square" rtlCol="0">
            <a:spAutoFit/>
          </a:bodyPr>
          <a:lstStyle/>
          <a:p>
            <a:r>
              <a:rPr lang="en-US" sz="2000" dirty="0"/>
              <a:t>Spot the port</a:t>
            </a:r>
          </a:p>
        </p:txBody>
      </p:sp>
      <p:pic>
        <p:nvPicPr>
          <p:cNvPr id="28" name="Picture 27" descr="A picture containing text, map&#10;&#10;Description generated with very high confidence">
            <a:extLst>
              <a:ext uri="{FF2B5EF4-FFF2-40B4-BE49-F238E27FC236}">
                <a16:creationId xmlns:a16="http://schemas.microsoft.com/office/drawing/2014/main" id="{1175FB8E-C48D-4464-B4EA-709AA6EF5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40" y="2447273"/>
            <a:ext cx="2560109" cy="3585038"/>
          </a:xfrm>
          <a:prstGeom prst="rect">
            <a:avLst/>
          </a:prstGeom>
        </p:spPr>
      </p:pic>
      <p:sp>
        <p:nvSpPr>
          <p:cNvPr id="29" name="TextBox 28">
            <a:extLst>
              <a:ext uri="{FF2B5EF4-FFF2-40B4-BE49-F238E27FC236}">
                <a16:creationId xmlns:a16="http://schemas.microsoft.com/office/drawing/2014/main" id="{826AF987-5C81-44B5-A881-EB33C6E92D97}"/>
              </a:ext>
            </a:extLst>
          </p:cNvPr>
          <p:cNvSpPr txBox="1"/>
          <p:nvPr/>
        </p:nvSpPr>
        <p:spPr>
          <a:xfrm>
            <a:off x="196736" y="2488217"/>
            <a:ext cx="1184107" cy="369332"/>
          </a:xfrm>
          <a:prstGeom prst="rect">
            <a:avLst/>
          </a:prstGeom>
          <a:noFill/>
        </p:spPr>
        <p:txBody>
          <a:bodyPr wrap="none" rtlCol="0">
            <a:spAutoFit/>
          </a:bodyPr>
          <a:lstStyle/>
          <a:p>
            <a:r>
              <a:rPr lang="en-US" dirty="0"/>
              <a:t>Rotterdam</a:t>
            </a:r>
            <a:endParaRPr lang="en-US" sz="1400" dirty="0"/>
          </a:p>
        </p:txBody>
      </p:sp>
      <p:grpSp>
        <p:nvGrpSpPr>
          <p:cNvPr id="59" name="Group 58">
            <a:extLst>
              <a:ext uri="{FF2B5EF4-FFF2-40B4-BE49-F238E27FC236}">
                <a16:creationId xmlns:a16="http://schemas.microsoft.com/office/drawing/2014/main" id="{7A2B3EA9-1972-495B-B5B8-A9AD0AE249A8}"/>
              </a:ext>
            </a:extLst>
          </p:cNvPr>
          <p:cNvGrpSpPr/>
          <p:nvPr/>
        </p:nvGrpSpPr>
        <p:grpSpPr>
          <a:xfrm>
            <a:off x="2797790" y="2033515"/>
            <a:ext cx="3281537" cy="3985148"/>
            <a:chOff x="2797790" y="2033515"/>
            <a:chExt cx="3281537" cy="3985148"/>
          </a:xfrm>
        </p:grpSpPr>
        <p:sp>
          <p:nvSpPr>
            <p:cNvPr id="17" name="Rectangle 16">
              <a:extLst>
                <a:ext uri="{FF2B5EF4-FFF2-40B4-BE49-F238E27FC236}">
                  <a16:creationId xmlns:a16="http://schemas.microsoft.com/office/drawing/2014/main" id="{1A5C4450-37A9-42D9-AFAA-ADC1C886F02D}"/>
                </a:ext>
              </a:extLst>
            </p:cNvPr>
            <p:cNvSpPr/>
            <p:nvPr/>
          </p:nvSpPr>
          <p:spPr>
            <a:xfrm>
              <a:off x="3266749" y="2497540"/>
              <a:ext cx="2552131" cy="3521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6AAEEAE-A624-4F12-8B81-54AF6329CE89}"/>
                </a:ext>
              </a:extLst>
            </p:cNvPr>
            <p:cNvSpPr/>
            <p:nvPr/>
          </p:nvSpPr>
          <p:spPr>
            <a:xfrm>
              <a:off x="2797790" y="3521121"/>
              <a:ext cx="414367" cy="144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5463327-B48A-4BFF-AEBD-7E9C34D63CC1}"/>
                </a:ext>
              </a:extLst>
            </p:cNvPr>
            <p:cNvSpPr txBox="1"/>
            <p:nvPr/>
          </p:nvSpPr>
          <p:spPr>
            <a:xfrm>
              <a:off x="3256493" y="2033515"/>
              <a:ext cx="2552131" cy="400110"/>
            </a:xfrm>
            <a:prstGeom prst="rect">
              <a:avLst/>
            </a:prstGeom>
            <a:noFill/>
          </p:spPr>
          <p:txBody>
            <a:bodyPr wrap="square" rtlCol="0">
              <a:spAutoFit/>
            </a:bodyPr>
            <a:lstStyle/>
            <a:p>
              <a:r>
                <a:rPr lang="en-US" sz="2000" dirty="0"/>
                <a:t>Trader or passerby?</a:t>
              </a:r>
            </a:p>
          </p:txBody>
        </p:sp>
        <p:pic>
          <p:nvPicPr>
            <p:cNvPr id="30" name="Picture 29">
              <a:extLst>
                <a:ext uri="{FF2B5EF4-FFF2-40B4-BE49-F238E27FC236}">
                  <a16:creationId xmlns:a16="http://schemas.microsoft.com/office/drawing/2014/main" id="{6738345E-1C5C-48C7-BFB9-B51335C5201E}"/>
                </a:ext>
              </a:extLst>
            </p:cNvPr>
            <p:cNvPicPr>
              <a:picLocks noChangeAspect="1"/>
            </p:cNvPicPr>
            <p:nvPr/>
          </p:nvPicPr>
          <p:blipFill>
            <a:blip r:embed="rId4"/>
            <a:stretch>
              <a:fillRect/>
            </a:stretch>
          </p:blipFill>
          <p:spPr>
            <a:xfrm>
              <a:off x="3364645" y="3966203"/>
              <a:ext cx="1401221" cy="1173870"/>
            </a:xfrm>
            <a:prstGeom prst="rect">
              <a:avLst/>
            </a:prstGeom>
          </p:spPr>
        </p:pic>
        <p:sp>
          <p:nvSpPr>
            <p:cNvPr id="32" name="TextBox 31">
              <a:extLst>
                <a:ext uri="{FF2B5EF4-FFF2-40B4-BE49-F238E27FC236}">
                  <a16:creationId xmlns:a16="http://schemas.microsoft.com/office/drawing/2014/main" id="{84A9D704-6513-4CE7-B89F-EB79E950D108}"/>
                </a:ext>
              </a:extLst>
            </p:cNvPr>
            <p:cNvSpPr txBox="1"/>
            <p:nvPr/>
          </p:nvSpPr>
          <p:spPr>
            <a:xfrm rot="17100000">
              <a:off x="3489593" y="2911983"/>
              <a:ext cx="1744332" cy="369332"/>
            </a:xfrm>
            <a:prstGeom prst="rect">
              <a:avLst/>
            </a:prstGeom>
            <a:noFill/>
          </p:spPr>
          <p:txBody>
            <a:bodyPr wrap="square" rtlCol="0">
              <a:spAutoFit/>
            </a:bodyPr>
            <a:lstStyle/>
            <a:p>
              <a:r>
                <a:rPr lang="en-US" dirty="0"/>
                <a:t>Length of stay</a:t>
              </a:r>
              <a:endParaRPr lang="en-US" sz="1400" dirty="0"/>
            </a:p>
          </p:txBody>
        </p:sp>
        <p:sp>
          <p:nvSpPr>
            <p:cNvPr id="33" name="TextBox 32">
              <a:extLst>
                <a:ext uri="{FF2B5EF4-FFF2-40B4-BE49-F238E27FC236}">
                  <a16:creationId xmlns:a16="http://schemas.microsoft.com/office/drawing/2014/main" id="{B9ED1477-8F78-4401-B66A-7616C579FD62}"/>
                </a:ext>
              </a:extLst>
            </p:cNvPr>
            <p:cNvSpPr txBox="1"/>
            <p:nvPr/>
          </p:nvSpPr>
          <p:spPr>
            <a:xfrm rot="16200000">
              <a:off x="2932077" y="3003142"/>
              <a:ext cx="1570806" cy="369332"/>
            </a:xfrm>
            <a:prstGeom prst="rect">
              <a:avLst/>
            </a:prstGeom>
            <a:noFill/>
          </p:spPr>
          <p:txBody>
            <a:bodyPr wrap="square" rtlCol="0">
              <a:spAutoFit/>
            </a:bodyPr>
            <a:lstStyle/>
            <a:p>
              <a:r>
                <a:rPr lang="en-US" dirty="0"/>
                <a:t>Average speed</a:t>
              </a:r>
              <a:endParaRPr lang="en-US" sz="1400" dirty="0"/>
            </a:p>
          </p:txBody>
        </p:sp>
        <p:sp>
          <p:nvSpPr>
            <p:cNvPr id="34" name="TextBox 33">
              <a:extLst>
                <a:ext uri="{FF2B5EF4-FFF2-40B4-BE49-F238E27FC236}">
                  <a16:creationId xmlns:a16="http://schemas.microsoft.com/office/drawing/2014/main" id="{2118C16D-DCD8-430C-A56D-84F5FB167BC8}"/>
                </a:ext>
              </a:extLst>
            </p:cNvPr>
            <p:cNvSpPr txBox="1"/>
            <p:nvPr/>
          </p:nvSpPr>
          <p:spPr>
            <a:xfrm rot="18900000">
              <a:off x="4334995" y="3143352"/>
              <a:ext cx="1744332" cy="369332"/>
            </a:xfrm>
            <a:prstGeom prst="rect">
              <a:avLst/>
            </a:prstGeom>
            <a:noFill/>
          </p:spPr>
          <p:txBody>
            <a:bodyPr wrap="square" rtlCol="0">
              <a:spAutoFit/>
            </a:bodyPr>
            <a:lstStyle/>
            <a:p>
              <a:r>
                <a:rPr lang="en-US" dirty="0"/>
                <a:t>etc.</a:t>
              </a:r>
              <a:endParaRPr lang="en-US" sz="1400" dirty="0"/>
            </a:p>
          </p:txBody>
        </p:sp>
        <p:sp>
          <p:nvSpPr>
            <p:cNvPr id="35" name="TextBox 34">
              <a:extLst>
                <a:ext uri="{FF2B5EF4-FFF2-40B4-BE49-F238E27FC236}">
                  <a16:creationId xmlns:a16="http://schemas.microsoft.com/office/drawing/2014/main" id="{36F02178-304F-4C59-9B97-3A06C25AEA1B}"/>
                </a:ext>
              </a:extLst>
            </p:cNvPr>
            <p:cNvSpPr txBox="1"/>
            <p:nvPr/>
          </p:nvSpPr>
          <p:spPr>
            <a:xfrm>
              <a:off x="4501521" y="4262721"/>
              <a:ext cx="1401221" cy="923330"/>
            </a:xfrm>
            <a:prstGeom prst="rect">
              <a:avLst/>
            </a:prstGeom>
            <a:noFill/>
          </p:spPr>
          <p:txBody>
            <a:bodyPr wrap="square" rtlCol="0">
              <a:spAutoFit/>
            </a:bodyPr>
            <a:lstStyle/>
            <a:p>
              <a:r>
                <a:rPr lang="en-US" dirty="0">
                  <a:solidFill>
                    <a:srgbClr val="FF0000"/>
                  </a:solidFill>
                </a:rPr>
                <a:t>Classifier trained with U.S. data</a:t>
              </a:r>
              <a:endParaRPr lang="en-US" sz="1400" dirty="0">
                <a:solidFill>
                  <a:srgbClr val="FF0000"/>
                </a:solidFill>
              </a:endParaRPr>
            </a:p>
          </p:txBody>
        </p:sp>
        <p:cxnSp>
          <p:nvCxnSpPr>
            <p:cNvPr id="37" name="Straight Arrow Connector 36">
              <a:extLst>
                <a:ext uri="{FF2B5EF4-FFF2-40B4-BE49-F238E27FC236}">
                  <a16:creationId xmlns:a16="http://schemas.microsoft.com/office/drawing/2014/main" id="{8ADA1D8E-7BF9-4DA5-8159-A28BD692EFBD}"/>
                </a:ext>
              </a:extLst>
            </p:cNvPr>
            <p:cNvCxnSpPr>
              <a:cxnSpLocks/>
            </p:cNvCxnSpPr>
            <p:nvPr/>
          </p:nvCxnSpPr>
          <p:spPr>
            <a:xfrm flipH="1">
              <a:off x="3790122" y="5140073"/>
              <a:ext cx="344359" cy="41259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A3D67F6-91D4-432F-AA99-854FF9DA74EE}"/>
                </a:ext>
              </a:extLst>
            </p:cNvPr>
            <p:cNvCxnSpPr>
              <a:cxnSpLocks/>
            </p:cNvCxnSpPr>
            <p:nvPr/>
          </p:nvCxnSpPr>
          <p:spPr>
            <a:xfrm>
              <a:off x="4127856" y="5106945"/>
              <a:ext cx="332011" cy="44571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65FFCDD-AE6F-41C8-9881-DFB5A8C4BDB8}"/>
                </a:ext>
              </a:extLst>
            </p:cNvPr>
            <p:cNvSpPr txBox="1"/>
            <p:nvPr/>
          </p:nvSpPr>
          <p:spPr>
            <a:xfrm>
              <a:off x="3232876" y="5532486"/>
              <a:ext cx="802216" cy="369332"/>
            </a:xfrm>
            <a:prstGeom prst="rect">
              <a:avLst/>
            </a:prstGeom>
            <a:noFill/>
          </p:spPr>
          <p:txBody>
            <a:bodyPr wrap="square" rtlCol="0">
              <a:spAutoFit/>
            </a:bodyPr>
            <a:lstStyle/>
            <a:p>
              <a:r>
                <a:rPr lang="en-US" dirty="0"/>
                <a:t>Trader</a:t>
              </a:r>
              <a:endParaRPr lang="en-US" sz="1400" dirty="0"/>
            </a:p>
          </p:txBody>
        </p:sp>
        <p:sp>
          <p:nvSpPr>
            <p:cNvPr id="49" name="TextBox 48">
              <a:extLst>
                <a:ext uri="{FF2B5EF4-FFF2-40B4-BE49-F238E27FC236}">
                  <a16:creationId xmlns:a16="http://schemas.microsoft.com/office/drawing/2014/main" id="{82011052-2BC7-4F98-8ED5-C7A22E95D3C2}"/>
                </a:ext>
              </a:extLst>
            </p:cNvPr>
            <p:cNvSpPr txBox="1"/>
            <p:nvPr/>
          </p:nvSpPr>
          <p:spPr>
            <a:xfrm>
              <a:off x="4232476" y="5532486"/>
              <a:ext cx="1121402" cy="369332"/>
            </a:xfrm>
            <a:prstGeom prst="rect">
              <a:avLst/>
            </a:prstGeom>
            <a:noFill/>
          </p:spPr>
          <p:txBody>
            <a:bodyPr wrap="square" rtlCol="0">
              <a:spAutoFit/>
            </a:bodyPr>
            <a:lstStyle/>
            <a:p>
              <a:r>
                <a:rPr lang="en-US" dirty="0"/>
                <a:t>Passerby</a:t>
              </a:r>
              <a:endParaRPr lang="en-US" sz="1400" dirty="0"/>
            </a:p>
          </p:txBody>
        </p:sp>
      </p:grpSp>
      <p:grpSp>
        <p:nvGrpSpPr>
          <p:cNvPr id="60" name="Group 59">
            <a:extLst>
              <a:ext uri="{FF2B5EF4-FFF2-40B4-BE49-F238E27FC236}">
                <a16:creationId xmlns:a16="http://schemas.microsoft.com/office/drawing/2014/main" id="{77DBB241-3061-4974-8A7A-901B1CF47FBC}"/>
              </a:ext>
            </a:extLst>
          </p:cNvPr>
          <p:cNvGrpSpPr/>
          <p:nvPr/>
        </p:nvGrpSpPr>
        <p:grpSpPr>
          <a:xfrm>
            <a:off x="5877584" y="2033515"/>
            <a:ext cx="3389246" cy="3985148"/>
            <a:chOff x="5877584" y="2033515"/>
            <a:chExt cx="3389246" cy="3985148"/>
          </a:xfrm>
        </p:grpSpPr>
        <p:sp>
          <p:nvSpPr>
            <p:cNvPr id="18" name="Rectangle 17">
              <a:extLst>
                <a:ext uri="{FF2B5EF4-FFF2-40B4-BE49-F238E27FC236}">
                  <a16:creationId xmlns:a16="http://schemas.microsoft.com/office/drawing/2014/main" id="{15DB1176-0EC2-4C3E-8480-B16808161695}"/>
                </a:ext>
              </a:extLst>
            </p:cNvPr>
            <p:cNvSpPr/>
            <p:nvPr/>
          </p:nvSpPr>
          <p:spPr>
            <a:xfrm>
              <a:off x="6373119" y="2497540"/>
              <a:ext cx="2552131" cy="3521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B76932F8-E16E-485B-B21A-3D904A16E1D2}"/>
                </a:ext>
              </a:extLst>
            </p:cNvPr>
            <p:cNvSpPr/>
            <p:nvPr/>
          </p:nvSpPr>
          <p:spPr>
            <a:xfrm>
              <a:off x="5877584" y="3521121"/>
              <a:ext cx="414367" cy="144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19B044B-E8C5-4620-A521-3F13E81BB4A8}"/>
                </a:ext>
              </a:extLst>
            </p:cNvPr>
            <p:cNvSpPr txBox="1"/>
            <p:nvPr/>
          </p:nvSpPr>
          <p:spPr>
            <a:xfrm>
              <a:off x="6376511" y="2033515"/>
              <a:ext cx="2890319" cy="400110"/>
            </a:xfrm>
            <a:prstGeom prst="rect">
              <a:avLst/>
            </a:prstGeom>
            <a:noFill/>
          </p:spPr>
          <p:txBody>
            <a:bodyPr wrap="square" rtlCol="0">
              <a:spAutoFit/>
            </a:bodyPr>
            <a:lstStyle/>
            <a:p>
              <a:r>
                <a:rPr lang="en-US" sz="2000" dirty="0"/>
                <a:t>Volume? Import/Export?</a:t>
              </a:r>
            </a:p>
          </p:txBody>
        </p:sp>
        <p:pic>
          <p:nvPicPr>
            <p:cNvPr id="54" name="Picture 53">
              <a:extLst>
                <a:ext uri="{FF2B5EF4-FFF2-40B4-BE49-F238E27FC236}">
                  <a16:creationId xmlns:a16="http://schemas.microsoft.com/office/drawing/2014/main" id="{13ED519E-067A-4117-AABE-95BEE4343545}"/>
                </a:ext>
              </a:extLst>
            </p:cNvPr>
            <p:cNvPicPr>
              <a:picLocks noChangeAspect="1"/>
            </p:cNvPicPr>
            <p:nvPr/>
          </p:nvPicPr>
          <p:blipFill>
            <a:blip r:embed="rId5"/>
            <a:stretch>
              <a:fillRect/>
            </a:stretch>
          </p:blipFill>
          <p:spPr>
            <a:xfrm>
              <a:off x="6402263" y="2580724"/>
              <a:ext cx="2522987" cy="3433988"/>
            </a:xfrm>
            <a:prstGeom prst="rect">
              <a:avLst/>
            </a:prstGeom>
          </p:spPr>
        </p:pic>
        <p:sp>
          <p:nvSpPr>
            <p:cNvPr id="55" name="TextBox 54">
              <a:extLst>
                <a:ext uri="{FF2B5EF4-FFF2-40B4-BE49-F238E27FC236}">
                  <a16:creationId xmlns:a16="http://schemas.microsoft.com/office/drawing/2014/main" id="{02C759FD-C404-481C-B805-E1B058DADF05}"/>
                </a:ext>
              </a:extLst>
            </p:cNvPr>
            <p:cNvSpPr txBox="1"/>
            <p:nvPr/>
          </p:nvSpPr>
          <p:spPr>
            <a:xfrm>
              <a:off x="6372130" y="3031558"/>
              <a:ext cx="2513363" cy="646331"/>
            </a:xfrm>
            <a:prstGeom prst="rect">
              <a:avLst/>
            </a:prstGeom>
            <a:noFill/>
          </p:spPr>
          <p:txBody>
            <a:bodyPr wrap="square" rtlCol="0">
              <a:spAutoFit/>
            </a:bodyPr>
            <a:lstStyle/>
            <a:p>
              <a:r>
                <a:rPr lang="en-US" dirty="0"/>
                <a:t>How deep is the ship into the water?</a:t>
              </a:r>
              <a:endParaRPr lang="en-US" sz="1400" dirty="0"/>
            </a:p>
          </p:txBody>
        </p:sp>
      </p:grpSp>
      <p:grpSp>
        <p:nvGrpSpPr>
          <p:cNvPr id="63" name="Group 62">
            <a:extLst>
              <a:ext uri="{FF2B5EF4-FFF2-40B4-BE49-F238E27FC236}">
                <a16:creationId xmlns:a16="http://schemas.microsoft.com/office/drawing/2014/main" id="{31E62B79-CB41-46C2-BB1C-C736BEDEC3FD}"/>
              </a:ext>
            </a:extLst>
          </p:cNvPr>
          <p:cNvGrpSpPr/>
          <p:nvPr/>
        </p:nvGrpSpPr>
        <p:grpSpPr>
          <a:xfrm>
            <a:off x="9010530" y="2033515"/>
            <a:ext cx="3359279" cy="3985148"/>
            <a:chOff x="9010530" y="2033515"/>
            <a:chExt cx="3359279" cy="3985148"/>
          </a:xfrm>
        </p:grpSpPr>
        <p:sp>
          <p:nvSpPr>
            <p:cNvPr id="19" name="Rectangle 18">
              <a:extLst>
                <a:ext uri="{FF2B5EF4-FFF2-40B4-BE49-F238E27FC236}">
                  <a16:creationId xmlns:a16="http://schemas.microsoft.com/office/drawing/2014/main" id="{EBF35CCC-E6E6-4122-9D97-ADCCA9CB3E95}"/>
                </a:ext>
              </a:extLst>
            </p:cNvPr>
            <p:cNvSpPr/>
            <p:nvPr/>
          </p:nvSpPr>
          <p:spPr>
            <a:xfrm>
              <a:off x="9479490" y="2497540"/>
              <a:ext cx="2552131" cy="3521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E7C11359-B68C-4E7E-A371-58FF3ECB5A0B}"/>
                </a:ext>
              </a:extLst>
            </p:cNvPr>
            <p:cNvSpPr/>
            <p:nvPr/>
          </p:nvSpPr>
          <p:spPr>
            <a:xfrm>
              <a:off x="9010530" y="3521121"/>
              <a:ext cx="414367" cy="144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10B95E0-1123-4374-B72C-9AD5F4E22EB8}"/>
                </a:ext>
              </a:extLst>
            </p:cNvPr>
            <p:cNvSpPr txBox="1"/>
            <p:nvPr/>
          </p:nvSpPr>
          <p:spPr>
            <a:xfrm>
              <a:off x="9479490" y="2033515"/>
              <a:ext cx="2890319" cy="400110"/>
            </a:xfrm>
            <a:prstGeom prst="rect">
              <a:avLst/>
            </a:prstGeom>
            <a:noFill/>
          </p:spPr>
          <p:txBody>
            <a:bodyPr wrap="square" rtlCol="0">
              <a:spAutoFit/>
            </a:bodyPr>
            <a:lstStyle/>
            <a:p>
              <a:r>
                <a:rPr lang="en-US" sz="2000" dirty="0"/>
                <a:t>Benchmarking</a:t>
              </a:r>
            </a:p>
          </p:txBody>
        </p:sp>
        <p:pic>
          <p:nvPicPr>
            <p:cNvPr id="57" name="Picture 56">
              <a:extLst>
                <a:ext uri="{FF2B5EF4-FFF2-40B4-BE49-F238E27FC236}">
                  <a16:creationId xmlns:a16="http://schemas.microsoft.com/office/drawing/2014/main" id="{E31DDB40-D1D3-4FD9-9B8E-BEED7D61DDBC}"/>
                </a:ext>
              </a:extLst>
            </p:cNvPr>
            <p:cNvPicPr>
              <a:picLocks noChangeAspect="1"/>
            </p:cNvPicPr>
            <p:nvPr/>
          </p:nvPicPr>
          <p:blipFill>
            <a:blip r:embed="rId6"/>
            <a:stretch>
              <a:fillRect/>
            </a:stretch>
          </p:blipFill>
          <p:spPr>
            <a:xfrm>
              <a:off x="9505006" y="3273753"/>
              <a:ext cx="2513363" cy="801559"/>
            </a:xfrm>
            <a:prstGeom prst="rect">
              <a:avLst/>
            </a:prstGeom>
          </p:spPr>
        </p:pic>
        <p:pic>
          <p:nvPicPr>
            <p:cNvPr id="62" name="Picture 61">
              <a:extLst>
                <a:ext uri="{FF2B5EF4-FFF2-40B4-BE49-F238E27FC236}">
                  <a16:creationId xmlns:a16="http://schemas.microsoft.com/office/drawing/2014/main" id="{433D5A97-640C-4001-AD26-328C862935C3}"/>
                </a:ext>
              </a:extLst>
            </p:cNvPr>
            <p:cNvPicPr>
              <a:picLocks noChangeAspect="1"/>
            </p:cNvPicPr>
            <p:nvPr/>
          </p:nvPicPr>
          <p:blipFill>
            <a:blip r:embed="rId7"/>
            <a:stretch>
              <a:fillRect/>
            </a:stretch>
          </p:blipFill>
          <p:spPr>
            <a:xfrm>
              <a:off x="9979137" y="4523108"/>
              <a:ext cx="1639030" cy="583837"/>
            </a:xfrm>
            <a:prstGeom prst="rect">
              <a:avLst/>
            </a:prstGeom>
          </p:spPr>
        </p:pic>
      </p:grpSp>
    </p:spTree>
    <p:extLst>
      <p:ext uri="{BB962C8B-B14F-4D97-AF65-F5344CB8AC3E}">
        <p14:creationId xmlns:p14="http://schemas.microsoft.com/office/powerpoint/2010/main" val="34751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hoto&#10;&#10;Description automatically generated">
            <a:extLst>
              <a:ext uri="{FF2B5EF4-FFF2-40B4-BE49-F238E27FC236}">
                <a16:creationId xmlns:a16="http://schemas.microsoft.com/office/drawing/2014/main" id="{BE3FA9CE-11BD-4BA2-BD92-815634EE3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914400"/>
            <a:ext cx="5819831" cy="5931616"/>
          </a:xfrm>
          <a:prstGeom prst="rect">
            <a:avLst/>
          </a:prstGeom>
        </p:spPr>
      </p:pic>
      <p:pic>
        <p:nvPicPr>
          <p:cNvPr id="7" name="Picture 6" descr="A close up of a womans face&#10;&#10;Description automatically generated">
            <a:extLst>
              <a:ext uri="{FF2B5EF4-FFF2-40B4-BE49-F238E27FC236}">
                <a16:creationId xmlns:a16="http://schemas.microsoft.com/office/drawing/2014/main" id="{8D9D2EE1-33BD-443E-9E6E-7DE15D906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400"/>
            <a:ext cx="5819831" cy="5931616"/>
          </a:xfrm>
          <a:prstGeom prst="rect">
            <a:avLst/>
          </a:prstGeom>
        </p:spPr>
      </p:pic>
      <p:sp>
        <p:nvSpPr>
          <p:cNvPr id="10" name="Rectangle 9">
            <a:extLst>
              <a:ext uri="{FF2B5EF4-FFF2-40B4-BE49-F238E27FC236}">
                <a16:creationId xmlns:a16="http://schemas.microsoft.com/office/drawing/2014/main" id="{5664F0AF-9F6F-4AE1-A2A9-C92F0AACBB0B}"/>
              </a:ext>
            </a:extLst>
          </p:cNvPr>
          <p:cNvSpPr/>
          <p:nvPr/>
        </p:nvSpPr>
        <p:spPr>
          <a:xfrm>
            <a:off x="2574517" y="3101006"/>
            <a:ext cx="1480932" cy="1480932"/>
          </a:xfrm>
          <a:prstGeom prst="rect">
            <a:avLst/>
          </a:prstGeom>
          <a:solidFill>
            <a:srgbClr val="FF0000">
              <a:alpha val="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TextBox 11">
            <a:extLst>
              <a:ext uri="{FF2B5EF4-FFF2-40B4-BE49-F238E27FC236}">
                <a16:creationId xmlns:a16="http://schemas.microsoft.com/office/drawing/2014/main" id="{5CCFDFA7-3157-4C28-9510-2B1499D41D51}"/>
              </a:ext>
            </a:extLst>
          </p:cNvPr>
          <p:cNvSpPr txBox="1"/>
          <p:nvPr/>
        </p:nvSpPr>
        <p:spPr>
          <a:xfrm>
            <a:off x="2633280" y="2452316"/>
            <a:ext cx="1071132" cy="246221"/>
          </a:xfrm>
          <a:prstGeom prst="rect">
            <a:avLst/>
          </a:prstGeom>
          <a:noFill/>
        </p:spPr>
        <p:txBody>
          <a:bodyPr wrap="square" lIns="0" tIns="0" rIns="0" bIns="0" rtlCol="0">
            <a:spAutoFit/>
          </a:bodyPr>
          <a:lstStyle/>
          <a:p>
            <a:pPr algn="ctr"/>
            <a:r>
              <a:rPr lang="en-US" sz="1600" b="1" dirty="0">
                <a:solidFill>
                  <a:srgbClr val="FF0000"/>
                </a:solidFill>
              </a:rPr>
              <a:t>Los Angeles</a:t>
            </a:r>
          </a:p>
        </p:txBody>
      </p:sp>
      <p:sp>
        <p:nvSpPr>
          <p:cNvPr id="13" name="TextBox 12">
            <a:extLst>
              <a:ext uri="{FF2B5EF4-FFF2-40B4-BE49-F238E27FC236}">
                <a16:creationId xmlns:a16="http://schemas.microsoft.com/office/drawing/2014/main" id="{4BCFF924-AFCC-499F-8289-DCF592BD4BDC}"/>
              </a:ext>
            </a:extLst>
          </p:cNvPr>
          <p:cNvSpPr txBox="1"/>
          <p:nvPr/>
        </p:nvSpPr>
        <p:spPr>
          <a:xfrm>
            <a:off x="337931" y="5727196"/>
            <a:ext cx="1311965" cy="246221"/>
          </a:xfrm>
          <a:prstGeom prst="rect">
            <a:avLst/>
          </a:prstGeom>
          <a:noFill/>
        </p:spPr>
        <p:txBody>
          <a:bodyPr wrap="square" lIns="0" tIns="0" rIns="0" bIns="0" rtlCol="0">
            <a:spAutoFit/>
          </a:bodyPr>
          <a:lstStyle/>
          <a:p>
            <a:pPr algn="ctr"/>
            <a:r>
              <a:rPr lang="en-US" sz="1600" dirty="0">
                <a:solidFill>
                  <a:srgbClr val="FF0000"/>
                </a:solidFill>
              </a:rPr>
              <a:t>Isthmus Cove</a:t>
            </a:r>
          </a:p>
        </p:txBody>
      </p:sp>
      <p:sp>
        <p:nvSpPr>
          <p:cNvPr id="17" name="TextBox 16">
            <a:extLst>
              <a:ext uri="{FF2B5EF4-FFF2-40B4-BE49-F238E27FC236}">
                <a16:creationId xmlns:a16="http://schemas.microsoft.com/office/drawing/2014/main" id="{F8DA2464-A76E-49C6-8728-7E95BD2C950E}"/>
              </a:ext>
            </a:extLst>
          </p:cNvPr>
          <p:cNvSpPr txBox="1"/>
          <p:nvPr/>
        </p:nvSpPr>
        <p:spPr>
          <a:xfrm>
            <a:off x="1917367" y="6356350"/>
            <a:ext cx="582882" cy="246221"/>
          </a:xfrm>
          <a:prstGeom prst="rect">
            <a:avLst/>
          </a:prstGeom>
          <a:noFill/>
        </p:spPr>
        <p:txBody>
          <a:bodyPr wrap="square" lIns="0" tIns="0" rIns="0" bIns="0" rtlCol="0">
            <a:spAutoFit/>
          </a:bodyPr>
          <a:lstStyle/>
          <a:p>
            <a:pPr algn="ctr"/>
            <a:r>
              <a:rPr lang="en-US" sz="1600" dirty="0">
                <a:solidFill>
                  <a:srgbClr val="FF0000"/>
                </a:solidFill>
              </a:rPr>
              <a:t>Avalon</a:t>
            </a:r>
          </a:p>
        </p:txBody>
      </p:sp>
      <p:cxnSp>
        <p:nvCxnSpPr>
          <p:cNvPr id="22" name="Straight Arrow Connector 21">
            <a:extLst>
              <a:ext uri="{FF2B5EF4-FFF2-40B4-BE49-F238E27FC236}">
                <a16:creationId xmlns:a16="http://schemas.microsoft.com/office/drawing/2014/main" id="{A845C6CD-82AF-4F95-9603-E1CE55D209DE}"/>
              </a:ext>
            </a:extLst>
          </p:cNvPr>
          <p:cNvCxnSpPr>
            <a:cxnSpLocks/>
            <a:stCxn id="24" idx="2"/>
          </p:cNvCxnSpPr>
          <p:nvPr/>
        </p:nvCxnSpPr>
        <p:spPr>
          <a:xfrm flipH="1">
            <a:off x="3339548" y="3020687"/>
            <a:ext cx="1161921" cy="777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3F924B-C2B4-4BC8-A2F7-8C70078D6B5E}"/>
              </a:ext>
            </a:extLst>
          </p:cNvPr>
          <p:cNvSpPr txBox="1"/>
          <p:nvPr/>
        </p:nvSpPr>
        <p:spPr>
          <a:xfrm>
            <a:off x="4361098" y="4462356"/>
            <a:ext cx="1480931" cy="246221"/>
          </a:xfrm>
          <a:prstGeom prst="rect">
            <a:avLst/>
          </a:prstGeom>
          <a:noFill/>
        </p:spPr>
        <p:txBody>
          <a:bodyPr wrap="square" lIns="0" tIns="0" rIns="0" bIns="0" rtlCol="0">
            <a:spAutoFit/>
          </a:bodyPr>
          <a:lstStyle/>
          <a:p>
            <a:pPr algn="ctr"/>
            <a:r>
              <a:rPr lang="en-US" sz="1600" dirty="0">
                <a:solidFill>
                  <a:srgbClr val="FF0000"/>
                </a:solidFill>
              </a:rPr>
              <a:t>Newport Beach</a:t>
            </a:r>
          </a:p>
        </p:txBody>
      </p:sp>
      <p:sp>
        <p:nvSpPr>
          <p:cNvPr id="24" name="TextBox 23">
            <a:extLst>
              <a:ext uri="{FF2B5EF4-FFF2-40B4-BE49-F238E27FC236}">
                <a16:creationId xmlns:a16="http://schemas.microsoft.com/office/drawing/2014/main" id="{1093B09C-2EFE-4CBD-95AE-4737C84F9243}"/>
              </a:ext>
            </a:extLst>
          </p:cNvPr>
          <p:cNvSpPr txBox="1"/>
          <p:nvPr/>
        </p:nvSpPr>
        <p:spPr>
          <a:xfrm>
            <a:off x="3965903" y="2774466"/>
            <a:ext cx="1071131" cy="246221"/>
          </a:xfrm>
          <a:prstGeom prst="rect">
            <a:avLst/>
          </a:prstGeom>
          <a:noFill/>
        </p:spPr>
        <p:txBody>
          <a:bodyPr wrap="square" lIns="0" tIns="0" rIns="0" bIns="0" rtlCol="0">
            <a:spAutoFit/>
          </a:bodyPr>
          <a:lstStyle/>
          <a:p>
            <a:pPr algn="ctr"/>
            <a:r>
              <a:rPr lang="en-US" sz="1600" b="1" dirty="0">
                <a:solidFill>
                  <a:srgbClr val="FF0000"/>
                </a:solidFill>
              </a:rPr>
              <a:t>Long Beach</a:t>
            </a:r>
          </a:p>
        </p:txBody>
      </p:sp>
      <p:sp>
        <p:nvSpPr>
          <p:cNvPr id="25" name="TextBox 24">
            <a:extLst>
              <a:ext uri="{FF2B5EF4-FFF2-40B4-BE49-F238E27FC236}">
                <a16:creationId xmlns:a16="http://schemas.microsoft.com/office/drawing/2014/main" id="{C6DE6D2F-30CF-40D1-8E32-5F741DFF1AA0}"/>
              </a:ext>
            </a:extLst>
          </p:cNvPr>
          <p:cNvSpPr txBox="1"/>
          <p:nvPr/>
        </p:nvSpPr>
        <p:spPr>
          <a:xfrm>
            <a:off x="1278308" y="2561645"/>
            <a:ext cx="1132489" cy="246221"/>
          </a:xfrm>
          <a:prstGeom prst="rect">
            <a:avLst/>
          </a:prstGeom>
          <a:noFill/>
        </p:spPr>
        <p:txBody>
          <a:bodyPr wrap="square" lIns="0" tIns="0" rIns="0" bIns="0" rtlCol="0">
            <a:spAutoFit/>
          </a:bodyPr>
          <a:lstStyle/>
          <a:p>
            <a:pPr algn="ctr"/>
            <a:r>
              <a:rPr lang="en-US" sz="1600" b="1" dirty="0">
                <a:solidFill>
                  <a:srgbClr val="FF0000"/>
                </a:solidFill>
              </a:rPr>
              <a:t>El Segundo</a:t>
            </a:r>
          </a:p>
        </p:txBody>
      </p:sp>
      <p:cxnSp>
        <p:nvCxnSpPr>
          <p:cNvPr id="29" name="Straight Arrow Connector 28">
            <a:extLst>
              <a:ext uri="{FF2B5EF4-FFF2-40B4-BE49-F238E27FC236}">
                <a16:creationId xmlns:a16="http://schemas.microsoft.com/office/drawing/2014/main" id="{9C982F49-DC33-45F4-BE08-5375ED1B54C9}"/>
              </a:ext>
            </a:extLst>
          </p:cNvPr>
          <p:cNvCxnSpPr>
            <a:cxnSpLocks/>
            <a:stCxn id="12" idx="2"/>
          </p:cNvCxnSpPr>
          <p:nvPr/>
        </p:nvCxnSpPr>
        <p:spPr>
          <a:xfrm flipH="1">
            <a:off x="2932043" y="2698537"/>
            <a:ext cx="236803" cy="1188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9A80EA-D594-4E6B-B100-D64C5D7CB3CD}"/>
              </a:ext>
            </a:extLst>
          </p:cNvPr>
          <p:cNvCxnSpPr>
            <a:stCxn id="10" idx="0"/>
          </p:cNvCxnSpPr>
          <p:nvPr/>
        </p:nvCxnSpPr>
        <p:spPr>
          <a:xfrm flipV="1">
            <a:off x="3314983" y="1073426"/>
            <a:ext cx="3165330" cy="202758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3AE63B-E023-40F9-A537-B72512AF026B}"/>
              </a:ext>
            </a:extLst>
          </p:cNvPr>
          <p:cNvCxnSpPr>
            <a:cxnSpLocks/>
            <a:stCxn id="10" idx="2"/>
          </p:cNvCxnSpPr>
          <p:nvPr/>
        </p:nvCxnSpPr>
        <p:spPr>
          <a:xfrm>
            <a:off x="3314983" y="4581938"/>
            <a:ext cx="3165330" cy="217929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252CC58-818F-4F57-9AA6-5ABD7EBABB19}"/>
              </a:ext>
            </a:extLst>
          </p:cNvPr>
          <p:cNvSpPr txBox="1"/>
          <p:nvPr/>
        </p:nvSpPr>
        <p:spPr>
          <a:xfrm>
            <a:off x="7949199" y="2594777"/>
            <a:ext cx="1175341" cy="276999"/>
          </a:xfrm>
          <a:prstGeom prst="rect">
            <a:avLst/>
          </a:prstGeom>
          <a:noFill/>
        </p:spPr>
        <p:txBody>
          <a:bodyPr wrap="square" lIns="0" tIns="0" rIns="0" bIns="0" rtlCol="0">
            <a:spAutoFit/>
          </a:bodyPr>
          <a:lstStyle/>
          <a:p>
            <a:pPr algn="ctr"/>
            <a:r>
              <a:rPr lang="en-US" b="1" dirty="0">
                <a:solidFill>
                  <a:srgbClr val="FF0000"/>
                </a:solidFill>
              </a:rPr>
              <a:t>Los Angeles</a:t>
            </a:r>
          </a:p>
        </p:txBody>
      </p:sp>
      <p:cxnSp>
        <p:nvCxnSpPr>
          <p:cNvPr id="47" name="Straight Arrow Connector 46">
            <a:extLst>
              <a:ext uri="{FF2B5EF4-FFF2-40B4-BE49-F238E27FC236}">
                <a16:creationId xmlns:a16="http://schemas.microsoft.com/office/drawing/2014/main" id="{27CE64C8-2881-4279-A7F5-317CA4A4CD41}"/>
              </a:ext>
            </a:extLst>
          </p:cNvPr>
          <p:cNvCxnSpPr>
            <a:cxnSpLocks/>
            <a:stCxn id="48" idx="2"/>
          </p:cNvCxnSpPr>
          <p:nvPr/>
        </p:nvCxnSpPr>
        <p:spPr>
          <a:xfrm flipH="1">
            <a:off x="9392479" y="3084597"/>
            <a:ext cx="1008602" cy="802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D28E068-40FA-465D-8BDE-82A847B634E5}"/>
              </a:ext>
            </a:extLst>
          </p:cNvPr>
          <p:cNvSpPr txBox="1"/>
          <p:nvPr/>
        </p:nvSpPr>
        <p:spPr>
          <a:xfrm>
            <a:off x="9813410" y="2807598"/>
            <a:ext cx="1175341" cy="276999"/>
          </a:xfrm>
          <a:prstGeom prst="rect">
            <a:avLst/>
          </a:prstGeom>
          <a:noFill/>
        </p:spPr>
        <p:txBody>
          <a:bodyPr wrap="square" lIns="0" tIns="0" rIns="0" bIns="0" rtlCol="0">
            <a:spAutoFit/>
          </a:bodyPr>
          <a:lstStyle/>
          <a:p>
            <a:pPr algn="ctr"/>
            <a:r>
              <a:rPr lang="en-US" b="1" dirty="0">
                <a:solidFill>
                  <a:srgbClr val="FF0000"/>
                </a:solidFill>
              </a:rPr>
              <a:t>Long Beach</a:t>
            </a:r>
          </a:p>
        </p:txBody>
      </p:sp>
      <p:cxnSp>
        <p:nvCxnSpPr>
          <p:cNvPr id="49" name="Straight Arrow Connector 48">
            <a:extLst>
              <a:ext uri="{FF2B5EF4-FFF2-40B4-BE49-F238E27FC236}">
                <a16:creationId xmlns:a16="http://schemas.microsoft.com/office/drawing/2014/main" id="{FFD13F40-451E-46D5-87AE-4C84D009224E}"/>
              </a:ext>
            </a:extLst>
          </p:cNvPr>
          <p:cNvCxnSpPr>
            <a:cxnSpLocks/>
            <a:stCxn id="46" idx="2"/>
          </p:cNvCxnSpPr>
          <p:nvPr/>
        </p:nvCxnSpPr>
        <p:spPr>
          <a:xfrm flipH="1">
            <a:off x="8169966" y="2871776"/>
            <a:ext cx="366904" cy="1332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PORT AREAS: Start from reported positions</a:t>
            </a:r>
          </a:p>
        </p:txBody>
      </p:sp>
    </p:spTree>
    <p:extLst>
      <p:ext uri="{BB962C8B-B14F-4D97-AF65-F5344CB8AC3E}">
        <p14:creationId xmlns:p14="http://schemas.microsoft.com/office/powerpoint/2010/main" val="76960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left)">
                                      <p:cBhvr>
                                        <p:cTn id="9" dur="2000"/>
                                        <p:tgtEl>
                                          <p:spTgt spid="41"/>
                                        </p:tgtEl>
                                      </p:cBhvr>
                                    </p:animEffect>
                                  </p:childTnLst>
                                </p:cTn>
                              </p:par>
                              <p:par>
                                <p:cTn id="10" presetID="22" presetClass="entr" presetSubtype="8"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2000"/>
                                        <p:tgtEl>
                                          <p:spTgt spid="42"/>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1000"/>
                                        <p:tgtEl>
                                          <p:spTgt spid="46"/>
                                        </p:tgtEl>
                                      </p:cBhvr>
                                    </p:animEffect>
                                  </p:childTnLst>
                                </p:cTn>
                              </p:par>
                              <p:par>
                                <p:cTn id="20" presetID="22" presetClass="entr" presetSubtype="8"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1000"/>
                                        <p:tgtEl>
                                          <p:spTgt spid="4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1000"/>
                                        <p:tgtEl>
                                          <p:spTgt spid="48"/>
                                        </p:tgtEl>
                                      </p:cBhvr>
                                    </p:animEffect>
                                  </p:childTnLst>
                                </p:cTn>
                              </p:par>
                              <p:par>
                                <p:cTn id="26" presetID="22" presetClass="entr" presetSubtype="8"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catter chart&#10;&#10;Description automatically generated">
            <a:extLst>
              <a:ext uri="{FF2B5EF4-FFF2-40B4-BE49-F238E27FC236}">
                <a16:creationId xmlns:a16="http://schemas.microsoft.com/office/drawing/2014/main" id="{AC8F4DBC-ADAE-475B-A1F7-7726B8C10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914400"/>
            <a:ext cx="5819831" cy="5931616"/>
          </a:xfrm>
          <a:prstGeom prst="rect">
            <a:avLst/>
          </a:prstGeom>
        </p:spPr>
      </p:pic>
      <p:pic>
        <p:nvPicPr>
          <p:cNvPr id="4" name="Picture 3" descr="A picture containing kite, text, map, flying&#10;&#10;Description automatically generated">
            <a:extLst>
              <a:ext uri="{FF2B5EF4-FFF2-40B4-BE49-F238E27FC236}">
                <a16:creationId xmlns:a16="http://schemas.microsoft.com/office/drawing/2014/main" id="{398922CC-13FD-4256-8ABB-BA71FEF88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400"/>
            <a:ext cx="5819831" cy="5931616"/>
          </a:xfrm>
          <a:prstGeom prst="rect">
            <a:avLst/>
          </a:prstGeom>
        </p:spPr>
      </p:pic>
      <p:sp>
        <p:nvSpPr>
          <p:cNvPr id="10" name="Rectangle 9">
            <a:extLst>
              <a:ext uri="{FF2B5EF4-FFF2-40B4-BE49-F238E27FC236}">
                <a16:creationId xmlns:a16="http://schemas.microsoft.com/office/drawing/2014/main" id="{5664F0AF-9F6F-4AE1-A2A9-C92F0AACBB0B}"/>
              </a:ext>
            </a:extLst>
          </p:cNvPr>
          <p:cNvSpPr/>
          <p:nvPr/>
        </p:nvSpPr>
        <p:spPr>
          <a:xfrm>
            <a:off x="2574517" y="3101006"/>
            <a:ext cx="1480932" cy="1480932"/>
          </a:xfrm>
          <a:prstGeom prst="rect">
            <a:avLst/>
          </a:prstGeom>
          <a:solidFill>
            <a:srgbClr val="FF0000">
              <a:alpha val="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TextBox 11">
            <a:extLst>
              <a:ext uri="{FF2B5EF4-FFF2-40B4-BE49-F238E27FC236}">
                <a16:creationId xmlns:a16="http://schemas.microsoft.com/office/drawing/2014/main" id="{5CCFDFA7-3157-4C28-9510-2B1499D41D51}"/>
              </a:ext>
            </a:extLst>
          </p:cNvPr>
          <p:cNvSpPr txBox="1"/>
          <p:nvPr/>
        </p:nvSpPr>
        <p:spPr>
          <a:xfrm>
            <a:off x="2633280" y="2452316"/>
            <a:ext cx="1071132" cy="246221"/>
          </a:xfrm>
          <a:prstGeom prst="rect">
            <a:avLst/>
          </a:prstGeom>
          <a:noFill/>
        </p:spPr>
        <p:txBody>
          <a:bodyPr wrap="square" lIns="0" tIns="0" rIns="0" bIns="0" rtlCol="0">
            <a:spAutoFit/>
          </a:bodyPr>
          <a:lstStyle/>
          <a:p>
            <a:pPr algn="ctr"/>
            <a:r>
              <a:rPr lang="en-US" sz="1600" b="1" dirty="0">
                <a:solidFill>
                  <a:srgbClr val="FF0000"/>
                </a:solidFill>
              </a:rPr>
              <a:t>Los Angeles</a:t>
            </a:r>
          </a:p>
        </p:txBody>
      </p:sp>
      <p:sp>
        <p:nvSpPr>
          <p:cNvPr id="13" name="TextBox 12">
            <a:extLst>
              <a:ext uri="{FF2B5EF4-FFF2-40B4-BE49-F238E27FC236}">
                <a16:creationId xmlns:a16="http://schemas.microsoft.com/office/drawing/2014/main" id="{4BCFF924-AFCC-499F-8289-DCF592BD4BDC}"/>
              </a:ext>
            </a:extLst>
          </p:cNvPr>
          <p:cNvSpPr txBox="1"/>
          <p:nvPr/>
        </p:nvSpPr>
        <p:spPr>
          <a:xfrm>
            <a:off x="337931" y="5727196"/>
            <a:ext cx="1311965" cy="246221"/>
          </a:xfrm>
          <a:prstGeom prst="rect">
            <a:avLst/>
          </a:prstGeom>
          <a:noFill/>
        </p:spPr>
        <p:txBody>
          <a:bodyPr wrap="square" lIns="0" tIns="0" rIns="0" bIns="0" rtlCol="0">
            <a:spAutoFit/>
          </a:bodyPr>
          <a:lstStyle/>
          <a:p>
            <a:pPr algn="ctr"/>
            <a:r>
              <a:rPr lang="en-US" sz="1600" dirty="0">
                <a:solidFill>
                  <a:srgbClr val="FF0000">
                    <a:alpha val="40000"/>
                  </a:srgbClr>
                </a:solidFill>
              </a:rPr>
              <a:t>Isthmus Cove</a:t>
            </a:r>
          </a:p>
        </p:txBody>
      </p:sp>
      <p:sp>
        <p:nvSpPr>
          <p:cNvPr id="17" name="TextBox 16">
            <a:extLst>
              <a:ext uri="{FF2B5EF4-FFF2-40B4-BE49-F238E27FC236}">
                <a16:creationId xmlns:a16="http://schemas.microsoft.com/office/drawing/2014/main" id="{F8DA2464-A76E-49C6-8728-7E95BD2C950E}"/>
              </a:ext>
            </a:extLst>
          </p:cNvPr>
          <p:cNvSpPr txBox="1"/>
          <p:nvPr/>
        </p:nvSpPr>
        <p:spPr>
          <a:xfrm>
            <a:off x="1917367" y="6356350"/>
            <a:ext cx="582882" cy="246221"/>
          </a:xfrm>
          <a:prstGeom prst="rect">
            <a:avLst/>
          </a:prstGeom>
          <a:noFill/>
        </p:spPr>
        <p:txBody>
          <a:bodyPr wrap="square" lIns="0" tIns="0" rIns="0" bIns="0" rtlCol="0">
            <a:spAutoFit/>
          </a:bodyPr>
          <a:lstStyle/>
          <a:p>
            <a:pPr algn="ctr"/>
            <a:r>
              <a:rPr lang="en-US" sz="1600" dirty="0">
                <a:solidFill>
                  <a:srgbClr val="FF0000"/>
                </a:solidFill>
              </a:rPr>
              <a:t>Avalon</a:t>
            </a:r>
          </a:p>
        </p:txBody>
      </p:sp>
      <p:cxnSp>
        <p:nvCxnSpPr>
          <p:cNvPr id="22" name="Straight Arrow Connector 21">
            <a:extLst>
              <a:ext uri="{FF2B5EF4-FFF2-40B4-BE49-F238E27FC236}">
                <a16:creationId xmlns:a16="http://schemas.microsoft.com/office/drawing/2014/main" id="{A845C6CD-82AF-4F95-9603-E1CE55D209DE}"/>
              </a:ext>
            </a:extLst>
          </p:cNvPr>
          <p:cNvCxnSpPr>
            <a:cxnSpLocks/>
            <a:stCxn id="24" idx="2"/>
          </p:cNvCxnSpPr>
          <p:nvPr/>
        </p:nvCxnSpPr>
        <p:spPr>
          <a:xfrm flipH="1">
            <a:off x="3339548" y="3020687"/>
            <a:ext cx="1161921" cy="777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3F924B-C2B4-4BC8-A2F7-8C70078D6B5E}"/>
              </a:ext>
            </a:extLst>
          </p:cNvPr>
          <p:cNvSpPr txBox="1"/>
          <p:nvPr/>
        </p:nvSpPr>
        <p:spPr>
          <a:xfrm>
            <a:off x="4361098" y="4462356"/>
            <a:ext cx="1480931" cy="246221"/>
          </a:xfrm>
          <a:prstGeom prst="rect">
            <a:avLst/>
          </a:prstGeom>
          <a:noFill/>
        </p:spPr>
        <p:txBody>
          <a:bodyPr wrap="square" lIns="0" tIns="0" rIns="0" bIns="0" rtlCol="0">
            <a:spAutoFit/>
          </a:bodyPr>
          <a:lstStyle/>
          <a:p>
            <a:pPr algn="ctr"/>
            <a:r>
              <a:rPr lang="en-US" sz="1600" dirty="0">
                <a:solidFill>
                  <a:srgbClr val="FF0000"/>
                </a:solidFill>
              </a:rPr>
              <a:t>Newport Beach</a:t>
            </a:r>
          </a:p>
        </p:txBody>
      </p:sp>
      <p:sp>
        <p:nvSpPr>
          <p:cNvPr id="24" name="TextBox 23">
            <a:extLst>
              <a:ext uri="{FF2B5EF4-FFF2-40B4-BE49-F238E27FC236}">
                <a16:creationId xmlns:a16="http://schemas.microsoft.com/office/drawing/2014/main" id="{1093B09C-2EFE-4CBD-95AE-4737C84F9243}"/>
              </a:ext>
            </a:extLst>
          </p:cNvPr>
          <p:cNvSpPr txBox="1"/>
          <p:nvPr/>
        </p:nvSpPr>
        <p:spPr>
          <a:xfrm>
            <a:off x="3965903" y="2774466"/>
            <a:ext cx="1071131" cy="246221"/>
          </a:xfrm>
          <a:prstGeom prst="rect">
            <a:avLst/>
          </a:prstGeom>
          <a:noFill/>
        </p:spPr>
        <p:txBody>
          <a:bodyPr wrap="square" lIns="0" tIns="0" rIns="0" bIns="0" rtlCol="0">
            <a:spAutoFit/>
          </a:bodyPr>
          <a:lstStyle/>
          <a:p>
            <a:pPr algn="ctr"/>
            <a:r>
              <a:rPr lang="en-US" sz="1600" b="1" dirty="0">
                <a:solidFill>
                  <a:srgbClr val="FF0000"/>
                </a:solidFill>
              </a:rPr>
              <a:t>Long Beach</a:t>
            </a:r>
          </a:p>
        </p:txBody>
      </p:sp>
      <p:sp>
        <p:nvSpPr>
          <p:cNvPr id="25" name="TextBox 24">
            <a:extLst>
              <a:ext uri="{FF2B5EF4-FFF2-40B4-BE49-F238E27FC236}">
                <a16:creationId xmlns:a16="http://schemas.microsoft.com/office/drawing/2014/main" id="{C6DE6D2F-30CF-40D1-8E32-5F741DFF1AA0}"/>
              </a:ext>
            </a:extLst>
          </p:cNvPr>
          <p:cNvSpPr txBox="1"/>
          <p:nvPr/>
        </p:nvSpPr>
        <p:spPr>
          <a:xfrm>
            <a:off x="1278308" y="2561645"/>
            <a:ext cx="1132489" cy="246221"/>
          </a:xfrm>
          <a:prstGeom prst="rect">
            <a:avLst/>
          </a:prstGeom>
          <a:noFill/>
        </p:spPr>
        <p:txBody>
          <a:bodyPr wrap="square" lIns="0" tIns="0" rIns="0" bIns="0" rtlCol="0">
            <a:spAutoFit/>
          </a:bodyPr>
          <a:lstStyle/>
          <a:p>
            <a:pPr algn="ctr"/>
            <a:r>
              <a:rPr lang="en-US" sz="1600" b="1" dirty="0">
                <a:solidFill>
                  <a:srgbClr val="FF0000"/>
                </a:solidFill>
              </a:rPr>
              <a:t>El Segundo</a:t>
            </a:r>
          </a:p>
        </p:txBody>
      </p:sp>
      <p:cxnSp>
        <p:nvCxnSpPr>
          <p:cNvPr id="29" name="Straight Arrow Connector 28">
            <a:extLst>
              <a:ext uri="{FF2B5EF4-FFF2-40B4-BE49-F238E27FC236}">
                <a16:creationId xmlns:a16="http://schemas.microsoft.com/office/drawing/2014/main" id="{9C982F49-DC33-45F4-BE08-5375ED1B54C9}"/>
              </a:ext>
            </a:extLst>
          </p:cNvPr>
          <p:cNvCxnSpPr>
            <a:cxnSpLocks/>
            <a:stCxn id="12" idx="2"/>
          </p:cNvCxnSpPr>
          <p:nvPr/>
        </p:nvCxnSpPr>
        <p:spPr>
          <a:xfrm flipH="1">
            <a:off x="2932043" y="2698537"/>
            <a:ext cx="236803" cy="1188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9A80EA-D594-4E6B-B100-D64C5D7CB3CD}"/>
              </a:ext>
            </a:extLst>
          </p:cNvPr>
          <p:cNvCxnSpPr>
            <a:stCxn id="10" idx="0"/>
          </p:cNvCxnSpPr>
          <p:nvPr/>
        </p:nvCxnSpPr>
        <p:spPr>
          <a:xfrm flipV="1">
            <a:off x="3314983" y="1073426"/>
            <a:ext cx="3165330" cy="202758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3AE63B-E023-40F9-A537-B72512AF026B}"/>
              </a:ext>
            </a:extLst>
          </p:cNvPr>
          <p:cNvCxnSpPr>
            <a:cxnSpLocks/>
            <a:stCxn id="10" idx="2"/>
          </p:cNvCxnSpPr>
          <p:nvPr/>
        </p:nvCxnSpPr>
        <p:spPr>
          <a:xfrm>
            <a:off x="3314983" y="4581938"/>
            <a:ext cx="3165330" cy="217929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252CC58-818F-4F57-9AA6-5ABD7EBABB19}"/>
              </a:ext>
            </a:extLst>
          </p:cNvPr>
          <p:cNvSpPr txBox="1"/>
          <p:nvPr/>
        </p:nvSpPr>
        <p:spPr>
          <a:xfrm>
            <a:off x="7949199" y="2594777"/>
            <a:ext cx="1175341" cy="276999"/>
          </a:xfrm>
          <a:prstGeom prst="rect">
            <a:avLst/>
          </a:prstGeom>
          <a:noFill/>
        </p:spPr>
        <p:txBody>
          <a:bodyPr wrap="square" lIns="0" tIns="0" rIns="0" bIns="0" rtlCol="0">
            <a:spAutoFit/>
          </a:bodyPr>
          <a:lstStyle/>
          <a:p>
            <a:pPr algn="ctr"/>
            <a:r>
              <a:rPr lang="en-US" b="1" dirty="0">
                <a:solidFill>
                  <a:srgbClr val="FF0000"/>
                </a:solidFill>
              </a:rPr>
              <a:t>Los Angeles</a:t>
            </a:r>
          </a:p>
        </p:txBody>
      </p:sp>
      <p:cxnSp>
        <p:nvCxnSpPr>
          <p:cNvPr id="47" name="Straight Arrow Connector 46">
            <a:extLst>
              <a:ext uri="{FF2B5EF4-FFF2-40B4-BE49-F238E27FC236}">
                <a16:creationId xmlns:a16="http://schemas.microsoft.com/office/drawing/2014/main" id="{27CE64C8-2881-4279-A7F5-317CA4A4CD41}"/>
              </a:ext>
            </a:extLst>
          </p:cNvPr>
          <p:cNvCxnSpPr>
            <a:cxnSpLocks/>
            <a:stCxn id="48" idx="2"/>
          </p:cNvCxnSpPr>
          <p:nvPr/>
        </p:nvCxnSpPr>
        <p:spPr>
          <a:xfrm flipH="1">
            <a:off x="9392479" y="3084597"/>
            <a:ext cx="1008602" cy="802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D28E068-40FA-465D-8BDE-82A847B634E5}"/>
              </a:ext>
            </a:extLst>
          </p:cNvPr>
          <p:cNvSpPr txBox="1"/>
          <p:nvPr/>
        </p:nvSpPr>
        <p:spPr>
          <a:xfrm>
            <a:off x="9813410" y="2807598"/>
            <a:ext cx="1175341" cy="276999"/>
          </a:xfrm>
          <a:prstGeom prst="rect">
            <a:avLst/>
          </a:prstGeom>
          <a:noFill/>
        </p:spPr>
        <p:txBody>
          <a:bodyPr wrap="square" lIns="0" tIns="0" rIns="0" bIns="0" rtlCol="0">
            <a:spAutoFit/>
          </a:bodyPr>
          <a:lstStyle/>
          <a:p>
            <a:pPr algn="ctr"/>
            <a:r>
              <a:rPr lang="en-US" b="1" dirty="0">
                <a:solidFill>
                  <a:srgbClr val="FF0000"/>
                </a:solidFill>
              </a:rPr>
              <a:t>Long Beach</a:t>
            </a:r>
          </a:p>
        </p:txBody>
      </p:sp>
      <p:cxnSp>
        <p:nvCxnSpPr>
          <p:cNvPr id="49" name="Straight Arrow Connector 48">
            <a:extLst>
              <a:ext uri="{FF2B5EF4-FFF2-40B4-BE49-F238E27FC236}">
                <a16:creationId xmlns:a16="http://schemas.microsoft.com/office/drawing/2014/main" id="{FFD13F40-451E-46D5-87AE-4C84D009224E}"/>
              </a:ext>
            </a:extLst>
          </p:cNvPr>
          <p:cNvCxnSpPr>
            <a:cxnSpLocks/>
            <a:stCxn id="46" idx="2"/>
          </p:cNvCxnSpPr>
          <p:nvPr/>
        </p:nvCxnSpPr>
        <p:spPr>
          <a:xfrm flipH="1">
            <a:off x="8169966" y="2871776"/>
            <a:ext cx="366904" cy="1332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PORT AREAS: Filter relevant messages</a:t>
            </a:r>
          </a:p>
        </p:txBody>
      </p:sp>
    </p:spTree>
    <p:extLst>
      <p:ext uri="{BB962C8B-B14F-4D97-AF65-F5344CB8AC3E}">
        <p14:creationId xmlns:p14="http://schemas.microsoft.com/office/powerpoint/2010/main" val="243791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7C55315A-07B6-4CA8-937E-542C6AE2C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914400"/>
            <a:ext cx="5819831" cy="5931616"/>
          </a:xfrm>
          <a:prstGeom prst="rect">
            <a:avLst/>
          </a:prstGeom>
        </p:spPr>
      </p:pic>
      <p:pic>
        <p:nvPicPr>
          <p:cNvPr id="8" name="Picture 7" descr="A group of people flying a kite&#10;&#10;Description automatically generated">
            <a:extLst>
              <a:ext uri="{FF2B5EF4-FFF2-40B4-BE49-F238E27FC236}">
                <a16:creationId xmlns:a16="http://schemas.microsoft.com/office/drawing/2014/main" id="{B9DB4980-61A3-4DE5-B267-B38CE375BA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400"/>
            <a:ext cx="5819831" cy="5931616"/>
          </a:xfrm>
          <a:prstGeom prst="rect">
            <a:avLst/>
          </a:prstGeom>
        </p:spPr>
      </p:pic>
      <p:sp>
        <p:nvSpPr>
          <p:cNvPr id="10" name="Rectangle 9">
            <a:extLst>
              <a:ext uri="{FF2B5EF4-FFF2-40B4-BE49-F238E27FC236}">
                <a16:creationId xmlns:a16="http://schemas.microsoft.com/office/drawing/2014/main" id="{5664F0AF-9F6F-4AE1-A2A9-C92F0AACBB0B}"/>
              </a:ext>
            </a:extLst>
          </p:cNvPr>
          <p:cNvSpPr/>
          <p:nvPr/>
        </p:nvSpPr>
        <p:spPr>
          <a:xfrm>
            <a:off x="2574517" y="3101006"/>
            <a:ext cx="1480932" cy="1480932"/>
          </a:xfrm>
          <a:prstGeom prst="rect">
            <a:avLst/>
          </a:prstGeom>
          <a:solidFill>
            <a:srgbClr val="FF0000">
              <a:alpha val="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TextBox 11">
            <a:extLst>
              <a:ext uri="{FF2B5EF4-FFF2-40B4-BE49-F238E27FC236}">
                <a16:creationId xmlns:a16="http://schemas.microsoft.com/office/drawing/2014/main" id="{5CCFDFA7-3157-4C28-9510-2B1499D41D51}"/>
              </a:ext>
            </a:extLst>
          </p:cNvPr>
          <p:cNvSpPr txBox="1"/>
          <p:nvPr/>
        </p:nvSpPr>
        <p:spPr>
          <a:xfrm>
            <a:off x="2633280" y="2452316"/>
            <a:ext cx="1071132" cy="246221"/>
          </a:xfrm>
          <a:prstGeom prst="rect">
            <a:avLst/>
          </a:prstGeom>
          <a:noFill/>
        </p:spPr>
        <p:txBody>
          <a:bodyPr wrap="square" lIns="0" tIns="0" rIns="0" bIns="0" rtlCol="0">
            <a:spAutoFit/>
          </a:bodyPr>
          <a:lstStyle/>
          <a:p>
            <a:pPr algn="ctr"/>
            <a:r>
              <a:rPr lang="en-US" sz="1600" b="1" dirty="0">
                <a:solidFill>
                  <a:srgbClr val="FF0000"/>
                </a:solidFill>
              </a:rPr>
              <a:t>Los Angeles</a:t>
            </a:r>
          </a:p>
        </p:txBody>
      </p:sp>
      <p:sp>
        <p:nvSpPr>
          <p:cNvPr id="13" name="TextBox 12">
            <a:extLst>
              <a:ext uri="{FF2B5EF4-FFF2-40B4-BE49-F238E27FC236}">
                <a16:creationId xmlns:a16="http://schemas.microsoft.com/office/drawing/2014/main" id="{4BCFF924-AFCC-499F-8289-DCF592BD4BDC}"/>
              </a:ext>
            </a:extLst>
          </p:cNvPr>
          <p:cNvSpPr txBox="1"/>
          <p:nvPr/>
        </p:nvSpPr>
        <p:spPr>
          <a:xfrm>
            <a:off x="337931" y="5727196"/>
            <a:ext cx="1311965" cy="246221"/>
          </a:xfrm>
          <a:prstGeom prst="rect">
            <a:avLst/>
          </a:prstGeom>
          <a:noFill/>
        </p:spPr>
        <p:txBody>
          <a:bodyPr wrap="square" lIns="0" tIns="0" rIns="0" bIns="0" rtlCol="0">
            <a:spAutoFit/>
          </a:bodyPr>
          <a:lstStyle/>
          <a:p>
            <a:pPr algn="ctr"/>
            <a:r>
              <a:rPr lang="en-US" sz="1600" dirty="0">
                <a:solidFill>
                  <a:srgbClr val="FF0000">
                    <a:alpha val="50000"/>
                  </a:srgbClr>
                </a:solidFill>
              </a:rPr>
              <a:t>Isthmus Cove</a:t>
            </a:r>
          </a:p>
        </p:txBody>
      </p:sp>
      <p:sp>
        <p:nvSpPr>
          <p:cNvPr id="17" name="TextBox 16">
            <a:extLst>
              <a:ext uri="{FF2B5EF4-FFF2-40B4-BE49-F238E27FC236}">
                <a16:creationId xmlns:a16="http://schemas.microsoft.com/office/drawing/2014/main" id="{F8DA2464-A76E-49C6-8728-7E95BD2C950E}"/>
              </a:ext>
            </a:extLst>
          </p:cNvPr>
          <p:cNvSpPr txBox="1"/>
          <p:nvPr/>
        </p:nvSpPr>
        <p:spPr>
          <a:xfrm>
            <a:off x="1917367" y="6356350"/>
            <a:ext cx="582882" cy="246221"/>
          </a:xfrm>
          <a:prstGeom prst="rect">
            <a:avLst/>
          </a:prstGeom>
          <a:noFill/>
        </p:spPr>
        <p:txBody>
          <a:bodyPr wrap="square" lIns="0" tIns="0" rIns="0" bIns="0" rtlCol="0">
            <a:spAutoFit/>
          </a:bodyPr>
          <a:lstStyle/>
          <a:p>
            <a:pPr algn="ctr"/>
            <a:r>
              <a:rPr lang="en-US" sz="1600" dirty="0">
                <a:solidFill>
                  <a:srgbClr val="FF0000">
                    <a:alpha val="40000"/>
                  </a:srgbClr>
                </a:solidFill>
              </a:rPr>
              <a:t>Avalon</a:t>
            </a:r>
          </a:p>
        </p:txBody>
      </p:sp>
      <p:cxnSp>
        <p:nvCxnSpPr>
          <p:cNvPr id="22" name="Straight Arrow Connector 21">
            <a:extLst>
              <a:ext uri="{FF2B5EF4-FFF2-40B4-BE49-F238E27FC236}">
                <a16:creationId xmlns:a16="http://schemas.microsoft.com/office/drawing/2014/main" id="{A845C6CD-82AF-4F95-9603-E1CE55D209DE}"/>
              </a:ext>
            </a:extLst>
          </p:cNvPr>
          <p:cNvCxnSpPr>
            <a:cxnSpLocks/>
            <a:stCxn id="24" idx="2"/>
          </p:cNvCxnSpPr>
          <p:nvPr/>
        </p:nvCxnSpPr>
        <p:spPr>
          <a:xfrm flipH="1">
            <a:off x="3339548" y="3020687"/>
            <a:ext cx="1161921" cy="777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3F924B-C2B4-4BC8-A2F7-8C70078D6B5E}"/>
              </a:ext>
            </a:extLst>
          </p:cNvPr>
          <p:cNvSpPr txBox="1"/>
          <p:nvPr/>
        </p:nvSpPr>
        <p:spPr>
          <a:xfrm>
            <a:off x="4361098" y="4462356"/>
            <a:ext cx="1480931" cy="246221"/>
          </a:xfrm>
          <a:prstGeom prst="rect">
            <a:avLst/>
          </a:prstGeom>
          <a:noFill/>
        </p:spPr>
        <p:txBody>
          <a:bodyPr wrap="square" lIns="0" tIns="0" rIns="0" bIns="0" rtlCol="0">
            <a:spAutoFit/>
          </a:bodyPr>
          <a:lstStyle/>
          <a:p>
            <a:pPr algn="ctr"/>
            <a:r>
              <a:rPr lang="en-US" sz="1600" dirty="0">
                <a:solidFill>
                  <a:srgbClr val="FF0000">
                    <a:alpha val="40000"/>
                  </a:srgbClr>
                </a:solidFill>
              </a:rPr>
              <a:t>Newport Beach</a:t>
            </a:r>
          </a:p>
        </p:txBody>
      </p:sp>
      <p:sp>
        <p:nvSpPr>
          <p:cNvPr id="24" name="TextBox 23">
            <a:extLst>
              <a:ext uri="{FF2B5EF4-FFF2-40B4-BE49-F238E27FC236}">
                <a16:creationId xmlns:a16="http://schemas.microsoft.com/office/drawing/2014/main" id="{1093B09C-2EFE-4CBD-95AE-4737C84F9243}"/>
              </a:ext>
            </a:extLst>
          </p:cNvPr>
          <p:cNvSpPr txBox="1"/>
          <p:nvPr/>
        </p:nvSpPr>
        <p:spPr>
          <a:xfrm>
            <a:off x="3965903" y="2774466"/>
            <a:ext cx="1071131" cy="246221"/>
          </a:xfrm>
          <a:prstGeom prst="rect">
            <a:avLst/>
          </a:prstGeom>
          <a:noFill/>
        </p:spPr>
        <p:txBody>
          <a:bodyPr wrap="square" lIns="0" tIns="0" rIns="0" bIns="0" rtlCol="0">
            <a:spAutoFit/>
          </a:bodyPr>
          <a:lstStyle/>
          <a:p>
            <a:pPr algn="ctr"/>
            <a:r>
              <a:rPr lang="en-US" sz="1600" b="1" dirty="0">
                <a:solidFill>
                  <a:srgbClr val="FF0000"/>
                </a:solidFill>
              </a:rPr>
              <a:t>Long Beach</a:t>
            </a:r>
          </a:p>
        </p:txBody>
      </p:sp>
      <p:sp>
        <p:nvSpPr>
          <p:cNvPr id="25" name="TextBox 24">
            <a:extLst>
              <a:ext uri="{FF2B5EF4-FFF2-40B4-BE49-F238E27FC236}">
                <a16:creationId xmlns:a16="http://schemas.microsoft.com/office/drawing/2014/main" id="{C6DE6D2F-30CF-40D1-8E32-5F741DFF1AA0}"/>
              </a:ext>
            </a:extLst>
          </p:cNvPr>
          <p:cNvSpPr txBox="1"/>
          <p:nvPr/>
        </p:nvSpPr>
        <p:spPr>
          <a:xfrm>
            <a:off x="1278308" y="2561645"/>
            <a:ext cx="1132489" cy="246221"/>
          </a:xfrm>
          <a:prstGeom prst="rect">
            <a:avLst/>
          </a:prstGeom>
          <a:noFill/>
        </p:spPr>
        <p:txBody>
          <a:bodyPr wrap="square" lIns="0" tIns="0" rIns="0" bIns="0" rtlCol="0">
            <a:spAutoFit/>
          </a:bodyPr>
          <a:lstStyle/>
          <a:p>
            <a:pPr algn="ctr"/>
            <a:r>
              <a:rPr lang="en-US" sz="1600" b="1" dirty="0">
                <a:solidFill>
                  <a:srgbClr val="FF0000"/>
                </a:solidFill>
              </a:rPr>
              <a:t>El Segundo</a:t>
            </a:r>
          </a:p>
        </p:txBody>
      </p:sp>
      <p:cxnSp>
        <p:nvCxnSpPr>
          <p:cNvPr id="29" name="Straight Arrow Connector 28">
            <a:extLst>
              <a:ext uri="{FF2B5EF4-FFF2-40B4-BE49-F238E27FC236}">
                <a16:creationId xmlns:a16="http://schemas.microsoft.com/office/drawing/2014/main" id="{9C982F49-DC33-45F4-BE08-5375ED1B54C9}"/>
              </a:ext>
            </a:extLst>
          </p:cNvPr>
          <p:cNvCxnSpPr>
            <a:cxnSpLocks/>
            <a:stCxn id="12" idx="2"/>
          </p:cNvCxnSpPr>
          <p:nvPr/>
        </p:nvCxnSpPr>
        <p:spPr>
          <a:xfrm flipH="1">
            <a:off x="2932043" y="2698537"/>
            <a:ext cx="236803" cy="1188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9A80EA-D594-4E6B-B100-D64C5D7CB3CD}"/>
              </a:ext>
            </a:extLst>
          </p:cNvPr>
          <p:cNvCxnSpPr>
            <a:stCxn id="10" idx="0"/>
          </p:cNvCxnSpPr>
          <p:nvPr/>
        </p:nvCxnSpPr>
        <p:spPr>
          <a:xfrm flipV="1">
            <a:off x="3314983" y="1073426"/>
            <a:ext cx="3165330" cy="202758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3AE63B-E023-40F9-A537-B72512AF026B}"/>
              </a:ext>
            </a:extLst>
          </p:cNvPr>
          <p:cNvCxnSpPr>
            <a:cxnSpLocks/>
            <a:stCxn id="10" idx="2"/>
          </p:cNvCxnSpPr>
          <p:nvPr/>
        </p:nvCxnSpPr>
        <p:spPr>
          <a:xfrm>
            <a:off x="3314983" y="4581938"/>
            <a:ext cx="3165330" cy="217929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252CC58-818F-4F57-9AA6-5ABD7EBABB19}"/>
              </a:ext>
            </a:extLst>
          </p:cNvPr>
          <p:cNvSpPr txBox="1"/>
          <p:nvPr/>
        </p:nvSpPr>
        <p:spPr>
          <a:xfrm>
            <a:off x="7949199" y="2594777"/>
            <a:ext cx="1175341" cy="276999"/>
          </a:xfrm>
          <a:prstGeom prst="rect">
            <a:avLst/>
          </a:prstGeom>
          <a:noFill/>
        </p:spPr>
        <p:txBody>
          <a:bodyPr wrap="square" lIns="0" tIns="0" rIns="0" bIns="0" rtlCol="0">
            <a:spAutoFit/>
          </a:bodyPr>
          <a:lstStyle/>
          <a:p>
            <a:pPr algn="ctr"/>
            <a:r>
              <a:rPr lang="en-US" b="1" dirty="0">
                <a:solidFill>
                  <a:srgbClr val="FF0000"/>
                </a:solidFill>
              </a:rPr>
              <a:t>Los Angeles</a:t>
            </a:r>
          </a:p>
        </p:txBody>
      </p:sp>
      <p:cxnSp>
        <p:nvCxnSpPr>
          <p:cNvPr id="47" name="Straight Arrow Connector 46">
            <a:extLst>
              <a:ext uri="{FF2B5EF4-FFF2-40B4-BE49-F238E27FC236}">
                <a16:creationId xmlns:a16="http://schemas.microsoft.com/office/drawing/2014/main" id="{27CE64C8-2881-4279-A7F5-317CA4A4CD41}"/>
              </a:ext>
            </a:extLst>
          </p:cNvPr>
          <p:cNvCxnSpPr>
            <a:cxnSpLocks/>
            <a:stCxn id="48" idx="2"/>
          </p:cNvCxnSpPr>
          <p:nvPr/>
        </p:nvCxnSpPr>
        <p:spPr>
          <a:xfrm flipH="1">
            <a:off x="9392479" y="3084597"/>
            <a:ext cx="1008602" cy="802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D28E068-40FA-465D-8BDE-82A847B634E5}"/>
              </a:ext>
            </a:extLst>
          </p:cNvPr>
          <p:cNvSpPr txBox="1"/>
          <p:nvPr/>
        </p:nvSpPr>
        <p:spPr>
          <a:xfrm>
            <a:off x="9813410" y="2807598"/>
            <a:ext cx="1175341" cy="276999"/>
          </a:xfrm>
          <a:prstGeom prst="rect">
            <a:avLst/>
          </a:prstGeom>
          <a:noFill/>
        </p:spPr>
        <p:txBody>
          <a:bodyPr wrap="square" lIns="0" tIns="0" rIns="0" bIns="0" rtlCol="0">
            <a:spAutoFit/>
          </a:bodyPr>
          <a:lstStyle/>
          <a:p>
            <a:pPr algn="ctr"/>
            <a:r>
              <a:rPr lang="en-US" b="1" dirty="0">
                <a:solidFill>
                  <a:srgbClr val="FF0000"/>
                </a:solidFill>
              </a:rPr>
              <a:t>Long Beach</a:t>
            </a:r>
          </a:p>
        </p:txBody>
      </p:sp>
      <p:cxnSp>
        <p:nvCxnSpPr>
          <p:cNvPr id="49" name="Straight Arrow Connector 48">
            <a:extLst>
              <a:ext uri="{FF2B5EF4-FFF2-40B4-BE49-F238E27FC236}">
                <a16:creationId xmlns:a16="http://schemas.microsoft.com/office/drawing/2014/main" id="{FFD13F40-451E-46D5-87AE-4C84D009224E}"/>
              </a:ext>
            </a:extLst>
          </p:cNvPr>
          <p:cNvCxnSpPr>
            <a:cxnSpLocks/>
            <a:stCxn id="46" idx="2"/>
          </p:cNvCxnSpPr>
          <p:nvPr/>
        </p:nvCxnSpPr>
        <p:spPr>
          <a:xfrm flipH="1">
            <a:off x="8169966" y="2871776"/>
            <a:ext cx="366904" cy="1332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16EDDA48-6E39-4429-A186-2E109DA3BE85}"/>
              </a:ext>
            </a:extLst>
          </p:cNvPr>
          <p:cNvSpPr txBox="1">
            <a:spLocks/>
          </p:cNvSpPr>
          <p:nvPr/>
        </p:nvSpPr>
        <p:spPr>
          <a:xfrm>
            <a:off x="0" y="-17886"/>
            <a:ext cx="11891648" cy="9198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PORT AREAS: Spatial clustering, noise-reduction</a:t>
            </a:r>
          </a:p>
        </p:txBody>
      </p:sp>
      <p:sp>
        <p:nvSpPr>
          <p:cNvPr id="9" name="Oval 8">
            <a:extLst>
              <a:ext uri="{FF2B5EF4-FFF2-40B4-BE49-F238E27FC236}">
                <a16:creationId xmlns:a16="http://schemas.microsoft.com/office/drawing/2014/main" id="{A8611A30-C487-4717-893E-EC7C2C223A2D}"/>
              </a:ext>
            </a:extLst>
          </p:cNvPr>
          <p:cNvSpPr/>
          <p:nvPr/>
        </p:nvSpPr>
        <p:spPr>
          <a:xfrm rot="488783">
            <a:off x="7747021" y="2356564"/>
            <a:ext cx="3349472" cy="97682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321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34072</TotalTime>
  <Words>4561</Words>
  <Application>Microsoft Office PowerPoint</Application>
  <PresentationFormat>Widescreen</PresentationFormat>
  <Paragraphs>419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Symbol</vt:lpstr>
      <vt:lpstr>Times New Roman</vt:lpstr>
      <vt:lpstr>Office Theme</vt:lpstr>
      <vt:lpstr>World Seaborne Trade in Real Time</vt:lpstr>
      <vt:lpstr>ROADMAP</vt:lpstr>
      <vt:lpstr>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Trade Intelligence</dc:title>
  <dc:creator>Komaromi, Andras</dc:creator>
  <cp:lastModifiedBy>Pegg, Sarah</cp:lastModifiedBy>
  <cp:revision>754</cp:revision>
  <cp:lastPrinted>2018-09-07T22:45:07Z</cp:lastPrinted>
  <dcterms:created xsi:type="dcterms:W3CDTF">2018-09-06T15:48:55Z</dcterms:created>
  <dcterms:modified xsi:type="dcterms:W3CDTF">2020-11-11T16:51:38Z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