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9"/>
  </p:notesMasterIdLst>
  <p:handoutMasterIdLst>
    <p:handoutMasterId r:id="rId10"/>
  </p:handoutMasterIdLst>
  <p:sldIdLst>
    <p:sldId id="330" r:id="rId2"/>
    <p:sldId id="320" r:id="rId3"/>
    <p:sldId id="335" r:id="rId4"/>
    <p:sldId id="334" r:id="rId5"/>
    <p:sldId id="338" r:id="rId6"/>
    <p:sldId id="336" r:id="rId7"/>
    <p:sldId id="337" r:id="rId8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2796">
          <p15:clr>
            <a:srgbClr val="A4A3A4"/>
          </p15:clr>
        </p15:guide>
        <p15:guide id="4" orient="horz" pos="3083">
          <p15:clr>
            <a:srgbClr val="A4A3A4"/>
          </p15:clr>
        </p15:guide>
        <p15:guide id="5" orient="horz" pos="673">
          <p15:clr>
            <a:srgbClr val="A4A3A4"/>
          </p15:clr>
        </p15:guide>
        <p15:guide id="6" orient="horz" pos="872">
          <p15:clr>
            <a:srgbClr val="A4A3A4"/>
          </p15:clr>
        </p15:guide>
        <p15:guide id="7" orient="horz" pos="1772">
          <p15:clr>
            <a:srgbClr val="A4A3A4"/>
          </p15:clr>
        </p15:guide>
        <p15:guide id="8" pos="5602">
          <p15:clr>
            <a:srgbClr val="A4A3A4"/>
          </p15:clr>
        </p15:guide>
        <p15:guide id="9" pos="17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9EA"/>
    <a:srgbClr val="003299"/>
    <a:srgbClr val="328DD2"/>
    <a:srgbClr val="195FB5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400" autoAdjust="0"/>
  </p:normalViewPr>
  <p:slideViewPr>
    <p:cSldViewPr snapToGrid="0">
      <p:cViewPr varScale="1">
        <p:scale>
          <a:sx n="131" d="100"/>
          <a:sy n="131" d="100"/>
        </p:scale>
        <p:origin x="138" y="444"/>
      </p:cViewPr>
      <p:guideLst>
        <p:guide orient="horz" pos="624"/>
        <p:guide orient="horz" pos="327"/>
        <p:guide orient="horz" pos="2796"/>
        <p:guide orient="horz" pos="3083"/>
        <p:guide orient="horz" pos="673"/>
        <p:guide orient="horz" pos="872"/>
        <p:guide orient="horz" pos="1772"/>
        <p:guide pos="5602"/>
        <p:guide pos="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32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B7FC4A-625A-4997-845F-B4C665339F19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0A9823-B0A4-4CFF-8BC2-549B802A5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6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E00F59-3AAD-4389-AAA8-78C8B1295C93}" type="datetimeFigureOut">
              <a:rPr lang="en-GB"/>
              <a:pPr>
                <a:defRPr/>
              </a:pPr>
              <a:t>26/10/2021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89E48D-882E-48E9-AC90-458C8EC613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2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Name of the Author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Name of the Author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3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Name of the Author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3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Name of the Author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28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Name of the Author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81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Name of the Author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53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pic>
        <p:nvPicPr>
          <p:cNvPr id="10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624"/>
            <a:ext cx="1765542" cy="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70263" y="0"/>
            <a:ext cx="5773737" cy="4340224"/>
          </a:xfrm>
          <a:custGeom>
            <a:avLst/>
            <a:gdLst/>
            <a:ahLst/>
            <a:cxnLst/>
            <a:rect l="l" t="t" r="r" b="b"/>
            <a:pathLst>
              <a:path w="5773737" h="4340224">
                <a:moveTo>
                  <a:pt x="1200952" y="0"/>
                </a:moveTo>
                <a:lnTo>
                  <a:pt x="5773737" y="0"/>
                </a:lnTo>
                <a:lnTo>
                  <a:pt x="5773737" y="4330018"/>
                </a:lnTo>
                <a:lnTo>
                  <a:pt x="5770913" y="4340224"/>
                </a:lnTo>
                <a:lnTo>
                  <a:pt x="0" y="4340224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7413" y="4931439"/>
            <a:ext cx="384493" cy="1447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9D98C6-26D6-459A-841A-186F99F43B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04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&amp;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4022725" y="3706813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dirty="0"/>
              <a:t>Use this type of slide to combine text information with an additional picture.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1800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5"/>
          </p:nvPr>
        </p:nvSpPr>
        <p:spPr>
          <a:xfrm>
            <a:off x="0" y="1081088"/>
            <a:ext cx="4281488" cy="3651168"/>
          </a:xfrm>
          <a:custGeom>
            <a:avLst/>
            <a:gdLst/>
            <a:ahLst/>
            <a:cxnLst/>
            <a:rect l="l" t="t" r="r" b="b"/>
            <a:pathLst>
              <a:path w="4281488" h="3668712">
                <a:moveTo>
                  <a:pt x="0" y="0"/>
                </a:moveTo>
                <a:lnTo>
                  <a:pt x="4281488" y="0"/>
                </a:lnTo>
                <a:lnTo>
                  <a:pt x="3270391" y="3668712"/>
                </a:lnTo>
                <a:lnTo>
                  <a:pt x="0" y="3668712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6"/>
          </p:nvPr>
        </p:nvSpPr>
        <p:spPr>
          <a:xfrm>
            <a:off x="3667125" y="1081088"/>
            <a:ext cx="3319463" cy="2225675"/>
          </a:xfrm>
          <a:custGeom>
            <a:avLst/>
            <a:gdLst/>
            <a:ahLst/>
            <a:cxnLst/>
            <a:rect l="l" t="t" r="r" b="b"/>
            <a:pathLst>
              <a:path w="3319463" h="2225675">
                <a:moveTo>
                  <a:pt x="611660" y="0"/>
                </a:moveTo>
                <a:lnTo>
                  <a:pt x="3319463" y="0"/>
                </a:lnTo>
                <a:lnTo>
                  <a:pt x="2707803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7"/>
          </p:nvPr>
        </p:nvSpPr>
        <p:spPr>
          <a:xfrm>
            <a:off x="6372226" y="1081088"/>
            <a:ext cx="2771775" cy="2225675"/>
          </a:xfrm>
          <a:custGeom>
            <a:avLst/>
            <a:gdLst/>
            <a:ahLst/>
            <a:cxnLst/>
            <a:rect l="l" t="t" r="r" b="b"/>
            <a:pathLst>
              <a:path w="2771775" h="2225675">
                <a:moveTo>
                  <a:pt x="601377" y="0"/>
                </a:moveTo>
                <a:lnTo>
                  <a:pt x="2771775" y="0"/>
                </a:lnTo>
                <a:lnTo>
                  <a:pt x="2771775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03BAC3-5655-4B19-B6D0-8045C16EFFF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49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&amp; 2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69850" y="1304925"/>
            <a:ext cx="4718050" cy="2789238"/>
            <a:chOff x="683589" y="1495330"/>
            <a:chExt cx="3582384" cy="2731752"/>
          </a:xfrm>
        </p:grpSpPr>
        <p:sp>
          <p:nvSpPr>
            <p:cNvPr id="8" name="Parallelogram 7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9" name="Parallelogram 8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4321175" y="1304925"/>
            <a:ext cx="4718050" cy="2789238"/>
            <a:chOff x="683589" y="1495330"/>
            <a:chExt cx="3582384" cy="2731752"/>
          </a:xfrm>
        </p:grpSpPr>
        <p:sp>
          <p:nvSpPr>
            <p:cNvPr id="11" name="Parallelogram 10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8513" y="1378791"/>
            <a:ext cx="3363912" cy="219812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49838" y="1378791"/>
            <a:ext cx="3363912" cy="219812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233363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4463256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CD2E2F-F92A-4B02-9BE7-CCF47B52567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384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&amp; 6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5697538" y="2898775"/>
            <a:ext cx="2992437" cy="1770063"/>
            <a:chOff x="683589" y="1495330"/>
            <a:chExt cx="3582384" cy="2731752"/>
          </a:xfrm>
        </p:grpSpPr>
        <p:sp>
          <p:nvSpPr>
            <p:cNvPr id="16" name="Parallelogram 15"/>
            <p:cNvSpPr/>
            <p:nvPr/>
          </p:nvSpPr>
          <p:spPr bwMode="auto">
            <a:xfrm>
              <a:off x="733001" y="1495330"/>
              <a:ext cx="3532972" cy="2513701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7" name="Parallelogram 16"/>
            <p:cNvSpPr/>
            <p:nvPr/>
          </p:nvSpPr>
          <p:spPr bwMode="auto">
            <a:xfrm>
              <a:off x="683589" y="3788531"/>
              <a:ext cx="3164281" cy="438551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8" name="Group 13"/>
          <p:cNvGrpSpPr>
            <a:grpSpLocks/>
          </p:cNvGrpSpPr>
          <p:nvPr userDrawn="1"/>
        </p:nvGrpSpPr>
        <p:grpSpPr bwMode="auto">
          <a:xfrm>
            <a:off x="2927350" y="2905125"/>
            <a:ext cx="2992438" cy="1768475"/>
            <a:chOff x="683589" y="1495330"/>
            <a:chExt cx="3582384" cy="2731752"/>
          </a:xfrm>
        </p:grpSpPr>
        <p:sp>
          <p:nvSpPr>
            <p:cNvPr id="19" name="Parallelogram 18"/>
            <p:cNvSpPr/>
            <p:nvPr/>
          </p:nvSpPr>
          <p:spPr bwMode="auto">
            <a:xfrm>
              <a:off x="733001" y="1495330"/>
              <a:ext cx="3532972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0" name="Parallelogram 19"/>
            <p:cNvSpPr/>
            <p:nvPr/>
          </p:nvSpPr>
          <p:spPr bwMode="auto">
            <a:xfrm>
              <a:off x="683589" y="3788139"/>
              <a:ext cx="3164281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1" name="Group 13"/>
          <p:cNvGrpSpPr>
            <a:grpSpLocks/>
          </p:cNvGrpSpPr>
          <p:nvPr userDrawn="1"/>
        </p:nvGrpSpPr>
        <p:grpSpPr bwMode="auto">
          <a:xfrm>
            <a:off x="157163" y="2905125"/>
            <a:ext cx="2994025" cy="1768475"/>
            <a:chOff x="683589" y="1495330"/>
            <a:chExt cx="3582384" cy="2731752"/>
          </a:xfrm>
        </p:grpSpPr>
        <p:sp>
          <p:nvSpPr>
            <p:cNvPr id="22" name="Parallelogram 21"/>
            <p:cNvSpPr/>
            <p:nvPr/>
          </p:nvSpPr>
          <p:spPr bwMode="auto">
            <a:xfrm>
              <a:off x="732975" y="1495330"/>
              <a:ext cx="3532998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3" name="Parallelogram 22"/>
            <p:cNvSpPr/>
            <p:nvPr/>
          </p:nvSpPr>
          <p:spPr bwMode="auto">
            <a:xfrm>
              <a:off x="683589" y="3788139"/>
              <a:ext cx="3164503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4" name="Group 13"/>
          <p:cNvGrpSpPr>
            <a:grpSpLocks/>
          </p:cNvGrpSpPr>
          <p:nvPr userDrawn="1"/>
        </p:nvGrpSpPr>
        <p:grpSpPr bwMode="auto">
          <a:xfrm>
            <a:off x="5913438" y="1106488"/>
            <a:ext cx="2994025" cy="1770062"/>
            <a:chOff x="683589" y="1495330"/>
            <a:chExt cx="3582384" cy="2731752"/>
          </a:xfrm>
        </p:grpSpPr>
        <p:sp>
          <p:nvSpPr>
            <p:cNvPr id="25" name="Parallelogram 24"/>
            <p:cNvSpPr/>
            <p:nvPr/>
          </p:nvSpPr>
          <p:spPr bwMode="auto">
            <a:xfrm>
              <a:off x="732975" y="1495330"/>
              <a:ext cx="3532998" cy="2513703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6" name="Parallelogram 25"/>
            <p:cNvSpPr/>
            <p:nvPr/>
          </p:nvSpPr>
          <p:spPr bwMode="auto">
            <a:xfrm>
              <a:off x="683589" y="3788532"/>
              <a:ext cx="3164503" cy="438550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7" name="Group 13"/>
          <p:cNvGrpSpPr>
            <a:grpSpLocks/>
          </p:cNvGrpSpPr>
          <p:nvPr userDrawn="1"/>
        </p:nvGrpSpPr>
        <p:grpSpPr bwMode="auto">
          <a:xfrm>
            <a:off x="3143250" y="1112838"/>
            <a:ext cx="2994025" cy="1768475"/>
            <a:chOff x="683589" y="1495330"/>
            <a:chExt cx="3582384" cy="2731752"/>
          </a:xfrm>
        </p:grpSpPr>
        <p:sp>
          <p:nvSpPr>
            <p:cNvPr id="28" name="Parallelogram 27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9" name="Parallelogram 28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30" name="Group 13"/>
          <p:cNvGrpSpPr>
            <a:grpSpLocks/>
          </p:cNvGrpSpPr>
          <p:nvPr userDrawn="1"/>
        </p:nvGrpSpPr>
        <p:grpSpPr bwMode="auto">
          <a:xfrm>
            <a:off x="373063" y="1112838"/>
            <a:ext cx="2994025" cy="1768475"/>
            <a:chOff x="683589" y="1495330"/>
            <a:chExt cx="3582384" cy="2731752"/>
          </a:xfrm>
        </p:grpSpPr>
        <p:sp>
          <p:nvSpPr>
            <p:cNvPr id="31" name="Parallelogram 30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32" name="Parallelogram 31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3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89757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67088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37276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3348319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6"/>
          </p:nvPr>
        </p:nvSpPr>
        <p:spPr>
          <a:xfrm>
            <a:off x="6054725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7"/>
          </p:nvPr>
        </p:nvSpPr>
        <p:spPr>
          <a:xfrm>
            <a:off x="298450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28"/>
          </p:nvPr>
        </p:nvSpPr>
        <p:spPr>
          <a:xfrm>
            <a:off x="3081619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29"/>
          </p:nvPr>
        </p:nvSpPr>
        <p:spPr>
          <a:xfrm>
            <a:off x="5788025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98513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575844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46032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24"/>
          </p:nvPr>
        </p:nvSpPr>
        <p:spPr>
          <a:xfrm>
            <a:off x="565150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3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91E1AE-0C8E-4F76-9822-41893C44C1C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836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long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50144"/>
            <a:ext cx="8415711" cy="3351610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578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port Elements - FullP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748145"/>
            <a:ext cx="8415711" cy="3753609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126932"/>
            <a:ext cx="8404225" cy="407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0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157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Sma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4294967295"/>
          </p:nvPr>
        </p:nvSpPr>
        <p:spPr>
          <a:xfrm>
            <a:off x="4427538" y="2139554"/>
            <a:ext cx="4465450" cy="2283619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CF0E3E-6A53-407C-B228-D257703978F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05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66725" y="1069892"/>
            <a:ext cx="4023388" cy="33480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059916"/>
            <a:ext cx="4211992" cy="33480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5901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A8A81F-602E-4F8A-A59F-1CB8EC3665F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949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"/>
          <p:cNvCxnSpPr>
            <a:cxnSpLocks noChangeShapeType="1"/>
          </p:cNvCxnSpPr>
          <p:nvPr userDrawn="1"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7200" y="1107035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778188" y="1107035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57200" y="2917906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6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4778188" y="2917906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538A09-DD14-42AD-BF95-748291479ED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ganization Chart or other visualizati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6726" y="1071563"/>
            <a:ext cx="8397875" cy="335161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GB" noProof="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2AD3AA-77E8-4059-99E1-B20E6EF740D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24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95FB5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>
              <a:ea typeface="ヒラギノ角ゴ Pro W3"/>
              <a:cs typeface="ヒラギノ角ゴ Pro W3"/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4592638" y="3227388"/>
            <a:ext cx="4191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pic>
        <p:nvPicPr>
          <p:cNvPr id="12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624"/>
            <a:ext cx="1765542" cy="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6275" y="1638300"/>
            <a:ext cx="4297363" cy="245745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84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ridge"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525463" y="1116013"/>
            <a:ext cx="7999412" cy="2686050"/>
            <a:chOff x="318484" y="1489075"/>
            <a:chExt cx="8527332" cy="3581400"/>
          </a:xfrm>
        </p:grpSpPr>
        <p:sp>
          <p:nvSpPr>
            <p:cNvPr id="4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484" y="14890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8484" y="19462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484" y="24034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1087" y="1946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Double entry system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1087" y="2403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Time of recording the transactions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1087" y="14890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Definition of </a:t>
              </a:r>
              <a:r>
                <a:rPr lang="en-GB" altLang="en-US" sz="1800" dirty="0" err="1"/>
                <a:t>b.o.p</a:t>
              </a:r>
              <a:r>
                <a:rPr lang="en-GB" altLang="en-US" sz="1800" dirty="0"/>
                <a:t>. and </a:t>
              </a:r>
              <a:r>
                <a:rPr lang="en-GB" altLang="en-US" sz="1800" dirty="0" err="1"/>
                <a:t>i.i.p</a:t>
              </a:r>
              <a:r>
                <a:rPr lang="en-GB" altLang="en-US" sz="1800" dirty="0"/>
                <a:t>.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484" y="28712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484" y="33284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8484" y="37856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1087" y="33284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Reconciliation flows and stocks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1087" y="37856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Euro area residency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1087" y="28712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Valuation of transactions and stocks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484" y="42322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7" name="Rectangle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484" y="46894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21087" y="4232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Standards components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21087" y="4689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Classification of transactions</a:t>
              </a:r>
            </a:p>
          </p:txBody>
        </p:sp>
      </p:grpSp>
      <p:sp>
        <p:nvSpPr>
          <p:cNvPr id="20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77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4294967295"/>
          </p:nvPr>
        </p:nvSpPr>
        <p:spPr>
          <a:xfrm>
            <a:off x="4816475" y="2556272"/>
            <a:ext cx="4076700" cy="1851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F779A3-FBD7-43A9-A418-08688450EED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95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" y="-3175"/>
            <a:ext cx="4621213" cy="5141913"/>
          </a:xfrm>
          <a:custGeom>
            <a:avLst/>
            <a:gdLst/>
            <a:ahLst/>
            <a:cxnLst/>
            <a:rect l="l" t="t" r="r" b="b"/>
            <a:pathLst>
              <a:path w="4621213" h="5141913">
                <a:moveTo>
                  <a:pt x="0" y="0"/>
                </a:moveTo>
                <a:lnTo>
                  <a:pt x="4621213" y="0"/>
                </a:lnTo>
                <a:lnTo>
                  <a:pt x="3184409" y="5141913"/>
                </a:lnTo>
                <a:lnTo>
                  <a:pt x="0" y="5141913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7FC801-E2EE-42B2-BFDF-F67C23A6F66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71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(NO 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919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1" name="Parallelogram 10"/>
          <p:cNvSpPr/>
          <p:nvPr userDrawn="1"/>
        </p:nvSpPr>
        <p:spPr bwMode="auto">
          <a:xfrm>
            <a:off x="0" y="0"/>
            <a:ext cx="4591050" cy="5143500"/>
          </a:xfrm>
          <a:custGeom>
            <a:avLst/>
            <a:gdLst/>
            <a:ahLst/>
            <a:cxnLst/>
            <a:rect l="l" t="t" r="r" b="b"/>
            <a:pathLst>
              <a:path w="4591751" h="5143500">
                <a:moveTo>
                  <a:pt x="0" y="0"/>
                </a:moveTo>
                <a:lnTo>
                  <a:pt x="4591751" y="0"/>
                </a:lnTo>
                <a:lnTo>
                  <a:pt x="3154503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0" y="831850"/>
            <a:ext cx="3881438" cy="40290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algn="r">
              <a:defRPr lang="en-US" sz="30000" b="1" kern="1200" smtClean="0">
                <a:solidFill>
                  <a:srgbClr val="003299"/>
                </a:solidFill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9EFBB2-B333-479B-84A0-F406AA2E2D1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5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Fu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468313" y="1222375"/>
            <a:ext cx="81946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D2B4C-24FD-485E-ADAD-B1E3DC73B16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5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Placeholder (With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0" y="1109663"/>
            <a:ext cx="8197850" cy="3613150"/>
          </a:xfrm>
          <a:custGeom>
            <a:avLst/>
            <a:gdLst/>
            <a:ahLst/>
            <a:cxnLst/>
            <a:rect l="l" t="t" r="r" b="b"/>
            <a:pathLst>
              <a:path w="8197850" h="3613150">
                <a:moveTo>
                  <a:pt x="433207" y="0"/>
                </a:moveTo>
                <a:lnTo>
                  <a:pt x="8197850" y="0"/>
                </a:lnTo>
                <a:lnTo>
                  <a:pt x="7269343" y="3613150"/>
                </a:lnTo>
                <a:lnTo>
                  <a:pt x="0" y="3613150"/>
                </a:lnTo>
                <a:lnTo>
                  <a:pt x="0" y="16857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971550" y="1492250"/>
            <a:ext cx="21605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AA2B01-B512-4650-90E0-024ED79178B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40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074738"/>
            <a:ext cx="4222750" cy="3646487"/>
          </a:xfrm>
          <a:custGeom>
            <a:avLst/>
            <a:gdLst/>
            <a:ahLst/>
            <a:cxnLst/>
            <a:rect l="l" t="t" r="r" b="b"/>
            <a:pathLst>
              <a:path w="4222750" h="3646487">
                <a:moveTo>
                  <a:pt x="0" y="0"/>
                </a:moveTo>
                <a:lnTo>
                  <a:pt x="4222750" y="0"/>
                </a:lnTo>
                <a:lnTo>
                  <a:pt x="3293625" y="3646487"/>
                </a:lnTo>
                <a:lnTo>
                  <a:pt x="0" y="3646487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9341D4-07C6-4282-AE38-5248E8AD561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22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77788"/>
            <a:ext cx="6502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50938"/>
            <a:ext cx="819467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Mastertextformat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73088"/>
            <a:ext cx="8594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Mastertitelformat bearbeiten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5400"/>
            <a:ext cx="9144000" cy="3683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4" r:id="rId1"/>
    <p:sldLayoutId id="2147486295" r:id="rId2"/>
    <p:sldLayoutId id="2147486297" r:id="rId3"/>
    <p:sldLayoutId id="2147486298" r:id="rId4"/>
    <p:sldLayoutId id="2147486299" r:id="rId5"/>
    <p:sldLayoutId id="2147486300" r:id="rId6"/>
    <p:sldLayoutId id="2147486301" r:id="rId7"/>
    <p:sldLayoutId id="2147486302" r:id="rId8"/>
    <p:sldLayoutId id="2147486303" r:id="rId9"/>
    <p:sldLayoutId id="2147486304" r:id="rId10"/>
    <p:sldLayoutId id="2147486305" r:id="rId11"/>
    <p:sldLayoutId id="2147486306" r:id="rId12"/>
    <p:sldLayoutId id="2147486307" r:id="rId13"/>
    <p:sldLayoutId id="2147486316" r:id="rId14"/>
    <p:sldLayoutId id="2147486308" r:id="rId15"/>
    <p:sldLayoutId id="2147486311" r:id="rId16"/>
    <p:sldLayoutId id="2147486312" r:id="rId17"/>
    <p:sldLayoutId id="2147486314" r:id="rId18"/>
  </p:sldLayoutIdLst>
  <p:hf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9845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2pPr>
      <a:lvl3pPr marL="596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3pPr>
      <a:lvl4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1219200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ctrTitle"/>
          </p:nvPr>
        </p:nvSpPr>
        <p:spPr>
          <a:xfrm>
            <a:off x="114300" y="1117601"/>
            <a:ext cx="3613149" cy="1995488"/>
          </a:xfrm>
        </p:spPr>
        <p:txBody>
          <a:bodyPr/>
          <a:lstStyle/>
          <a:p>
            <a:r>
              <a:rPr lang="en-GB" altLang="en-US" dirty="0"/>
              <a:t>Discussion: Inside the Boardroom</a:t>
            </a:r>
            <a:br>
              <a:rPr lang="en-GB" altLang="en-US" dirty="0"/>
            </a:br>
            <a:r>
              <a:rPr lang="en-GB" altLang="en-US" sz="2000" dirty="0"/>
              <a:t>by R. L. Bennett, M. </a:t>
            </a:r>
            <a:r>
              <a:rPr lang="en-GB" altLang="en-US" sz="2000" dirty="0" err="1"/>
              <a:t>Puri</a:t>
            </a:r>
            <a:r>
              <a:rPr lang="en-GB" altLang="en-US" sz="2000" dirty="0"/>
              <a:t> &amp; </a:t>
            </a:r>
            <a:r>
              <a:rPr lang="en-GB" altLang="en-US" sz="2000" u="sng" dirty="0"/>
              <a:t>P. E. Soto</a:t>
            </a:r>
            <a:endParaRPr lang="en-GB" altLang="en-US" u="sng" dirty="0"/>
          </a:p>
        </p:txBody>
      </p:sp>
      <p:sp>
        <p:nvSpPr>
          <p:cNvPr id="24579" name="Subtitle 8"/>
          <p:cNvSpPr>
            <a:spLocks noGrp="1"/>
          </p:cNvSpPr>
          <p:nvPr>
            <p:ph type="subTitle" idx="4294967295"/>
          </p:nvPr>
        </p:nvSpPr>
        <p:spPr>
          <a:xfrm>
            <a:off x="114300" y="3233738"/>
            <a:ext cx="3333749" cy="1025525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GB" altLang="en-US" sz="2000" dirty="0">
                <a:solidFill>
                  <a:schemeClr val="tx2"/>
                </a:solidFill>
              </a:rPr>
              <a:t>Advanced analytics: new methods and applications for</a:t>
            </a:r>
          </a:p>
          <a:p>
            <a:pPr>
              <a:lnSpc>
                <a:spcPts val="2400"/>
              </a:lnSpc>
            </a:pPr>
            <a:r>
              <a:rPr lang="en-GB" altLang="en-US" sz="2000" dirty="0">
                <a:solidFill>
                  <a:schemeClr val="tx2"/>
                </a:solidFill>
              </a:rPr>
              <a:t>macroeconomic policy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7159"/>
          <a:stretch>
            <a:fillRect/>
          </a:stretch>
        </p:blipFill>
        <p:spPr/>
      </p:pic>
      <p:sp>
        <p:nvSpPr>
          <p:cNvPr id="24581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8488"/>
            <a:ext cx="5183188" cy="665162"/>
          </a:xfrm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en-GB" altLang="en-US" sz="1400" b="1" u="sng" dirty="0">
                <a:solidFill>
                  <a:schemeClr val="tx1">
                    <a:lumMod val="50000"/>
                  </a:schemeClr>
                </a:solidFill>
              </a:rPr>
              <a:t>Disclaimer</a:t>
            </a:r>
            <a:r>
              <a:rPr lang="en-GB" altLang="en-US" sz="1400" b="1" i="1" dirty="0">
                <a:solidFill>
                  <a:schemeClr val="tx1">
                    <a:lumMod val="50000"/>
                  </a:schemeClr>
                </a:solidFill>
              </a:rPr>
              <a:t>: the views expressed here are those of the authors not those of the ECB or the </a:t>
            </a:r>
            <a:r>
              <a:rPr lang="en-GB" altLang="en-US" sz="1400" b="1" i="1" dirty="0" err="1">
                <a:solidFill>
                  <a:schemeClr val="tx1">
                    <a:lumMod val="50000"/>
                  </a:schemeClr>
                </a:solidFill>
              </a:rPr>
              <a:t>Eurosystem</a:t>
            </a:r>
            <a:endParaRPr lang="en-GB" altLang="en-US" sz="14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58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488"/>
            <a:ext cx="2543175" cy="666750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GB" altLang="en-US" sz="1600" b="1" dirty="0">
                <a:solidFill>
                  <a:schemeClr val="bg1"/>
                </a:solidFill>
              </a:rPr>
              <a:t>04/11/2021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594725" cy="635000"/>
          </a:xfrm>
        </p:spPr>
        <p:txBody>
          <a:bodyPr/>
          <a:lstStyle/>
          <a:p>
            <a:pPr eaLnBrk="1" hangingPunct="1">
              <a:lnSpc>
                <a:spcPts val="2800"/>
              </a:lnSpc>
              <a:defRPr/>
            </a:pPr>
            <a:r>
              <a:t>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F8044-DC23-48FB-A159-1074DE2E8D5B}"/>
              </a:ext>
            </a:extLst>
          </p:cNvPr>
          <p:cNvSpPr txBox="1"/>
          <p:nvPr/>
        </p:nvSpPr>
        <p:spPr>
          <a:xfrm>
            <a:off x="165100" y="1272659"/>
            <a:ext cx="48824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 impressive database of banks’ documents: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174 banks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500,000 documents + bank characteristics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AAF0D-E90B-41E0-841B-0A1BB49B18C8}"/>
              </a:ext>
            </a:extLst>
          </p:cNvPr>
          <p:cNvSpPr txBox="1"/>
          <p:nvPr/>
        </p:nvSpPr>
        <p:spPr>
          <a:xfrm>
            <a:off x="165100" y="2749987"/>
            <a:ext cx="6485493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ML methods to identify the relevant information in the dataset: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year&gt;2001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Select only board of director meeting minutes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Final data: 34 banks, 4000 meeting minutes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3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594725" cy="635000"/>
          </a:xfrm>
        </p:spPr>
        <p:txBody>
          <a:bodyPr/>
          <a:lstStyle/>
          <a:p>
            <a:pPr eaLnBrk="1" hangingPunct="1">
              <a:lnSpc>
                <a:spcPts val="2800"/>
              </a:lnSpc>
              <a:defRPr/>
            </a:pPr>
            <a:r>
              <a:rPr dirty="0"/>
              <a:t>Q1: what explains topics?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AD131-3950-4654-AAAD-EC82AB655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513"/>
            <a:ext cx="9144000" cy="293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965C1C-6458-48D7-A4A3-281FC1710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44" y="1457325"/>
            <a:ext cx="9144000" cy="32011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DBC942-C40B-41AE-8D6A-664D97F63459}"/>
              </a:ext>
            </a:extLst>
          </p:cNvPr>
          <p:cNvSpPr/>
          <p:nvPr/>
        </p:nvSpPr>
        <p:spPr bwMode="auto">
          <a:xfrm>
            <a:off x="1637506" y="3632201"/>
            <a:ext cx="2876550" cy="24765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4FA8D-4329-466C-8C95-35326CA8A286}"/>
              </a:ext>
            </a:extLst>
          </p:cNvPr>
          <p:cNvSpPr/>
          <p:nvPr/>
        </p:nvSpPr>
        <p:spPr bwMode="auto">
          <a:xfrm>
            <a:off x="7162800" y="1392362"/>
            <a:ext cx="1830388" cy="550737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53CBA2-694F-473A-94D5-55003D1AB0C5}"/>
              </a:ext>
            </a:extLst>
          </p:cNvPr>
          <p:cNvSpPr/>
          <p:nvPr/>
        </p:nvSpPr>
        <p:spPr bwMode="auto">
          <a:xfrm>
            <a:off x="1637506" y="3197680"/>
            <a:ext cx="7287605" cy="202977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3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4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594725" cy="635000"/>
          </a:xfrm>
        </p:spPr>
        <p:txBody>
          <a:bodyPr/>
          <a:lstStyle/>
          <a:p>
            <a:pPr eaLnBrk="1" hangingPunct="1">
              <a:lnSpc>
                <a:spcPts val="2800"/>
              </a:lnSpc>
              <a:defRPr/>
            </a:pPr>
            <a:r>
              <a:rPr dirty="0"/>
              <a:t>Q2: what bankers discuss during a crisis?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65254-7F30-40E4-93AC-35B2735E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85" y="977705"/>
            <a:ext cx="7138030" cy="3620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3A74BC-E8D8-426B-B9BA-54A0C7A746B5}"/>
              </a:ext>
            </a:extLst>
          </p:cNvPr>
          <p:cNvSpPr/>
          <p:nvPr/>
        </p:nvSpPr>
        <p:spPr bwMode="auto">
          <a:xfrm>
            <a:off x="6773594" y="1358607"/>
            <a:ext cx="1069144" cy="3319975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27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5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594725" cy="635000"/>
          </a:xfrm>
        </p:spPr>
        <p:txBody>
          <a:bodyPr/>
          <a:lstStyle/>
          <a:p>
            <a:pPr eaLnBrk="1" hangingPunct="1">
              <a:lnSpc>
                <a:spcPts val="2800"/>
              </a:lnSpc>
              <a:defRPr/>
            </a:pPr>
            <a:r>
              <a:rPr dirty="0"/>
              <a:t>Q3: what happens to the board near failures?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F7ED87-3080-4177-AFF8-521F0B4E9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84" y="1374571"/>
            <a:ext cx="8368182" cy="33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5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6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594725" cy="635000"/>
          </a:xfrm>
        </p:spPr>
        <p:txBody>
          <a:bodyPr/>
          <a:lstStyle/>
          <a:p>
            <a:pPr eaLnBrk="1" hangingPunct="1">
              <a:lnSpc>
                <a:spcPts val="2800"/>
              </a:lnSpc>
              <a:defRPr/>
            </a:pPr>
            <a:r>
              <a:rPr lang="en-US" dirty="0"/>
              <a:t>Comment 1: observation bias?</a:t>
            </a:r>
            <a:endParaRPr dirty="0"/>
          </a:p>
        </p:txBody>
      </p:sp>
      <p:pic>
        <p:nvPicPr>
          <p:cNvPr id="5" name="Picture 4" descr="A picture containing text, athletic game, sport, basketball&#10;&#10;Description automatically generated">
            <a:extLst>
              <a:ext uri="{FF2B5EF4-FFF2-40B4-BE49-F238E27FC236}">
                <a16:creationId xmlns:a16="http://schemas.microsoft.com/office/drawing/2014/main" id="{8F08BD56-6C2A-43B6-8DA5-AF17560FE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" y="1457325"/>
            <a:ext cx="89439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3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7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594725" cy="635000"/>
          </a:xfrm>
        </p:spPr>
        <p:txBody>
          <a:bodyPr/>
          <a:lstStyle/>
          <a:p>
            <a:pPr eaLnBrk="1" hangingPunct="1">
              <a:lnSpc>
                <a:spcPts val="2800"/>
              </a:lnSpc>
              <a:defRPr/>
            </a:pPr>
            <a:r>
              <a:rPr lang="en-US" dirty="0"/>
              <a:t>Comment 2: can a counterfactual be constructed?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817F3-7D50-43AD-BB3C-AA700C1F896C}"/>
              </a:ext>
            </a:extLst>
          </p:cNvPr>
          <p:cNvSpPr txBox="1"/>
          <p:nvPr/>
        </p:nvSpPr>
        <p:spPr>
          <a:xfrm>
            <a:off x="395020" y="728663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Not all banks fail at the same time!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F36F1C28-A0D2-4C04-8A89-914DADCD6015}"/>
              </a:ext>
            </a:extLst>
          </p:cNvPr>
          <p:cNvSpPr/>
          <p:nvPr/>
        </p:nvSpPr>
        <p:spPr bwMode="auto">
          <a:xfrm>
            <a:off x="3783212" y="3494677"/>
            <a:ext cx="1977626" cy="920160"/>
          </a:xfrm>
          <a:prstGeom prst="leftRightArrow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3C13AF9-9AB1-4AC0-AC74-33A30E948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4534" r="12157" b="13897"/>
          <a:stretch/>
        </p:blipFill>
        <p:spPr>
          <a:xfrm>
            <a:off x="5698857" y="1179661"/>
            <a:ext cx="957975" cy="92016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874BA79-B035-4242-9157-A67C9E8CA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4534" r="12157" b="13897"/>
          <a:stretch/>
        </p:blipFill>
        <p:spPr>
          <a:xfrm>
            <a:off x="725423" y="2942496"/>
            <a:ext cx="1888625" cy="181407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2F51E94-25DC-47F6-889F-9AA064028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4534" r="12157" b="13897"/>
          <a:stretch/>
        </p:blipFill>
        <p:spPr>
          <a:xfrm>
            <a:off x="6768071" y="1179661"/>
            <a:ext cx="957975" cy="92016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FCE9D65-DDAE-44F9-BB39-923E699D2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4534" r="12157" b="13897"/>
          <a:stretch/>
        </p:blipFill>
        <p:spPr>
          <a:xfrm>
            <a:off x="7821897" y="1179661"/>
            <a:ext cx="957975" cy="92016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3B02A43-905A-4DD0-B063-139C8CD559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7994" r="20892" b="10258"/>
          <a:stretch/>
        </p:blipFill>
        <p:spPr>
          <a:xfrm>
            <a:off x="6439684" y="3029318"/>
            <a:ext cx="1614748" cy="170301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3F2093-3B31-4D97-AE23-107F98A1282C}"/>
              </a:ext>
            </a:extLst>
          </p:cNvPr>
          <p:cNvCxnSpPr/>
          <p:nvPr/>
        </p:nvCxnSpPr>
        <p:spPr bwMode="auto">
          <a:xfrm>
            <a:off x="6196290" y="2165478"/>
            <a:ext cx="650737" cy="1071309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C778B9-D7F2-485A-BD6E-1AB173166E16}"/>
              </a:ext>
            </a:extLst>
          </p:cNvPr>
          <p:cNvCxnSpPr/>
          <p:nvPr/>
        </p:nvCxnSpPr>
        <p:spPr bwMode="auto">
          <a:xfrm flipH="1">
            <a:off x="7563917" y="2231136"/>
            <a:ext cx="669784" cy="1005651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091AB0-FAF2-4048-BDA0-179FE0A035D3}"/>
              </a:ext>
            </a:extLst>
          </p:cNvPr>
          <p:cNvCxnSpPr/>
          <p:nvPr/>
        </p:nvCxnSpPr>
        <p:spPr bwMode="auto">
          <a:xfrm flipH="1">
            <a:off x="7209117" y="2163031"/>
            <a:ext cx="9729" cy="817437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56F42D1-9F48-427D-A37F-71BA37FFBA21}"/>
              </a:ext>
            </a:extLst>
          </p:cNvPr>
          <p:cNvSpPr txBox="1"/>
          <p:nvPr/>
        </p:nvSpPr>
        <p:spPr>
          <a:xfrm>
            <a:off x="128513" y="1503491"/>
            <a:ext cx="463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Suggestion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diff-in-diff vs non failed banks or a synthetic non failed bank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DD7651-634D-417B-8574-E2195CD7550A}"/>
              </a:ext>
            </a:extLst>
          </p:cNvPr>
          <p:cNvSpPr txBox="1"/>
          <p:nvPr/>
        </p:nvSpPr>
        <p:spPr>
          <a:xfrm>
            <a:off x="2967652" y="2701132"/>
            <a:ext cx="3608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bank, same year, </a:t>
            </a:r>
            <a:r>
              <a:rPr lang="en-US" u="sng" dirty="0"/>
              <a:t>not failed</a:t>
            </a:r>
            <a:br>
              <a:rPr lang="en-US" u="sng" dirty="0"/>
            </a:br>
            <a:r>
              <a:rPr lang="en-US" dirty="0"/>
              <a:t>are those differences significant?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648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heme/theme1.xml><?xml version="1.0" encoding="utf-8"?>
<a:theme xmlns:a="http://schemas.openxmlformats.org/drawingml/2006/main" name="ECB Default 16x9">
  <a:themeElements>
    <a:clrScheme name="___FINAL___ECB___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AF7598"/>
      </a:accent3>
      <a:accent4>
        <a:srgbClr val="682E32"/>
      </a:accent4>
      <a:accent5>
        <a:srgbClr val="EAC568"/>
      </a:accent5>
      <a:accent6>
        <a:srgbClr val="77B37F"/>
      </a:accent6>
      <a:hlink>
        <a:srgbClr val="5FA3DB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ECB Default 16x9</Template>
  <TotalTime>79</TotalTime>
  <Words>222</Words>
  <Application>Microsoft Office PowerPoint</Application>
  <PresentationFormat>On-screen Show (16:9)</PresentationFormat>
  <Paragraphs>45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</vt:lpstr>
      <vt:lpstr>Wingdings</vt:lpstr>
      <vt:lpstr>ECB Default 16x9</vt:lpstr>
      <vt:lpstr>Discussion: Inside the Boardroom by R. L. Bennett, M. Puri &amp; P. E. Soto</vt:lpstr>
      <vt:lpstr>Overview</vt:lpstr>
      <vt:lpstr>Q1: what explains topics? </vt:lpstr>
      <vt:lpstr>Q2: what bankers discuss during a crisis?</vt:lpstr>
      <vt:lpstr>Q3: what happens to the board near failures?</vt:lpstr>
      <vt:lpstr>Comment 1: observation bias?</vt:lpstr>
      <vt:lpstr>Comment 2: can a counterfactual be constructed?</vt:lpstr>
    </vt:vector>
  </TitlesOfParts>
  <Company>European Central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Discussion: Inside the Boardroom by R. L. Bennett, M. Puri &amp; P. E. Soto</dc:title>
  <dc:creator>Ferrari, Massimo</dc:creator>
  <cp:lastModifiedBy>Ferrari, Massimo</cp:lastModifiedBy>
  <cp:revision>6</cp:revision>
  <dcterms:created xsi:type="dcterms:W3CDTF">2021-10-26T08:01:51Z</dcterms:created>
  <dcterms:modified xsi:type="dcterms:W3CDTF">2021-10-26T09:21:02Z</dcterms:modified>
</cp:coreProperties>
</file>