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81_A9A22989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49" r:id="rId2"/>
    <p:sldMasterId id="2147483769" r:id="rId3"/>
    <p:sldMasterId id="2147483786" r:id="rId4"/>
  </p:sldMasterIdLst>
  <p:notesMasterIdLst>
    <p:notesMasterId r:id="rId41"/>
  </p:notesMasterIdLst>
  <p:sldIdLst>
    <p:sldId id="380" r:id="rId5"/>
    <p:sldId id="390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92" r:id="rId25"/>
    <p:sldId id="429" r:id="rId26"/>
    <p:sldId id="447" r:id="rId27"/>
    <p:sldId id="448" r:id="rId28"/>
    <p:sldId id="449" r:id="rId29"/>
    <p:sldId id="430" r:id="rId30"/>
    <p:sldId id="400" r:id="rId31"/>
    <p:sldId id="432" r:id="rId32"/>
    <p:sldId id="396" r:id="rId33"/>
    <p:sldId id="397" r:id="rId34"/>
    <p:sldId id="433" r:id="rId35"/>
    <p:sldId id="401" r:id="rId36"/>
    <p:sldId id="402" r:id="rId37"/>
    <p:sldId id="435" r:id="rId38"/>
    <p:sldId id="398" r:id="rId39"/>
    <p:sldId id="39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9CF"/>
    <a:srgbClr val="E7E9EC"/>
    <a:srgbClr val="12273F"/>
    <a:srgbClr val="77E3E4"/>
    <a:srgbClr val="FE015B"/>
    <a:srgbClr val="3CD7D9"/>
    <a:srgbClr val="FF7300"/>
    <a:srgbClr val="9E71FE"/>
    <a:srgbClr val="D4AF37"/>
    <a:srgbClr val="A5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2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omments/modernComment_181_A9A2298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E405A2-FA2B-464E-9793-85F96A96AECB}" authorId="{11CC8A46-0107-4C36-4D09-D9743A68162A}" status="resolved" created="2022-10-18T09:35:37.576" complete="100000">
    <pc:sldMkLst xmlns:pc="http://schemas.microsoft.com/office/powerpoint/2013/main/command">
      <pc:docMk/>
      <pc:sldMk cId="2845976969" sldId="385"/>
    </pc:sldMkLst>
    <p188:replyLst>
      <p188:reply id="{5A390A78-23FB-4C25-AB0F-EE53D423AFF4}" authorId="{A0C1BDBB-C9F0-C7E5-B956-14BF1BF24827}" created="2022-10-18T12:00:59.962">
        <p188:txBody>
          <a:bodyPr/>
          <a:lstStyle/>
          <a:p>
            <a:r>
              <a:rPr lang="en-GB"/>
              <a:t>added</a:t>
            </a:r>
          </a:p>
        </p188:txBody>
      </p188:reply>
    </p188:replyLst>
    <p188:txBody>
      <a:bodyPr/>
      <a:lstStyle/>
      <a:p>
        <a:r>
          <a:rPr lang="en-GB"/>
          <a:t>Can we add some sort of dividing line between the Bank and Insurer stacks to illustrate that these are not comparable please</a:t>
        </a:r>
      </a:p>
    </p188:txBody>
  </p188:cm>
</p188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0E002-B88B-4BB0-BA5A-919501F4FBF2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53B0-EFB7-4B0E-B012-E67653454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Minimum requirement</a:t>
            </a:r>
          </a:p>
          <a:p>
            <a:pPr lvl="1"/>
            <a:r>
              <a:rPr lang="en-US" dirty="0"/>
              <a:t>Amount of capital needed to absorb unexpected losses so bank remains viable with a pre-determined level of confidence</a:t>
            </a:r>
          </a:p>
          <a:p>
            <a:pPr lvl="1"/>
            <a:r>
              <a:rPr lang="en-US" dirty="0"/>
              <a:t>Linked to distribution of historical losses, BCBS (2010)</a:t>
            </a:r>
          </a:p>
          <a:p>
            <a:r>
              <a:rPr lang="en-US" dirty="0"/>
              <a:t>Capital conservation buffer</a:t>
            </a:r>
          </a:p>
          <a:p>
            <a:pPr lvl="1"/>
            <a:r>
              <a:rPr lang="en-US" dirty="0"/>
              <a:t>Additional capital so firms avoid breaching the minimum and keeps and creditors/counterparties continue to do business</a:t>
            </a:r>
          </a:p>
          <a:p>
            <a:pPr lvl="1"/>
            <a:r>
              <a:rPr lang="en-US" dirty="0"/>
              <a:t>Linked to historical stress losses, BCBS (2010)</a:t>
            </a:r>
          </a:p>
          <a:p>
            <a:r>
              <a:rPr lang="en-US" dirty="0"/>
              <a:t>Countercyclical capital buffer</a:t>
            </a:r>
          </a:p>
          <a:p>
            <a:pPr lvl="1"/>
            <a:r>
              <a:rPr lang="en-US" dirty="0"/>
              <a:t>Additional capital to protect against cyclical changes when aggregate risks are elevated</a:t>
            </a:r>
          </a:p>
          <a:p>
            <a:pPr lvl="1"/>
            <a:r>
              <a:rPr lang="en-US" dirty="0"/>
              <a:t>Tied to macro and credit cycles – jurisdiction-specific approaches</a:t>
            </a:r>
          </a:p>
          <a:p>
            <a:r>
              <a:rPr lang="en-US" dirty="0"/>
              <a:t>GSIB capital buffer</a:t>
            </a:r>
          </a:p>
          <a:p>
            <a:pPr lvl="1"/>
            <a:r>
              <a:rPr lang="en-US" dirty="0"/>
              <a:t>Additional capital to offset systemic externalities associated with failure or distress</a:t>
            </a:r>
          </a:p>
          <a:p>
            <a:pPr lvl="1"/>
            <a:r>
              <a:rPr lang="en-US" dirty="0"/>
              <a:t>Lower probability of default to offset systemic externalities of distress or failure, BCBS (2013, 2021)</a:t>
            </a:r>
          </a:p>
          <a:p>
            <a:r>
              <a:rPr lang="en-US" dirty="0"/>
              <a:t>Risk-weighted assets (RWA)</a:t>
            </a:r>
          </a:p>
          <a:p>
            <a:pPr lvl="1"/>
            <a:r>
              <a:rPr lang="en-US" dirty="0"/>
              <a:t>Adjustments of bank assets to reflect relative risks across institutions and assets, BCBS (2022)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D967C-F920-4244-990F-4C6BDD2AE2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4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analysis does also not cover </a:t>
            </a:r>
            <a:r>
              <a:rPr lang="en-GB" baseline="0" dirty="0"/>
              <a:t>any impact on the PRA’s existing insurance-specific primary objective.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E53B0-EFB7-4B0E-B012-E676534541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19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analysis does also not cover </a:t>
            </a:r>
            <a:r>
              <a:rPr lang="en-GB" baseline="0" dirty="0"/>
              <a:t>any impact on the PRA’s existing insurance-specific primary objective.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E53B0-EFB7-4B0E-B012-E676534541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03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5114" lvl="0" indent="-161540">
              <a:buFont typeface="Arial" panose="020B0604020202020204" pitchFamily="34" charset="0"/>
              <a:buChar char="•"/>
            </a:pPr>
            <a:endParaRPr lang="en-US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9E48D-882E-48E9-AC90-458C8EC61319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23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00" y="592138"/>
            <a:ext cx="6030913" cy="33924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9DCD0-651E-4DFE-82E1-C6C05BD5E375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4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E53B0-EFB7-4B0E-B012-E676534541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88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E53B0-EFB7-4B0E-B012-E676534541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92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6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20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6292" y="3017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3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68000" y="1752283"/>
            <a:ext cx="11277600" cy="462946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79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051175" y="1752600"/>
            <a:ext cx="86817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2131200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58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00024" y="1752600"/>
            <a:ext cx="56349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5172146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1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154103" y="1752600"/>
            <a:ext cx="257999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</a:t>
            </a:r>
            <a:br>
              <a:rPr lang="en-US" dirty="0"/>
            </a:br>
            <a:r>
              <a:rPr lang="en-US" dirty="0"/>
              <a:t>(Arial 24pt)</a:t>
            </a:r>
          </a:p>
          <a:p>
            <a:pPr lvl="4"/>
            <a:r>
              <a:rPr lang="en-US" dirty="0"/>
              <a:t>Bulleted source</a:t>
            </a:r>
            <a:br>
              <a:rPr lang="en-US" dirty="0"/>
            </a:br>
            <a:r>
              <a:rPr lang="en-US" dirty="0"/>
              <a:t>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8236031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767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980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rt and title slide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fld id="{B0B34E4B-25F1-4D72-B319-B9B5A0ABC91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5296" y="0"/>
            <a:ext cx="11278800" cy="28956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964018" y="0"/>
            <a:ext cx="2858162" cy="28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9822180" y="0"/>
            <a:ext cx="1912620" cy="289560"/>
          </a:xfrm>
          <a:prstGeom prst="rect">
            <a:avLst/>
          </a:prstGeom>
          <a:solidFill>
            <a:srgbClr val="77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600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504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5628000" cy="4629150"/>
          </a:xfrm>
          <a:prstGeom prst="rect">
            <a:avLst/>
          </a:prstGeom>
        </p:spPr>
        <p:txBody>
          <a:bodyPr rIns="180000"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11306" y="1752600"/>
            <a:ext cx="5622790" cy="4629150"/>
          </a:xfrm>
          <a:prstGeom prst="rect">
            <a:avLst/>
          </a:prstGeom>
        </p:spPr>
        <p:txBody>
          <a:bodyPr rIns="180000"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615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bullet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051175" y="1752600"/>
            <a:ext cx="6096000" cy="46291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495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ullet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1752600"/>
            <a:ext cx="9144000" cy="46291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8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3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68000" y="1761172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094696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" y="2741612"/>
            <a:ext cx="5626696" cy="3640137"/>
          </a:xfrm>
        </p:spPr>
        <p:txBody>
          <a:bodyPr rIns="180000"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741613"/>
            <a:ext cx="5638096" cy="3640137"/>
          </a:xfrm>
        </p:spPr>
        <p:txBody>
          <a:bodyPr rIns="180000"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2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677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6242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570488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313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414600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8360888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3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101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014465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11616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7130407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313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482560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496807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9511053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1595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957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619157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02804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3288535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7949779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313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2798935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5129557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7460179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9790800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0266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27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55296" y="16"/>
            <a:ext cx="11279504" cy="2741596"/>
            <a:chOff x="455296" y="0"/>
            <a:chExt cx="11279504" cy="289560"/>
          </a:xfrm>
        </p:grpSpPr>
        <p:sp>
          <p:nvSpPr>
            <p:cNvPr id="45" name="Rectangle 44"/>
            <p:cNvSpPr/>
            <p:nvPr/>
          </p:nvSpPr>
          <p:spPr>
            <a:xfrm>
              <a:off x="455296" y="0"/>
              <a:ext cx="6508722" cy="2895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964018" y="0"/>
              <a:ext cx="2855754" cy="289560"/>
            </a:xfrm>
            <a:prstGeom prst="rect">
              <a:avLst/>
            </a:prstGeom>
            <a:solidFill>
              <a:srgbClr val="3C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9819772" y="0"/>
              <a:ext cx="1915028" cy="289560"/>
            </a:xfrm>
            <a:prstGeom prst="rect">
              <a:avLst/>
            </a:prstGeom>
            <a:solidFill>
              <a:srgbClr val="77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5296" y="2741612"/>
            <a:ext cx="11279504" cy="1538287"/>
          </a:xfrm>
        </p:spPr>
        <p:txBody>
          <a:bodyPr anchor="b"/>
          <a:lstStyle>
            <a:lvl1pPr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4381500"/>
            <a:ext cx="11277600" cy="11938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Insert document classification (edit via 'Header &amp; Footer')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347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" b="9264"/>
          <a:stretch/>
        </p:blipFill>
        <p:spPr>
          <a:xfrm>
            <a:off x="0" y="-27214"/>
            <a:ext cx="12192000" cy="6879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1441671"/>
            <a:ext cx="3942000" cy="39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40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GB" sz="3200" b="1" dirty="0">
                <a:solidFill>
                  <a:schemeClr val="accent2"/>
                </a:solidFill>
              </a:rPr>
              <a:t>Main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4253" y="1752600"/>
            <a:ext cx="1126864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(Calibri 28pt): click to add text</a:t>
            </a:r>
          </a:p>
          <a:p>
            <a:pPr lvl="1"/>
            <a:r>
              <a:rPr lang="en-US" dirty="0"/>
              <a:t>Subtitle (Calibri 28pt)</a:t>
            </a:r>
          </a:p>
          <a:p>
            <a:pPr lvl="2"/>
            <a:r>
              <a:rPr lang="en-US" dirty="0"/>
              <a:t>Bulleted slide body text (Calibri 20pt)</a:t>
            </a:r>
          </a:p>
          <a:p>
            <a:pPr lvl="3"/>
            <a:r>
              <a:rPr lang="en-US" dirty="0"/>
              <a:t>Body text (Calibri 20pt)</a:t>
            </a:r>
          </a:p>
          <a:p>
            <a:pPr lvl="4"/>
            <a:r>
              <a:rPr lang="en-US" dirty="0"/>
              <a:t>Bulleted source (Calibri 16pt)</a:t>
            </a:r>
          </a:p>
          <a:p>
            <a:pPr lvl="5"/>
            <a:r>
              <a:rPr lang="en-US" dirty="0"/>
              <a:t>Source (Calibri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70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96301" y="6671733"/>
            <a:ext cx="3054351" cy="1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600"/>
              </a:lnSpc>
              <a:defRPr/>
            </a:pPr>
            <a:r>
              <a:rPr lang="en-GB" altLang="en-US" sz="1200" dirty="0">
                <a:solidFill>
                  <a:schemeClr val="bg1"/>
                </a:solidFill>
              </a:rPr>
              <a:t>www.ecb.europa.eu © 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kourent\Desktop\_PROJECTS_\VisualBranding_OfficeDocuments\PPT\Output\02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6" y="156997"/>
            <a:ext cx="2354056" cy="10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/>
          <p:cNvSpPr>
            <a:spLocks noGrp="1"/>
          </p:cNvSpPr>
          <p:nvPr>
            <p:ph type="ctrTitle"/>
          </p:nvPr>
        </p:nvSpPr>
        <p:spPr>
          <a:xfrm>
            <a:off x="624420" y="2205039"/>
            <a:ext cx="4032249" cy="1944687"/>
          </a:xfrm>
        </p:spPr>
        <p:txBody>
          <a:bodyPr/>
          <a:lstStyle>
            <a:lvl1pPr>
              <a:lnSpc>
                <a:spcPts val="4667"/>
              </a:lnSpc>
              <a:defRPr sz="4267"/>
            </a:lvl1pPr>
          </a:lstStyle>
          <a:p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Subtitle 4"/>
          <p:cNvSpPr>
            <a:spLocks noGrp="1"/>
          </p:cNvSpPr>
          <p:nvPr>
            <p:ph type="subTitle" idx="4294967295"/>
          </p:nvPr>
        </p:nvSpPr>
        <p:spPr>
          <a:xfrm>
            <a:off x="624419" y="4311650"/>
            <a:ext cx="3551767" cy="13668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GB" altLang="en-US" sz="2667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/>
              <a:t>Click to edit Master subtitle style</a:t>
            </a:r>
            <a:endParaRPr lang="en-GB" alt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800600" y="5876926"/>
            <a:ext cx="6910917" cy="88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2400" b="1" dirty="0" smtClean="0">
                <a:solidFill>
                  <a:srgbClr val="003299"/>
                </a:solidFill>
              </a:defRPr>
            </a:lvl1pPr>
            <a:lvl2pPr>
              <a:defRPr lang="en-US" altLang="en-US" dirty="0" smtClean="0"/>
            </a:lvl2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493685" y="0"/>
            <a:ext cx="7698316" cy="5786965"/>
          </a:xfrm>
          <a:custGeom>
            <a:avLst/>
            <a:gdLst/>
            <a:ahLst/>
            <a:cxnLst/>
            <a:rect l="l" t="t" r="r" b="b"/>
            <a:pathLst>
              <a:path w="5773737" h="4340224">
                <a:moveTo>
                  <a:pt x="1200952" y="0"/>
                </a:moveTo>
                <a:lnTo>
                  <a:pt x="5773737" y="0"/>
                </a:lnTo>
                <a:lnTo>
                  <a:pt x="5773737" y="4330018"/>
                </a:lnTo>
                <a:lnTo>
                  <a:pt x="5770913" y="4340224"/>
                </a:lnTo>
                <a:lnTo>
                  <a:pt x="0" y="4340224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624417" y="5878512"/>
            <a:ext cx="3390992" cy="88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2133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altLang="en-US" kern="1200" dirty="0" smtClean="0"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236552" y="6575253"/>
            <a:ext cx="512657" cy="192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600"/>
              </a:lnSpc>
              <a:defRPr lang="en-GB" sz="133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9D98C6-26D6-459A-841A-186F99F43B1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29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- Text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96301" y="6671733"/>
            <a:ext cx="3054351" cy="1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600"/>
              </a:lnSpc>
              <a:defRPr/>
            </a:pPr>
            <a:r>
              <a:rPr lang="en-GB" altLang="en-US" sz="12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3198168"/>
            <a:ext cx="12192000" cy="461665"/>
          </a:xfrm>
          <a:prstGeom prst="rect">
            <a:avLst/>
          </a:prstGeom>
          <a:solidFill>
            <a:srgbClr val="195FB5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 sz="2400" dirty="0">
              <a:ea typeface="ヒラギノ角ゴ Pro W3"/>
              <a:cs typeface="ヒラギノ角ゴ Pro W3"/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4"/>
          <p:cNvSpPr txBox="1">
            <a:spLocks/>
          </p:cNvSpPr>
          <p:nvPr userDrawn="1"/>
        </p:nvSpPr>
        <p:spPr bwMode="auto">
          <a:xfrm>
            <a:off x="6123517" y="4303185"/>
            <a:ext cx="5588000" cy="17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30000"/>
              </a:spcBef>
              <a:buClr>
                <a:schemeClr val="tx2"/>
              </a:buClr>
              <a:defRPr/>
            </a:pPr>
            <a:endParaRPr lang="en-GB" altLang="en-US" sz="2667" dirty="0">
              <a:solidFill>
                <a:schemeClr val="bg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624417" y="3952761"/>
            <a:ext cx="1056216" cy="46166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2400" dirty="0">
              <a:ea typeface="ヒラギノ角ゴ Pro W3"/>
              <a:cs typeface="ヒラギノ角ゴ Pro W3"/>
            </a:endParaRPr>
          </a:p>
        </p:txBody>
      </p:sp>
      <p:pic>
        <p:nvPicPr>
          <p:cNvPr id="12" name="Picture 2" descr="C:\Users\kourent\Desktop\_PROJECTS_\VisualBranding_OfficeDocuments\PPT\Output\02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447499"/>
            <a:ext cx="2354056" cy="10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4"/>
          <p:cNvSpPr>
            <a:spLocks noGrp="1"/>
          </p:cNvSpPr>
          <p:nvPr>
            <p:ph type="subTitle" idx="4294967295"/>
          </p:nvPr>
        </p:nvSpPr>
        <p:spPr>
          <a:xfrm>
            <a:off x="624419" y="4311650"/>
            <a:ext cx="3551767" cy="13668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GB" altLang="en-US" sz="2667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/>
              <a:t>Click to edit Master subtitle style</a:t>
            </a:r>
            <a:endParaRPr lang="en-GB" alt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800600" y="5876926"/>
            <a:ext cx="6910917" cy="88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2400" b="1" dirty="0" smtClean="0">
                <a:solidFill>
                  <a:srgbClr val="003299"/>
                </a:solidFill>
              </a:defRPr>
            </a:lvl1pPr>
            <a:lvl2pPr>
              <a:defRPr lang="en-US" altLang="en-US" dirty="0" smtClean="0"/>
            </a:lvl2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81701" y="2184400"/>
            <a:ext cx="5729817" cy="3276600"/>
          </a:xfrm>
        </p:spPr>
        <p:txBody>
          <a:bodyPr/>
          <a:lstStyle>
            <a:lvl1pPr marL="0" indent="0">
              <a:buNone/>
              <a:defRPr sz="2667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2"/>
          <p:cNvSpPr>
            <a:spLocks noGrp="1"/>
          </p:cNvSpPr>
          <p:nvPr>
            <p:ph type="ctrTitle"/>
          </p:nvPr>
        </p:nvSpPr>
        <p:spPr>
          <a:xfrm>
            <a:off x="624420" y="2205039"/>
            <a:ext cx="4032249" cy="1944687"/>
          </a:xfrm>
        </p:spPr>
        <p:txBody>
          <a:bodyPr/>
          <a:lstStyle>
            <a:lvl1pPr>
              <a:lnSpc>
                <a:spcPts val="4667"/>
              </a:lnSpc>
              <a:defRPr sz="4267"/>
            </a:lvl1pPr>
          </a:lstStyle>
          <a:p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624417" y="5878512"/>
            <a:ext cx="3390992" cy="887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2133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altLang="en-US" kern="1200" dirty="0" smtClean="0"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00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94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ridge"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700617" y="1488017"/>
            <a:ext cx="10665883" cy="3581400"/>
            <a:chOff x="318484" y="1489075"/>
            <a:chExt cx="8527332" cy="3581400"/>
          </a:xfrm>
        </p:grpSpPr>
        <p:sp>
          <p:nvSpPr>
            <p:cNvPr id="4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8484" y="1489075"/>
              <a:ext cx="382452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5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18484" y="1946275"/>
              <a:ext cx="382452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8484" y="2403475"/>
              <a:ext cx="382452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21087" y="19462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2400" dirty="0"/>
                <a:t>Double entry system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21087" y="24034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2400" dirty="0"/>
                <a:t>Time of recording the transactions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21087" y="14890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2400" dirty="0"/>
                <a:t>Definition of </a:t>
              </a:r>
              <a:r>
                <a:rPr lang="en-GB" altLang="en-US" sz="2400" dirty="0" err="1"/>
                <a:t>b.o.p</a:t>
              </a:r>
              <a:r>
                <a:rPr lang="en-GB" altLang="en-US" sz="2400" dirty="0"/>
                <a:t>. and </a:t>
              </a:r>
              <a:r>
                <a:rPr lang="en-GB" altLang="en-US" sz="2400" dirty="0" err="1"/>
                <a:t>i.i.p</a:t>
              </a:r>
              <a:r>
                <a:rPr lang="en-GB" altLang="en-US" sz="2400" dirty="0"/>
                <a:t>.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8484" y="2871258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2400" b="1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8484" y="3328458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2400" b="1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8484" y="3785658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2400" b="1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21087" y="33284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2400"/>
                <a:t>Reconciliation flows and stocks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21087" y="37856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2400"/>
                <a:t>Euro area residency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21087" y="28712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2400"/>
                <a:t>Valuation of transactions and stocks</a:t>
              </a:r>
            </a:p>
          </p:txBody>
        </p:sp>
        <p:sp>
          <p:nvSpPr>
            <p:cNvPr id="16" name="Rectangle 2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8484" y="4232275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2400" b="1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17" name="Rectangle 2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484" y="4689475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2400" b="1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18" name="Rectangle 2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21087" y="42322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2400"/>
                <a:t>Standards components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21087" y="46894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2400"/>
                <a:t>Classification of transactions</a:t>
              </a:r>
            </a:p>
          </p:txBody>
        </p:sp>
      </p:grpSp>
      <p:sp>
        <p:nvSpPr>
          <p:cNvPr id="27" name="Rectangle 4"/>
          <p:cNvSpPr>
            <a:spLocks noGrp="1" noChangeArrowheads="1"/>
          </p:cNvSpPr>
          <p:nvPr>
            <p:ph type="title"/>
          </p:nvPr>
        </p:nvSpPr>
        <p:spPr>
          <a:xfrm>
            <a:off x="618069" y="549275"/>
            <a:ext cx="11205633" cy="844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3733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10252" y="6474884"/>
            <a:ext cx="552449" cy="184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600"/>
              </a:lnSpc>
              <a:defRPr lang="en-GB"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9458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4838701" y="3944293"/>
            <a:ext cx="7353300" cy="461665"/>
          </a:xfrm>
          <a:custGeom>
            <a:avLst/>
            <a:gdLst/>
            <a:ahLst/>
            <a:cxnLst/>
            <a:rect l="l" t="t" r="r" b="b"/>
            <a:pathLst>
              <a:path w="5514975" h="2697162">
                <a:moveTo>
                  <a:pt x="771523" y="0"/>
                </a:moveTo>
                <a:lnTo>
                  <a:pt x="5514975" y="0"/>
                </a:lnTo>
                <a:lnTo>
                  <a:pt x="5514975" y="2658323"/>
                </a:lnTo>
                <a:lnTo>
                  <a:pt x="5503865" y="2697162"/>
                </a:lnTo>
                <a:lnTo>
                  <a:pt x="0" y="26971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 sz="2400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idx="4294967295"/>
          </p:nvPr>
        </p:nvSpPr>
        <p:spPr>
          <a:xfrm>
            <a:off x="6421967" y="3408363"/>
            <a:ext cx="5435600" cy="246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618069" y="549275"/>
            <a:ext cx="11205633" cy="844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3733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10252" y="6474884"/>
            <a:ext cx="552449" cy="184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600"/>
              </a:lnSpc>
              <a:defRPr lang="en-GB"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F779A3-FBD7-43A9-A418-08688450EED9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9939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301317" y="1962151"/>
            <a:ext cx="5113867" cy="241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4667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301317" y="4533900"/>
            <a:ext cx="5266267" cy="87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GB" altLang="en-US" sz="2667" dirty="0">
              <a:solidFill>
                <a:schemeClr val="bg1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" y="-4233"/>
            <a:ext cx="6161617" cy="6855884"/>
          </a:xfrm>
          <a:custGeom>
            <a:avLst/>
            <a:gdLst/>
            <a:ahLst/>
            <a:cxnLst/>
            <a:rect l="l" t="t" r="r" b="b"/>
            <a:pathLst>
              <a:path w="4621213" h="5141913">
                <a:moveTo>
                  <a:pt x="0" y="0"/>
                </a:moveTo>
                <a:lnTo>
                  <a:pt x="4621213" y="0"/>
                </a:lnTo>
                <a:lnTo>
                  <a:pt x="3184409" y="5141913"/>
                </a:lnTo>
                <a:lnTo>
                  <a:pt x="0" y="5141913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421967" y="1209675"/>
            <a:ext cx="5291667" cy="15049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8000" kern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415617" y="2850092"/>
            <a:ext cx="5291667" cy="168380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4267" kern="1200" smtClean="0">
                <a:solidFill>
                  <a:schemeClr val="bg1"/>
                </a:solidFill>
                <a:ea typeface="+mj-ea"/>
                <a:cs typeface="+mj-cs"/>
              </a:defRPr>
            </a:lvl1pPr>
            <a:lvl2pPr>
              <a:defRPr lang="en-US" smtClean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6415617" y="4754034"/>
            <a:ext cx="5291667" cy="15049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lang="en-US" sz="2667" kern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5810252" y="6474884"/>
            <a:ext cx="552449" cy="184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600"/>
              </a:lnSpc>
              <a:defRPr lang="en-GB"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7FC801-E2EE-42B2-BFDF-F67C23A6F66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5228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Text (NO Imag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66" y="0"/>
            <a:ext cx="122639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301317" y="1962151"/>
            <a:ext cx="5113867" cy="241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4667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301317" y="4533900"/>
            <a:ext cx="5266267" cy="87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GB" altLang="en-US" sz="2667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6421967" y="4377153"/>
            <a:ext cx="1054100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2400">
              <a:ea typeface="ヒラギノ角ゴ Pro W3"/>
              <a:cs typeface="ヒラギノ角ゴ Pro W3"/>
            </a:endParaRPr>
          </a:p>
        </p:txBody>
      </p:sp>
      <p:sp>
        <p:nvSpPr>
          <p:cNvPr id="11" name="Parallelogram 10"/>
          <p:cNvSpPr/>
          <p:nvPr userDrawn="1"/>
        </p:nvSpPr>
        <p:spPr bwMode="auto">
          <a:xfrm>
            <a:off x="0" y="3198168"/>
            <a:ext cx="6121400" cy="461665"/>
          </a:xfrm>
          <a:custGeom>
            <a:avLst/>
            <a:gdLst/>
            <a:ahLst/>
            <a:cxnLst/>
            <a:rect l="l" t="t" r="r" b="b"/>
            <a:pathLst>
              <a:path w="4591751" h="5143500">
                <a:moveTo>
                  <a:pt x="0" y="0"/>
                </a:moveTo>
                <a:lnTo>
                  <a:pt x="4591751" y="0"/>
                </a:lnTo>
                <a:lnTo>
                  <a:pt x="3154503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 sz="2400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421967" y="1209675"/>
            <a:ext cx="5291667" cy="15049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8000" kern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415617" y="2850092"/>
            <a:ext cx="5291667" cy="168380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4267" kern="1200" smtClean="0">
                <a:solidFill>
                  <a:schemeClr val="bg1"/>
                </a:solidFill>
                <a:ea typeface="+mj-ea"/>
                <a:cs typeface="+mj-cs"/>
              </a:defRPr>
            </a:lvl1pPr>
            <a:lvl2pPr>
              <a:defRPr lang="en-US" smtClean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6415617" y="4754034"/>
            <a:ext cx="5291667" cy="15049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lang="en-US" sz="2667" kern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0" y="1109134"/>
            <a:ext cx="5175251" cy="5372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algn="r">
              <a:defRPr lang="en-US" sz="39999" b="1" kern="1200" smtClean="0">
                <a:solidFill>
                  <a:srgbClr val="003299"/>
                </a:solidFill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5810252" y="6474884"/>
            <a:ext cx="552449" cy="184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600"/>
              </a:lnSpc>
              <a:defRPr lang="en-GB"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9EFBB2-B333-479B-84A0-F406AA2E2D1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6357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Ful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 userDrawn="1"/>
        </p:nvSpPr>
        <p:spPr bwMode="auto">
          <a:xfrm>
            <a:off x="624418" y="1629834"/>
            <a:ext cx="10926233" cy="437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8450" indent="-298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buFontTx/>
              <a:buChar char="•"/>
              <a:defRPr/>
            </a:pPr>
            <a:endParaRPr lang="en-US" altLang="en-US" sz="2933">
              <a:solidFill>
                <a:schemeClr val="tx2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18069" y="549275"/>
            <a:ext cx="11205633" cy="844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3733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10252" y="6474884"/>
            <a:ext cx="552449" cy="184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600"/>
              </a:lnSpc>
              <a:defRPr lang="en-GB"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AD2B4C-24FD-485E-ADAD-B1E3DC73B16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8134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Placeholder (With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0" y="3657485"/>
            <a:ext cx="10930467" cy="461665"/>
          </a:xfrm>
          <a:custGeom>
            <a:avLst/>
            <a:gdLst/>
            <a:ahLst/>
            <a:cxnLst/>
            <a:rect l="l" t="t" r="r" b="b"/>
            <a:pathLst>
              <a:path w="8197850" h="3613150">
                <a:moveTo>
                  <a:pt x="433207" y="0"/>
                </a:moveTo>
                <a:lnTo>
                  <a:pt x="8197850" y="0"/>
                </a:lnTo>
                <a:lnTo>
                  <a:pt x="7269343" y="3613150"/>
                </a:lnTo>
                <a:lnTo>
                  <a:pt x="0" y="3613150"/>
                </a:lnTo>
                <a:lnTo>
                  <a:pt x="0" y="16857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 sz="2400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1295400" y="1989667"/>
            <a:ext cx="2880784" cy="374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defRPr/>
            </a:pPr>
            <a:endParaRPr lang="en-GB" altLang="en-US" sz="2667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618069" y="549275"/>
            <a:ext cx="11205633" cy="844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3733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381502" y="2"/>
            <a:ext cx="7810500" cy="6294967"/>
          </a:xfrm>
          <a:custGeom>
            <a:avLst/>
            <a:gdLst/>
            <a:ahLst/>
            <a:cxnLst/>
            <a:rect l="l" t="t" r="r" b="b"/>
            <a:pathLst>
              <a:path w="5857875" h="4721225">
                <a:moveTo>
                  <a:pt x="1190458" y="0"/>
                </a:moveTo>
                <a:lnTo>
                  <a:pt x="5857875" y="0"/>
                </a:lnTo>
                <a:lnTo>
                  <a:pt x="5857875" y="4721225"/>
                </a:lnTo>
                <a:lnTo>
                  <a:pt x="0" y="472122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5810252" y="6474884"/>
            <a:ext cx="552449" cy="184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600"/>
              </a:lnSpc>
              <a:defRPr lang="en-GB"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AA2B01-B512-4650-90E0-024ED79178B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7099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381502" y="2"/>
            <a:ext cx="7810500" cy="6294967"/>
          </a:xfrm>
          <a:custGeom>
            <a:avLst/>
            <a:gdLst/>
            <a:ahLst/>
            <a:cxnLst/>
            <a:rect l="l" t="t" r="r" b="b"/>
            <a:pathLst>
              <a:path w="5857875" h="4721225">
                <a:moveTo>
                  <a:pt x="1190458" y="0"/>
                </a:moveTo>
                <a:lnTo>
                  <a:pt x="5857875" y="0"/>
                </a:lnTo>
                <a:lnTo>
                  <a:pt x="5857875" y="4721225"/>
                </a:lnTo>
                <a:lnTo>
                  <a:pt x="0" y="472122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1432984"/>
            <a:ext cx="5630333" cy="4861983"/>
          </a:xfrm>
          <a:custGeom>
            <a:avLst/>
            <a:gdLst/>
            <a:ahLst/>
            <a:cxnLst/>
            <a:rect l="l" t="t" r="r" b="b"/>
            <a:pathLst>
              <a:path w="4222750" h="3646487">
                <a:moveTo>
                  <a:pt x="0" y="0"/>
                </a:moveTo>
                <a:lnTo>
                  <a:pt x="4222750" y="0"/>
                </a:lnTo>
                <a:lnTo>
                  <a:pt x="3293625" y="3646487"/>
                </a:lnTo>
                <a:lnTo>
                  <a:pt x="0" y="3646487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618069" y="549275"/>
            <a:ext cx="11205633" cy="844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3733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5810252" y="6474884"/>
            <a:ext cx="552449" cy="184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600"/>
              </a:lnSpc>
              <a:defRPr lang="en-GB"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9341D4-07C6-4282-AE38-5248E8AD561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6386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&amp;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5363633" y="4942417"/>
            <a:ext cx="6096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400" dirty="0"/>
              <a:t>Use this type of slide to combine text information with an additional picture.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2400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5"/>
          </p:nvPr>
        </p:nvSpPr>
        <p:spPr>
          <a:xfrm>
            <a:off x="0" y="1441451"/>
            <a:ext cx="5708651" cy="4868224"/>
          </a:xfrm>
          <a:custGeom>
            <a:avLst/>
            <a:gdLst/>
            <a:ahLst/>
            <a:cxnLst/>
            <a:rect l="l" t="t" r="r" b="b"/>
            <a:pathLst>
              <a:path w="4281488" h="3668712">
                <a:moveTo>
                  <a:pt x="0" y="0"/>
                </a:moveTo>
                <a:lnTo>
                  <a:pt x="4281488" y="0"/>
                </a:lnTo>
                <a:lnTo>
                  <a:pt x="3270391" y="3668712"/>
                </a:lnTo>
                <a:lnTo>
                  <a:pt x="0" y="3668712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6"/>
          </p:nvPr>
        </p:nvSpPr>
        <p:spPr>
          <a:xfrm>
            <a:off x="4889501" y="1441451"/>
            <a:ext cx="4425951" cy="2967567"/>
          </a:xfrm>
          <a:custGeom>
            <a:avLst/>
            <a:gdLst/>
            <a:ahLst/>
            <a:cxnLst/>
            <a:rect l="l" t="t" r="r" b="b"/>
            <a:pathLst>
              <a:path w="3319463" h="2225675">
                <a:moveTo>
                  <a:pt x="611660" y="0"/>
                </a:moveTo>
                <a:lnTo>
                  <a:pt x="3319463" y="0"/>
                </a:lnTo>
                <a:lnTo>
                  <a:pt x="2707803" y="2225675"/>
                </a:lnTo>
                <a:lnTo>
                  <a:pt x="0" y="222567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7"/>
          </p:nvPr>
        </p:nvSpPr>
        <p:spPr>
          <a:xfrm>
            <a:off x="8496302" y="1441451"/>
            <a:ext cx="3695700" cy="2967567"/>
          </a:xfrm>
          <a:custGeom>
            <a:avLst/>
            <a:gdLst/>
            <a:ahLst/>
            <a:cxnLst/>
            <a:rect l="l" t="t" r="r" b="b"/>
            <a:pathLst>
              <a:path w="2771775" h="2225675">
                <a:moveTo>
                  <a:pt x="601377" y="0"/>
                </a:moveTo>
                <a:lnTo>
                  <a:pt x="2771775" y="0"/>
                </a:lnTo>
                <a:lnTo>
                  <a:pt x="2771775" y="2225675"/>
                </a:lnTo>
                <a:lnTo>
                  <a:pt x="0" y="222567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618069" y="549275"/>
            <a:ext cx="11205633" cy="844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3733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8"/>
          </p:nvPr>
        </p:nvSpPr>
        <p:spPr>
          <a:xfrm>
            <a:off x="5810252" y="6474884"/>
            <a:ext cx="552449" cy="184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600"/>
              </a:lnSpc>
              <a:defRPr lang="en-GB"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03BAC3-5655-4B19-B6D0-8045C16EFFF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7316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&amp; 2 Tex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93134" y="3167986"/>
            <a:ext cx="6290733" cy="2274624"/>
            <a:chOff x="683589" y="2544321"/>
            <a:chExt cx="3582384" cy="1670809"/>
          </a:xfrm>
        </p:grpSpPr>
        <p:sp>
          <p:nvSpPr>
            <p:cNvPr id="8" name="Parallelogram 7"/>
            <p:cNvSpPr/>
            <p:nvPr/>
          </p:nvSpPr>
          <p:spPr bwMode="auto">
            <a:xfrm>
              <a:off x="733010" y="2544321"/>
              <a:ext cx="3532963" cy="414544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2400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9" name="Parallelogram 8"/>
            <p:cNvSpPr/>
            <p:nvPr/>
          </p:nvSpPr>
          <p:spPr bwMode="auto">
            <a:xfrm>
              <a:off x="683589" y="3800586"/>
              <a:ext cx="3164118" cy="414544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2400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5761567" y="3167986"/>
            <a:ext cx="6290733" cy="2274624"/>
            <a:chOff x="683589" y="2544321"/>
            <a:chExt cx="3582384" cy="1670809"/>
          </a:xfrm>
        </p:grpSpPr>
        <p:sp>
          <p:nvSpPr>
            <p:cNvPr id="11" name="Parallelogram 10"/>
            <p:cNvSpPr/>
            <p:nvPr/>
          </p:nvSpPr>
          <p:spPr bwMode="auto">
            <a:xfrm>
              <a:off x="733010" y="2544321"/>
              <a:ext cx="3532963" cy="414544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2400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2" name="Parallelogram 11"/>
            <p:cNvSpPr/>
            <p:nvPr/>
          </p:nvSpPr>
          <p:spPr bwMode="auto">
            <a:xfrm>
              <a:off x="683589" y="3800586"/>
              <a:ext cx="3164118" cy="414544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2400"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618069" y="549275"/>
            <a:ext cx="11205633" cy="844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3733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064684" y="1838389"/>
            <a:ext cx="4485216" cy="2930836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733117" y="1838389"/>
            <a:ext cx="4485216" cy="2930836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311151" y="4970434"/>
            <a:ext cx="5090583" cy="3693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US" sz="2400" kern="120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5951009" y="4970434"/>
            <a:ext cx="5090583" cy="3693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US" sz="2400" kern="120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5810252" y="6474884"/>
            <a:ext cx="552449" cy="184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600"/>
              </a:lnSpc>
              <a:defRPr lang="en-GB"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CD2E2F-F92A-4B02-9BE7-CCF47B52567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8070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s &amp; 6 Tex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3"/>
          <p:cNvGrpSpPr>
            <a:grpSpLocks/>
          </p:cNvGrpSpPr>
          <p:nvPr userDrawn="1"/>
        </p:nvGrpSpPr>
        <p:grpSpPr bwMode="auto">
          <a:xfrm>
            <a:off x="7596718" y="4666473"/>
            <a:ext cx="3989916" cy="1658079"/>
            <a:chOff x="683589" y="2422981"/>
            <a:chExt cx="3582384" cy="1919194"/>
          </a:xfrm>
        </p:grpSpPr>
        <p:sp>
          <p:nvSpPr>
            <p:cNvPr id="16" name="Parallelogram 15"/>
            <p:cNvSpPr/>
            <p:nvPr/>
          </p:nvSpPr>
          <p:spPr bwMode="auto">
            <a:xfrm>
              <a:off x="733001" y="2422981"/>
              <a:ext cx="3532972" cy="658399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2400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7" name="Parallelogram 16"/>
            <p:cNvSpPr/>
            <p:nvPr/>
          </p:nvSpPr>
          <p:spPr bwMode="auto">
            <a:xfrm>
              <a:off x="683589" y="3673439"/>
              <a:ext cx="3164281" cy="668736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2400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18" name="Group 13"/>
          <p:cNvGrpSpPr>
            <a:grpSpLocks/>
          </p:cNvGrpSpPr>
          <p:nvPr userDrawn="1"/>
        </p:nvGrpSpPr>
        <p:grpSpPr bwMode="auto">
          <a:xfrm>
            <a:off x="3903134" y="4673882"/>
            <a:ext cx="3989917" cy="1657020"/>
            <a:chOff x="683589" y="2422587"/>
            <a:chExt cx="3582384" cy="1919691"/>
          </a:xfrm>
        </p:grpSpPr>
        <p:sp>
          <p:nvSpPr>
            <p:cNvPr id="19" name="Parallelogram 18"/>
            <p:cNvSpPr/>
            <p:nvPr/>
          </p:nvSpPr>
          <p:spPr bwMode="auto">
            <a:xfrm>
              <a:off x="733001" y="2422587"/>
              <a:ext cx="3532972" cy="658991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2400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0" name="Parallelogram 19"/>
            <p:cNvSpPr/>
            <p:nvPr/>
          </p:nvSpPr>
          <p:spPr bwMode="auto">
            <a:xfrm>
              <a:off x="683589" y="3672942"/>
              <a:ext cx="3164281" cy="669336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2400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1" name="Group 13"/>
          <p:cNvGrpSpPr>
            <a:grpSpLocks/>
          </p:cNvGrpSpPr>
          <p:nvPr userDrawn="1"/>
        </p:nvGrpSpPr>
        <p:grpSpPr bwMode="auto">
          <a:xfrm>
            <a:off x="209552" y="4673882"/>
            <a:ext cx="3992033" cy="1657020"/>
            <a:chOff x="683589" y="2422587"/>
            <a:chExt cx="3582384" cy="1919691"/>
          </a:xfrm>
        </p:grpSpPr>
        <p:sp>
          <p:nvSpPr>
            <p:cNvPr id="22" name="Parallelogram 21"/>
            <p:cNvSpPr/>
            <p:nvPr/>
          </p:nvSpPr>
          <p:spPr bwMode="auto">
            <a:xfrm>
              <a:off x="732975" y="2422587"/>
              <a:ext cx="3532998" cy="658991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2400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3" name="Parallelogram 22"/>
            <p:cNvSpPr/>
            <p:nvPr/>
          </p:nvSpPr>
          <p:spPr bwMode="auto">
            <a:xfrm>
              <a:off x="683589" y="3672942"/>
              <a:ext cx="3164503" cy="669336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2400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4" name="Group 13"/>
          <p:cNvGrpSpPr>
            <a:grpSpLocks/>
          </p:cNvGrpSpPr>
          <p:nvPr userDrawn="1"/>
        </p:nvGrpSpPr>
        <p:grpSpPr bwMode="auto">
          <a:xfrm>
            <a:off x="7884585" y="2276757"/>
            <a:ext cx="3992033" cy="1658077"/>
            <a:chOff x="683589" y="2422981"/>
            <a:chExt cx="3582384" cy="1919193"/>
          </a:xfrm>
        </p:grpSpPr>
        <p:sp>
          <p:nvSpPr>
            <p:cNvPr id="25" name="Parallelogram 24"/>
            <p:cNvSpPr/>
            <p:nvPr/>
          </p:nvSpPr>
          <p:spPr bwMode="auto">
            <a:xfrm>
              <a:off x="732975" y="2422981"/>
              <a:ext cx="3532998" cy="658400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2400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6" name="Parallelogram 25"/>
            <p:cNvSpPr/>
            <p:nvPr/>
          </p:nvSpPr>
          <p:spPr bwMode="auto">
            <a:xfrm>
              <a:off x="683589" y="3673438"/>
              <a:ext cx="3164503" cy="668736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2400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7" name="Group 13"/>
          <p:cNvGrpSpPr>
            <a:grpSpLocks/>
          </p:cNvGrpSpPr>
          <p:nvPr userDrawn="1"/>
        </p:nvGrpSpPr>
        <p:grpSpPr bwMode="auto">
          <a:xfrm>
            <a:off x="4191001" y="2284166"/>
            <a:ext cx="3992033" cy="1657020"/>
            <a:chOff x="683589" y="2422587"/>
            <a:chExt cx="3582384" cy="1919691"/>
          </a:xfrm>
        </p:grpSpPr>
        <p:sp>
          <p:nvSpPr>
            <p:cNvPr id="28" name="Parallelogram 27"/>
            <p:cNvSpPr/>
            <p:nvPr/>
          </p:nvSpPr>
          <p:spPr bwMode="auto">
            <a:xfrm>
              <a:off x="732975" y="2422587"/>
              <a:ext cx="3532998" cy="658991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2400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9" name="Parallelogram 28"/>
            <p:cNvSpPr/>
            <p:nvPr/>
          </p:nvSpPr>
          <p:spPr bwMode="auto">
            <a:xfrm>
              <a:off x="683589" y="3672942"/>
              <a:ext cx="3164503" cy="669336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2400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30" name="Group 13"/>
          <p:cNvGrpSpPr>
            <a:grpSpLocks/>
          </p:cNvGrpSpPr>
          <p:nvPr userDrawn="1"/>
        </p:nvGrpSpPr>
        <p:grpSpPr bwMode="auto">
          <a:xfrm>
            <a:off x="497418" y="2284166"/>
            <a:ext cx="3992033" cy="1657020"/>
            <a:chOff x="683589" y="2422587"/>
            <a:chExt cx="3582384" cy="1919691"/>
          </a:xfrm>
        </p:grpSpPr>
        <p:sp>
          <p:nvSpPr>
            <p:cNvPr id="31" name="Parallelogram 30"/>
            <p:cNvSpPr/>
            <p:nvPr/>
          </p:nvSpPr>
          <p:spPr bwMode="auto">
            <a:xfrm>
              <a:off x="732975" y="2422587"/>
              <a:ext cx="3532998" cy="658991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2400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32" name="Parallelogram 31"/>
            <p:cNvSpPr/>
            <p:nvPr/>
          </p:nvSpPr>
          <p:spPr bwMode="auto">
            <a:xfrm>
              <a:off x="683589" y="3672942"/>
              <a:ext cx="3164503" cy="669336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2400"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37" name="Rectangle 4"/>
          <p:cNvSpPr>
            <a:spLocks noGrp="1" noChangeArrowheads="1"/>
          </p:cNvSpPr>
          <p:nvPr>
            <p:ph type="title"/>
          </p:nvPr>
        </p:nvSpPr>
        <p:spPr>
          <a:xfrm>
            <a:off x="618069" y="549275"/>
            <a:ext cx="11205633" cy="844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3733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86343" y="3896909"/>
            <a:ext cx="2893483" cy="195580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489451" y="3896909"/>
            <a:ext cx="2893483" cy="195580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83035" y="3896909"/>
            <a:ext cx="2893483" cy="195580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4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4464425" y="3534587"/>
            <a:ext cx="3149600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6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2"/>
          <p:cNvSpPr>
            <a:spLocks noGrp="1"/>
          </p:cNvSpPr>
          <p:nvPr>
            <p:ph type="body" sz="quarter" idx="26"/>
          </p:nvPr>
        </p:nvSpPr>
        <p:spPr>
          <a:xfrm>
            <a:off x="8072967" y="3534587"/>
            <a:ext cx="3149600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6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7"/>
          </p:nvPr>
        </p:nvSpPr>
        <p:spPr>
          <a:xfrm>
            <a:off x="397933" y="5912564"/>
            <a:ext cx="3149600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6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28"/>
          </p:nvPr>
        </p:nvSpPr>
        <p:spPr>
          <a:xfrm>
            <a:off x="4108825" y="5912564"/>
            <a:ext cx="3149600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6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29"/>
          </p:nvPr>
        </p:nvSpPr>
        <p:spPr>
          <a:xfrm>
            <a:off x="7717367" y="5912564"/>
            <a:ext cx="3149600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6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1064684" y="1507067"/>
            <a:ext cx="2893483" cy="195580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4767792" y="1507067"/>
            <a:ext cx="2893483" cy="195580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8461376" y="1507067"/>
            <a:ext cx="2893483" cy="195580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2" name="Text Placeholder 42"/>
          <p:cNvSpPr>
            <a:spLocks noGrp="1"/>
          </p:cNvSpPr>
          <p:nvPr>
            <p:ph type="body" sz="quarter" idx="24"/>
          </p:nvPr>
        </p:nvSpPr>
        <p:spPr>
          <a:xfrm>
            <a:off x="753533" y="3534587"/>
            <a:ext cx="3149600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6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33"/>
          </p:nvPr>
        </p:nvSpPr>
        <p:spPr>
          <a:xfrm>
            <a:off x="5810252" y="6474884"/>
            <a:ext cx="552449" cy="184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600"/>
              </a:lnSpc>
              <a:defRPr lang="en-GB"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91E1AE-0C8E-4F76-9822-41893C44C1C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073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27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ort Elements - long headlin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4418" y="1533525"/>
            <a:ext cx="11220948" cy="4468813"/>
          </a:xfrm>
        </p:spPr>
        <p:txBody>
          <a:bodyPr/>
          <a:lstStyle>
            <a:lvl1pPr>
              <a:defRPr sz="2533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618069" y="549275"/>
            <a:ext cx="11205633" cy="844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3733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10252" y="6474884"/>
            <a:ext cx="552449" cy="184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600"/>
              </a:lnSpc>
              <a:defRPr lang="en-GB"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320B71-EC71-4A7E-8C8A-9C555B387A1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228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port Elements - FullP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4418" y="997527"/>
            <a:ext cx="11220948" cy="5004812"/>
          </a:xfrm>
        </p:spPr>
        <p:txBody>
          <a:bodyPr/>
          <a:lstStyle>
            <a:lvl1pPr>
              <a:defRPr sz="2533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618069" y="169243"/>
            <a:ext cx="11205633" cy="54325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667" kern="1200" dirty="0" smtClean="0"/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10252" y="6474884"/>
            <a:ext cx="552449" cy="184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600"/>
              </a:lnSpc>
              <a:defRPr lang="en-GB"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320B71-EC71-4A7E-8C8A-9C555B387A1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762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ort Elements - Smal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4838701" y="3944293"/>
            <a:ext cx="7353300" cy="461665"/>
          </a:xfrm>
          <a:custGeom>
            <a:avLst/>
            <a:gdLst/>
            <a:ahLst/>
            <a:cxnLst/>
            <a:rect l="l" t="t" r="r" b="b"/>
            <a:pathLst>
              <a:path w="5514975" h="2697162">
                <a:moveTo>
                  <a:pt x="771523" y="0"/>
                </a:moveTo>
                <a:lnTo>
                  <a:pt x="5514975" y="0"/>
                </a:lnTo>
                <a:lnTo>
                  <a:pt x="5514975" y="2658323"/>
                </a:lnTo>
                <a:lnTo>
                  <a:pt x="5503865" y="2697162"/>
                </a:lnTo>
                <a:lnTo>
                  <a:pt x="0" y="26971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 sz="2400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idx="4294967295"/>
          </p:nvPr>
        </p:nvSpPr>
        <p:spPr>
          <a:xfrm>
            <a:off x="5903384" y="2852740"/>
            <a:ext cx="5953933" cy="3044825"/>
          </a:xfrm>
        </p:spPr>
        <p:txBody>
          <a:bodyPr/>
          <a:lstStyle>
            <a:lvl1pPr>
              <a:defRPr sz="2533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618069" y="549275"/>
            <a:ext cx="11205633" cy="844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3733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10252" y="6474884"/>
            <a:ext cx="552449" cy="184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600"/>
              </a:lnSpc>
              <a:defRPr lang="en-GB"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CF0E3E-6A53-407C-B228-D257703978F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8786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622300" y="1426522"/>
            <a:ext cx="5364517" cy="4464051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213987" y="1413221"/>
            <a:ext cx="5615989" cy="4464051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5066" y="5874535"/>
            <a:ext cx="5376333" cy="431800"/>
          </a:xfrm>
        </p:spPr>
        <p:txBody>
          <a:bodyPr/>
          <a:lstStyle>
            <a:lvl1pPr marL="0" indent="0">
              <a:buFontTx/>
              <a:buNone/>
              <a:defRPr sz="2133"/>
            </a:lvl1pPr>
            <a:lvl2pPr marL="400039" indent="0">
              <a:buFontTx/>
              <a:buNone/>
              <a:defRPr sz="2133"/>
            </a:lvl2pPr>
            <a:lvl3pPr marL="797963" indent="0">
              <a:buFontTx/>
              <a:buNone/>
              <a:defRPr sz="2133"/>
            </a:lvl3pPr>
            <a:lvl4pPr marL="1221285" indent="0">
              <a:buFontTx/>
              <a:buNone/>
              <a:defRPr sz="2133"/>
            </a:lvl4pPr>
            <a:lvl5pPr marL="1627675" indent="0">
              <a:buFontTx/>
              <a:buNone/>
              <a:defRPr sz="21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12026" y="5874535"/>
            <a:ext cx="5376333" cy="431800"/>
          </a:xfrm>
        </p:spPr>
        <p:txBody>
          <a:bodyPr/>
          <a:lstStyle>
            <a:lvl1pPr marL="0" indent="0">
              <a:buFontTx/>
              <a:buNone/>
              <a:defRPr sz="2133"/>
            </a:lvl1pPr>
            <a:lvl2pPr marL="400039" indent="0">
              <a:buFontTx/>
              <a:buNone/>
              <a:defRPr sz="2133"/>
            </a:lvl2pPr>
            <a:lvl3pPr marL="797963" indent="0">
              <a:buFontTx/>
              <a:buNone/>
              <a:defRPr sz="2133"/>
            </a:lvl3pPr>
            <a:lvl4pPr marL="1221285" indent="0">
              <a:buFontTx/>
              <a:buNone/>
              <a:defRPr sz="2133"/>
            </a:lvl4pPr>
            <a:lvl5pPr marL="1627675" indent="0">
              <a:buFontTx/>
              <a:buNone/>
              <a:defRPr sz="21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618069" y="549275"/>
            <a:ext cx="11205633" cy="844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3733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810252" y="6474884"/>
            <a:ext cx="552449" cy="184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600"/>
              </a:lnSpc>
              <a:defRPr lang="en-GB"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A8A81F-602E-4F8A-A59F-1CB8EC3665F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8599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"/>
          <p:cNvCxnSpPr>
            <a:cxnSpLocks noChangeShapeType="1"/>
          </p:cNvCxnSpPr>
          <p:nvPr userDrawn="1"/>
        </p:nvCxnSpPr>
        <p:spPr bwMode="auto">
          <a:xfrm>
            <a:off x="0" y="0"/>
            <a:ext cx="12192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" name="Rectangle 4"/>
          <p:cNvSpPr>
            <a:spLocks noGrp="1" noChangeArrowheads="1"/>
          </p:cNvSpPr>
          <p:nvPr>
            <p:ph type="title"/>
          </p:nvPr>
        </p:nvSpPr>
        <p:spPr>
          <a:xfrm>
            <a:off x="618069" y="549275"/>
            <a:ext cx="11205633" cy="844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3733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09601" y="1476047"/>
            <a:ext cx="5474447" cy="2330451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4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370918" y="1476047"/>
            <a:ext cx="5474447" cy="2330451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609601" y="3890541"/>
            <a:ext cx="5474447" cy="2330451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6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6370918" y="3890541"/>
            <a:ext cx="5474447" cy="2330451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5810252" y="6474884"/>
            <a:ext cx="552449" cy="184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600"/>
              </a:lnSpc>
              <a:defRPr lang="en-GB"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538A09-DD14-42AD-BF95-748291479ED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1428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ganization Chart or other visualizatio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22302" y="1428751"/>
            <a:ext cx="11197167" cy="4468813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  <a:endParaRPr lang="en-GB" noProof="0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618069" y="549275"/>
            <a:ext cx="11205633" cy="844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3733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10252" y="6474884"/>
            <a:ext cx="552449" cy="184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600"/>
              </a:lnSpc>
              <a:defRPr lang="en-GB"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A2AD3AA-77E8-4059-99E1-B20E6EF740D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11172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9B0C-DE2B-4333-BB65-CA123DA97F6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8611-4869-48B1-8B86-45E189519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1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6292" y="3017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67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EP-Logo_CMYK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18" y="674688"/>
            <a:ext cx="2940049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04063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EP-Logo_CMYK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4" y="6173789"/>
            <a:ext cx="230293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912862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Garamond" panose="020204040303010108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69938"/>
            <a:ext cx="10972800" cy="466737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>
                <a:latin typeface="Garamond" panose="02020404030301010803" pitchFamily="18" charset="0"/>
                <a:ea typeface="Tahoma" pitchFamily="34" charset="0"/>
                <a:cs typeface="Tahoma" pitchFamily="34" charset="0"/>
              </a:defRPr>
            </a:lvl1pPr>
            <a:lvl2pPr>
              <a:lnSpc>
                <a:spcPct val="100000"/>
              </a:lnSpc>
              <a:defRPr sz="2400">
                <a:latin typeface="Garamond" panose="02020404030301010803" pitchFamily="18" charset="0"/>
                <a:ea typeface="Tahoma" pitchFamily="34" charset="0"/>
                <a:cs typeface="Tahoma" pitchFamily="34" charset="0"/>
              </a:defRPr>
            </a:lvl2pPr>
            <a:lvl3pPr>
              <a:lnSpc>
                <a:spcPct val="100000"/>
              </a:lnSpc>
              <a:defRPr sz="2000">
                <a:latin typeface="Garamond" panose="02020404030301010803" pitchFamily="18" charset="0"/>
                <a:ea typeface="Tahoma" pitchFamily="34" charset="0"/>
                <a:cs typeface="Tahoma" pitchFamily="34" charset="0"/>
              </a:defRPr>
            </a:lvl3pPr>
            <a:lvl4pPr>
              <a:lnSpc>
                <a:spcPct val="100000"/>
              </a:lnSpc>
              <a:defRPr sz="1800">
                <a:latin typeface="Garamond" panose="02020404030301010803" pitchFamily="18" charset="0"/>
                <a:ea typeface="Tahoma" pitchFamily="34" charset="0"/>
                <a:cs typeface="Tahoma" pitchFamily="34" charset="0"/>
              </a:defRPr>
            </a:lvl4pPr>
            <a:lvl5pPr>
              <a:lnSpc>
                <a:spcPct val="100000"/>
              </a:lnSpc>
              <a:defRPr sz="1600">
                <a:latin typeface="Garamond" panose="02020404030301010803" pitchFamily="18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79718" y="6426201"/>
            <a:ext cx="73236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76092"/>
                </a:solidFill>
              </a:defRPr>
            </a:lvl1pPr>
          </a:lstStyle>
          <a:p>
            <a:r>
              <a:rPr lang="de-CH" altLang="fr-FR"/>
              <a:t>|  </a:t>
            </a:r>
            <a:fld id="{5B9621CD-12E1-40E7-8E21-CC6708070253}" type="slidenum">
              <a:rPr lang="de-CH" altLang="fr-FR"/>
              <a:pPr/>
              <a:t>‹#›</a:t>
            </a:fld>
            <a:r>
              <a:rPr lang="de-CH" alt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815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851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395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245" y="4342266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7D17-1A3B-427A-B4D7-6BEC34A15C4C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3C-0629-420D-B79D-C69FD786B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746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082" y="1825625"/>
            <a:ext cx="10358718" cy="4351338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2138-8D0D-45E6-885E-1EB0CC93F103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3C-0629-420D-B79D-C69FD786B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966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D510-DE37-4C09-BEB0-29AF45570BAE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3C-0629-420D-B79D-C69FD786B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17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8D68-38FC-4CDA-9E2C-B63D3795F973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3C-0629-420D-B79D-C69FD786B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62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7EBF-4E59-4AAE-89B6-E812264E1FA4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3C-0629-420D-B79D-C69FD786B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373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73D1-80BD-4A25-9BF8-09857C730A15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3C-0629-420D-B79D-C69FD786B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65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B8CB-49A1-4C1E-976D-C8C63E53BF05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3C-0629-420D-B79D-C69FD786B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291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F1A8-2702-45B3-89F7-58D0F37886F2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3C-0629-420D-B79D-C69FD786B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78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30C5-7455-42BD-8E93-317719C7C1CE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3C-0629-420D-B79D-C69FD786B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9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34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DAE3-9AC2-4174-8FCB-6F836A30ED59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3C-0629-420D-B79D-C69FD786B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365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63CB-351B-4FEA-9815-FCBD7FA7EBC8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3C-0629-420D-B79D-C69FD786B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4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9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9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1126864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11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image" Target="../media/image13.emf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277600" cy="91281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3971"/>
            <a:ext cx="25939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1175" y="6383971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83971"/>
            <a:ext cx="1060450" cy="36957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B34E4B-25F1-4D72-B319-B9B5A0ABC9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455296" y="0"/>
            <a:ext cx="6508722" cy="289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964018" y="0"/>
            <a:ext cx="2858162" cy="28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 userDrawn="1"/>
        </p:nvSpPr>
        <p:spPr>
          <a:xfrm>
            <a:off x="9822180" y="0"/>
            <a:ext cx="1912620" cy="289560"/>
          </a:xfrm>
          <a:prstGeom prst="rect">
            <a:avLst/>
          </a:prstGeom>
          <a:solidFill>
            <a:srgbClr val="77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752599"/>
            <a:ext cx="11277600" cy="46270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6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4" r:id="rId2"/>
    <p:sldLayoutId id="2147483740" r:id="rId3"/>
    <p:sldLayoutId id="2147483741" r:id="rId4"/>
    <p:sldLayoutId id="2147483710" r:id="rId5"/>
    <p:sldLayoutId id="2147483743" r:id="rId6"/>
    <p:sldLayoutId id="2147483745" r:id="rId7"/>
    <p:sldLayoutId id="2147483746" r:id="rId8"/>
    <p:sldLayoutId id="2147483716" r:id="rId9"/>
    <p:sldLayoutId id="2147483732" r:id="rId10"/>
    <p:sldLayoutId id="2147483717" r:id="rId11"/>
    <p:sldLayoutId id="2147483718" r:id="rId12"/>
    <p:sldLayoutId id="2147483719" r:id="rId13"/>
    <p:sldLayoutId id="2147483720" r:id="rId14"/>
    <p:sldLayoutId id="2147483734" r:id="rId15"/>
    <p:sldLayoutId id="2147483721" r:id="rId16"/>
    <p:sldLayoutId id="2147483722" r:id="rId17"/>
    <p:sldLayoutId id="2147483723" r:id="rId18"/>
    <p:sldLayoutId id="2147483733" r:id="rId19"/>
    <p:sldLayoutId id="2147483725" r:id="rId20"/>
    <p:sldLayoutId id="2147483726" r:id="rId21"/>
    <p:sldLayoutId id="2147483727" r:id="rId22"/>
    <p:sldLayoutId id="2147483728" r:id="rId23"/>
    <p:sldLayoutId id="2147483747" r:id="rId24"/>
    <p:sldLayoutId id="2147483731" r:id="rId25"/>
    <p:sldLayoutId id="2147483739" r:id="rId26"/>
    <p:sldLayoutId id="2147483748" r:id="rId27"/>
  </p:sldLayoutIdLst>
  <p:hf sldNum="0" hd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GB" sz="2800" b="1" kern="1200" baseline="0" noProof="0" dirty="0">
          <a:solidFill>
            <a:srgbClr val="12273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4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863">
          <p15:clr>
            <a:srgbClr val="F26B43"/>
          </p15:clr>
        </p15:guide>
        <p15:guide id="4" orient="horz" pos="1727">
          <p15:clr>
            <a:srgbClr val="F26B43"/>
          </p15:clr>
        </p15:guide>
        <p15:guide id="5" orient="horz" pos="3456">
          <p15:clr>
            <a:srgbClr val="F26B43"/>
          </p15:clr>
        </p15:guide>
        <p15:guide id="6" pos="4802">
          <p15:clr>
            <a:srgbClr val="F26B43"/>
          </p15:clr>
        </p15:guide>
        <p15:guide id="7" pos="5762">
          <p15:clr>
            <a:srgbClr val="F26B43"/>
          </p15:clr>
        </p15:guide>
        <p15:guide id="8" pos="6720">
          <p15:clr>
            <a:srgbClr val="F26B43"/>
          </p15:clr>
        </p15:guide>
        <p15:guide id="9" pos="7392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pos="2880">
          <p15:clr>
            <a:srgbClr val="F26B43"/>
          </p15:clr>
        </p15:guide>
        <p15:guide id="13" pos="1922">
          <p15:clr>
            <a:srgbClr val="F26B43"/>
          </p15:clr>
        </p15:guide>
        <p15:guide id="14" pos="960">
          <p15:clr>
            <a:srgbClr val="F26B43"/>
          </p15:clr>
        </p15:guide>
        <p15:guide id="15" pos="288">
          <p15:clr>
            <a:srgbClr val="F26B43"/>
          </p15:clr>
        </p15:guide>
        <p15:guide id="16" pos="6560">
          <p15:clr>
            <a:srgbClr val="F26B43"/>
          </p15:clr>
        </p15:guide>
        <p15:guide id="18" orient="horz" pos="1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2ADC334-F658-4CC0-B0B4-1AF63953A8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/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think-cell Slide" r:id="rId24" imgW="286" imgH="286" progId="TCLayout.ActiveDocument.1">
                  <p:embed/>
                </p:oleObj>
              </mc:Choice>
              <mc:Fallback>
                <p:oleObj name="think-cell Slide" r:id="rId24" imgW="286" imgH="2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2ADC334-F658-4CC0-B0B4-1AF63953A8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361951" y="103717"/>
            <a:ext cx="8669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400" dirty="0">
                <a:solidFill>
                  <a:srgbClr val="FFFFFF"/>
                </a:solidFill>
                <a:ea typeface="ヒラギノ角ゴ Pro W3"/>
                <a:cs typeface="ヒラギノ角ゴ Pro W3"/>
              </a:rPr>
              <a:t>Rubric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534584"/>
            <a:ext cx="10926233" cy="446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Mastertextformat bearbeiten</a:t>
            </a:r>
          </a:p>
          <a:p>
            <a:pPr lvl="1"/>
            <a:r>
              <a:rPr lang="en-GB" altLang="en-US"/>
              <a:t>Zweite Ebene</a:t>
            </a:r>
          </a:p>
          <a:p>
            <a:pPr lvl="2"/>
            <a:r>
              <a:rPr lang="en-GB" altLang="en-US"/>
              <a:t>Dritte Ebene</a:t>
            </a:r>
          </a:p>
          <a:p>
            <a:pPr lvl="3"/>
            <a:r>
              <a:rPr lang="en-GB" altLang="en-US"/>
              <a:t>Vierte Ebene</a:t>
            </a:r>
          </a:p>
          <a:p>
            <a:pPr lvl="4"/>
            <a:r>
              <a:rPr lang="en-GB" altLang="en-US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764118"/>
            <a:ext cx="11459633" cy="63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Mastertitelformat bearbeiten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8496301" y="6481233"/>
            <a:ext cx="3054351" cy="1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600"/>
              </a:lnSpc>
              <a:defRPr/>
            </a:pPr>
            <a:r>
              <a:rPr lang="en-GB" altLang="en-US" sz="12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-19165"/>
            <a:ext cx="12192000" cy="46166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 sz="2400" dirty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853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85" r:id="rId20"/>
  </p:sldLayoutIdLst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Arial" pitchFamily="34" charset="0"/>
          <a:cs typeface="Arial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Arial" pitchFamily="34" charset="0"/>
          <a:cs typeface="Arial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Arial" pitchFamily="34" charset="0"/>
          <a:cs typeface="Arial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Arial" pitchFamily="34" charset="0"/>
          <a:cs typeface="Arial" charset="0"/>
        </a:defRPr>
      </a:lvl5pPr>
      <a:lvl6pPr marL="609585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6pPr>
      <a:lvl7pPr marL="121917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7pPr>
      <a:lvl8pPr marL="1828754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8pPr>
      <a:lvl9pPr marL="2438339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933">
          <a:solidFill>
            <a:schemeClr val="tx1"/>
          </a:solidFill>
          <a:latin typeface="+mn-lt"/>
          <a:ea typeface="+mn-ea"/>
          <a:cs typeface="+mn-cs"/>
        </a:defRPr>
      </a:lvl1pPr>
      <a:lvl2pPr marL="39792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2pPr>
      <a:lvl3pPr marL="795847" algn="l" rtl="0" eaLnBrk="1" fontAlgn="base" hangingPunct="1">
        <a:spcBef>
          <a:spcPct val="0"/>
        </a:spcBef>
        <a:spcAft>
          <a:spcPct val="0"/>
        </a:spcAft>
        <a:defRPr sz="2133">
          <a:solidFill>
            <a:schemeClr val="tx1"/>
          </a:solidFill>
          <a:latin typeface="+mn-lt"/>
          <a:cs typeface="+mn-cs"/>
        </a:defRPr>
      </a:lvl3pPr>
      <a:lvl4pPr marL="1219170" algn="l" rtl="0" eaLnBrk="1" fontAlgn="base" hangingPunct="1">
        <a:spcBef>
          <a:spcPct val="0"/>
        </a:spcBef>
        <a:spcAft>
          <a:spcPct val="0"/>
        </a:spcAft>
        <a:defRPr sz="2133">
          <a:solidFill>
            <a:schemeClr val="tx1"/>
          </a:solidFill>
          <a:latin typeface="+mn-lt"/>
          <a:cs typeface="+mn-cs"/>
        </a:defRPr>
      </a:lvl4pPr>
      <a:lvl5pPr marL="1625559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defRPr sz="2133" i="1">
          <a:solidFill>
            <a:schemeClr val="tx1"/>
          </a:solidFill>
          <a:latin typeface="+mn-lt"/>
          <a:cs typeface="+mn-cs"/>
        </a:defRPr>
      </a:lvl5pPr>
      <a:lvl6pPr marL="2641534" indent="-404274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2133" i="1">
          <a:solidFill>
            <a:schemeClr val="tx1"/>
          </a:solidFill>
          <a:latin typeface="+mn-lt"/>
          <a:cs typeface="+mn-cs"/>
        </a:defRPr>
      </a:lvl6pPr>
      <a:lvl7pPr marL="3251119" indent="-404274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2133" i="1">
          <a:solidFill>
            <a:schemeClr val="tx1"/>
          </a:solidFill>
          <a:latin typeface="+mn-lt"/>
          <a:cs typeface="+mn-cs"/>
        </a:defRPr>
      </a:lvl7pPr>
      <a:lvl8pPr marL="3860703" indent="-404274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2133" i="1">
          <a:solidFill>
            <a:schemeClr val="tx1"/>
          </a:solidFill>
          <a:latin typeface="+mn-lt"/>
          <a:cs typeface="+mn-cs"/>
        </a:defRPr>
      </a:lvl8pPr>
      <a:lvl9pPr marL="4470288" indent="-404274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2133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02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EAD4-A151-4263-9815-EB3461FC59D1}" type="datetime1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2BE3C-0629-420D-B79D-C69FD786B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8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81_A9A2298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rb.europa.eu/pub/pdf/reports/esrb.ecb.climate_report202207~622b791878.e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57199" y="1752600"/>
            <a:ext cx="7165975" cy="4183380"/>
          </a:xfrm>
        </p:spPr>
        <p:txBody>
          <a:bodyPr>
            <a:normAutofit/>
          </a:bodyPr>
          <a:lstStyle/>
          <a:p>
            <a:r>
              <a:rPr lang="en-GB" b="1" dirty="0" smtClean="0"/>
              <a:t>Climate and Capital Conference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sz="2400" b="1" dirty="0" smtClean="0"/>
              <a:t>19 and 20 October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631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A401-25C8-41D5-B17E-23464F56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08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Illustrative Cases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2E615-4756-4EFB-8201-34F986D1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BE3C-0629-420D-B79D-C69FD786B6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CA7B8-A12C-4517-8DA0-EBA212C6B184}"/>
              </a:ext>
            </a:extLst>
          </p:cNvPr>
          <p:cNvSpPr txBox="1"/>
          <p:nvPr/>
        </p:nvSpPr>
        <p:spPr>
          <a:xfrm>
            <a:off x="296059" y="1043731"/>
            <a:ext cx="454209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1 – Higher Mean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↑ EL, so ↑ reserves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change in UL, so no change capital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2 – Higher Variance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change in EL, so no change reserves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↑ UL, so ↑ capital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3 – Higher Mean and Variance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↑ EL, so ↑ reserves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↑ UL, so ↑ capital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EFA21B-8E64-DCC9-8543-4187F5F4E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314" y="437644"/>
            <a:ext cx="7019323" cy="62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7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876DD9-1031-41BA-BC0E-D98B2CB7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2 - Components of Capital Framework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92FE7-F0D2-4AA1-9641-C2088757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BE3C-0629-420D-B79D-C69FD786B6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A0A35B0-D3A9-6389-E3B8-E440ADE49D4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6987" y="2372802"/>
          <a:ext cx="11403436" cy="412007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594523">
                  <a:extLst>
                    <a:ext uri="{9D8B030D-6E8A-4147-A177-3AD203B41FA5}">
                      <a16:colId xmlns:a16="http://schemas.microsoft.com/office/drawing/2014/main" val="1002979225"/>
                    </a:ext>
                  </a:extLst>
                </a:gridCol>
                <a:gridCol w="4248672">
                  <a:extLst>
                    <a:ext uri="{9D8B030D-6E8A-4147-A177-3AD203B41FA5}">
                      <a16:colId xmlns:a16="http://schemas.microsoft.com/office/drawing/2014/main" val="2806921655"/>
                    </a:ext>
                  </a:extLst>
                </a:gridCol>
                <a:gridCol w="4560241">
                  <a:extLst>
                    <a:ext uri="{9D8B030D-6E8A-4147-A177-3AD203B41FA5}">
                      <a16:colId xmlns:a16="http://schemas.microsoft.com/office/drawing/2014/main" val="2195198341"/>
                    </a:ext>
                  </a:extLst>
                </a:gridCol>
              </a:tblGrid>
              <a:tr h="398433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</a:rPr>
                        <a:t>Variable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</a:rPr>
                        <a:t>Assumption Needed for a Climate Impact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</a:rPr>
                        <a:t>Examples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17430113"/>
                  </a:ext>
                </a:extLst>
              </a:tr>
              <a:tr h="89647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Minimum (r)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Higher variance of losses across asset classes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Climate-related uncertainties (climate sensitivity, policy, technology, sentiment), amplifiers, tipping points, or feedback loops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329082"/>
                  </a:ext>
                </a:extLst>
              </a:tr>
              <a:tr h="63085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Conservation Buffer (c)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Increased stress losses for the bank as a whole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Interaction between business cycle or climate shocks amplify losses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845227"/>
                  </a:ext>
                </a:extLst>
              </a:tr>
              <a:tr h="89647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Countercyclical Buffer (y)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Elevated macro risks or cyclical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Stranded assets or bubbles, transition-focused firms become less resilient, or evolving business cycle dynamics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742690"/>
                  </a:ext>
                </a:extLst>
              </a:tr>
              <a:tr h="66699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GSIB Buffer (g)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Higher LGD for GSIBs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More difficult to reallocate credit during transition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637321"/>
                  </a:ext>
                </a:extLst>
              </a:tr>
              <a:tr h="63085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Risk-Weighted Assets (RWA)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Change in relative riskiness of assets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Climate change has a heterogenous impact across assets, regions, or sectors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5454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D5A071-12A6-5E2D-1544-F18C7C1B59CF}"/>
                  </a:ext>
                </a:extLst>
              </p:cNvPr>
              <p:cNvSpPr txBox="1"/>
              <p:nvPr/>
            </p:nvSpPr>
            <p:spPr>
              <a:xfrm>
                <a:off x="905691" y="1307410"/>
                <a:ext cx="1044810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𝑅𝑒𝑞𝑢𝑖𝑟𝑒𝑑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𝐶𝑎𝑝𝑖𝑡𝑎𝑙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𝑀𝑖𝑛𝑖𝑚𝑢𝑚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𝐶𝑜𝑛𝑠𝑒𝑟𝑣𝑎𝑡𝑖𝑜𝑛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𝐵𝑢𝑓𝑓𝑒𝑟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𝐶𝑜𝑢𝑛𝑡𝑒𝑟𝑐𝑦𝑐𝑙𝑖𝑎𝑙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𝐵𝑢𝑓𝑓𝑒𝑟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𝐺𝑆𝐼𝐵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𝐵𝑢𝑓𝑓𝑒𝑟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D5A071-12A6-5E2D-1544-F18C7C1B5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91" y="1307410"/>
                <a:ext cx="1044810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FCE909-6587-4162-81CA-8D0AE5A73936}"/>
                  </a:ext>
                </a:extLst>
              </p:cNvPr>
              <p:cNvSpPr txBox="1"/>
              <p:nvPr/>
            </p:nvSpPr>
            <p:spPr>
              <a:xfrm>
                <a:off x="2728339" y="1760453"/>
                <a:ext cx="6194571" cy="542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45720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𝑅𝑊𝐴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FCE909-6587-4162-81CA-8D0AE5A73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339" y="1760453"/>
                <a:ext cx="6194571" cy="5425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95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A079-D0DD-4955-8A06-6BF962D5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3B9F2-B81E-41F7-BDDA-EC9CA1A7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082" y="1493240"/>
            <a:ext cx="10515600" cy="49996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Uncertainty</a:t>
            </a:r>
          </a:p>
          <a:p>
            <a:pPr lvl="1"/>
            <a:r>
              <a:rPr lang="en-US" dirty="0"/>
              <a:t>How will we know if the loss-generating process has changed?  When will we know it?</a:t>
            </a:r>
          </a:p>
          <a:p>
            <a:pPr lvl="1"/>
            <a:r>
              <a:rPr lang="en-US" dirty="0"/>
              <a:t>What would an “epistemological break” with less reliance on historical evidence look like?</a:t>
            </a:r>
          </a:p>
          <a:p>
            <a:r>
              <a:rPr lang="en-US" dirty="0"/>
              <a:t>Forward-looking</a:t>
            </a:r>
          </a:p>
          <a:p>
            <a:pPr lvl="1"/>
            <a:r>
              <a:rPr lang="en-US" dirty="0"/>
              <a:t>How does one incorporate more forward-looking loss estimates?  Will some risk and RWA parameters update automatically?  </a:t>
            </a:r>
          </a:p>
          <a:p>
            <a:pPr lvl="1"/>
            <a:r>
              <a:rPr lang="en-US" dirty="0"/>
              <a:t>Will market prices and accounting treatment reflect emerging risks?  Is that enough?</a:t>
            </a:r>
          </a:p>
          <a:p>
            <a:pPr lvl="1"/>
            <a:r>
              <a:rPr lang="en-US" dirty="0"/>
              <a:t>How can scenario analysis help?</a:t>
            </a:r>
          </a:p>
          <a:p>
            <a:r>
              <a:rPr lang="en-US" dirty="0"/>
              <a:t>Time horizon</a:t>
            </a:r>
          </a:p>
          <a:p>
            <a:pPr lvl="1"/>
            <a:r>
              <a:rPr lang="en-US" dirty="0"/>
              <a:t>Does climate change require a shift in the one-year capital horizon?</a:t>
            </a:r>
          </a:p>
          <a:p>
            <a:pPr lvl="1"/>
            <a:r>
              <a:rPr lang="en-US" dirty="0"/>
              <a:t>If so, how do we determine the appropriate horizon?</a:t>
            </a:r>
          </a:p>
          <a:p>
            <a:r>
              <a:rPr lang="en-US" dirty="0"/>
              <a:t>Capital minimum vs. RWA</a:t>
            </a:r>
          </a:p>
          <a:p>
            <a:pPr lvl="1"/>
            <a:r>
              <a:rPr lang="en-US" dirty="0"/>
              <a:t>How to disentangle impact on required level of capital (ratios) from relative riskiness (RWA)?</a:t>
            </a:r>
          </a:p>
          <a:p>
            <a:pPr lvl="1"/>
            <a:r>
              <a:rPr lang="en-US" dirty="0"/>
              <a:t>Is there a different burden of proof for each? </a:t>
            </a:r>
          </a:p>
          <a:p>
            <a:r>
              <a:rPr lang="en-US" dirty="0"/>
              <a:t>Sustained v. temporary risks</a:t>
            </a:r>
          </a:p>
          <a:p>
            <a:pPr lvl="1"/>
            <a:r>
              <a:rPr lang="en-US" dirty="0"/>
              <a:t>Could climate change increase risks and uncertainties primarily during the transition?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7871C-0AD4-4118-862F-353561B2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BE3C-0629-420D-B79D-C69FD786B6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253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4E48-3BAB-4EC7-807C-6A7E699EB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7E3EE-8221-4B77-91CB-DBC355737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082" y="1825625"/>
            <a:ext cx="10439112" cy="4351338"/>
          </a:xfrm>
        </p:spPr>
        <p:txBody>
          <a:bodyPr>
            <a:normAutofit/>
          </a:bodyPr>
          <a:lstStyle/>
          <a:p>
            <a:r>
              <a:rPr lang="en-US" dirty="0"/>
              <a:t>Paper tries to provide an objective, conceptual framework to assess potential links between climate change and regulatory capital</a:t>
            </a:r>
          </a:p>
          <a:p>
            <a:r>
              <a:rPr lang="en-US" dirty="0"/>
              <a:t>Primary conclusion is that climate change </a:t>
            </a:r>
            <a:r>
              <a:rPr lang="en-US" u="sng" dirty="0"/>
              <a:t>could</a:t>
            </a:r>
            <a:r>
              <a:rPr lang="en-US" dirty="0"/>
              <a:t> impact the regulatory capital regime, but impact depends on:</a:t>
            </a:r>
          </a:p>
          <a:p>
            <a:pPr lvl="1"/>
            <a:r>
              <a:rPr lang="en-US" dirty="0"/>
              <a:t>Assumptions and beliefs about changes to the loss-generating process</a:t>
            </a:r>
          </a:p>
          <a:p>
            <a:pPr lvl="1"/>
            <a:r>
              <a:rPr lang="en-US" dirty="0"/>
              <a:t>Policy objective and link to a specific component of the framework</a:t>
            </a:r>
          </a:p>
          <a:p>
            <a:r>
              <a:rPr lang="en-US" dirty="0"/>
              <a:t>Key challenges</a:t>
            </a:r>
          </a:p>
          <a:p>
            <a:pPr lvl="1"/>
            <a:r>
              <a:rPr lang="en-US" dirty="0"/>
              <a:t>Uncertainty about how and when climate change might impact potential bank losses</a:t>
            </a:r>
          </a:p>
          <a:p>
            <a:pPr lvl="1"/>
            <a:r>
              <a:rPr lang="en-US" dirty="0"/>
              <a:t>Complexity of capital regime, particularly RWA machinery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81355-5B3B-497F-8922-86F017AA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BE3C-0629-420D-B79D-C69FD786B6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66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A8092A-0EC1-7146-BE7F-C484CFCF2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221" y="5459413"/>
            <a:ext cx="7165974" cy="982800"/>
          </a:xfrm>
        </p:spPr>
        <p:txBody>
          <a:bodyPr/>
          <a:lstStyle/>
          <a:p>
            <a:r>
              <a:rPr lang="en-US" dirty="0"/>
              <a:t>19 October 2022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90221" y="1196009"/>
            <a:ext cx="7438447" cy="4719016"/>
          </a:xfrm>
        </p:spPr>
        <p:txBody>
          <a:bodyPr>
            <a:normAutofit lnSpcReduction="10000"/>
          </a:bodyPr>
          <a:lstStyle/>
          <a:p>
            <a:r>
              <a:rPr lang="en-GB" i="1" dirty="0" smtClean="0">
                <a:latin typeface="Arial" panose="020B0604020202020204" pitchFamily="34" charset="0"/>
              </a:rPr>
              <a:t>The </a:t>
            </a:r>
            <a:r>
              <a:rPr lang="en-GB" i="1" dirty="0">
                <a:latin typeface="Arial" panose="020B0604020202020204" pitchFamily="34" charset="0"/>
              </a:rPr>
              <a:t>conceptual links between climate change and the prudential frameworks, parallels to and differences for </a:t>
            </a:r>
            <a:r>
              <a:rPr lang="en-GB" i="1" dirty="0" smtClean="0">
                <a:latin typeface="Arial" panose="020B0604020202020204" pitchFamily="34" charset="0"/>
              </a:rPr>
              <a:t>insurance</a:t>
            </a:r>
          </a:p>
          <a:p>
            <a:r>
              <a:rPr lang="en-GB" sz="2400" b="1" dirty="0" smtClean="0">
                <a:latin typeface="Arial" panose="020B0604020202020204" pitchFamily="34" charset="0"/>
              </a:rPr>
              <a:t>Vicky </a:t>
            </a:r>
            <a:r>
              <a:rPr lang="en-GB" sz="2400" b="1" dirty="0" err="1" smtClean="0">
                <a:latin typeface="Arial" panose="020B0604020202020204" pitchFamily="34" charset="0"/>
              </a:rPr>
              <a:t>Saporta</a:t>
            </a:r>
            <a:r>
              <a:rPr lang="en-GB" sz="2400" dirty="0" smtClean="0">
                <a:latin typeface="Arial" panose="020B0604020202020204" pitchFamily="34" charset="0"/>
              </a:rPr>
              <a:t>, </a:t>
            </a:r>
            <a:r>
              <a:rPr lang="en-GB" sz="2400" dirty="0" smtClean="0"/>
              <a:t>Executive Director, Prudential Policy, Bank of England and Chair of the Executive Committee of the International Association of Insurance Supervisors</a:t>
            </a:r>
          </a:p>
          <a:p>
            <a:endParaRPr lang="en-GB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Official: </a:t>
            </a:r>
            <a:r>
              <a:rPr lang="en-GB" dirty="0">
                <a:solidFill>
                  <a:srgbClr val="000000">
                    <a:tint val="75000"/>
                  </a:srgbClr>
                </a:solidFill>
              </a:rPr>
              <a:t>Green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0567"/>
            <a:ext cx="11277600" cy="912814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Setting the scene… Our work at the IAIS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F0521B-C2DE-438B-B9F9-872C02753787}"/>
              </a:ext>
            </a:extLst>
          </p:cNvPr>
          <p:cNvSpPr txBox="1"/>
          <p:nvPr/>
        </p:nvSpPr>
        <p:spPr>
          <a:xfrm>
            <a:off x="342248" y="1473381"/>
            <a:ext cx="11392551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IAIS has been progressing thinking on climate risk insurance supervisory standards: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2021: Application Paper on the Supervision of Climate-related Risks in the Insurance Sector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September 2021: Global Insurance Market Report (GIMAR) special topic edition on climate change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2022: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workshops to over 200 insurance supervisors globally on climate scenario analysis drawing from the experience across our membership</a:t>
            </a:r>
          </a:p>
        </p:txBody>
      </p:sp>
    </p:spTree>
    <p:extLst>
      <p:ext uri="{BB962C8B-B14F-4D97-AF65-F5344CB8AC3E}">
        <p14:creationId xmlns:p14="http://schemas.microsoft.com/office/powerpoint/2010/main" val="15103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Official: </a:t>
            </a:r>
            <a:r>
              <a:rPr lang="en-GB" dirty="0">
                <a:solidFill>
                  <a:srgbClr val="000000">
                    <a:tint val="75000"/>
                  </a:srgbClr>
                </a:solidFill>
              </a:rPr>
              <a:t>Green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8783" y="332644"/>
            <a:ext cx="11277600" cy="912814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Setting the scene: climate risk on the balance sheet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F3BE692-22DB-4E8A-915D-9036A569B5D4}"/>
              </a:ext>
            </a:extLst>
          </p:cNvPr>
          <p:cNvCxnSpPr>
            <a:cxnSpLocks/>
          </p:cNvCxnSpPr>
          <p:nvPr/>
        </p:nvCxnSpPr>
        <p:spPr>
          <a:xfrm>
            <a:off x="6096000" y="1189206"/>
            <a:ext cx="25674" cy="1211019"/>
          </a:xfrm>
          <a:prstGeom prst="line">
            <a:avLst/>
          </a:prstGeom>
          <a:ln w="793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4E02992-E2A7-4320-A07E-578F8C62FC8F}"/>
              </a:ext>
            </a:extLst>
          </p:cNvPr>
          <p:cNvSpPr txBox="1"/>
          <p:nvPr/>
        </p:nvSpPr>
        <p:spPr>
          <a:xfrm>
            <a:off x="4308822" y="2000115"/>
            <a:ext cx="3595955" cy="40011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Similarities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396DB4-166B-4718-A8FA-F967B1CEFF25}"/>
              </a:ext>
            </a:extLst>
          </p:cNvPr>
          <p:cNvSpPr txBox="1"/>
          <p:nvPr/>
        </p:nvSpPr>
        <p:spPr>
          <a:xfrm>
            <a:off x="349466" y="1162556"/>
            <a:ext cx="457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12273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Banks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FDCE2-CAEB-4E53-BBD7-FAE255C89655}"/>
              </a:ext>
            </a:extLst>
          </p:cNvPr>
          <p:cNvSpPr txBox="1"/>
          <p:nvPr/>
        </p:nvSpPr>
        <p:spPr>
          <a:xfrm>
            <a:off x="6858108" y="1162556"/>
            <a:ext cx="457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12273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Insurers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852AEA-3693-4E90-A0DB-9A13BD4C4435}"/>
              </a:ext>
            </a:extLst>
          </p:cNvPr>
          <p:cNvSpPr txBox="1"/>
          <p:nvPr/>
        </p:nvSpPr>
        <p:spPr>
          <a:xfrm>
            <a:off x="1774077" y="2359646"/>
            <a:ext cx="87419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Climate-related risks are a new driver of the existing financial risks that firms both insurers and banks face. Both are similarly affected by climate risk on the asset side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C38EC3-BA61-4445-BE6B-2F8E9E3F3371}"/>
              </a:ext>
            </a:extLst>
          </p:cNvPr>
          <p:cNvSpPr txBox="1"/>
          <p:nvPr/>
        </p:nvSpPr>
        <p:spPr>
          <a:xfrm>
            <a:off x="4239605" y="2983677"/>
            <a:ext cx="3595955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5EC6A4C-5FBD-4564-B9DB-AC33E2C96F70}"/>
              </a:ext>
            </a:extLst>
          </p:cNvPr>
          <p:cNvGrpSpPr/>
          <p:nvPr/>
        </p:nvGrpSpPr>
        <p:grpSpPr>
          <a:xfrm>
            <a:off x="217171" y="3256787"/>
            <a:ext cx="11880379" cy="1609966"/>
            <a:chOff x="163676" y="3350307"/>
            <a:chExt cx="11880379" cy="160996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14DB0F7-7E2C-4CEC-846C-028024BCCD5E}"/>
                </a:ext>
              </a:extLst>
            </p:cNvPr>
            <p:cNvSpPr txBox="1"/>
            <p:nvPr/>
          </p:nvSpPr>
          <p:spPr>
            <a:xfrm>
              <a:off x="163676" y="4291287"/>
              <a:ext cx="502477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Valuation is </a:t>
              </a:r>
              <a:r>
                <a:rPr lang="en-GB" sz="18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determined mainly by accounting</a:t>
              </a:r>
              <a:endPara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69E7EF-9094-4B6E-BB58-6A0F9221475B}"/>
                </a:ext>
              </a:extLst>
            </p:cNvPr>
            <p:cNvSpPr txBox="1"/>
            <p:nvPr/>
          </p:nvSpPr>
          <p:spPr>
            <a:xfrm>
              <a:off x="6792269" y="4313942"/>
              <a:ext cx="5245614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 valuation of climate-liabilities is influenced by regulators  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CFDCFE-12F7-413D-91C9-1C24EE8814ED}"/>
                </a:ext>
              </a:extLst>
            </p:cNvPr>
            <p:cNvSpPr txBox="1"/>
            <p:nvPr/>
          </p:nvSpPr>
          <p:spPr>
            <a:xfrm>
              <a:off x="6798441" y="3350307"/>
              <a:ext cx="5245614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Climate change affects liabilities for example, physical risks will impact liabilities of general insurers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D9F728-7F8F-4B1E-9722-E87BE8AEBEFA}"/>
                </a:ext>
              </a:extLst>
            </p:cNvPr>
            <p:cNvSpPr txBox="1"/>
            <p:nvPr/>
          </p:nvSpPr>
          <p:spPr>
            <a:xfrm>
              <a:off x="163676" y="3647854"/>
              <a:ext cx="502477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Bank deposits are not a function of climate risk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B2FF56F-68A3-4F6A-AF0B-016FE86F7B7C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>
              <a:off x="5263847" y="3811972"/>
              <a:ext cx="1534594" cy="0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08BC54F-D0D7-4A2D-A3BB-D038BB062A32}"/>
                </a:ext>
              </a:extLst>
            </p:cNvPr>
            <p:cNvCxnSpPr/>
            <p:nvPr/>
          </p:nvCxnSpPr>
          <p:spPr>
            <a:xfrm>
              <a:off x="5240454" y="4490522"/>
              <a:ext cx="1551815" cy="0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A69E7EF-9094-4B6E-BB58-6A0F9221475B}"/>
              </a:ext>
            </a:extLst>
          </p:cNvPr>
          <p:cNvSpPr txBox="1"/>
          <p:nvPr/>
        </p:nvSpPr>
        <p:spPr>
          <a:xfrm>
            <a:off x="6851936" y="4947652"/>
            <a:ext cx="524561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Practical considerations for the insurance industry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CDAA-1437-4C8C-BA7B-9B53DCDF1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90" y="226563"/>
            <a:ext cx="11277600" cy="912814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Expected and Unexpected Losses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37134-72AC-4ED4-B0FB-98F4F810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Official: Green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AC59BA-8EE2-4791-87AA-1D42ACCB8CAC}"/>
              </a:ext>
            </a:extLst>
          </p:cNvPr>
          <p:cNvGrpSpPr/>
          <p:nvPr/>
        </p:nvGrpSpPr>
        <p:grpSpPr>
          <a:xfrm>
            <a:off x="412550" y="1540064"/>
            <a:ext cx="6690202" cy="4329268"/>
            <a:chOff x="2006464" y="1831094"/>
            <a:chExt cx="7361195" cy="46047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E9FE916-1717-4EE6-8D36-F389681B54AA}"/>
                </a:ext>
              </a:extLst>
            </p:cNvPr>
            <p:cNvGrpSpPr/>
            <p:nvPr/>
          </p:nvGrpSpPr>
          <p:grpSpPr>
            <a:xfrm>
              <a:off x="2006464" y="1831094"/>
              <a:ext cx="7265125" cy="4604714"/>
              <a:chOff x="406122" y="835105"/>
              <a:chExt cx="5270147" cy="3646884"/>
            </a:xfrm>
          </p:grpSpPr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5C616AB1-7AAA-4090-84D2-D18AFFFD7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3350" y="1242298"/>
                <a:ext cx="1119188" cy="320516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800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BB8D6CF4-E430-4C4C-AE3D-874260AC5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442" y="835105"/>
                <a:ext cx="92653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GB" sz="2200" b="1" dirty="0">
                    <a:cs typeface="Arial" charset="0"/>
                  </a:rPr>
                  <a:t>Assets</a:t>
                </a:r>
                <a:endParaRPr lang="en-GB" sz="2200" dirty="0">
                  <a:cs typeface="Arial" charset="0"/>
                </a:endParaRPr>
              </a:p>
            </p:txBody>
          </p:sp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A0D463EE-BBE5-4CDA-80DD-1DBD64A13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1425" y="835105"/>
                <a:ext cx="130484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GB" sz="2200" b="1" dirty="0">
                    <a:cs typeface="Arial" charset="0"/>
                  </a:rPr>
                  <a:t>Liabilities</a:t>
                </a:r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5CA200E8-36DA-4566-BE3C-DE5D6682A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122" y="2526947"/>
                <a:ext cx="792162" cy="587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GB" sz="1600" dirty="0">
                    <a:cs typeface="Arial" charset="0"/>
                  </a:rPr>
                  <a:t>Assets at market value</a:t>
                </a:r>
                <a:r>
                  <a:rPr lang="en-GB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989ACBB5-2270-442F-8878-A8111EBE293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971550" y="1242298"/>
                <a:ext cx="349250" cy="3186113"/>
              </a:xfrm>
              <a:custGeom>
                <a:avLst/>
                <a:gdLst>
                  <a:gd name="T0" fmla="*/ 2147483647 w 424"/>
                  <a:gd name="T1" fmla="*/ 2147483647 h 1696"/>
                  <a:gd name="T2" fmla="*/ 2147483647 w 424"/>
                  <a:gd name="T3" fmla="*/ 2147483647 h 1696"/>
                  <a:gd name="T4" fmla="*/ 2147483647 w 424"/>
                  <a:gd name="T5" fmla="*/ 2147483647 h 1696"/>
                  <a:gd name="T6" fmla="*/ 2147483647 w 424"/>
                  <a:gd name="T7" fmla="*/ 2147483647 h 1696"/>
                  <a:gd name="T8" fmla="*/ 2147483647 w 424"/>
                  <a:gd name="T9" fmla="*/ 2147483647 h 1696"/>
                  <a:gd name="T10" fmla="*/ 2147483647 w 424"/>
                  <a:gd name="T11" fmla="*/ 2147483647 h 1696"/>
                  <a:gd name="T12" fmla="*/ 2147483647 w 424"/>
                  <a:gd name="T13" fmla="*/ 2147483647 h 1696"/>
                  <a:gd name="T14" fmla="*/ 2147483647 w 424"/>
                  <a:gd name="T15" fmla="*/ 2147483647 h 1696"/>
                  <a:gd name="T16" fmla="*/ 2147483647 w 424"/>
                  <a:gd name="T17" fmla="*/ 2147483647 h 1696"/>
                  <a:gd name="T18" fmla="*/ 2147483647 w 424"/>
                  <a:gd name="T19" fmla="*/ 2147483647 h 1696"/>
                  <a:gd name="T20" fmla="*/ 2147483647 w 424"/>
                  <a:gd name="T21" fmla="*/ 2147483647 h 1696"/>
                  <a:gd name="T22" fmla="*/ 2147483647 w 424"/>
                  <a:gd name="T23" fmla="*/ 2147483647 h 1696"/>
                  <a:gd name="T24" fmla="*/ 2147483647 w 424"/>
                  <a:gd name="T25" fmla="*/ 2147483647 h 1696"/>
                  <a:gd name="T26" fmla="*/ 2147483647 w 424"/>
                  <a:gd name="T27" fmla="*/ 2147483647 h 1696"/>
                  <a:gd name="T28" fmla="*/ 2147483647 w 424"/>
                  <a:gd name="T29" fmla="*/ 2147483647 h 1696"/>
                  <a:gd name="T30" fmla="*/ 2147483647 w 424"/>
                  <a:gd name="T31" fmla="*/ 2147483647 h 1696"/>
                  <a:gd name="T32" fmla="*/ 2147483647 w 424"/>
                  <a:gd name="T33" fmla="*/ 2147483647 h 1696"/>
                  <a:gd name="T34" fmla="*/ 2147483647 w 424"/>
                  <a:gd name="T35" fmla="*/ 2147483647 h 1696"/>
                  <a:gd name="T36" fmla="*/ 2147483647 w 424"/>
                  <a:gd name="T37" fmla="*/ 2147483647 h 1696"/>
                  <a:gd name="T38" fmla="*/ 2147483647 w 424"/>
                  <a:gd name="T39" fmla="*/ 2147483647 h 1696"/>
                  <a:gd name="T40" fmla="*/ 2147483647 w 424"/>
                  <a:gd name="T41" fmla="*/ 2147483647 h 1696"/>
                  <a:gd name="T42" fmla="*/ 2147483647 w 424"/>
                  <a:gd name="T43" fmla="*/ 2147483647 h 1696"/>
                  <a:gd name="T44" fmla="*/ 2147483647 w 424"/>
                  <a:gd name="T45" fmla="*/ 2147483647 h 1696"/>
                  <a:gd name="T46" fmla="*/ 2147483647 w 424"/>
                  <a:gd name="T47" fmla="*/ 2147483647 h 1696"/>
                  <a:gd name="T48" fmla="*/ 2147483647 w 424"/>
                  <a:gd name="T49" fmla="*/ 2147483647 h 1696"/>
                  <a:gd name="T50" fmla="*/ 2147483647 w 424"/>
                  <a:gd name="T51" fmla="*/ 2147483647 h 1696"/>
                  <a:gd name="T52" fmla="*/ 2147483647 w 424"/>
                  <a:gd name="T53" fmla="*/ 2147483647 h 1696"/>
                  <a:gd name="T54" fmla="*/ 2147483647 w 424"/>
                  <a:gd name="T55" fmla="*/ 2147483647 h 1696"/>
                  <a:gd name="T56" fmla="*/ 2147483647 w 424"/>
                  <a:gd name="T57" fmla="*/ 2147483647 h 1696"/>
                  <a:gd name="T58" fmla="*/ 2147483647 w 424"/>
                  <a:gd name="T59" fmla="*/ 2147483647 h 1696"/>
                  <a:gd name="T60" fmla="*/ 2147483647 w 424"/>
                  <a:gd name="T61" fmla="*/ 2147483647 h 1696"/>
                  <a:gd name="T62" fmla="*/ 2147483647 w 424"/>
                  <a:gd name="T63" fmla="*/ 2147483647 h 1696"/>
                  <a:gd name="T64" fmla="*/ 2147483647 w 424"/>
                  <a:gd name="T65" fmla="*/ 2147483647 h 1696"/>
                  <a:gd name="T66" fmla="*/ 2147483647 w 424"/>
                  <a:gd name="T67" fmla="*/ 2147483647 h 1696"/>
                  <a:gd name="T68" fmla="*/ 2147483647 w 424"/>
                  <a:gd name="T69" fmla="*/ 2147483647 h 1696"/>
                  <a:gd name="T70" fmla="*/ 2147483647 w 424"/>
                  <a:gd name="T71" fmla="*/ 2147483647 h 1696"/>
                  <a:gd name="T72" fmla="*/ 2147483647 w 424"/>
                  <a:gd name="T73" fmla="*/ 2147483647 h 1696"/>
                  <a:gd name="T74" fmla="*/ 2147483647 w 424"/>
                  <a:gd name="T75" fmla="*/ 2147483647 h 1696"/>
                  <a:gd name="T76" fmla="*/ 2147483647 w 424"/>
                  <a:gd name="T77" fmla="*/ 2147483647 h 1696"/>
                  <a:gd name="T78" fmla="*/ 2147483647 w 424"/>
                  <a:gd name="T79" fmla="*/ 2147483647 h 1696"/>
                  <a:gd name="T80" fmla="*/ 2147483647 w 424"/>
                  <a:gd name="T81" fmla="*/ 2147483647 h 1696"/>
                  <a:gd name="T82" fmla="*/ 2147483647 w 424"/>
                  <a:gd name="T83" fmla="*/ 2147483647 h 1696"/>
                  <a:gd name="T84" fmla="*/ 2147483647 w 424"/>
                  <a:gd name="T85" fmla="*/ 2147483647 h 1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24" h="1696">
                    <a:moveTo>
                      <a:pt x="0" y="0"/>
                    </a:moveTo>
                    <a:lnTo>
                      <a:pt x="21" y="2"/>
                    </a:lnTo>
                    <a:lnTo>
                      <a:pt x="41" y="4"/>
                    </a:lnTo>
                    <a:lnTo>
                      <a:pt x="63" y="7"/>
                    </a:lnTo>
                    <a:lnTo>
                      <a:pt x="83" y="13"/>
                    </a:lnTo>
                    <a:lnTo>
                      <a:pt x="100" y="18"/>
                    </a:lnTo>
                    <a:lnTo>
                      <a:pt x="118" y="25"/>
                    </a:lnTo>
                    <a:lnTo>
                      <a:pt x="135" y="32"/>
                    </a:lnTo>
                    <a:lnTo>
                      <a:pt x="149" y="43"/>
                    </a:lnTo>
                    <a:lnTo>
                      <a:pt x="163" y="52"/>
                    </a:lnTo>
                    <a:lnTo>
                      <a:pt x="176" y="63"/>
                    </a:lnTo>
                    <a:lnTo>
                      <a:pt x="187" y="76"/>
                    </a:lnTo>
                    <a:lnTo>
                      <a:pt x="190" y="81"/>
                    </a:lnTo>
                    <a:lnTo>
                      <a:pt x="196" y="88"/>
                    </a:lnTo>
                    <a:lnTo>
                      <a:pt x="199" y="94"/>
                    </a:lnTo>
                    <a:lnTo>
                      <a:pt x="203" y="101"/>
                    </a:lnTo>
                    <a:lnTo>
                      <a:pt x="205" y="108"/>
                    </a:lnTo>
                    <a:lnTo>
                      <a:pt x="206" y="113"/>
                    </a:lnTo>
                    <a:lnTo>
                      <a:pt x="210" y="120"/>
                    </a:lnTo>
                    <a:lnTo>
                      <a:pt x="210" y="128"/>
                    </a:lnTo>
                    <a:lnTo>
                      <a:pt x="212" y="135"/>
                    </a:lnTo>
                    <a:lnTo>
                      <a:pt x="212" y="142"/>
                    </a:lnTo>
                    <a:lnTo>
                      <a:pt x="212" y="707"/>
                    </a:lnTo>
                    <a:lnTo>
                      <a:pt x="212" y="715"/>
                    </a:lnTo>
                    <a:lnTo>
                      <a:pt x="214" y="722"/>
                    </a:lnTo>
                    <a:lnTo>
                      <a:pt x="214" y="729"/>
                    </a:lnTo>
                    <a:lnTo>
                      <a:pt x="215" y="736"/>
                    </a:lnTo>
                    <a:lnTo>
                      <a:pt x="219" y="743"/>
                    </a:lnTo>
                    <a:lnTo>
                      <a:pt x="221" y="750"/>
                    </a:lnTo>
                    <a:lnTo>
                      <a:pt x="224" y="756"/>
                    </a:lnTo>
                    <a:lnTo>
                      <a:pt x="228" y="763"/>
                    </a:lnTo>
                    <a:lnTo>
                      <a:pt x="233" y="768"/>
                    </a:lnTo>
                    <a:lnTo>
                      <a:pt x="237" y="776"/>
                    </a:lnTo>
                    <a:lnTo>
                      <a:pt x="248" y="786"/>
                    </a:lnTo>
                    <a:lnTo>
                      <a:pt x="260" y="797"/>
                    </a:lnTo>
                    <a:lnTo>
                      <a:pt x="275" y="808"/>
                    </a:lnTo>
                    <a:lnTo>
                      <a:pt x="289" y="817"/>
                    </a:lnTo>
                    <a:lnTo>
                      <a:pt x="305" y="824"/>
                    </a:lnTo>
                    <a:lnTo>
                      <a:pt x="323" y="831"/>
                    </a:lnTo>
                    <a:lnTo>
                      <a:pt x="341" y="838"/>
                    </a:lnTo>
                    <a:lnTo>
                      <a:pt x="361" y="842"/>
                    </a:lnTo>
                    <a:lnTo>
                      <a:pt x="380" y="846"/>
                    </a:lnTo>
                    <a:lnTo>
                      <a:pt x="402" y="847"/>
                    </a:lnTo>
                    <a:lnTo>
                      <a:pt x="424" y="849"/>
                    </a:lnTo>
                    <a:lnTo>
                      <a:pt x="402" y="849"/>
                    </a:lnTo>
                    <a:lnTo>
                      <a:pt x="380" y="851"/>
                    </a:lnTo>
                    <a:lnTo>
                      <a:pt x="361" y="855"/>
                    </a:lnTo>
                    <a:lnTo>
                      <a:pt x="341" y="860"/>
                    </a:lnTo>
                    <a:lnTo>
                      <a:pt x="323" y="865"/>
                    </a:lnTo>
                    <a:lnTo>
                      <a:pt x="305" y="873"/>
                    </a:lnTo>
                    <a:lnTo>
                      <a:pt x="289" y="882"/>
                    </a:lnTo>
                    <a:lnTo>
                      <a:pt x="275" y="891"/>
                    </a:lnTo>
                    <a:lnTo>
                      <a:pt x="260" y="901"/>
                    </a:lnTo>
                    <a:lnTo>
                      <a:pt x="248" y="912"/>
                    </a:lnTo>
                    <a:lnTo>
                      <a:pt x="237" y="923"/>
                    </a:lnTo>
                    <a:lnTo>
                      <a:pt x="233" y="928"/>
                    </a:lnTo>
                    <a:lnTo>
                      <a:pt x="228" y="935"/>
                    </a:lnTo>
                    <a:lnTo>
                      <a:pt x="224" y="943"/>
                    </a:lnTo>
                    <a:lnTo>
                      <a:pt x="221" y="948"/>
                    </a:lnTo>
                    <a:lnTo>
                      <a:pt x="219" y="955"/>
                    </a:lnTo>
                    <a:lnTo>
                      <a:pt x="215" y="962"/>
                    </a:lnTo>
                    <a:lnTo>
                      <a:pt x="214" y="969"/>
                    </a:lnTo>
                    <a:lnTo>
                      <a:pt x="214" y="975"/>
                    </a:lnTo>
                    <a:lnTo>
                      <a:pt x="212" y="982"/>
                    </a:lnTo>
                    <a:lnTo>
                      <a:pt x="212" y="991"/>
                    </a:lnTo>
                    <a:lnTo>
                      <a:pt x="212" y="1556"/>
                    </a:lnTo>
                    <a:lnTo>
                      <a:pt x="212" y="1564"/>
                    </a:lnTo>
                    <a:lnTo>
                      <a:pt x="210" y="1571"/>
                    </a:lnTo>
                    <a:lnTo>
                      <a:pt x="210" y="1578"/>
                    </a:lnTo>
                    <a:lnTo>
                      <a:pt x="206" y="1583"/>
                    </a:lnTo>
                    <a:lnTo>
                      <a:pt x="205" y="1591"/>
                    </a:lnTo>
                    <a:lnTo>
                      <a:pt x="203" y="1598"/>
                    </a:lnTo>
                    <a:lnTo>
                      <a:pt x="199" y="1605"/>
                    </a:lnTo>
                    <a:lnTo>
                      <a:pt x="196" y="1610"/>
                    </a:lnTo>
                    <a:lnTo>
                      <a:pt x="190" y="1617"/>
                    </a:lnTo>
                    <a:lnTo>
                      <a:pt x="187" y="1623"/>
                    </a:lnTo>
                    <a:lnTo>
                      <a:pt x="176" y="1635"/>
                    </a:lnTo>
                    <a:lnTo>
                      <a:pt x="163" y="1646"/>
                    </a:lnTo>
                    <a:lnTo>
                      <a:pt x="149" y="1655"/>
                    </a:lnTo>
                    <a:lnTo>
                      <a:pt x="135" y="1664"/>
                    </a:lnTo>
                    <a:lnTo>
                      <a:pt x="118" y="1673"/>
                    </a:lnTo>
                    <a:lnTo>
                      <a:pt x="100" y="1680"/>
                    </a:lnTo>
                    <a:lnTo>
                      <a:pt x="83" y="1686"/>
                    </a:lnTo>
                    <a:lnTo>
                      <a:pt x="63" y="1691"/>
                    </a:lnTo>
                    <a:lnTo>
                      <a:pt x="41" y="1695"/>
                    </a:lnTo>
                    <a:lnTo>
                      <a:pt x="21" y="1696"/>
                    </a:lnTo>
                    <a:lnTo>
                      <a:pt x="0" y="169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9DD0B885-F843-40E3-A533-B825CD3C1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9438" y="1242298"/>
                <a:ext cx="1262062" cy="32051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800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DFAF8F74-3CC3-4198-9CA3-6E5EA1145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9438" y="2375773"/>
                <a:ext cx="1262062" cy="43219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800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EE291C67-9618-43D1-85BF-79A471DE2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9438" y="3164699"/>
                <a:ext cx="1262062" cy="1282761"/>
              </a:xfrm>
              <a:prstGeom prst="rect">
                <a:avLst/>
              </a:prstGeom>
              <a:solidFill>
                <a:schemeClr val="accent1"/>
              </a:solidFill>
              <a:ln w="800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r>
                  <a:rPr lang="en-US" sz="1600" dirty="0"/>
                  <a:t>Best estimate liabilities (BEL)</a:t>
                </a: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B731DE8C-249D-4367-A152-C4999E933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560" y="3408416"/>
                <a:ext cx="1220421" cy="391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GB" sz="1600" dirty="0">
                    <a:cs typeface="Arial" charset="0"/>
                  </a:rPr>
                  <a:t>Technical Provisions </a:t>
                </a: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D0B2D1B2-554E-4259-A25F-3173620C9C7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924301" y="2375773"/>
                <a:ext cx="360363" cy="432197"/>
              </a:xfrm>
              <a:custGeom>
                <a:avLst/>
                <a:gdLst>
                  <a:gd name="T0" fmla="*/ 2147483647 w 424"/>
                  <a:gd name="T1" fmla="*/ 2147483647 h 1696"/>
                  <a:gd name="T2" fmla="*/ 2147483647 w 424"/>
                  <a:gd name="T3" fmla="*/ 2147483647 h 1696"/>
                  <a:gd name="T4" fmla="*/ 2147483647 w 424"/>
                  <a:gd name="T5" fmla="*/ 2147483647 h 1696"/>
                  <a:gd name="T6" fmla="*/ 2147483647 w 424"/>
                  <a:gd name="T7" fmla="*/ 2147483647 h 1696"/>
                  <a:gd name="T8" fmla="*/ 2147483647 w 424"/>
                  <a:gd name="T9" fmla="*/ 2147483647 h 1696"/>
                  <a:gd name="T10" fmla="*/ 2147483647 w 424"/>
                  <a:gd name="T11" fmla="*/ 2147483647 h 1696"/>
                  <a:gd name="T12" fmla="*/ 2147483647 w 424"/>
                  <a:gd name="T13" fmla="*/ 2147483647 h 1696"/>
                  <a:gd name="T14" fmla="*/ 2147483647 w 424"/>
                  <a:gd name="T15" fmla="*/ 2147483647 h 1696"/>
                  <a:gd name="T16" fmla="*/ 2147483647 w 424"/>
                  <a:gd name="T17" fmla="*/ 2147483647 h 1696"/>
                  <a:gd name="T18" fmla="*/ 2147483647 w 424"/>
                  <a:gd name="T19" fmla="*/ 2147483647 h 1696"/>
                  <a:gd name="T20" fmla="*/ 2147483647 w 424"/>
                  <a:gd name="T21" fmla="*/ 2147483647 h 1696"/>
                  <a:gd name="T22" fmla="*/ 2147483647 w 424"/>
                  <a:gd name="T23" fmla="*/ 2147483647 h 1696"/>
                  <a:gd name="T24" fmla="*/ 2147483647 w 424"/>
                  <a:gd name="T25" fmla="*/ 2147483647 h 1696"/>
                  <a:gd name="T26" fmla="*/ 2147483647 w 424"/>
                  <a:gd name="T27" fmla="*/ 2147483647 h 1696"/>
                  <a:gd name="T28" fmla="*/ 2147483647 w 424"/>
                  <a:gd name="T29" fmla="*/ 2147483647 h 1696"/>
                  <a:gd name="T30" fmla="*/ 2147483647 w 424"/>
                  <a:gd name="T31" fmla="*/ 2147483647 h 1696"/>
                  <a:gd name="T32" fmla="*/ 2147483647 w 424"/>
                  <a:gd name="T33" fmla="*/ 2147483647 h 1696"/>
                  <a:gd name="T34" fmla="*/ 2147483647 w 424"/>
                  <a:gd name="T35" fmla="*/ 2147483647 h 1696"/>
                  <a:gd name="T36" fmla="*/ 2147483647 w 424"/>
                  <a:gd name="T37" fmla="*/ 2147483647 h 1696"/>
                  <a:gd name="T38" fmla="*/ 2147483647 w 424"/>
                  <a:gd name="T39" fmla="*/ 2147483647 h 1696"/>
                  <a:gd name="T40" fmla="*/ 2147483647 w 424"/>
                  <a:gd name="T41" fmla="*/ 2147483647 h 1696"/>
                  <a:gd name="T42" fmla="*/ 2147483647 w 424"/>
                  <a:gd name="T43" fmla="*/ 2147483647 h 1696"/>
                  <a:gd name="T44" fmla="*/ 2147483647 w 424"/>
                  <a:gd name="T45" fmla="*/ 2147483647 h 1696"/>
                  <a:gd name="T46" fmla="*/ 2147483647 w 424"/>
                  <a:gd name="T47" fmla="*/ 2147483647 h 1696"/>
                  <a:gd name="T48" fmla="*/ 2147483647 w 424"/>
                  <a:gd name="T49" fmla="*/ 2147483647 h 1696"/>
                  <a:gd name="T50" fmla="*/ 2147483647 w 424"/>
                  <a:gd name="T51" fmla="*/ 2147483647 h 1696"/>
                  <a:gd name="T52" fmla="*/ 2147483647 w 424"/>
                  <a:gd name="T53" fmla="*/ 2147483647 h 1696"/>
                  <a:gd name="T54" fmla="*/ 2147483647 w 424"/>
                  <a:gd name="T55" fmla="*/ 2147483647 h 1696"/>
                  <a:gd name="T56" fmla="*/ 2147483647 w 424"/>
                  <a:gd name="T57" fmla="*/ 2147483647 h 1696"/>
                  <a:gd name="T58" fmla="*/ 2147483647 w 424"/>
                  <a:gd name="T59" fmla="*/ 2147483647 h 1696"/>
                  <a:gd name="T60" fmla="*/ 2147483647 w 424"/>
                  <a:gd name="T61" fmla="*/ 2147483647 h 1696"/>
                  <a:gd name="T62" fmla="*/ 2147483647 w 424"/>
                  <a:gd name="T63" fmla="*/ 2147483647 h 1696"/>
                  <a:gd name="T64" fmla="*/ 2147483647 w 424"/>
                  <a:gd name="T65" fmla="*/ 2147483647 h 1696"/>
                  <a:gd name="T66" fmla="*/ 2147483647 w 424"/>
                  <a:gd name="T67" fmla="*/ 2147483647 h 1696"/>
                  <a:gd name="T68" fmla="*/ 2147483647 w 424"/>
                  <a:gd name="T69" fmla="*/ 2147483647 h 1696"/>
                  <a:gd name="T70" fmla="*/ 2147483647 w 424"/>
                  <a:gd name="T71" fmla="*/ 2147483647 h 1696"/>
                  <a:gd name="T72" fmla="*/ 2147483647 w 424"/>
                  <a:gd name="T73" fmla="*/ 2147483647 h 1696"/>
                  <a:gd name="T74" fmla="*/ 2147483647 w 424"/>
                  <a:gd name="T75" fmla="*/ 2147483647 h 1696"/>
                  <a:gd name="T76" fmla="*/ 2147483647 w 424"/>
                  <a:gd name="T77" fmla="*/ 2147483647 h 1696"/>
                  <a:gd name="T78" fmla="*/ 2147483647 w 424"/>
                  <a:gd name="T79" fmla="*/ 2147483647 h 1696"/>
                  <a:gd name="T80" fmla="*/ 2147483647 w 424"/>
                  <a:gd name="T81" fmla="*/ 2147483647 h 1696"/>
                  <a:gd name="T82" fmla="*/ 2147483647 w 424"/>
                  <a:gd name="T83" fmla="*/ 2147483647 h 1696"/>
                  <a:gd name="T84" fmla="*/ 2147483647 w 424"/>
                  <a:gd name="T85" fmla="*/ 2147483647 h 1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24" h="1696">
                    <a:moveTo>
                      <a:pt x="0" y="0"/>
                    </a:moveTo>
                    <a:lnTo>
                      <a:pt x="21" y="2"/>
                    </a:lnTo>
                    <a:lnTo>
                      <a:pt x="41" y="4"/>
                    </a:lnTo>
                    <a:lnTo>
                      <a:pt x="63" y="7"/>
                    </a:lnTo>
                    <a:lnTo>
                      <a:pt x="83" y="13"/>
                    </a:lnTo>
                    <a:lnTo>
                      <a:pt x="100" y="18"/>
                    </a:lnTo>
                    <a:lnTo>
                      <a:pt x="118" y="25"/>
                    </a:lnTo>
                    <a:lnTo>
                      <a:pt x="135" y="32"/>
                    </a:lnTo>
                    <a:lnTo>
                      <a:pt x="149" y="43"/>
                    </a:lnTo>
                    <a:lnTo>
                      <a:pt x="163" y="52"/>
                    </a:lnTo>
                    <a:lnTo>
                      <a:pt x="176" y="63"/>
                    </a:lnTo>
                    <a:lnTo>
                      <a:pt x="187" y="76"/>
                    </a:lnTo>
                    <a:lnTo>
                      <a:pt x="190" y="81"/>
                    </a:lnTo>
                    <a:lnTo>
                      <a:pt x="196" y="88"/>
                    </a:lnTo>
                    <a:lnTo>
                      <a:pt x="199" y="94"/>
                    </a:lnTo>
                    <a:lnTo>
                      <a:pt x="203" y="101"/>
                    </a:lnTo>
                    <a:lnTo>
                      <a:pt x="205" y="108"/>
                    </a:lnTo>
                    <a:lnTo>
                      <a:pt x="206" y="113"/>
                    </a:lnTo>
                    <a:lnTo>
                      <a:pt x="210" y="120"/>
                    </a:lnTo>
                    <a:lnTo>
                      <a:pt x="210" y="128"/>
                    </a:lnTo>
                    <a:lnTo>
                      <a:pt x="212" y="135"/>
                    </a:lnTo>
                    <a:lnTo>
                      <a:pt x="212" y="142"/>
                    </a:lnTo>
                    <a:lnTo>
                      <a:pt x="212" y="707"/>
                    </a:lnTo>
                    <a:lnTo>
                      <a:pt x="212" y="715"/>
                    </a:lnTo>
                    <a:lnTo>
                      <a:pt x="214" y="722"/>
                    </a:lnTo>
                    <a:lnTo>
                      <a:pt x="214" y="729"/>
                    </a:lnTo>
                    <a:lnTo>
                      <a:pt x="215" y="736"/>
                    </a:lnTo>
                    <a:lnTo>
                      <a:pt x="219" y="743"/>
                    </a:lnTo>
                    <a:lnTo>
                      <a:pt x="221" y="750"/>
                    </a:lnTo>
                    <a:lnTo>
                      <a:pt x="224" y="756"/>
                    </a:lnTo>
                    <a:lnTo>
                      <a:pt x="228" y="763"/>
                    </a:lnTo>
                    <a:lnTo>
                      <a:pt x="233" y="768"/>
                    </a:lnTo>
                    <a:lnTo>
                      <a:pt x="237" y="776"/>
                    </a:lnTo>
                    <a:lnTo>
                      <a:pt x="248" y="786"/>
                    </a:lnTo>
                    <a:lnTo>
                      <a:pt x="260" y="797"/>
                    </a:lnTo>
                    <a:lnTo>
                      <a:pt x="275" y="808"/>
                    </a:lnTo>
                    <a:lnTo>
                      <a:pt x="289" y="817"/>
                    </a:lnTo>
                    <a:lnTo>
                      <a:pt x="305" y="824"/>
                    </a:lnTo>
                    <a:lnTo>
                      <a:pt x="323" y="831"/>
                    </a:lnTo>
                    <a:lnTo>
                      <a:pt x="341" y="838"/>
                    </a:lnTo>
                    <a:lnTo>
                      <a:pt x="361" y="842"/>
                    </a:lnTo>
                    <a:lnTo>
                      <a:pt x="380" y="846"/>
                    </a:lnTo>
                    <a:lnTo>
                      <a:pt x="402" y="847"/>
                    </a:lnTo>
                    <a:lnTo>
                      <a:pt x="424" y="849"/>
                    </a:lnTo>
                    <a:lnTo>
                      <a:pt x="402" y="849"/>
                    </a:lnTo>
                    <a:lnTo>
                      <a:pt x="380" y="851"/>
                    </a:lnTo>
                    <a:lnTo>
                      <a:pt x="361" y="855"/>
                    </a:lnTo>
                    <a:lnTo>
                      <a:pt x="341" y="860"/>
                    </a:lnTo>
                    <a:lnTo>
                      <a:pt x="323" y="865"/>
                    </a:lnTo>
                    <a:lnTo>
                      <a:pt x="305" y="873"/>
                    </a:lnTo>
                    <a:lnTo>
                      <a:pt x="289" y="882"/>
                    </a:lnTo>
                    <a:lnTo>
                      <a:pt x="275" y="891"/>
                    </a:lnTo>
                    <a:lnTo>
                      <a:pt x="260" y="901"/>
                    </a:lnTo>
                    <a:lnTo>
                      <a:pt x="248" y="912"/>
                    </a:lnTo>
                    <a:lnTo>
                      <a:pt x="237" y="923"/>
                    </a:lnTo>
                    <a:lnTo>
                      <a:pt x="233" y="928"/>
                    </a:lnTo>
                    <a:lnTo>
                      <a:pt x="228" y="935"/>
                    </a:lnTo>
                    <a:lnTo>
                      <a:pt x="224" y="943"/>
                    </a:lnTo>
                    <a:lnTo>
                      <a:pt x="221" y="948"/>
                    </a:lnTo>
                    <a:lnTo>
                      <a:pt x="219" y="955"/>
                    </a:lnTo>
                    <a:lnTo>
                      <a:pt x="215" y="962"/>
                    </a:lnTo>
                    <a:lnTo>
                      <a:pt x="214" y="969"/>
                    </a:lnTo>
                    <a:lnTo>
                      <a:pt x="214" y="975"/>
                    </a:lnTo>
                    <a:lnTo>
                      <a:pt x="212" y="982"/>
                    </a:lnTo>
                    <a:lnTo>
                      <a:pt x="212" y="991"/>
                    </a:lnTo>
                    <a:lnTo>
                      <a:pt x="212" y="1556"/>
                    </a:lnTo>
                    <a:lnTo>
                      <a:pt x="212" y="1564"/>
                    </a:lnTo>
                    <a:lnTo>
                      <a:pt x="210" y="1571"/>
                    </a:lnTo>
                    <a:lnTo>
                      <a:pt x="210" y="1578"/>
                    </a:lnTo>
                    <a:lnTo>
                      <a:pt x="206" y="1583"/>
                    </a:lnTo>
                    <a:lnTo>
                      <a:pt x="205" y="1591"/>
                    </a:lnTo>
                    <a:lnTo>
                      <a:pt x="203" y="1598"/>
                    </a:lnTo>
                    <a:lnTo>
                      <a:pt x="199" y="1605"/>
                    </a:lnTo>
                    <a:lnTo>
                      <a:pt x="196" y="1610"/>
                    </a:lnTo>
                    <a:lnTo>
                      <a:pt x="190" y="1617"/>
                    </a:lnTo>
                    <a:lnTo>
                      <a:pt x="187" y="1623"/>
                    </a:lnTo>
                    <a:lnTo>
                      <a:pt x="176" y="1635"/>
                    </a:lnTo>
                    <a:lnTo>
                      <a:pt x="163" y="1646"/>
                    </a:lnTo>
                    <a:lnTo>
                      <a:pt x="149" y="1655"/>
                    </a:lnTo>
                    <a:lnTo>
                      <a:pt x="135" y="1664"/>
                    </a:lnTo>
                    <a:lnTo>
                      <a:pt x="118" y="1673"/>
                    </a:lnTo>
                    <a:lnTo>
                      <a:pt x="100" y="1680"/>
                    </a:lnTo>
                    <a:lnTo>
                      <a:pt x="83" y="1686"/>
                    </a:lnTo>
                    <a:lnTo>
                      <a:pt x="63" y="1691"/>
                    </a:lnTo>
                    <a:lnTo>
                      <a:pt x="41" y="1695"/>
                    </a:lnTo>
                    <a:lnTo>
                      <a:pt x="21" y="1696"/>
                    </a:lnTo>
                    <a:lnTo>
                      <a:pt x="0" y="169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4BF384E4-0E45-475A-BEC8-1D80B36AE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6649" y="2480325"/>
                <a:ext cx="1325563" cy="195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GB" sz="1600" dirty="0">
                    <a:cs typeface="Arial" charset="0"/>
                  </a:rPr>
                  <a:t>Other Liabilities</a:t>
                </a:r>
                <a:r>
                  <a:rPr lang="en-GB" sz="1600" dirty="0">
                    <a:solidFill>
                      <a:schemeClr val="bg1"/>
                    </a:solidFill>
                    <a:cs typeface="Arial" charset="0"/>
                  </a:rPr>
                  <a:t> </a:t>
                </a:r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6528E9F4-F160-4E57-91C6-8CFDFDD308E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851275" y="1242299"/>
                <a:ext cx="349250" cy="1133475"/>
              </a:xfrm>
              <a:custGeom>
                <a:avLst/>
                <a:gdLst>
                  <a:gd name="T0" fmla="*/ 2147483647 w 424"/>
                  <a:gd name="T1" fmla="*/ 2147483647 h 1696"/>
                  <a:gd name="T2" fmla="*/ 2147483647 w 424"/>
                  <a:gd name="T3" fmla="*/ 2147483647 h 1696"/>
                  <a:gd name="T4" fmla="*/ 2147483647 w 424"/>
                  <a:gd name="T5" fmla="*/ 2147483647 h 1696"/>
                  <a:gd name="T6" fmla="*/ 2147483647 w 424"/>
                  <a:gd name="T7" fmla="*/ 2147483647 h 1696"/>
                  <a:gd name="T8" fmla="*/ 2147483647 w 424"/>
                  <a:gd name="T9" fmla="*/ 2147483647 h 1696"/>
                  <a:gd name="T10" fmla="*/ 2147483647 w 424"/>
                  <a:gd name="T11" fmla="*/ 2147483647 h 1696"/>
                  <a:gd name="T12" fmla="*/ 2147483647 w 424"/>
                  <a:gd name="T13" fmla="*/ 2147483647 h 1696"/>
                  <a:gd name="T14" fmla="*/ 2147483647 w 424"/>
                  <a:gd name="T15" fmla="*/ 2147483647 h 1696"/>
                  <a:gd name="T16" fmla="*/ 2147483647 w 424"/>
                  <a:gd name="T17" fmla="*/ 2147483647 h 1696"/>
                  <a:gd name="T18" fmla="*/ 2147483647 w 424"/>
                  <a:gd name="T19" fmla="*/ 2147483647 h 1696"/>
                  <a:gd name="T20" fmla="*/ 2147483647 w 424"/>
                  <a:gd name="T21" fmla="*/ 2147483647 h 1696"/>
                  <a:gd name="T22" fmla="*/ 2147483647 w 424"/>
                  <a:gd name="T23" fmla="*/ 2147483647 h 1696"/>
                  <a:gd name="T24" fmla="*/ 2147483647 w 424"/>
                  <a:gd name="T25" fmla="*/ 2147483647 h 1696"/>
                  <a:gd name="T26" fmla="*/ 2147483647 w 424"/>
                  <a:gd name="T27" fmla="*/ 2147483647 h 1696"/>
                  <a:gd name="T28" fmla="*/ 2147483647 w 424"/>
                  <a:gd name="T29" fmla="*/ 2147483647 h 1696"/>
                  <a:gd name="T30" fmla="*/ 2147483647 w 424"/>
                  <a:gd name="T31" fmla="*/ 2147483647 h 1696"/>
                  <a:gd name="T32" fmla="*/ 2147483647 w 424"/>
                  <a:gd name="T33" fmla="*/ 2147483647 h 1696"/>
                  <a:gd name="T34" fmla="*/ 2147483647 w 424"/>
                  <a:gd name="T35" fmla="*/ 2147483647 h 1696"/>
                  <a:gd name="T36" fmla="*/ 2147483647 w 424"/>
                  <a:gd name="T37" fmla="*/ 2147483647 h 1696"/>
                  <a:gd name="T38" fmla="*/ 2147483647 w 424"/>
                  <a:gd name="T39" fmla="*/ 2147483647 h 1696"/>
                  <a:gd name="T40" fmla="*/ 2147483647 w 424"/>
                  <a:gd name="T41" fmla="*/ 2147483647 h 1696"/>
                  <a:gd name="T42" fmla="*/ 2147483647 w 424"/>
                  <a:gd name="T43" fmla="*/ 2147483647 h 1696"/>
                  <a:gd name="T44" fmla="*/ 2147483647 w 424"/>
                  <a:gd name="T45" fmla="*/ 2147483647 h 1696"/>
                  <a:gd name="T46" fmla="*/ 2147483647 w 424"/>
                  <a:gd name="T47" fmla="*/ 2147483647 h 1696"/>
                  <a:gd name="T48" fmla="*/ 2147483647 w 424"/>
                  <a:gd name="T49" fmla="*/ 2147483647 h 1696"/>
                  <a:gd name="T50" fmla="*/ 2147483647 w 424"/>
                  <a:gd name="T51" fmla="*/ 2147483647 h 1696"/>
                  <a:gd name="T52" fmla="*/ 2147483647 w 424"/>
                  <a:gd name="T53" fmla="*/ 2147483647 h 1696"/>
                  <a:gd name="T54" fmla="*/ 2147483647 w 424"/>
                  <a:gd name="T55" fmla="*/ 2147483647 h 1696"/>
                  <a:gd name="T56" fmla="*/ 2147483647 w 424"/>
                  <a:gd name="T57" fmla="*/ 2147483647 h 1696"/>
                  <a:gd name="T58" fmla="*/ 2147483647 w 424"/>
                  <a:gd name="T59" fmla="*/ 2147483647 h 1696"/>
                  <a:gd name="T60" fmla="*/ 2147483647 w 424"/>
                  <a:gd name="T61" fmla="*/ 2147483647 h 1696"/>
                  <a:gd name="T62" fmla="*/ 2147483647 w 424"/>
                  <a:gd name="T63" fmla="*/ 2147483647 h 1696"/>
                  <a:gd name="T64" fmla="*/ 2147483647 w 424"/>
                  <a:gd name="T65" fmla="*/ 2147483647 h 1696"/>
                  <a:gd name="T66" fmla="*/ 2147483647 w 424"/>
                  <a:gd name="T67" fmla="*/ 2147483647 h 1696"/>
                  <a:gd name="T68" fmla="*/ 2147483647 w 424"/>
                  <a:gd name="T69" fmla="*/ 2147483647 h 1696"/>
                  <a:gd name="T70" fmla="*/ 2147483647 w 424"/>
                  <a:gd name="T71" fmla="*/ 2147483647 h 1696"/>
                  <a:gd name="T72" fmla="*/ 2147483647 w 424"/>
                  <a:gd name="T73" fmla="*/ 2147483647 h 1696"/>
                  <a:gd name="T74" fmla="*/ 2147483647 w 424"/>
                  <a:gd name="T75" fmla="*/ 2147483647 h 1696"/>
                  <a:gd name="T76" fmla="*/ 2147483647 w 424"/>
                  <a:gd name="T77" fmla="*/ 2147483647 h 1696"/>
                  <a:gd name="T78" fmla="*/ 2147483647 w 424"/>
                  <a:gd name="T79" fmla="*/ 2147483647 h 1696"/>
                  <a:gd name="T80" fmla="*/ 2147483647 w 424"/>
                  <a:gd name="T81" fmla="*/ 2147483647 h 1696"/>
                  <a:gd name="T82" fmla="*/ 2147483647 w 424"/>
                  <a:gd name="T83" fmla="*/ 2147483647 h 1696"/>
                  <a:gd name="T84" fmla="*/ 2147483647 w 424"/>
                  <a:gd name="T85" fmla="*/ 2147483647 h 1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24" h="1696">
                    <a:moveTo>
                      <a:pt x="0" y="0"/>
                    </a:moveTo>
                    <a:lnTo>
                      <a:pt x="21" y="2"/>
                    </a:lnTo>
                    <a:lnTo>
                      <a:pt x="41" y="4"/>
                    </a:lnTo>
                    <a:lnTo>
                      <a:pt x="63" y="7"/>
                    </a:lnTo>
                    <a:lnTo>
                      <a:pt x="83" y="13"/>
                    </a:lnTo>
                    <a:lnTo>
                      <a:pt x="100" y="18"/>
                    </a:lnTo>
                    <a:lnTo>
                      <a:pt x="118" y="25"/>
                    </a:lnTo>
                    <a:lnTo>
                      <a:pt x="135" y="32"/>
                    </a:lnTo>
                    <a:lnTo>
                      <a:pt x="149" y="43"/>
                    </a:lnTo>
                    <a:lnTo>
                      <a:pt x="163" y="52"/>
                    </a:lnTo>
                    <a:lnTo>
                      <a:pt x="176" y="63"/>
                    </a:lnTo>
                    <a:lnTo>
                      <a:pt x="187" y="76"/>
                    </a:lnTo>
                    <a:lnTo>
                      <a:pt x="190" y="81"/>
                    </a:lnTo>
                    <a:lnTo>
                      <a:pt x="196" y="88"/>
                    </a:lnTo>
                    <a:lnTo>
                      <a:pt x="199" y="94"/>
                    </a:lnTo>
                    <a:lnTo>
                      <a:pt x="203" y="101"/>
                    </a:lnTo>
                    <a:lnTo>
                      <a:pt x="205" y="108"/>
                    </a:lnTo>
                    <a:lnTo>
                      <a:pt x="206" y="113"/>
                    </a:lnTo>
                    <a:lnTo>
                      <a:pt x="210" y="120"/>
                    </a:lnTo>
                    <a:lnTo>
                      <a:pt x="210" y="128"/>
                    </a:lnTo>
                    <a:lnTo>
                      <a:pt x="212" y="135"/>
                    </a:lnTo>
                    <a:lnTo>
                      <a:pt x="212" y="142"/>
                    </a:lnTo>
                    <a:lnTo>
                      <a:pt x="212" y="707"/>
                    </a:lnTo>
                    <a:lnTo>
                      <a:pt x="212" y="715"/>
                    </a:lnTo>
                    <a:lnTo>
                      <a:pt x="214" y="722"/>
                    </a:lnTo>
                    <a:lnTo>
                      <a:pt x="214" y="729"/>
                    </a:lnTo>
                    <a:lnTo>
                      <a:pt x="215" y="736"/>
                    </a:lnTo>
                    <a:lnTo>
                      <a:pt x="219" y="743"/>
                    </a:lnTo>
                    <a:lnTo>
                      <a:pt x="221" y="750"/>
                    </a:lnTo>
                    <a:lnTo>
                      <a:pt x="224" y="756"/>
                    </a:lnTo>
                    <a:lnTo>
                      <a:pt x="228" y="763"/>
                    </a:lnTo>
                    <a:lnTo>
                      <a:pt x="233" y="768"/>
                    </a:lnTo>
                    <a:lnTo>
                      <a:pt x="237" y="776"/>
                    </a:lnTo>
                    <a:lnTo>
                      <a:pt x="248" y="786"/>
                    </a:lnTo>
                    <a:lnTo>
                      <a:pt x="260" y="797"/>
                    </a:lnTo>
                    <a:lnTo>
                      <a:pt x="275" y="808"/>
                    </a:lnTo>
                    <a:lnTo>
                      <a:pt x="289" y="817"/>
                    </a:lnTo>
                    <a:lnTo>
                      <a:pt x="305" y="824"/>
                    </a:lnTo>
                    <a:lnTo>
                      <a:pt x="323" y="831"/>
                    </a:lnTo>
                    <a:lnTo>
                      <a:pt x="341" y="838"/>
                    </a:lnTo>
                    <a:lnTo>
                      <a:pt x="361" y="842"/>
                    </a:lnTo>
                    <a:lnTo>
                      <a:pt x="380" y="846"/>
                    </a:lnTo>
                    <a:lnTo>
                      <a:pt x="402" y="847"/>
                    </a:lnTo>
                    <a:lnTo>
                      <a:pt x="424" y="849"/>
                    </a:lnTo>
                    <a:lnTo>
                      <a:pt x="402" y="849"/>
                    </a:lnTo>
                    <a:lnTo>
                      <a:pt x="380" y="851"/>
                    </a:lnTo>
                    <a:lnTo>
                      <a:pt x="361" y="855"/>
                    </a:lnTo>
                    <a:lnTo>
                      <a:pt x="341" y="860"/>
                    </a:lnTo>
                    <a:lnTo>
                      <a:pt x="323" y="865"/>
                    </a:lnTo>
                    <a:lnTo>
                      <a:pt x="305" y="873"/>
                    </a:lnTo>
                    <a:lnTo>
                      <a:pt x="289" y="882"/>
                    </a:lnTo>
                    <a:lnTo>
                      <a:pt x="275" y="891"/>
                    </a:lnTo>
                    <a:lnTo>
                      <a:pt x="260" y="901"/>
                    </a:lnTo>
                    <a:lnTo>
                      <a:pt x="248" y="912"/>
                    </a:lnTo>
                    <a:lnTo>
                      <a:pt x="237" y="923"/>
                    </a:lnTo>
                    <a:lnTo>
                      <a:pt x="233" y="928"/>
                    </a:lnTo>
                    <a:lnTo>
                      <a:pt x="228" y="935"/>
                    </a:lnTo>
                    <a:lnTo>
                      <a:pt x="224" y="943"/>
                    </a:lnTo>
                    <a:lnTo>
                      <a:pt x="221" y="948"/>
                    </a:lnTo>
                    <a:lnTo>
                      <a:pt x="219" y="955"/>
                    </a:lnTo>
                    <a:lnTo>
                      <a:pt x="215" y="962"/>
                    </a:lnTo>
                    <a:lnTo>
                      <a:pt x="214" y="969"/>
                    </a:lnTo>
                    <a:lnTo>
                      <a:pt x="214" y="975"/>
                    </a:lnTo>
                    <a:lnTo>
                      <a:pt x="212" y="982"/>
                    </a:lnTo>
                    <a:lnTo>
                      <a:pt x="212" y="991"/>
                    </a:lnTo>
                    <a:lnTo>
                      <a:pt x="212" y="1556"/>
                    </a:lnTo>
                    <a:lnTo>
                      <a:pt x="212" y="1564"/>
                    </a:lnTo>
                    <a:lnTo>
                      <a:pt x="210" y="1571"/>
                    </a:lnTo>
                    <a:lnTo>
                      <a:pt x="210" y="1578"/>
                    </a:lnTo>
                    <a:lnTo>
                      <a:pt x="206" y="1583"/>
                    </a:lnTo>
                    <a:lnTo>
                      <a:pt x="205" y="1591"/>
                    </a:lnTo>
                    <a:lnTo>
                      <a:pt x="203" y="1598"/>
                    </a:lnTo>
                    <a:lnTo>
                      <a:pt x="199" y="1605"/>
                    </a:lnTo>
                    <a:lnTo>
                      <a:pt x="196" y="1610"/>
                    </a:lnTo>
                    <a:lnTo>
                      <a:pt x="190" y="1617"/>
                    </a:lnTo>
                    <a:lnTo>
                      <a:pt x="187" y="1623"/>
                    </a:lnTo>
                    <a:lnTo>
                      <a:pt x="176" y="1635"/>
                    </a:lnTo>
                    <a:lnTo>
                      <a:pt x="163" y="1646"/>
                    </a:lnTo>
                    <a:lnTo>
                      <a:pt x="149" y="1655"/>
                    </a:lnTo>
                    <a:lnTo>
                      <a:pt x="135" y="1664"/>
                    </a:lnTo>
                    <a:lnTo>
                      <a:pt x="118" y="1673"/>
                    </a:lnTo>
                    <a:lnTo>
                      <a:pt x="100" y="1680"/>
                    </a:lnTo>
                    <a:lnTo>
                      <a:pt x="83" y="1686"/>
                    </a:lnTo>
                    <a:lnTo>
                      <a:pt x="63" y="1691"/>
                    </a:lnTo>
                    <a:lnTo>
                      <a:pt x="41" y="1695"/>
                    </a:lnTo>
                    <a:lnTo>
                      <a:pt x="21" y="1696"/>
                    </a:lnTo>
                    <a:lnTo>
                      <a:pt x="0" y="169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FA134F11-CDDA-475B-92C2-526D0A8BAB6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924300" y="2807970"/>
                <a:ext cx="349250" cy="1674019"/>
              </a:xfrm>
              <a:custGeom>
                <a:avLst/>
                <a:gdLst>
                  <a:gd name="T0" fmla="*/ 2147483647 w 424"/>
                  <a:gd name="T1" fmla="*/ 2147483647 h 1696"/>
                  <a:gd name="T2" fmla="*/ 2147483647 w 424"/>
                  <a:gd name="T3" fmla="*/ 2147483647 h 1696"/>
                  <a:gd name="T4" fmla="*/ 2147483647 w 424"/>
                  <a:gd name="T5" fmla="*/ 2147483647 h 1696"/>
                  <a:gd name="T6" fmla="*/ 2147483647 w 424"/>
                  <a:gd name="T7" fmla="*/ 2147483647 h 1696"/>
                  <a:gd name="T8" fmla="*/ 2147483647 w 424"/>
                  <a:gd name="T9" fmla="*/ 2147483647 h 1696"/>
                  <a:gd name="T10" fmla="*/ 2147483647 w 424"/>
                  <a:gd name="T11" fmla="*/ 2147483647 h 1696"/>
                  <a:gd name="T12" fmla="*/ 2147483647 w 424"/>
                  <a:gd name="T13" fmla="*/ 2147483647 h 1696"/>
                  <a:gd name="T14" fmla="*/ 2147483647 w 424"/>
                  <a:gd name="T15" fmla="*/ 2147483647 h 1696"/>
                  <a:gd name="T16" fmla="*/ 2147483647 w 424"/>
                  <a:gd name="T17" fmla="*/ 2147483647 h 1696"/>
                  <a:gd name="T18" fmla="*/ 2147483647 w 424"/>
                  <a:gd name="T19" fmla="*/ 2147483647 h 1696"/>
                  <a:gd name="T20" fmla="*/ 2147483647 w 424"/>
                  <a:gd name="T21" fmla="*/ 2147483647 h 1696"/>
                  <a:gd name="T22" fmla="*/ 2147483647 w 424"/>
                  <a:gd name="T23" fmla="*/ 2147483647 h 1696"/>
                  <a:gd name="T24" fmla="*/ 2147483647 w 424"/>
                  <a:gd name="T25" fmla="*/ 2147483647 h 1696"/>
                  <a:gd name="T26" fmla="*/ 2147483647 w 424"/>
                  <a:gd name="T27" fmla="*/ 2147483647 h 1696"/>
                  <a:gd name="T28" fmla="*/ 2147483647 w 424"/>
                  <a:gd name="T29" fmla="*/ 2147483647 h 1696"/>
                  <a:gd name="T30" fmla="*/ 2147483647 w 424"/>
                  <a:gd name="T31" fmla="*/ 2147483647 h 1696"/>
                  <a:gd name="T32" fmla="*/ 2147483647 w 424"/>
                  <a:gd name="T33" fmla="*/ 2147483647 h 1696"/>
                  <a:gd name="T34" fmla="*/ 2147483647 w 424"/>
                  <a:gd name="T35" fmla="*/ 2147483647 h 1696"/>
                  <a:gd name="T36" fmla="*/ 2147483647 w 424"/>
                  <a:gd name="T37" fmla="*/ 2147483647 h 1696"/>
                  <a:gd name="T38" fmla="*/ 2147483647 w 424"/>
                  <a:gd name="T39" fmla="*/ 2147483647 h 1696"/>
                  <a:gd name="T40" fmla="*/ 2147483647 w 424"/>
                  <a:gd name="T41" fmla="*/ 2147483647 h 1696"/>
                  <a:gd name="T42" fmla="*/ 2147483647 w 424"/>
                  <a:gd name="T43" fmla="*/ 2147483647 h 1696"/>
                  <a:gd name="T44" fmla="*/ 2147483647 w 424"/>
                  <a:gd name="T45" fmla="*/ 2147483647 h 1696"/>
                  <a:gd name="T46" fmla="*/ 2147483647 w 424"/>
                  <a:gd name="T47" fmla="*/ 2147483647 h 1696"/>
                  <a:gd name="T48" fmla="*/ 2147483647 w 424"/>
                  <a:gd name="T49" fmla="*/ 2147483647 h 1696"/>
                  <a:gd name="T50" fmla="*/ 2147483647 w 424"/>
                  <a:gd name="T51" fmla="*/ 2147483647 h 1696"/>
                  <a:gd name="T52" fmla="*/ 2147483647 w 424"/>
                  <a:gd name="T53" fmla="*/ 2147483647 h 1696"/>
                  <a:gd name="T54" fmla="*/ 2147483647 w 424"/>
                  <a:gd name="T55" fmla="*/ 2147483647 h 1696"/>
                  <a:gd name="T56" fmla="*/ 2147483647 w 424"/>
                  <a:gd name="T57" fmla="*/ 2147483647 h 1696"/>
                  <a:gd name="T58" fmla="*/ 2147483647 w 424"/>
                  <a:gd name="T59" fmla="*/ 2147483647 h 1696"/>
                  <a:gd name="T60" fmla="*/ 2147483647 w 424"/>
                  <a:gd name="T61" fmla="*/ 2147483647 h 1696"/>
                  <a:gd name="T62" fmla="*/ 2147483647 w 424"/>
                  <a:gd name="T63" fmla="*/ 2147483647 h 1696"/>
                  <a:gd name="T64" fmla="*/ 2147483647 w 424"/>
                  <a:gd name="T65" fmla="*/ 2147483647 h 1696"/>
                  <a:gd name="T66" fmla="*/ 2147483647 w 424"/>
                  <a:gd name="T67" fmla="*/ 2147483647 h 1696"/>
                  <a:gd name="T68" fmla="*/ 2147483647 w 424"/>
                  <a:gd name="T69" fmla="*/ 2147483647 h 1696"/>
                  <a:gd name="T70" fmla="*/ 2147483647 w 424"/>
                  <a:gd name="T71" fmla="*/ 2147483647 h 1696"/>
                  <a:gd name="T72" fmla="*/ 2147483647 w 424"/>
                  <a:gd name="T73" fmla="*/ 2147483647 h 1696"/>
                  <a:gd name="T74" fmla="*/ 2147483647 w 424"/>
                  <a:gd name="T75" fmla="*/ 2147483647 h 1696"/>
                  <a:gd name="T76" fmla="*/ 2147483647 w 424"/>
                  <a:gd name="T77" fmla="*/ 2147483647 h 1696"/>
                  <a:gd name="T78" fmla="*/ 2147483647 w 424"/>
                  <a:gd name="T79" fmla="*/ 2147483647 h 1696"/>
                  <a:gd name="T80" fmla="*/ 2147483647 w 424"/>
                  <a:gd name="T81" fmla="*/ 2147483647 h 1696"/>
                  <a:gd name="T82" fmla="*/ 2147483647 w 424"/>
                  <a:gd name="T83" fmla="*/ 2147483647 h 1696"/>
                  <a:gd name="T84" fmla="*/ 2147483647 w 424"/>
                  <a:gd name="T85" fmla="*/ 2147483647 h 1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24" h="1696">
                    <a:moveTo>
                      <a:pt x="0" y="0"/>
                    </a:moveTo>
                    <a:lnTo>
                      <a:pt x="21" y="2"/>
                    </a:lnTo>
                    <a:lnTo>
                      <a:pt x="41" y="4"/>
                    </a:lnTo>
                    <a:lnTo>
                      <a:pt x="63" y="7"/>
                    </a:lnTo>
                    <a:lnTo>
                      <a:pt x="83" y="13"/>
                    </a:lnTo>
                    <a:lnTo>
                      <a:pt x="100" y="18"/>
                    </a:lnTo>
                    <a:lnTo>
                      <a:pt x="118" y="25"/>
                    </a:lnTo>
                    <a:lnTo>
                      <a:pt x="135" y="32"/>
                    </a:lnTo>
                    <a:lnTo>
                      <a:pt x="149" y="43"/>
                    </a:lnTo>
                    <a:lnTo>
                      <a:pt x="163" y="52"/>
                    </a:lnTo>
                    <a:lnTo>
                      <a:pt x="176" y="63"/>
                    </a:lnTo>
                    <a:lnTo>
                      <a:pt x="187" y="76"/>
                    </a:lnTo>
                    <a:lnTo>
                      <a:pt x="190" y="81"/>
                    </a:lnTo>
                    <a:lnTo>
                      <a:pt x="196" y="88"/>
                    </a:lnTo>
                    <a:lnTo>
                      <a:pt x="199" y="94"/>
                    </a:lnTo>
                    <a:lnTo>
                      <a:pt x="203" y="101"/>
                    </a:lnTo>
                    <a:lnTo>
                      <a:pt x="205" y="108"/>
                    </a:lnTo>
                    <a:lnTo>
                      <a:pt x="206" y="113"/>
                    </a:lnTo>
                    <a:lnTo>
                      <a:pt x="210" y="120"/>
                    </a:lnTo>
                    <a:lnTo>
                      <a:pt x="210" y="128"/>
                    </a:lnTo>
                    <a:lnTo>
                      <a:pt x="212" y="135"/>
                    </a:lnTo>
                    <a:lnTo>
                      <a:pt x="212" y="142"/>
                    </a:lnTo>
                    <a:lnTo>
                      <a:pt x="212" y="707"/>
                    </a:lnTo>
                    <a:lnTo>
                      <a:pt x="212" y="715"/>
                    </a:lnTo>
                    <a:lnTo>
                      <a:pt x="214" y="722"/>
                    </a:lnTo>
                    <a:lnTo>
                      <a:pt x="214" y="729"/>
                    </a:lnTo>
                    <a:lnTo>
                      <a:pt x="215" y="736"/>
                    </a:lnTo>
                    <a:lnTo>
                      <a:pt x="219" y="743"/>
                    </a:lnTo>
                    <a:lnTo>
                      <a:pt x="221" y="750"/>
                    </a:lnTo>
                    <a:lnTo>
                      <a:pt x="224" y="756"/>
                    </a:lnTo>
                    <a:lnTo>
                      <a:pt x="228" y="763"/>
                    </a:lnTo>
                    <a:lnTo>
                      <a:pt x="233" y="768"/>
                    </a:lnTo>
                    <a:lnTo>
                      <a:pt x="237" y="776"/>
                    </a:lnTo>
                    <a:lnTo>
                      <a:pt x="248" y="786"/>
                    </a:lnTo>
                    <a:lnTo>
                      <a:pt x="260" y="797"/>
                    </a:lnTo>
                    <a:lnTo>
                      <a:pt x="275" y="808"/>
                    </a:lnTo>
                    <a:lnTo>
                      <a:pt x="289" y="817"/>
                    </a:lnTo>
                    <a:lnTo>
                      <a:pt x="305" y="824"/>
                    </a:lnTo>
                    <a:lnTo>
                      <a:pt x="323" y="831"/>
                    </a:lnTo>
                    <a:lnTo>
                      <a:pt x="341" y="838"/>
                    </a:lnTo>
                    <a:lnTo>
                      <a:pt x="361" y="842"/>
                    </a:lnTo>
                    <a:lnTo>
                      <a:pt x="380" y="846"/>
                    </a:lnTo>
                    <a:lnTo>
                      <a:pt x="402" y="847"/>
                    </a:lnTo>
                    <a:lnTo>
                      <a:pt x="424" y="849"/>
                    </a:lnTo>
                    <a:lnTo>
                      <a:pt x="402" y="849"/>
                    </a:lnTo>
                    <a:lnTo>
                      <a:pt x="380" y="851"/>
                    </a:lnTo>
                    <a:lnTo>
                      <a:pt x="361" y="855"/>
                    </a:lnTo>
                    <a:lnTo>
                      <a:pt x="341" y="860"/>
                    </a:lnTo>
                    <a:lnTo>
                      <a:pt x="323" y="865"/>
                    </a:lnTo>
                    <a:lnTo>
                      <a:pt x="305" y="873"/>
                    </a:lnTo>
                    <a:lnTo>
                      <a:pt x="289" y="882"/>
                    </a:lnTo>
                    <a:lnTo>
                      <a:pt x="275" y="891"/>
                    </a:lnTo>
                    <a:lnTo>
                      <a:pt x="260" y="901"/>
                    </a:lnTo>
                    <a:lnTo>
                      <a:pt x="248" y="912"/>
                    </a:lnTo>
                    <a:lnTo>
                      <a:pt x="237" y="923"/>
                    </a:lnTo>
                    <a:lnTo>
                      <a:pt x="233" y="928"/>
                    </a:lnTo>
                    <a:lnTo>
                      <a:pt x="228" y="935"/>
                    </a:lnTo>
                    <a:lnTo>
                      <a:pt x="224" y="943"/>
                    </a:lnTo>
                    <a:lnTo>
                      <a:pt x="221" y="948"/>
                    </a:lnTo>
                    <a:lnTo>
                      <a:pt x="219" y="955"/>
                    </a:lnTo>
                    <a:lnTo>
                      <a:pt x="215" y="962"/>
                    </a:lnTo>
                    <a:lnTo>
                      <a:pt x="214" y="969"/>
                    </a:lnTo>
                    <a:lnTo>
                      <a:pt x="214" y="975"/>
                    </a:lnTo>
                    <a:lnTo>
                      <a:pt x="212" y="982"/>
                    </a:lnTo>
                    <a:lnTo>
                      <a:pt x="212" y="991"/>
                    </a:lnTo>
                    <a:lnTo>
                      <a:pt x="212" y="1556"/>
                    </a:lnTo>
                    <a:lnTo>
                      <a:pt x="212" y="1564"/>
                    </a:lnTo>
                    <a:lnTo>
                      <a:pt x="210" y="1571"/>
                    </a:lnTo>
                    <a:lnTo>
                      <a:pt x="210" y="1578"/>
                    </a:lnTo>
                    <a:lnTo>
                      <a:pt x="206" y="1583"/>
                    </a:lnTo>
                    <a:lnTo>
                      <a:pt x="205" y="1591"/>
                    </a:lnTo>
                    <a:lnTo>
                      <a:pt x="203" y="1598"/>
                    </a:lnTo>
                    <a:lnTo>
                      <a:pt x="199" y="1605"/>
                    </a:lnTo>
                    <a:lnTo>
                      <a:pt x="196" y="1610"/>
                    </a:lnTo>
                    <a:lnTo>
                      <a:pt x="190" y="1617"/>
                    </a:lnTo>
                    <a:lnTo>
                      <a:pt x="187" y="1623"/>
                    </a:lnTo>
                    <a:lnTo>
                      <a:pt x="176" y="1635"/>
                    </a:lnTo>
                    <a:lnTo>
                      <a:pt x="163" y="1646"/>
                    </a:lnTo>
                    <a:lnTo>
                      <a:pt x="149" y="1655"/>
                    </a:lnTo>
                    <a:lnTo>
                      <a:pt x="135" y="1664"/>
                    </a:lnTo>
                    <a:lnTo>
                      <a:pt x="118" y="1673"/>
                    </a:lnTo>
                    <a:lnTo>
                      <a:pt x="100" y="1680"/>
                    </a:lnTo>
                    <a:lnTo>
                      <a:pt x="83" y="1686"/>
                    </a:lnTo>
                    <a:lnTo>
                      <a:pt x="63" y="1691"/>
                    </a:lnTo>
                    <a:lnTo>
                      <a:pt x="41" y="1695"/>
                    </a:lnTo>
                    <a:lnTo>
                      <a:pt x="21" y="1696"/>
                    </a:lnTo>
                    <a:lnTo>
                      <a:pt x="0" y="169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1C94195B-3864-433D-B66B-090414CA2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1613" y="1576062"/>
                <a:ext cx="1292225" cy="391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  <a:buNone/>
                </a:pPr>
                <a:r>
                  <a:rPr lang="en-GB" sz="1600" dirty="0">
                    <a:cs typeface="Arial" charset="0"/>
                  </a:rPr>
                  <a:t>Excess of Assets Over Liabilities</a:t>
                </a:r>
                <a:endParaRPr lang="en-GB" sz="1600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F2335D-B2A2-4B80-8FDD-6DB13E223F21}"/>
                </a:ext>
              </a:extLst>
            </p:cNvPr>
            <p:cNvSpPr txBox="1"/>
            <p:nvPr/>
          </p:nvSpPr>
          <p:spPr>
            <a:xfrm>
              <a:off x="7731087" y="4398916"/>
              <a:ext cx="1636572" cy="342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Risk margin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4BE88D0-CA3B-405A-86DF-F9D8998A68E3}"/>
              </a:ext>
            </a:extLst>
          </p:cNvPr>
          <p:cNvSpPr txBox="1"/>
          <p:nvPr/>
        </p:nvSpPr>
        <p:spPr>
          <a:xfrm>
            <a:off x="7196577" y="1941966"/>
            <a:ext cx="462749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Concept 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of expected and unexpected losses familiar in insurance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selection, pricing and underwriting, diversification and reinsurance manages expected loss though reinsurance sometimes covers unexpected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 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covers remaining unexpected losses</a:t>
            </a: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there are material differences in how the balance sheet is affected by climate risk.</a:t>
            </a:r>
          </a:p>
          <a:p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CA701C-4250-4889-ACBE-21AF74D18FAA}"/>
              </a:ext>
            </a:extLst>
          </p:cNvPr>
          <p:cNvSpPr txBox="1"/>
          <p:nvPr/>
        </p:nvSpPr>
        <p:spPr>
          <a:xfrm>
            <a:off x="850604" y="6230679"/>
            <a:ext cx="4531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*Based on a Solvency II balance sheet</a:t>
            </a:r>
          </a:p>
        </p:txBody>
      </p:sp>
    </p:spTree>
    <p:extLst>
      <p:ext uri="{BB962C8B-B14F-4D97-AF65-F5344CB8AC3E}">
        <p14:creationId xmlns:p14="http://schemas.microsoft.com/office/powerpoint/2010/main" val="24452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D884-7717-4533-B945-146D4465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Expected and Unexpected Losses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68E57-F2FD-4F9B-95C5-610214A9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>
                <a:solidFill>
                  <a:srgbClr val="000000">
                    <a:tint val="75000"/>
                  </a:srgbClr>
                </a:solidFill>
              </a:rPr>
              <a:t>Official: Green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EF79BF-0E0F-4BAA-AEEC-B81D0ABB4876}"/>
                  </a:ext>
                </a:extLst>
              </p:cNvPr>
              <p:cNvSpPr txBox="1"/>
              <p:nvPr/>
            </p:nvSpPr>
            <p:spPr>
              <a:xfrm>
                <a:off x="334002" y="2385779"/>
                <a:ext cx="4474766" cy="1559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en-GB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GB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GB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𝐿</m:t>
                      </m:r>
                    </m:oMath>
                  </m:oMathPara>
                </a14:m>
                <a:endParaRPr lang="en-GB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GB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</a:t>
                </a:r>
                <a:endParaRPr lang="en-GB" sz="1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2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𝑉𝑎𝑙𝑢𝑒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𝑜𝑓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𝑎𝑠𝑠𝑒𝑡𝑠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𝐵𝑎𝑛𝑘𝐴</m:t>
                          </m:r>
                        </m:sub>
                      </m:sSub>
                      <m:d>
                        <m:d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𝐶𝑙𝑖𝑚𝑎𝑡𝑒𝑅𝑖𝑠𝑘</m:t>
                          </m:r>
                        </m:e>
                      </m:d>
                    </m:oMath>
                  </m:oMathPara>
                </a14:m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457200">
                  <a:lnSpc>
                    <a:spcPct val="12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𝑉𝑎𝑙𝑢𝑒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𝑙𝑖𝑎𝑏𝑖𝑙𝑖𝑡𝑖𝑒𝑠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 </m:t>
                      </m:r>
                      <m:sSub>
                        <m:sSub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𝐵𝑎𝑛𝑘𝐿</m:t>
                          </m:r>
                        </m:sub>
                      </m:sSub>
                      <m:d>
                        <m:d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𝐶𝑙𝑖𝑚𝑎𝑡𝑒𝑅𝑖𝑠𝑘</m:t>
                          </m:r>
                        </m:e>
                      </m:d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EF79BF-0E0F-4BAA-AEEC-B81D0ABB4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02" y="2385779"/>
                <a:ext cx="4474766" cy="1559401"/>
              </a:xfrm>
              <a:prstGeom prst="rect">
                <a:avLst/>
              </a:prstGeom>
              <a:blipFill>
                <a:blip r:embed="rId2"/>
                <a:stretch>
                  <a:fillRect l="-2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821915D-B203-40FF-A24D-87BA0FD1F0E7}"/>
              </a:ext>
            </a:extLst>
          </p:cNvPr>
          <p:cNvSpPr txBox="1"/>
          <p:nvPr/>
        </p:nvSpPr>
        <p:spPr>
          <a:xfrm>
            <a:off x="230634" y="1515280"/>
            <a:ext cx="457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12273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Banks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A44FC-3C5A-4C3B-9671-14A2F1D05A4F}"/>
              </a:ext>
            </a:extLst>
          </p:cNvPr>
          <p:cNvSpPr txBox="1"/>
          <p:nvPr/>
        </p:nvSpPr>
        <p:spPr>
          <a:xfrm>
            <a:off x="6845764" y="1515280"/>
            <a:ext cx="457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12273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Insurers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E68003-D50E-49FD-9D54-484B13888340}"/>
              </a:ext>
            </a:extLst>
          </p:cNvPr>
          <p:cNvSpPr txBox="1"/>
          <p:nvPr/>
        </p:nvSpPr>
        <p:spPr>
          <a:xfrm>
            <a:off x="4969565" y="2606652"/>
            <a:ext cx="164592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422F22-D3C9-4D42-A300-55EA5A923692}"/>
              </a:ext>
            </a:extLst>
          </p:cNvPr>
          <p:cNvSpPr txBox="1"/>
          <p:nvPr/>
        </p:nvSpPr>
        <p:spPr>
          <a:xfrm>
            <a:off x="4969565" y="4286584"/>
            <a:ext cx="164592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Capital resources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562F33-08F5-4362-845C-CB9B938AD74B}"/>
                  </a:ext>
                </a:extLst>
              </p:cNvPr>
              <p:cNvSpPr txBox="1"/>
              <p:nvPr/>
            </p:nvSpPr>
            <p:spPr>
              <a:xfrm>
                <a:off x="7094177" y="2385779"/>
                <a:ext cx="4474766" cy="1559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en-GB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GB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GB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𝐿</m:t>
                      </m:r>
                    </m:oMath>
                  </m:oMathPara>
                </a14:m>
                <a:endParaRPr lang="en-GB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GB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</a:t>
                </a:r>
                <a:endParaRPr lang="en-GB" sz="1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2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𝑉𝑎𝑙𝑢𝑒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𝑜𝑓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𝑎𝑠𝑠𝑒𝑡𝑠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𝐼𝑛𝑠</m:t>
                          </m:r>
                          <m: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𝐶𝑙𝑖𝑚𝑎𝑡𝑒𝑅𝑖𝑠𝑘</m:t>
                          </m:r>
                        </m:e>
                      </m:d>
                    </m:oMath>
                  </m:oMathPara>
                </a14:m>
                <a:endParaRPr lang="en-GB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457200">
                  <a:lnSpc>
                    <a:spcPct val="12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𝑉𝑎𝑙𝑢𝑒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2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𝑙𝑖𝑎𝑏𝑖𝑙𝑖𝑡𝑖𝑒𝑠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𝐼𝑛𝑠</m:t>
                          </m:r>
                          <m: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𝐶𝑙𝑖𝑚𝑎𝑡𝑒𝑅𝑖𝑠𝑘</m:t>
                          </m:r>
                        </m:e>
                      </m:d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562F33-08F5-4362-845C-CB9B938A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177" y="2385779"/>
                <a:ext cx="4474766" cy="1559401"/>
              </a:xfrm>
              <a:prstGeom prst="rect">
                <a:avLst/>
              </a:prstGeom>
              <a:blipFill>
                <a:blip r:embed="rId3"/>
                <a:stretch>
                  <a:fillRect l="-2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E39976-0BE9-4E7E-AC0D-4BE827AF4B70}"/>
                  </a:ext>
                </a:extLst>
              </p:cNvPr>
              <p:cNvSpPr txBox="1"/>
              <p:nvPr/>
            </p:nvSpPr>
            <p:spPr>
              <a:xfrm>
                <a:off x="334002" y="4009402"/>
                <a:ext cx="4474766" cy="17675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𝐾𝑅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𝐵𝑎𝑛𝑘</m:t>
                          </m:r>
                        </m:sub>
                      </m:sSub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𝐴𝑐𝑐𝑉𝑎𝑙</m:t>
                          </m:r>
                        </m:sub>
                      </m:sSub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𝐴𝑐𝑐𝑉𝑎𝑙</m:t>
                          </m:r>
                        </m:sub>
                      </m:sSub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𝐹𝐷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𝑃𝑟𝑢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GB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</a:t>
                </a:r>
                <a:endParaRPr lang="en-GB" sz="1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2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𝐾𝑅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𝐵𝑎𝑛𝑘</m:t>
                          </m:r>
                        </m:sub>
                      </m:sSub>
                      <m:box>
                        <m:box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∶=</m:t>
                          </m:r>
                        </m:e>
                      </m:box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𝐶𝑎𝑝𝑖𝑡𝑎𝑙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𝑅𝑒𝑠𝑜𝑢𝑟𝑐𝑒𝑠</m:t>
                      </m:r>
                      <m:r>
                        <m:rPr>
                          <m:nor/>
                        </m:rPr>
                        <a:rPr lang="en-GB" sz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>
                  <a:lnSpc>
                    <a:spcPct val="12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𝐹𝐷</m:t>
                      </m:r>
                      <m:box>
                        <m:box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∶=</m:t>
                          </m:r>
                        </m:e>
                      </m:box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𝐹𝑖𝑙𝑡𝑒𝑟𝑠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𝐷𝑒𝑑𝑢𝑐𝑡𝑖𝑜𝑛𝑠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457200" algn="just">
                  <a:lnSpc>
                    <a:spcPct val="125000"/>
                  </a:lnSpc>
                  <a:spcAft>
                    <a:spcPts val="1000"/>
                  </a:spcAft>
                </a:pPr>
                <a:endParaRPr lang="en-GB" sz="1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E39976-0BE9-4E7E-AC0D-4BE827AF4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02" y="4009402"/>
                <a:ext cx="4474766" cy="1767535"/>
              </a:xfrm>
              <a:prstGeom prst="rect">
                <a:avLst/>
              </a:prstGeom>
              <a:blipFill>
                <a:blip r:embed="rId4"/>
                <a:stretch>
                  <a:fillRect l="-2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46FE1C-6A1D-44BE-A89B-7CB7636DD01F}"/>
                  </a:ext>
                </a:extLst>
              </p:cNvPr>
              <p:cNvSpPr txBox="1"/>
              <p:nvPr/>
            </p:nvSpPr>
            <p:spPr>
              <a:xfrm>
                <a:off x="7094177" y="4009402"/>
                <a:ext cx="4474766" cy="17675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𝐾𝑅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𝐼𝑛𝑠</m:t>
                          </m:r>
                        </m:sub>
                      </m:sSub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𝑀𝑘𝑡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𝑉𝑎𝑙</m:t>
                          </m:r>
                        </m:sub>
                      </m:sSub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𝑀𝑘𝑡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𝑉𝑎𝑙</m:t>
                          </m:r>
                        </m:sub>
                      </m:sSub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𝐹𝐷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𝑃𝑟𝑢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GB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GB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</a:t>
                </a:r>
                <a:endParaRPr lang="en-GB" sz="1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2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𝐾𝑅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𝐼𝑛𝑠</m:t>
                          </m:r>
                        </m:sub>
                      </m:sSub>
                      <m:box>
                        <m:box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∶=</m:t>
                          </m:r>
                        </m:e>
                      </m:box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𝐶𝑎𝑝𝑖𝑡𝑎𝑙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𝑅𝑒𝑠𝑜𝑢𝑟𝑐𝑒𝑠</m:t>
                      </m:r>
                      <m:r>
                        <m:rPr>
                          <m:nor/>
                        </m:rPr>
                        <a:rPr lang="en-GB" sz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>
                  <a:lnSpc>
                    <a:spcPct val="12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𝐹𝐷</m:t>
                      </m:r>
                      <m:box>
                        <m:box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∶=</m:t>
                          </m:r>
                        </m:e>
                      </m:box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𝐹𝑖𝑙𝑡𝑒𝑟𝑠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𝐷𝑒𝑑𝑢𝑐𝑡𝑖𝑜𝑛𝑠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457200" algn="just">
                  <a:lnSpc>
                    <a:spcPct val="125000"/>
                  </a:lnSpc>
                  <a:spcAft>
                    <a:spcPts val="1000"/>
                  </a:spcAft>
                </a:pPr>
                <a:endParaRPr lang="en-GB" sz="1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46FE1C-6A1D-44BE-A89B-7CB7636DD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177" y="4009402"/>
                <a:ext cx="4474766" cy="1767535"/>
              </a:xfrm>
              <a:prstGeom prst="rect">
                <a:avLst/>
              </a:prstGeom>
              <a:blipFill>
                <a:blip r:embed="rId5"/>
                <a:stretch>
                  <a:fillRect l="-2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3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CDAA-1437-4C8C-BA7B-9B53DCDF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Capital stacks: buffers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37134-72AC-4ED4-B0FB-98F4F810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Official: Green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3B33EF-6F92-4FFD-A4B5-E826F8939B50}"/>
              </a:ext>
            </a:extLst>
          </p:cNvPr>
          <p:cNvSpPr txBox="1"/>
          <p:nvPr/>
        </p:nvSpPr>
        <p:spPr>
          <a:xfrm>
            <a:off x="331669" y="1785745"/>
            <a:ext cx="457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12273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Banks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9EAF9-D67C-456D-9026-B771232CD83C}"/>
              </a:ext>
            </a:extLst>
          </p:cNvPr>
          <p:cNvSpPr txBox="1"/>
          <p:nvPr/>
        </p:nvSpPr>
        <p:spPr>
          <a:xfrm>
            <a:off x="7167467" y="1785745"/>
            <a:ext cx="457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12273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Insurers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D559BDB-8514-4C57-A73A-88FE000EE5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45895" y="2414350"/>
          <a:ext cx="3168397" cy="4033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97">
                  <a:extLst>
                    <a:ext uri="{9D8B030D-6E8A-4147-A177-3AD203B41FA5}">
                      <a16:colId xmlns:a16="http://schemas.microsoft.com/office/drawing/2014/main" val="126982428"/>
                    </a:ext>
                  </a:extLst>
                </a:gridCol>
              </a:tblGrid>
              <a:tr h="623933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PRA buffer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770204"/>
                  </a:ext>
                </a:extLst>
              </a:tr>
              <a:tr h="92468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Countercyclical capital buffer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425151"/>
                  </a:ext>
                </a:extLst>
              </a:tr>
              <a:tr h="71962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Capital conservation buffer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699001"/>
                  </a:ext>
                </a:extLst>
              </a:tr>
              <a:tr h="71962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Systemic buffers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36124"/>
                  </a:ext>
                </a:extLst>
              </a:tr>
              <a:tr h="52264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Pillar 2A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59817"/>
                  </a:ext>
                </a:extLst>
              </a:tr>
              <a:tr h="52264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Pillar 1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365174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54D853A0-E635-4AA5-A091-61484B1396EB}"/>
              </a:ext>
            </a:extLst>
          </p:cNvPr>
          <p:cNvGrpSpPr/>
          <p:nvPr/>
        </p:nvGrpSpPr>
        <p:grpSpPr>
          <a:xfrm>
            <a:off x="8599018" y="2414350"/>
            <a:ext cx="1940838" cy="3967401"/>
            <a:chOff x="8651103" y="2541693"/>
            <a:chExt cx="1924131" cy="3844282"/>
          </a:xfrm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0FC6FFF7-3E8F-4DC9-BFD7-40361BCBF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1025" y="2541693"/>
              <a:ext cx="1834696" cy="384428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49C75A5-3B37-4992-8EE2-3FC3A428BDE8}"/>
                </a:ext>
              </a:extLst>
            </p:cNvPr>
            <p:cNvCxnSpPr>
              <a:cxnSpLocks/>
            </p:cNvCxnSpPr>
            <p:nvPr/>
          </p:nvCxnSpPr>
          <p:spPr>
            <a:xfrm>
              <a:off x="8661025" y="4809442"/>
              <a:ext cx="1834696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177369D-573D-4D49-8444-E213F2D5A379}"/>
                </a:ext>
              </a:extLst>
            </p:cNvPr>
            <p:cNvSpPr txBox="1"/>
            <p:nvPr/>
          </p:nvSpPr>
          <p:spPr>
            <a:xfrm>
              <a:off x="8807645" y="3120295"/>
              <a:ext cx="15346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Solvency capital requirement (SCR)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48235A6-C3ED-4E72-B987-8CAD0BA7E0AE}"/>
                </a:ext>
              </a:extLst>
            </p:cNvPr>
            <p:cNvSpPr txBox="1"/>
            <p:nvPr/>
          </p:nvSpPr>
          <p:spPr>
            <a:xfrm>
              <a:off x="8651103" y="5016564"/>
              <a:ext cx="1924131" cy="543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Minimum capital requirement (MCR)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8000" y="1175292"/>
            <a:ext cx="1093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Another difference between the banking and insurance frameworks is that there is no explicit role for buffers within insurance frameworks.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9D9A42-E881-4D6D-B5BF-1C78D5B8A2C6}"/>
              </a:ext>
            </a:extLst>
          </p:cNvPr>
          <p:cNvCxnSpPr>
            <a:cxnSpLocks/>
          </p:cNvCxnSpPr>
          <p:nvPr/>
        </p:nvCxnSpPr>
        <p:spPr>
          <a:xfrm flipH="1">
            <a:off x="5904046" y="1861866"/>
            <a:ext cx="1" cy="4595123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8C69BCF-C42A-4D64-A564-14686694CF19}"/>
              </a:ext>
            </a:extLst>
          </p:cNvPr>
          <p:cNvSpPr txBox="1"/>
          <p:nvPr/>
        </p:nvSpPr>
        <p:spPr>
          <a:xfrm>
            <a:off x="7660131" y="6445949"/>
            <a:ext cx="4531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*Based on a Solvency 2 balance sheet</a:t>
            </a:r>
          </a:p>
        </p:txBody>
      </p:sp>
    </p:spTree>
    <p:extLst>
      <p:ext uri="{BB962C8B-B14F-4D97-AF65-F5344CB8AC3E}">
        <p14:creationId xmlns:p14="http://schemas.microsoft.com/office/powerpoint/2010/main" val="21306444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56404" y="1281546"/>
            <a:ext cx="7165975" cy="3735387"/>
          </a:xfrm>
        </p:spPr>
        <p:txBody>
          <a:bodyPr/>
          <a:lstStyle/>
          <a:p>
            <a:pPr algn="ctr"/>
            <a:r>
              <a:rPr lang="en-GB" sz="2400" b="1" u="sng" dirty="0"/>
              <a:t>Understanding the conceptual route from climate change to capital for banks and insurers</a:t>
            </a:r>
          </a:p>
          <a:p>
            <a:r>
              <a:rPr lang="en-GB" sz="2000" b="1" dirty="0"/>
              <a:t>Chair: </a:t>
            </a:r>
            <a:r>
              <a:rPr lang="en-GB" sz="2000" dirty="0"/>
              <a:t>Professor Lord Nicholas Stern, Chair of the Grantham Research Institute </a:t>
            </a:r>
          </a:p>
          <a:p>
            <a:r>
              <a:rPr lang="en-GB" sz="2000" b="1" dirty="0"/>
              <a:t>Presenters: </a:t>
            </a:r>
          </a:p>
          <a:p>
            <a:r>
              <a:rPr lang="en-GB" sz="2000" dirty="0"/>
              <a:t>Kevin </a:t>
            </a:r>
            <a:r>
              <a:rPr lang="en-GB" sz="2000" dirty="0" err="1"/>
              <a:t>Stiroh</a:t>
            </a:r>
            <a:r>
              <a:rPr lang="en-GB" sz="2000" dirty="0"/>
              <a:t>, Senior Advisor in the Division of Supervision and Regulation at the Board of Governors of the Federal Reserve System</a:t>
            </a:r>
          </a:p>
          <a:p>
            <a:r>
              <a:rPr lang="en-GB" sz="2000" dirty="0"/>
              <a:t>Vicky </a:t>
            </a:r>
            <a:r>
              <a:rPr lang="en-GB" sz="2000" dirty="0" err="1"/>
              <a:t>Saporta</a:t>
            </a:r>
            <a:r>
              <a:rPr lang="en-GB" sz="2000" dirty="0"/>
              <a:t>, Executive Director, Prudential Policy, Bank of England and Chair of the Executive Committee of the International Association of Insurance Supervisors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4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27AC-5FD3-47E4-8E3C-44D6658CF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Next?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8476CD-0162-4468-818D-25769493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GB">
                <a:solidFill>
                  <a:srgbClr val="000000">
                    <a:tint val="75000"/>
                  </a:srgbClr>
                </a:solidFill>
              </a:rPr>
              <a:t>Official: Green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F8940-FAEF-4C02-A1C5-4E893692BA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52" y="1295400"/>
            <a:ext cx="11268643" cy="4629150"/>
          </a:xfrm>
        </p:spPr>
        <p:txBody>
          <a:bodyPr/>
          <a:lstStyle/>
          <a:p>
            <a:r>
              <a:rPr lang="en-GB" sz="1900" dirty="0">
                <a:ea typeface="Calibri" panose="020F0502020204030204" pitchFamily="34" charset="0"/>
              </a:rPr>
              <a:t>More work is required to enhance our understanding of how the risks of climate change will drive financial risks that impact both insurers and banks.</a:t>
            </a:r>
          </a:p>
          <a:p>
            <a:endParaRPr lang="en-GB" sz="1900" dirty="0">
              <a:ea typeface="Calibri" panose="020F0502020204030204" pitchFamily="34" charset="0"/>
            </a:endParaRPr>
          </a:p>
          <a:p>
            <a:r>
              <a:rPr lang="en-GB" sz="1900" dirty="0">
                <a:ea typeface="Calibri" panose="020F0502020204030204" pitchFamily="34" charset="0"/>
              </a:rPr>
              <a:t>Is there a place to reflect the risks from climate change within the existing regulatory framework?</a:t>
            </a:r>
          </a:p>
          <a:p>
            <a:pPr marL="0" indent="0">
              <a:buNone/>
            </a:pPr>
            <a:endParaRPr lang="en-GB" sz="1900" dirty="0">
              <a:ea typeface="Calibri" panose="020F0502020204030204" pitchFamily="34" charset="0"/>
            </a:endParaRPr>
          </a:p>
          <a:p>
            <a:r>
              <a:rPr lang="en-GB" sz="1900" dirty="0">
                <a:ea typeface="Calibri" panose="020F0502020204030204" pitchFamily="34" charset="0"/>
              </a:rPr>
              <a:t>Two broad questions are being explored as part of the conference that are particularly relevant to insurance:</a:t>
            </a:r>
          </a:p>
          <a:p>
            <a:pPr lvl="1"/>
            <a:r>
              <a:rPr lang="en-GB" sz="1900" dirty="0">
                <a:ea typeface="Calibri" panose="020F0502020204030204" pitchFamily="34" charset="0"/>
              </a:rPr>
              <a:t>W</a:t>
            </a:r>
            <a:r>
              <a:rPr lang="en-GB" sz="1900" dirty="0">
                <a:effectLst/>
                <a:ea typeface="Calibri" panose="020F0502020204030204" pitchFamily="34" charset="0"/>
              </a:rPr>
              <a:t>hat is the appropriate time horizon to reflect climate risks into the regulatory framework?</a:t>
            </a:r>
          </a:p>
          <a:p>
            <a:pPr lvl="1"/>
            <a:r>
              <a:rPr lang="en-GB" sz="1900" dirty="0">
                <a:ea typeface="Calibri" panose="020F0502020204030204" pitchFamily="34" charset="0"/>
              </a:rPr>
              <a:t>H</a:t>
            </a:r>
            <a:r>
              <a:rPr lang="en-GB" sz="1900" dirty="0">
                <a:effectLst/>
                <a:ea typeface="Calibri" panose="020F0502020204030204" pitchFamily="34" charset="0"/>
              </a:rPr>
              <a:t>ow should we understand and manage uncertainty over that time horizon?</a:t>
            </a:r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42514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50063" y="0"/>
            <a:ext cx="11545455" cy="6253018"/>
          </a:xfrm>
        </p:spPr>
        <p:txBody>
          <a:bodyPr/>
          <a:lstStyle/>
          <a:p>
            <a:pPr algn="ctr"/>
            <a:endParaRPr lang="en-GB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Bank of England</a:t>
            </a:r>
          </a:p>
          <a:p>
            <a:pPr marL="0" indent="0" algn="ctr">
              <a:buNone/>
            </a:pPr>
            <a:endParaRPr lang="en-GB" sz="2000" b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Understand </a:t>
            </a:r>
            <a:r>
              <a:rPr lang="en-GB" sz="2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how and whether to reflect climate-related financial risk into the banking </a:t>
            </a:r>
            <a:r>
              <a:rPr lang="en-GB" sz="2000" b="1" u="sng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microprudential</a:t>
            </a:r>
            <a:r>
              <a:rPr lang="en-GB" sz="2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 and </a:t>
            </a:r>
            <a:r>
              <a:rPr lang="en-GB" sz="2000" b="1" u="sng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macroprudential</a:t>
            </a:r>
            <a:r>
              <a:rPr lang="en-GB" sz="2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frameworks</a:t>
            </a:r>
          </a:p>
          <a:p>
            <a:pPr marL="0" indent="0" algn="ctr">
              <a:buNone/>
            </a:pPr>
            <a:endParaRPr lang="en-GB" sz="2000" b="1" u="sng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Chair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Alison Scott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Director, Supervisory Risk Specialist, Prudential Regulation </a:t>
            </a: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Authority</a:t>
            </a:r>
          </a:p>
          <a:p>
            <a:pPr marL="0" indent="0">
              <a:buNone/>
            </a:pPr>
            <a:endParaRPr lang="en-GB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Presenters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endParaRPr lang="en-GB" sz="1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Benjamin </a:t>
            </a:r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Guin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Senior Economist, Prudential Policy, Bank of </a:t>
            </a: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Zsolt</a:t>
            </a:r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Jaczko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Head of Retail IRB Modelling, Nationwide Building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Paul </a:t>
            </a:r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Hiebert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Head of Systemic Risk and Financial Institutions Division, ECB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Pierre Monnin</a:t>
            </a: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Senior Fellow, Council on Economic Policies</a:t>
            </a:r>
          </a:p>
          <a:p>
            <a:pPr marL="285750" indent="-285750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David Aikman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Professor of Finance and Director of the Qatar Centre for Global Banking and Finance, King’s Business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Jeremy McDaniels</a:t>
            </a: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Senior Advisor, Institute of International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Katie 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Rismanchi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Senior Policy Advisor, Institute of International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Simon Hills</a:t>
            </a: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Director, Prudential Policy, UK Finance</a:t>
            </a:r>
          </a:p>
          <a:p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A8092A-0EC1-7146-BE7F-C484CFCF2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221" y="5459413"/>
            <a:ext cx="7165974" cy="982800"/>
          </a:xfrm>
        </p:spPr>
        <p:txBody>
          <a:bodyPr/>
          <a:lstStyle/>
          <a:p>
            <a:r>
              <a:rPr lang="en-US" dirty="0"/>
              <a:t>19 October 2022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90221" y="1196009"/>
            <a:ext cx="7438447" cy="4719016"/>
          </a:xfrm>
        </p:spPr>
        <p:txBody>
          <a:bodyPr>
            <a:normAutofit lnSpcReduction="10000"/>
          </a:bodyPr>
          <a:lstStyle/>
          <a:p>
            <a:endParaRPr lang="en-GB" i="1" dirty="0" smtClean="0">
              <a:latin typeface="Arial" panose="020B0604020202020204" pitchFamily="34" charset="0"/>
            </a:endParaRPr>
          </a:p>
          <a:p>
            <a:r>
              <a:rPr lang="en-GB" i="1" dirty="0" smtClean="0">
                <a:latin typeface="Arial" panose="020B0604020202020204" pitchFamily="34" charset="0"/>
              </a:rPr>
              <a:t>Risk Differentials between Green and Brown Assets</a:t>
            </a:r>
            <a:endParaRPr lang="en-GB" i="1" dirty="0">
              <a:latin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</a:endParaRPr>
          </a:p>
          <a:p>
            <a:endParaRPr lang="en-GB" sz="2400" b="1" dirty="0" smtClean="0">
              <a:latin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</a:rPr>
              <a:t>Ben Guin</a:t>
            </a:r>
            <a:r>
              <a:rPr lang="en-GB" sz="2400" dirty="0" smtClean="0">
                <a:latin typeface="Arial" panose="020B0604020202020204" pitchFamily="34" charset="0"/>
              </a:rPr>
              <a:t>, </a:t>
            </a:r>
            <a:r>
              <a:rPr lang="en-GB" sz="2400" dirty="0">
                <a:solidFill>
                  <a:schemeClr val="bg1"/>
                </a:solidFill>
              </a:rPr>
              <a:t>Senior Economist, Prudential Policy, Bank of England</a:t>
            </a:r>
          </a:p>
          <a:p>
            <a:endParaRPr lang="en-GB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724000" cy="912814"/>
          </a:xfrm>
        </p:spPr>
        <p:txBody>
          <a:bodyPr/>
          <a:lstStyle/>
          <a:p>
            <a:r>
              <a:rPr lang="en-GB" sz="2200" dirty="0"/>
              <a:t>There are </a:t>
            </a:r>
            <a:r>
              <a:rPr lang="en-GB" sz="2200" dirty="0" smtClean="0"/>
              <a:t>differences </a:t>
            </a:r>
            <a:r>
              <a:rPr lang="en-GB" sz="2200" dirty="0"/>
              <a:t>in energy </a:t>
            </a:r>
            <a:r>
              <a:rPr lang="en-GB" sz="2200" dirty="0" smtClean="0"/>
              <a:t>costs </a:t>
            </a:r>
            <a:r>
              <a:rPr lang="en-GB" sz="2200" dirty="0"/>
              <a:t>across </a:t>
            </a:r>
            <a:r>
              <a:rPr lang="en-GB" sz="2200" dirty="0" smtClean="0"/>
              <a:t>energy efficiency ratings</a:t>
            </a:r>
            <a:endParaRPr lang="en-GB" sz="2200" dirty="0"/>
          </a:p>
        </p:txBody>
      </p:sp>
      <p:graphicFrame>
        <p:nvGraphicFramePr>
          <p:cNvPr id="12" name="Content Placeholder 2"/>
          <p:cNvGraphicFramePr>
            <a:graphicFrameLocks/>
          </p:cNvGraphicFramePr>
          <p:nvPr>
            <p:extLst/>
          </p:nvPr>
        </p:nvGraphicFramePr>
        <p:xfrm>
          <a:off x="5846884" y="1752601"/>
          <a:ext cx="5886012" cy="3819523"/>
        </p:xfrm>
        <a:graphic>
          <a:graphicData uri="http://schemas.openxmlformats.org/drawingml/2006/table">
            <a:tbl>
              <a:tblPr/>
              <a:tblGrid>
                <a:gridCol w="1532966">
                  <a:extLst>
                    <a:ext uri="{9D8B030D-6E8A-4147-A177-3AD203B41FA5}">
                      <a16:colId xmlns:a16="http://schemas.microsoft.com/office/drawing/2014/main" val="288759743"/>
                    </a:ext>
                  </a:extLst>
                </a:gridCol>
                <a:gridCol w="231391">
                  <a:extLst>
                    <a:ext uri="{9D8B030D-6E8A-4147-A177-3AD203B41FA5}">
                      <a16:colId xmlns:a16="http://schemas.microsoft.com/office/drawing/2014/main" val="1452971600"/>
                    </a:ext>
                  </a:extLst>
                </a:gridCol>
                <a:gridCol w="1373885">
                  <a:extLst>
                    <a:ext uri="{9D8B030D-6E8A-4147-A177-3AD203B41FA5}">
                      <a16:colId xmlns:a16="http://schemas.microsoft.com/office/drawing/2014/main" val="1232446846"/>
                    </a:ext>
                  </a:extLst>
                </a:gridCol>
                <a:gridCol w="1373885">
                  <a:extLst>
                    <a:ext uri="{9D8B030D-6E8A-4147-A177-3AD203B41FA5}">
                      <a16:colId xmlns:a16="http://schemas.microsoft.com/office/drawing/2014/main" val="4167921474"/>
                    </a:ext>
                  </a:extLst>
                </a:gridCol>
                <a:gridCol w="1373885">
                  <a:extLst>
                    <a:ext uri="{9D8B030D-6E8A-4147-A177-3AD203B41FA5}">
                      <a16:colId xmlns:a16="http://schemas.microsoft.com/office/drawing/2014/main" val="4169230543"/>
                    </a:ext>
                  </a:extLst>
                </a:gridCol>
              </a:tblGrid>
              <a:tr h="748786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Energy</a:t>
                      </a:r>
                      <a:r>
                        <a:rPr lang="en-GB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Efficiency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High 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Medium 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Low  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488173"/>
                  </a:ext>
                </a:extLst>
              </a:tr>
              <a:tr h="511790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Rating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latin typeface="Century Gothic" panose="020B0502020202020204" pitchFamily="34" charset="0"/>
                        </a:rPr>
                        <a:t>A to C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latin typeface="Century Gothic" panose="020B0502020202020204" pitchFamily="34" charset="0"/>
                        </a:rPr>
                        <a:t>D</a:t>
                      </a:r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 to G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351253"/>
                  </a:ext>
                </a:extLst>
              </a:tr>
              <a:tr h="5117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2-bedroom </a:t>
                      </a: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flat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£417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£676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£1,023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48317"/>
                  </a:ext>
                </a:extLst>
              </a:tr>
              <a:tr h="5117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3-bedroom </a:t>
                      </a: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house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£578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£891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£1,340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599028"/>
                  </a:ext>
                </a:extLst>
              </a:tr>
              <a:tr h="5117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4-bedroom </a:t>
                      </a: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house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£695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£1,130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£1,775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06329"/>
                  </a:ext>
                </a:extLst>
              </a:tr>
              <a:tr h="1023577">
                <a:tc gridSpan="5">
                  <a:txBody>
                    <a:bodyPr/>
                    <a:lstStyle/>
                    <a:p>
                      <a:pPr algn="r" fontAlgn="t"/>
                      <a:r>
                        <a:rPr lang="en-GB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</a:t>
                      </a:r>
                      <a:r>
                        <a:rPr lang="en-GB" sz="13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Historical costs based on EPC ratings </a:t>
                      </a:r>
                      <a:endParaRPr lang="en-GB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153650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4870"/>
            <a:ext cx="4390571" cy="30232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253" y="5181421"/>
            <a:ext cx="113868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en-GB" sz="1500" dirty="0" smtClean="0">
                <a:latin typeface="Century Gothic" panose="020B0502020202020204" pitchFamily="34" charset="0"/>
              </a:rPr>
              <a:t>Energy efficient properties can protect households from unexpected </a:t>
            </a:r>
            <a:r>
              <a:rPr lang="en-GB" sz="1500" dirty="0">
                <a:latin typeface="Century Gothic" panose="020B0502020202020204" pitchFamily="34" charset="0"/>
              </a:rPr>
              <a:t>decreases in income </a:t>
            </a:r>
            <a:r>
              <a:rPr lang="en-GB" sz="1500" dirty="0" smtClean="0">
                <a:latin typeface="Century Gothic" panose="020B0502020202020204" pitchFamily="34" charset="0"/>
              </a:rPr>
              <a:t>or </a:t>
            </a:r>
            <a:r>
              <a:rPr lang="en-GB" sz="1500" dirty="0">
                <a:latin typeface="Century Gothic" panose="020B0502020202020204" pitchFamily="34" charset="0"/>
              </a:rPr>
              <a:t>increases in </a:t>
            </a:r>
            <a:r>
              <a:rPr lang="en-GB" sz="1500" dirty="0" smtClean="0">
                <a:latin typeface="Century Gothic" panose="020B0502020202020204" pitchFamily="34" charset="0"/>
              </a:rPr>
              <a:t>expenses.</a:t>
            </a:r>
          </a:p>
          <a:p>
            <a:pPr algn="l"/>
            <a:endParaRPr lang="en-GB" sz="1500" dirty="0" smtClean="0">
              <a:latin typeface="Century Gothic" panose="020B0502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en-GB" sz="1500" dirty="0" smtClean="0">
                <a:latin typeface="Century Gothic" panose="020B0502020202020204" pitchFamily="34" charset="0"/>
              </a:rPr>
              <a:t>Are mortgages </a:t>
            </a:r>
            <a:r>
              <a:rPr lang="en-GB" sz="1500" dirty="0">
                <a:latin typeface="Century Gothic" panose="020B0502020202020204" pitchFamily="34" charset="0"/>
              </a:rPr>
              <a:t>against </a:t>
            </a:r>
            <a:r>
              <a:rPr lang="en-GB" sz="1500" dirty="0" smtClean="0">
                <a:latin typeface="Century Gothic" panose="020B0502020202020204" pitchFamily="34" charset="0"/>
              </a:rPr>
              <a:t>energy-efficient </a:t>
            </a:r>
            <a:r>
              <a:rPr lang="en-GB" sz="1500" dirty="0">
                <a:latin typeface="Century Gothic" panose="020B0502020202020204" pitchFamily="34" charset="0"/>
              </a:rPr>
              <a:t>properties </a:t>
            </a:r>
            <a:r>
              <a:rPr lang="en-GB" sz="1500" dirty="0" smtClean="0">
                <a:latin typeface="Century Gothic" panose="020B0502020202020204" pitchFamily="34" charset="0"/>
              </a:rPr>
              <a:t>less “credit-risky”?</a:t>
            </a:r>
            <a:endParaRPr lang="en-GB" sz="15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75913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724000" cy="912814"/>
          </a:xfrm>
        </p:spPr>
        <p:txBody>
          <a:bodyPr/>
          <a:lstStyle/>
          <a:p>
            <a:r>
              <a:rPr lang="en-GB" sz="2200" dirty="0" smtClean="0"/>
              <a:t>Evidence on risk differential depending on energy efficiency of properties</a:t>
            </a:r>
            <a:endParaRPr lang="en-GB"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19125" y="1854585"/>
          <a:ext cx="10282239" cy="2293565"/>
        </p:xfrm>
        <a:graphic>
          <a:graphicData uri="http://schemas.openxmlformats.org/drawingml/2006/table">
            <a:tbl>
              <a:tblPr/>
              <a:tblGrid>
                <a:gridCol w="2755965">
                  <a:extLst>
                    <a:ext uri="{9D8B030D-6E8A-4147-A177-3AD203B41FA5}">
                      <a16:colId xmlns:a16="http://schemas.microsoft.com/office/drawing/2014/main" val="1882303977"/>
                    </a:ext>
                  </a:extLst>
                </a:gridCol>
                <a:gridCol w="197738">
                  <a:extLst>
                    <a:ext uri="{9D8B030D-6E8A-4147-A177-3AD203B41FA5}">
                      <a16:colId xmlns:a16="http://schemas.microsoft.com/office/drawing/2014/main" val="198519996"/>
                    </a:ext>
                  </a:extLst>
                </a:gridCol>
                <a:gridCol w="1903223">
                  <a:extLst>
                    <a:ext uri="{9D8B030D-6E8A-4147-A177-3AD203B41FA5}">
                      <a16:colId xmlns:a16="http://schemas.microsoft.com/office/drawing/2014/main" val="2054170738"/>
                    </a:ext>
                  </a:extLst>
                </a:gridCol>
                <a:gridCol w="1693129">
                  <a:extLst>
                    <a:ext uri="{9D8B030D-6E8A-4147-A177-3AD203B41FA5}">
                      <a16:colId xmlns:a16="http://schemas.microsoft.com/office/drawing/2014/main" val="736412108"/>
                    </a:ext>
                  </a:extLst>
                </a:gridCol>
                <a:gridCol w="1656053">
                  <a:extLst>
                    <a:ext uri="{9D8B030D-6E8A-4147-A177-3AD203B41FA5}">
                      <a16:colId xmlns:a16="http://schemas.microsoft.com/office/drawing/2014/main" val="2665826433"/>
                    </a:ext>
                  </a:extLst>
                </a:gridCol>
                <a:gridCol w="370756">
                  <a:extLst>
                    <a:ext uri="{9D8B030D-6E8A-4147-A177-3AD203B41FA5}">
                      <a16:colId xmlns:a16="http://schemas.microsoft.com/office/drawing/2014/main" val="2880584261"/>
                    </a:ext>
                  </a:extLst>
                </a:gridCol>
                <a:gridCol w="1705375">
                  <a:extLst>
                    <a:ext uri="{9D8B030D-6E8A-4147-A177-3AD203B41FA5}">
                      <a16:colId xmlns:a16="http://schemas.microsoft.com/office/drawing/2014/main" val="3373319608"/>
                    </a:ext>
                  </a:extLst>
                </a:gridCol>
              </a:tblGrid>
              <a:tr h="458713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Energy</a:t>
                      </a:r>
                      <a:r>
                        <a:rPr lang="en-GB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Efficiency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3" marR="4763" marT="476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High 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Medium 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Low  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Difference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062303"/>
                  </a:ext>
                </a:extLst>
              </a:tr>
              <a:tr h="458713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Rating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3" marR="4763" marT="476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latin typeface="Century Gothic" panose="020B0502020202020204" pitchFamily="34" charset="0"/>
                        </a:rPr>
                        <a:t>A to C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latin typeface="Century Gothic" panose="020B0502020202020204" pitchFamily="34" charset="0"/>
                        </a:rPr>
                        <a:t>D</a:t>
                      </a:r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 to G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>
                        <a:latin typeface="Century Gothic" panose="020B0502020202020204" pitchFamily="34" charset="0"/>
                      </a:endParaRP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4763" marR="4763" marT="4763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47697"/>
                  </a:ext>
                </a:extLst>
              </a:tr>
              <a:tr h="458713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3" marR="4763" marT="476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(1)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(2)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(3)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(1)-(3) 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872739"/>
                  </a:ext>
                </a:extLst>
              </a:tr>
              <a:tr h="458713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Arrears (in %)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3" marR="4763" marT="476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0.94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1.00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1.14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n-GB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0.21***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3" marR="4763" marT="4763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275797"/>
                  </a:ext>
                </a:extLst>
              </a:tr>
              <a:tr h="458713"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63" marR="4763" marT="476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(N=412,704)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(N=893,913)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(N=527,026)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(N=939,730)</a:t>
                      </a:r>
                    </a:p>
                  </a:txBody>
                  <a:tcPr marL="4763" marR="4763" marT="4763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78148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95300" y="4378836"/>
            <a:ext cx="108918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500" dirty="0" smtClean="0">
                <a:latin typeface="Century Gothic" panose="020B0502020202020204" pitchFamily="34" charset="0"/>
              </a:rPr>
              <a:t>The </a:t>
            </a:r>
            <a:r>
              <a:rPr lang="en-GB" sz="1500" dirty="0">
                <a:latin typeface="Century Gothic" panose="020B0502020202020204" pitchFamily="34" charset="0"/>
              </a:rPr>
              <a:t>share of mortgages in payment arrears is 0.21 percentage points, or about 18%, lower among mortgages against energy-efficient </a:t>
            </a:r>
            <a:r>
              <a:rPr lang="en-GB" sz="1500" dirty="0" smtClean="0">
                <a:latin typeface="Century Gothic" panose="020B0502020202020204" pitchFamily="34" charset="0"/>
              </a:rPr>
              <a:t>properties.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1500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500" dirty="0" smtClean="0">
                <a:latin typeface="Century Gothic" panose="020B0502020202020204" pitchFamily="34" charset="0"/>
              </a:rPr>
              <a:t>This result </a:t>
            </a:r>
            <a:r>
              <a:rPr lang="en-GB" sz="1500" dirty="0">
                <a:latin typeface="Century Gothic" panose="020B0502020202020204" pitchFamily="34" charset="0"/>
              </a:rPr>
              <a:t>is robust to controlling for a rich set of </a:t>
            </a:r>
            <a:r>
              <a:rPr lang="en-GB" sz="1500" dirty="0" smtClean="0">
                <a:latin typeface="Century Gothic" panose="020B0502020202020204" pitchFamily="34" charset="0"/>
              </a:rPr>
              <a:t>other risk drivers.</a:t>
            </a:r>
            <a:endParaRPr lang="en-GB" sz="1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56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724000" cy="912814"/>
          </a:xfrm>
        </p:spPr>
        <p:txBody>
          <a:bodyPr/>
          <a:lstStyle/>
          <a:p>
            <a:r>
              <a:rPr lang="en-GB" sz="2200" dirty="0" smtClean="0"/>
              <a:t>Conclusions and future work </a:t>
            </a:r>
            <a:endParaRPr lang="en-GB" sz="22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000" y="1752600"/>
            <a:ext cx="11619225" cy="4629150"/>
          </a:xfrm>
        </p:spPr>
        <p:txBody>
          <a:bodyPr/>
          <a:lstStyle/>
          <a:p>
            <a:r>
              <a:rPr lang="en-GB" sz="1500" b="1" dirty="0">
                <a:latin typeface="Century Gothic" panose="020B0502020202020204" pitchFamily="34" charset="0"/>
                <a:sym typeface="Wingdings" panose="05000000000000000000" pitchFamily="2" charset="2"/>
              </a:rPr>
              <a:t>C</a:t>
            </a:r>
            <a:r>
              <a:rPr lang="en-GB" sz="15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onclusions</a:t>
            </a:r>
            <a:r>
              <a:rPr lang="en-GB" sz="15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: </a:t>
            </a:r>
          </a:p>
          <a:p>
            <a:endParaRPr lang="en-GB" sz="1500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5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Novel evidence on existence of a risk differential between green and brown assets. </a:t>
            </a:r>
          </a:p>
          <a:p>
            <a:pPr lvl="1"/>
            <a:endParaRPr lang="en-GB" sz="1500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5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Energy efficiency could become a relevant </a:t>
            </a:r>
            <a:r>
              <a:rPr lang="en-GB" sz="1500" dirty="0">
                <a:latin typeface="Century Gothic" panose="020B0502020202020204" pitchFamily="34" charset="0"/>
                <a:sym typeface="Wingdings" panose="05000000000000000000" pitchFamily="2" charset="2"/>
              </a:rPr>
              <a:t>risk driver in </a:t>
            </a:r>
            <a:r>
              <a:rPr lang="en-GB" sz="1500" dirty="0" smtClean="0">
                <a:latin typeface="Century Gothic" panose="020B0502020202020204" pitchFamily="34" charset="0"/>
              </a:rPr>
              <a:t>credit risk models estimating defaults. </a:t>
            </a:r>
            <a:endParaRPr lang="en-GB" sz="1500" dirty="0">
              <a:latin typeface="Century Gothic" panose="020B0502020202020204" pitchFamily="34" charset="0"/>
            </a:endParaRPr>
          </a:p>
          <a:p>
            <a:endParaRPr lang="en-GB" sz="1500" dirty="0" smtClean="0">
              <a:latin typeface="Century Gothic" panose="020B0502020202020204" pitchFamily="34" charset="0"/>
            </a:endParaRPr>
          </a:p>
          <a:p>
            <a:r>
              <a:rPr lang="en-GB" sz="1500" b="1" dirty="0" smtClean="0">
                <a:latin typeface="Century Gothic" panose="020B0502020202020204" pitchFamily="34" charset="0"/>
              </a:rPr>
              <a:t>Future work to inform capital debate: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1500" dirty="0" smtClean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500" dirty="0" smtClean="0">
                <a:latin typeface="Century Gothic" panose="020B0502020202020204" pitchFamily="34" charset="0"/>
              </a:rPr>
              <a:t>Firm-specific concentration: are energy-inefficient properties concentrated in certain lenders’ portfolio?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1500" dirty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500" dirty="0" smtClean="0">
                <a:latin typeface="Century Gothic" panose="020B0502020202020204" pitchFamily="34" charset="0"/>
              </a:rPr>
              <a:t>Geographic concentration: </a:t>
            </a:r>
            <a:r>
              <a:rPr lang="en-GB" sz="1500" dirty="0">
                <a:latin typeface="Century Gothic" panose="020B0502020202020204" pitchFamily="34" charset="0"/>
              </a:rPr>
              <a:t>are energy-inefficient properties concentrated in certain </a:t>
            </a:r>
            <a:r>
              <a:rPr lang="en-GB" sz="1500" dirty="0" smtClean="0">
                <a:latin typeface="Century Gothic" panose="020B0502020202020204" pitchFamily="34" charset="0"/>
              </a:rPr>
              <a:t>regions? </a:t>
            </a:r>
            <a:endParaRPr lang="en-GB" sz="1500" dirty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1500" dirty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1500" dirty="0" smtClean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1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55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A8092A-0EC1-7146-BE7F-C484CFCF2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461" y="5459413"/>
            <a:ext cx="7165974" cy="982800"/>
          </a:xfrm>
        </p:spPr>
        <p:txBody>
          <a:bodyPr/>
          <a:lstStyle/>
          <a:p>
            <a:r>
              <a:rPr lang="en-US" dirty="0"/>
              <a:t>19 October 2022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6421" y="1287449"/>
            <a:ext cx="7438447" cy="4719016"/>
          </a:xfrm>
        </p:spPr>
        <p:txBody>
          <a:bodyPr>
            <a:normAutofit/>
          </a:bodyPr>
          <a:lstStyle/>
          <a:p>
            <a:r>
              <a:rPr lang="en-GB" i="1" dirty="0" smtClean="0">
                <a:latin typeface="Arial" panose="020B0604020202020204" pitchFamily="34" charset="0"/>
              </a:rPr>
              <a:t>Reflecting </a:t>
            </a:r>
            <a:r>
              <a:rPr lang="en-GB" i="1" dirty="0">
                <a:latin typeface="Arial" panose="020B0604020202020204" pitchFamily="34" charset="0"/>
              </a:rPr>
              <a:t>climate-related financial risks in capital </a:t>
            </a:r>
            <a:r>
              <a:rPr lang="en-GB" i="1" dirty="0" smtClean="0">
                <a:latin typeface="Arial" panose="020B0604020202020204" pitchFamily="34" charset="0"/>
              </a:rPr>
              <a:t>requirements</a:t>
            </a:r>
          </a:p>
          <a:p>
            <a:endParaRPr lang="en-GB" i="1" dirty="0">
              <a:latin typeface="Arial" panose="020B0604020202020204" pitchFamily="34" charset="0"/>
            </a:endParaRPr>
          </a:p>
          <a:p>
            <a:r>
              <a:rPr lang="en-GB" sz="2400" b="1" dirty="0" err="1">
                <a:solidFill>
                  <a:schemeClr val="bg1"/>
                </a:solidFill>
              </a:rPr>
              <a:t>Zsolt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Jaczko</a:t>
            </a:r>
            <a:r>
              <a:rPr lang="en-GB" sz="2400" dirty="0">
                <a:solidFill>
                  <a:schemeClr val="bg1"/>
                </a:solidFill>
              </a:rPr>
              <a:t>, Head of Retail IRB Modelling, Nationwide Building Society</a:t>
            </a:r>
          </a:p>
          <a:p>
            <a:endParaRPr lang="en-GB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Efficiency and Mortgage Default Rate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000" dirty="0"/>
              <a:t>Relationship exist, but causality is not proven yet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1B63A0-E390-4174-B084-1641B4AD6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1413429"/>
            <a:ext cx="2523533" cy="21309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65E35D-AA2A-43C4-A0D4-063BFAF71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25"/>
          <a:stretch/>
        </p:blipFill>
        <p:spPr>
          <a:xfrm>
            <a:off x="2222094" y="1420542"/>
            <a:ext cx="769439" cy="45294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9AF4D11-05D3-4B5B-8EB2-473869903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627" y="1555825"/>
            <a:ext cx="6538852" cy="232670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7E00DB8-8AD5-49DC-A407-F5DD6D5B6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11" y="4481932"/>
            <a:ext cx="3263029" cy="192527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F537DC3-9EE7-4E0C-BE33-1CB658294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148" y="4081715"/>
            <a:ext cx="3769172" cy="238174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E03F1A14-C758-4C4B-8E38-E8865C9F4292}"/>
              </a:ext>
            </a:extLst>
          </p:cNvPr>
          <p:cNvSpPr txBox="1"/>
          <p:nvPr/>
        </p:nvSpPr>
        <p:spPr>
          <a:xfrm>
            <a:off x="7861375" y="4003062"/>
            <a:ext cx="3638881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A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A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High/Medium vs. Low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A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High and medium energy efficient properties seem to be less likely to default than low energy efficient properties.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A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Intuitive relationship is kept even after introducing the 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A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 variables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A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(improvement from previous results)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A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Controlling for 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A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borrower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A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characteristics such as 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A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household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A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A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A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does not jeopardize this relationship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705A91F-59E6-4686-9A4D-9BBFA86B84A5}"/>
              </a:ext>
            </a:extLst>
          </p:cNvPr>
          <p:cNvSpPr txBox="1"/>
          <p:nvPr/>
        </p:nvSpPr>
        <p:spPr>
          <a:xfrm>
            <a:off x="4285673" y="1370014"/>
            <a:ext cx="1256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4A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assumptions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A4C87F2-7EE7-4305-9DB5-6EC6BEADC59C}"/>
              </a:ext>
            </a:extLst>
          </p:cNvPr>
          <p:cNvSpPr txBox="1"/>
          <p:nvPr/>
        </p:nvSpPr>
        <p:spPr>
          <a:xfrm>
            <a:off x="310396" y="3795175"/>
            <a:ext cx="2681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4A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relationship (EPC vs. Default Rate)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4A9F823-5083-46F2-90C2-C068657332EB}"/>
              </a:ext>
            </a:extLst>
          </p:cNvPr>
          <p:cNvSpPr txBox="1"/>
          <p:nvPr/>
        </p:nvSpPr>
        <p:spPr>
          <a:xfrm>
            <a:off x="4174840" y="3795176"/>
            <a:ext cx="1810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4A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model adjustment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4550535-C89D-4C3D-98F3-9488E43A353F}"/>
              </a:ext>
            </a:extLst>
          </p:cNvPr>
          <p:cNvSpPr/>
          <p:nvPr/>
        </p:nvSpPr>
        <p:spPr>
          <a:xfrm>
            <a:off x="4129148" y="3429000"/>
            <a:ext cx="7194634" cy="453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A8092A-0EC1-7146-BE7F-C484CFCF2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041" y="5421313"/>
            <a:ext cx="7165974" cy="982800"/>
          </a:xfrm>
        </p:spPr>
        <p:txBody>
          <a:bodyPr/>
          <a:lstStyle/>
          <a:p>
            <a:r>
              <a:rPr lang="en-US" dirty="0"/>
              <a:t>19 October 2022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4041" y="1363649"/>
            <a:ext cx="7438447" cy="4719016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buClrTx/>
            </a:pPr>
            <a:r>
              <a:rPr lang="en-GB" i="1" kern="1200" dirty="0">
                <a:latin typeface="Arial" panose="020B0604020202020204" pitchFamily="34" charset="0"/>
              </a:rPr>
              <a:t>The </a:t>
            </a:r>
            <a:r>
              <a:rPr lang="en-GB" i="1" kern="1200" dirty="0" err="1">
                <a:latin typeface="Arial" panose="020B0604020202020204" pitchFamily="34" charset="0"/>
              </a:rPr>
              <a:t>macroprudential</a:t>
            </a:r>
            <a:r>
              <a:rPr lang="en-GB" i="1" kern="1200" dirty="0">
                <a:latin typeface="Arial" panose="020B0604020202020204" pitchFamily="34" charset="0"/>
              </a:rPr>
              <a:t> challenge of climate </a:t>
            </a:r>
            <a:r>
              <a:rPr lang="en-GB" i="1" kern="1200" dirty="0" smtClean="0">
                <a:latin typeface="Arial" panose="020B0604020202020204" pitchFamily="34" charset="0"/>
              </a:rPr>
              <a:t>change</a:t>
            </a:r>
          </a:p>
          <a:p>
            <a:pPr fontAlgn="auto">
              <a:spcBef>
                <a:spcPts val="0"/>
              </a:spcBef>
              <a:buClrTx/>
            </a:pPr>
            <a:endParaRPr lang="en-GB" i="1" kern="1200" dirty="0">
              <a:latin typeface="Arial" panose="020B0604020202020204" pitchFamily="34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</a:rPr>
              <a:t>Paul </a:t>
            </a:r>
            <a:r>
              <a:rPr lang="en-GB" sz="2400" b="1" dirty="0">
                <a:solidFill>
                  <a:schemeClr val="bg1"/>
                </a:solidFill>
              </a:rPr>
              <a:t>Hiebert</a:t>
            </a:r>
            <a:r>
              <a:rPr lang="en-GB" sz="2400" dirty="0">
                <a:solidFill>
                  <a:schemeClr val="bg1"/>
                </a:solidFill>
              </a:rPr>
              <a:t>, Head of Systemic Risk and Financial Institutions Division, ECB</a:t>
            </a:r>
          </a:p>
          <a:p>
            <a:endParaRPr lang="en-GB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ctrTitle"/>
          </p:nvPr>
        </p:nvSpPr>
        <p:spPr>
          <a:xfrm>
            <a:off x="203270" y="2104796"/>
            <a:ext cx="4753479" cy="25910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The macroprudential challenge of climate change</a:t>
            </a:r>
            <a:b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en-GB" altLang="en-US" sz="1467" dirty="0">
              <a:latin typeface="Calibri" panose="020F0502020204030204" pitchFamily="34" charset="0"/>
            </a:endParaRPr>
          </a:p>
        </p:txBody>
      </p:sp>
      <p:sp>
        <p:nvSpPr>
          <p:cNvPr id="24583" name="Classification"/>
          <p:cNvSpPr txBox="1">
            <a:spLocks noChangeArrowheads="1"/>
          </p:cNvSpPr>
          <p:nvPr/>
        </p:nvSpPr>
        <p:spPr bwMode="auto">
          <a:xfrm>
            <a:off x="9167285" y="127000"/>
            <a:ext cx="2544233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en-US" sz="933" b="1" dirty="0">
                <a:solidFill>
                  <a:srgbClr val="FFFFFF"/>
                </a:solidFill>
                <a:latin typeface="Calibri" panose="020F0502020204030204" pitchFamily="34" charset="0"/>
              </a:rPr>
              <a:t>[Please select]</a:t>
            </a:r>
          </a:p>
        </p:txBody>
      </p:sp>
      <p:sp>
        <p:nvSpPr>
          <p:cNvPr id="24584" name="DocumentStatus"/>
          <p:cNvSpPr txBox="1">
            <a:spLocks noChangeArrowheads="1"/>
          </p:cNvSpPr>
          <p:nvPr/>
        </p:nvSpPr>
        <p:spPr bwMode="auto">
          <a:xfrm>
            <a:off x="9167285" y="313267"/>
            <a:ext cx="2544233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en-US" sz="933" b="1" dirty="0">
                <a:solidFill>
                  <a:srgbClr val="FFFFFF"/>
                </a:solidFill>
                <a:latin typeface="Calibri" panose="020F0502020204030204" pitchFamily="34" charset="0"/>
              </a:rPr>
              <a:t>[Please select]</a:t>
            </a:r>
          </a:p>
        </p:txBody>
      </p:sp>
      <p:sp>
        <p:nvSpPr>
          <p:cNvPr id="2458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203269" y="5877984"/>
            <a:ext cx="4103904" cy="889000"/>
          </a:xfrm>
        </p:spPr>
        <p:txBody>
          <a:bodyPr anchor="ctr"/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altLang="en-US" sz="1333" dirty="0">
                <a:solidFill>
                  <a:schemeClr val="bg1"/>
                </a:solidFill>
                <a:latin typeface="Calibri" panose="020F0502020204030204" pitchFamily="34" charset="0"/>
              </a:rPr>
              <a:t>Bank of England Capital and Climate Conference</a:t>
            </a:r>
          </a:p>
          <a:p>
            <a:pPr>
              <a:spcBef>
                <a:spcPct val="0"/>
              </a:spcBef>
            </a:pPr>
            <a:r>
              <a:rPr lang="en-GB" altLang="en-US" sz="1067" i="1" dirty="0">
                <a:solidFill>
                  <a:schemeClr val="bg1"/>
                </a:solidFill>
                <a:latin typeface="Calibri" panose="020F0502020204030204" pitchFamily="34" charset="0"/>
              </a:rPr>
              <a:t>19 October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08BE33-D04C-405A-ADB0-914FE3C3D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99" y="393701"/>
            <a:ext cx="2928000" cy="5631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FC14902-4BC3-48E7-ABB4-E06B56E82E2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05940" y="6035980"/>
            <a:ext cx="7439697" cy="886883"/>
          </a:xfrm>
        </p:spPr>
        <p:txBody>
          <a:bodyPr anchor="ctr"/>
          <a:lstStyle/>
          <a:p>
            <a:pPr algn="r">
              <a:spcBef>
                <a:spcPts val="0"/>
              </a:spcBef>
              <a:defRPr/>
            </a:pPr>
            <a:r>
              <a:rPr lang="en-GB" sz="1467" b="1" dirty="0">
                <a:solidFill>
                  <a:srgbClr val="003299"/>
                </a:solidFill>
                <a:latin typeface="Calibri" panose="020F0502020204030204" pitchFamily="34" charset="0"/>
              </a:rPr>
              <a:t>Paul Hiebert </a:t>
            </a:r>
            <a:r>
              <a:rPr lang="en-GB" sz="1467" i="1" dirty="0">
                <a:solidFill>
                  <a:srgbClr val="003299"/>
                </a:solidFill>
                <a:latin typeface="Calibri" panose="020F0502020204030204" pitchFamily="34" charset="0"/>
              </a:rPr>
              <a:t>(European Central Bank)</a:t>
            </a:r>
          </a:p>
          <a:p>
            <a:pPr>
              <a:spcBef>
                <a:spcPts val="0"/>
              </a:spcBef>
              <a:defRPr/>
            </a:pPr>
            <a:endParaRPr lang="en-GB" sz="1467" dirty="0">
              <a:solidFill>
                <a:srgbClr val="003299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Placeholder 3" descr="A picture containing grass, sky, mountain, outdoor&#10;&#10;Description automatically generated">
            <a:extLst>
              <a:ext uri="{FF2B5EF4-FFF2-40B4-BE49-F238E27FC236}">
                <a16:creationId xmlns:a16="http://schemas.microsoft.com/office/drawing/2014/main" id="{96CB8308-439C-414B-9A77-1064CC497F4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r="12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31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10944" cy="2001837"/>
          </a:xfrm>
        </p:spPr>
        <p:txBody>
          <a:bodyPr>
            <a:normAutofit/>
          </a:bodyPr>
          <a:lstStyle/>
          <a:p>
            <a:r>
              <a:rPr lang="en-US" sz="3600" dirty="0"/>
              <a:t>Climate Change and the Role of Regulatory Capital:</a:t>
            </a:r>
            <a:br>
              <a:rPr lang="en-US" sz="3600" dirty="0"/>
            </a:br>
            <a:r>
              <a:rPr lang="en-US" sz="3600" dirty="0"/>
              <a:t>A Stylized Framework for Policy Assessment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Michael Holscher, David Ignell, Morgan Lewis, and Kevin Stiroh*</a:t>
            </a:r>
          </a:p>
          <a:p>
            <a:r>
              <a:rPr lang="en-US" sz="1800" dirty="0"/>
              <a:t>October,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33FE3-1C68-4A25-9454-7A55394FEB0D}"/>
              </a:ext>
            </a:extLst>
          </p:cNvPr>
          <p:cNvSpPr txBox="1"/>
          <p:nvPr/>
        </p:nvSpPr>
        <p:spPr>
          <a:xfrm>
            <a:off x="2140590" y="5705640"/>
            <a:ext cx="791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*The views expressed here are the authors’ only and do not necessarily reflect those of the Federal Reserve Board or the Federal Reserve Bank of New York.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62BED-4306-95C3-241F-6DA307E6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BE3C-0629-420D-B79D-C69FD786B6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14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81690" y="6464516"/>
            <a:ext cx="414337" cy="184149"/>
          </a:xfr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CED5559E-0307-471C-AB66-918D7FEFC43D}" type="slidenum">
              <a:rPr lang="en-GB">
                <a:solidFill>
                  <a:srgbClr val="FFFFFF"/>
                </a:solidFill>
                <a:latin typeface="Calibri" panose="020F0502020204030204" pitchFamily="34" charset="0"/>
                <a:cs typeface="Arial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FFFFFF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449" y="5945077"/>
            <a:ext cx="11747611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lvl="1" defTabSz="1219170" fontAlgn="base">
              <a:spcBef>
                <a:spcPct val="0"/>
              </a:spcBef>
              <a:defRPr/>
            </a:pPr>
            <a:endParaRPr lang="en-US" sz="1867" dirty="0">
              <a:solidFill>
                <a:srgbClr val="003299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defRPr/>
            </a:pPr>
            <a:r>
              <a:rPr lang="en-US" sz="1333" i="1" dirty="0">
                <a:solidFill>
                  <a:srgbClr val="003299"/>
                </a:solidFill>
                <a:latin typeface="Calibri" panose="020F0502020204030204" pitchFamily="34" charset="0"/>
                <a:cs typeface="Arial" pitchFamily="34" charset="0"/>
              </a:rPr>
              <a:t>Source: ECB/ESRB (2022) </a:t>
            </a:r>
          </a:p>
          <a:p>
            <a:pPr defTabSz="1219170" fontAlgn="base">
              <a:spcBef>
                <a:spcPct val="0"/>
              </a:spcBef>
              <a:defRPr/>
            </a:pPr>
            <a:r>
              <a:rPr lang="en-GB" sz="1333" i="1" dirty="0">
                <a:solidFill>
                  <a:srgbClr val="003299"/>
                </a:solidFill>
                <a:latin typeface="Calibri" panose="020F0502020204030204" pitchFamily="34" charset="0"/>
                <a:cs typeface="Arial" pitchFamily="34" charset="0"/>
                <a:hlinkClick r:id="rId3"/>
              </a:rPr>
              <a:t>The macroprudential challenge of climate change</a:t>
            </a:r>
            <a:endParaRPr lang="en-GB" sz="1333" i="1" dirty="0">
              <a:solidFill>
                <a:srgbClr val="585858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defRPr/>
            </a:pPr>
            <a:endParaRPr lang="en-US" sz="1600" dirty="0">
              <a:solidFill>
                <a:srgbClr val="003299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D833DE-F8BD-4951-B6A7-9589419B656D}"/>
              </a:ext>
            </a:extLst>
          </p:cNvPr>
          <p:cNvSpPr txBox="1"/>
          <p:nvPr/>
        </p:nvSpPr>
        <p:spPr>
          <a:xfrm>
            <a:off x="618069" y="1041121"/>
            <a:ext cx="11180764" cy="510249"/>
          </a:xfrm>
          <a:prstGeom prst="rect">
            <a:avLst/>
          </a:prstGeom>
          <a:noFill/>
        </p:spPr>
        <p:txBody>
          <a:bodyPr wrap="square" rtlCol="0" anchor="t">
            <a:normAutofit fontScale="92500" lnSpcReduction="20000"/>
          </a:bodyPr>
          <a:lstStyle/>
          <a:p>
            <a:pPr defTabSz="1219170" fontAlgn="base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585858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Build on growing body of empirical evidence, addressing analytical gaps (</a:t>
            </a:r>
            <a:r>
              <a:rPr lang="en-US" b="1" i="1" dirty="0">
                <a:solidFill>
                  <a:srgbClr val="585858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scope</a:t>
            </a:r>
            <a:r>
              <a:rPr lang="en-US" b="1" dirty="0">
                <a:solidFill>
                  <a:srgbClr val="585858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, </a:t>
            </a:r>
            <a:r>
              <a:rPr lang="en-US" b="1" i="1" dirty="0">
                <a:solidFill>
                  <a:srgbClr val="585858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scale</a:t>
            </a:r>
            <a:r>
              <a:rPr lang="en-US" b="1" dirty="0">
                <a:solidFill>
                  <a:srgbClr val="585858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and </a:t>
            </a:r>
            <a:r>
              <a:rPr lang="en-US" b="1" i="1" dirty="0">
                <a:solidFill>
                  <a:srgbClr val="585858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horizon</a:t>
            </a:r>
            <a:r>
              <a:rPr lang="en-US" b="1" dirty="0">
                <a:solidFill>
                  <a:srgbClr val="585858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of climate risk)… </a:t>
            </a:r>
            <a:endParaRPr lang="en-GB" b="1" dirty="0">
              <a:solidFill>
                <a:srgbClr val="585858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020B96-E5DA-4A02-8890-3CAA95CAD073}"/>
              </a:ext>
            </a:extLst>
          </p:cNvPr>
          <p:cNvSpPr/>
          <p:nvPr/>
        </p:nvSpPr>
        <p:spPr>
          <a:xfrm>
            <a:off x="630505" y="1551369"/>
            <a:ext cx="5365751" cy="15918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888978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77B37F">
                    <a:lumMod val="50000"/>
                  </a:srgb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Measurement</a:t>
            </a:r>
            <a:endParaRPr lang="en-GB" sz="1600" b="1" dirty="0">
              <a:solidFill>
                <a:srgbClr val="77B37F">
                  <a:lumMod val="50000"/>
                </a:srgb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742932" lvl="1" indent="-285744" defTabSz="121917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7B37F">
                    <a:lumMod val="50000"/>
                  </a:srgb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Combining climate and financial risk metrics suggests pockets of vulnerabilities</a:t>
            </a:r>
          </a:p>
          <a:p>
            <a:pPr marL="742932" lvl="1" indent="-285744" defTabSz="121917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7B37F">
                    <a:lumMod val="50000"/>
                  </a:srgb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These could be amplified by correlated shocks and overlapping portfolios</a:t>
            </a: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GB" sz="1600" dirty="0">
              <a:solidFill>
                <a:srgbClr val="77B37F">
                  <a:lumMod val="50000"/>
                </a:srgb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C20E38-BFF2-4977-8D3F-B3FDCBD8DFE0}"/>
              </a:ext>
            </a:extLst>
          </p:cNvPr>
          <p:cNvSpPr/>
          <p:nvPr/>
        </p:nvSpPr>
        <p:spPr>
          <a:xfrm>
            <a:off x="6169293" y="1551369"/>
            <a:ext cx="5365751" cy="15918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77B37F">
                    <a:lumMod val="50000"/>
                  </a:srgb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Modelling</a:t>
            </a:r>
            <a:endParaRPr lang="en-GB" sz="1600" b="1" dirty="0">
              <a:solidFill>
                <a:srgbClr val="77B37F">
                  <a:lumMod val="50000"/>
                </a:srgb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742932" lvl="1" indent="-285744" defTabSz="121917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7B37F">
                    <a:lumMod val="50000"/>
                  </a:srgb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Systemic risk will be aggravated by system-wide dynamics along the transition</a:t>
            </a:r>
          </a:p>
          <a:p>
            <a:pPr marL="742932" lvl="1" indent="-285744" defTabSz="121917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7B37F">
                    <a:lumMod val="50000"/>
                  </a:srgb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Impacts on financial system likely to begin with market risk which extends to credit losses</a:t>
            </a:r>
            <a:endParaRPr lang="en-GB" sz="1600" dirty="0">
              <a:solidFill>
                <a:srgbClr val="77B37F">
                  <a:lumMod val="50000"/>
                </a:srgb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A687A0-685F-45C3-BC2D-0C4F3AC370E6}"/>
              </a:ext>
            </a:extLst>
          </p:cNvPr>
          <p:cNvSpPr txBox="1"/>
          <p:nvPr/>
        </p:nvSpPr>
        <p:spPr>
          <a:xfrm>
            <a:off x="630504" y="3258866"/>
            <a:ext cx="10904539" cy="55562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defTabSz="1219170" fontAlgn="base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585858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…  to support a reflection on macroprudential policy options</a:t>
            </a:r>
            <a:endParaRPr lang="en-GB" b="1" dirty="0">
              <a:solidFill>
                <a:srgbClr val="585858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C9B5DD8-2910-42FD-8015-90188EA3BECA}"/>
              </a:ext>
            </a:extLst>
          </p:cNvPr>
          <p:cNvSpPr/>
          <p:nvPr/>
        </p:nvSpPr>
        <p:spPr>
          <a:xfrm>
            <a:off x="1370167" y="3662155"/>
            <a:ext cx="10086589" cy="21503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77B37F">
                    <a:lumMod val="50000"/>
                  </a:srgb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Macroprudential policy, to…</a:t>
            </a:r>
            <a:endParaRPr lang="en-GB" sz="1600" b="1" dirty="0">
              <a:solidFill>
                <a:srgbClr val="77B37F">
                  <a:lumMod val="50000"/>
                </a:srgb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lvl="1" defTabSz="121917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solidFill>
                  <a:srgbClr val="77B37F">
                    <a:lumMod val="50000"/>
                  </a:srgb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… complement and mutually reinforce microprudential efforts</a:t>
            </a:r>
          </a:p>
          <a:p>
            <a:pPr marL="0" lvl="1" defTabSz="121917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solidFill>
                  <a:srgbClr val="77B37F">
                    <a:lumMod val="50000"/>
                  </a:srgb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… address risks that cut across sectors &amp; countries and to limit arbitrage</a:t>
            </a:r>
          </a:p>
          <a:p>
            <a:pPr marL="0" lvl="1" defTabSz="121917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solidFill>
                  <a:srgbClr val="77B37F">
                    <a:lumMod val="50000"/>
                  </a:srgb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... depend on, and interact with, a broader set of policies aimed at adapting to climate change and limiting its impacts</a:t>
            </a:r>
            <a:endParaRPr lang="en-US" sz="1600" dirty="0">
              <a:solidFill>
                <a:srgbClr val="77B37F">
                  <a:lumMod val="50000"/>
                </a:srgb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742932" lvl="1" indent="-285744" defTabSz="121917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77B37F">
                  <a:lumMod val="50000"/>
                </a:srgb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03B7724-34DE-47C0-A9BB-CC155A5F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40" y="200913"/>
            <a:ext cx="11531665" cy="392835"/>
          </a:xfrm>
        </p:spPr>
        <p:txBody>
          <a:bodyPr vert="horz"/>
          <a:lstStyle/>
          <a:p>
            <a:r>
              <a:rPr lang="en-GB" sz="2133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takeaways</a:t>
            </a:r>
            <a:endParaRPr lang="en-GB"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A8092A-0EC1-7146-BE7F-C484CFCF2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221" y="5459413"/>
            <a:ext cx="7165974" cy="982800"/>
          </a:xfrm>
        </p:spPr>
        <p:txBody>
          <a:bodyPr/>
          <a:lstStyle/>
          <a:p>
            <a:r>
              <a:rPr lang="en-US" dirty="0"/>
              <a:t>19 October 2022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90221" y="1196009"/>
            <a:ext cx="7438447" cy="4719016"/>
          </a:xfrm>
        </p:spPr>
        <p:txBody>
          <a:bodyPr>
            <a:normAutofit/>
          </a:bodyPr>
          <a:lstStyle/>
          <a:p>
            <a:r>
              <a:rPr lang="en-GB" i="1" dirty="0">
                <a:latin typeface="Arial" panose="020B0604020202020204" pitchFamily="34" charset="0"/>
              </a:rPr>
              <a:t>Climate-related systemic risks and </a:t>
            </a:r>
            <a:r>
              <a:rPr lang="en-GB" i="1" dirty="0" err="1">
                <a:latin typeface="Arial" panose="020B0604020202020204" pitchFamily="34" charset="0"/>
              </a:rPr>
              <a:t>macroprudential</a:t>
            </a:r>
            <a:r>
              <a:rPr lang="en-GB" i="1" dirty="0">
                <a:latin typeface="Arial" panose="020B0604020202020204" pitchFamily="34" charset="0"/>
              </a:rPr>
              <a:t> </a:t>
            </a:r>
            <a:r>
              <a:rPr lang="en-GB" i="1" dirty="0" smtClean="0">
                <a:latin typeface="Arial" panose="020B0604020202020204" pitchFamily="34" charset="0"/>
              </a:rPr>
              <a:t>policy</a:t>
            </a:r>
          </a:p>
          <a:p>
            <a:endParaRPr lang="en-GB" sz="2400" b="1" dirty="0" smtClean="0">
              <a:solidFill>
                <a:schemeClr val="bg1"/>
              </a:solidFill>
            </a:endParaRPr>
          </a:p>
          <a:p>
            <a:endParaRPr lang="en-GB" sz="2400" b="1" dirty="0" smtClean="0">
              <a:solidFill>
                <a:schemeClr val="bg1"/>
              </a:solidFill>
            </a:endParaRPr>
          </a:p>
          <a:p>
            <a:r>
              <a:rPr lang="en-GB" sz="2400" b="1" dirty="0" smtClean="0">
                <a:solidFill>
                  <a:schemeClr val="bg1"/>
                </a:solidFill>
              </a:rPr>
              <a:t>Pierre </a:t>
            </a:r>
            <a:r>
              <a:rPr lang="en-GB" sz="2400" b="1" dirty="0">
                <a:solidFill>
                  <a:schemeClr val="bg1"/>
                </a:solidFill>
              </a:rPr>
              <a:t>Monnin</a:t>
            </a:r>
            <a:r>
              <a:rPr lang="en-GB" sz="2400" dirty="0">
                <a:solidFill>
                  <a:schemeClr val="bg1"/>
                </a:solidFill>
              </a:rPr>
              <a:t>, Senior Fellow, Council on Economic Policies</a:t>
            </a:r>
          </a:p>
          <a:p>
            <a:endParaRPr lang="en-GB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DDBFC-5161-455D-9B96-E079F199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Climate systemic risks and macroprudential policy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D2EB7-4031-4A92-93E4-F50BB658B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Climate risks are a potential systemic risk for the financial sector</a:t>
            </a:r>
          </a:p>
          <a:p>
            <a:pPr>
              <a:spcAft>
                <a:spcPts val="600"/>
              </a:spcAft>
            </a:pPr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Some macroprudential tools currently used by financial supervisors can be explored to address climate systemic risk</a:t>
            </a:r>
          </a:p>
          <a:p>
            <a:pPr>
              <a:spcAft>
                <a:spcPts val="600"/>
              </a:spcAft>
            </a:pPr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However, existing tools may require some adaptation to address the unique features of climate risks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507D0-631E-4744-B01C-49FB384C1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CH" altLang="fr-FR"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fld id="{5B9621CD-12E1-40E7-8E21-CC6708070253}" type="slidenum">
              <a:rPr lang="de-CH" altLang="fr-FR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r>
              <a:rPr lang="de-CH" altLang="fr-F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36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DDBFC-5161-455D-9B96-E079F199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Adapting the current macroprudential framework to address climate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systemic risk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D2EB7-4031-4A92-93E4-F50BB658B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Policy decision framework must adapt to uncertainty and lack of data</a:t>
            </a:r>
          </a:p>
          <a:p>
            <a:pPr>
              <a:spcAft>
                <a:spcPts val="600"/>
              </a:spcAft>
            </a:pPr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Early action is warranted</a:t>
            </a:r>
          </a:p>
          <a:p>
            <a:pPr>
              <a:spcAft>
                <a:spcPts val="600"/>
              </a:spcAft>
            </a:pPr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 holistic approach is necessary</a:t>
            </a:r>
          </a:p>
          <a:p>
            <a:pPr>
              <a:spcAft>
                <a:spcPts val="600"/>
              </a:spcAft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507D0-631E-4744-B01C-49FB384C1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CH" altLang="fr-FR">
                <a:latin typeface="Arial" panose="020B0604020202020204" pitchFamily="34" charset="0"/>
                <a:cs typeface="Arial" panose="020B0604020202020204" pitchFamily="34" charset="0"/>
              </a:rPr>
              <a:t>|  </a:t>
            </a:r>
            <a:fld id="{5B9621CD-12E1-40E7-8E21-CC6708070253}" type="slidenum">
              <a:rPr lang="de-CH" altLang="fr-FR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r>
              <a:rPr lang="de-CH" altLang="fr-F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57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A8092A-0EC1-7146-BE7F-C484CFCF2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221" y="5459413"/>
            <a:ext cx="7165974" cy="982800"/>
          </a:xfrm>
        </p:spPr>
        <p:txBody>
          <a:bodyPr/>
          <a:lstStyle/>
          <a:p>
            <a:r>
              <a:rPr lang="en-US" dirty="0"/>
              <a:t>19 October 2022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90221" y="1196009"/>
            <a:ext cx="7438447" cy="4719016"/>
          </a:xfrm>
        </p:spPr>
        <p:txBody>
          <a:bodyPr>
            <a:normAutofit/>
          </a:bodyPr>
          <a:lstStyle/>
          <a:p>
            <a:r>
              <a:rPr lang="en-GB" i="1" dirty="0">
                <a:latin typeface="Arial" panose="020B0604020202020204" pitchFamily="34" charset="0"/>
              </a:rPr>
              <a:t>Climate and Capital: Views from the Institute of International Finance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Jeremy McDaniels</a:t>
            </a:r>
            <a:r>
              <a:rPr lang="en-GB" sz="2400" dirty="0">
                <a:solidFill>
                  <a:schemeClr val="bg1"/>
                </a:solidFill>
              </a:rPr>
              <a:t>, Senior Advisor, Institute of International Finance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Katie </a:t>
            </a:r>
            <a:r>
              <a:rPr lang="en-GB" sz="2400" b="1" dirty="0">
                <a:solidFill>
                  <a:schemeClr val="bg1"/>
                </a:solidFill>
              </a:rPr>
              <a:t>Rismanchi</a:t>
            </a:r>
            <a:r>
              <a:rPr lang="en-GB" sz="2400" dirty="0">
                <a:solidFill>
                  <a:schemeClr val="bg1"/>
                </a:solidFill>
              </a:rPr>
              <a:t>, Senior Policy Advisor, Institute of International Finance</a:t>
            </a:r>
          </a:p>
          <a:p>
            <a:endParaRPr lang="en-GB" sz="2400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Offcial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Green</a:t>
            </a:r>
          </a:p>
        </p:txBody>
      </p:sp>
    </p:spTree>
    <p:extLst>
      <p:ext uri="{BB962C8B-B14F-4D97-AF65-F5344CB8AC3E}">
        <p14:creationId xmlns:p14="http://schemas.microsoft.com/office/powerpoint/2010/main" val="34995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4">
            <a:extLst>
              <a:ext uri="{FF2B5EF4-FFF2-40B4-BE49-F238E27FC236}">
                <a16:creationId xmlns:a16="http://schemas.microsoft.com/office/drawing/2014/main" id="{B993AD00-F184-4056-1601-9E8235A9F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127993"/>
            <a:ext cx="11277600" cy="912814"/>
          </a:xfrm>
        </p:spPr>
        <p:txBody>
          <a:bodyPr/>
          <a:lstStyle/>
          <a:p>
            <a:r>
              <a:rPr lang="en-US" sz="2400" b="1" i="0">
                <a:solidFill>
                  <a:srgbClr val="383838"/>
                </a:solidFill>
                <a:effectLst/>
              </a:rPr>
              <a:t>Climate and Capital: </a:t>
            </a:r>
            <a:r>
              <a:rPr lang="en-US" sz="2400" b="0" i="0">
                <a:solidFill>
                  <a:srgbClr val="383838"/>
                </a:solidFill>
                <a:effectLst/>
              </a:rPr>
              <a:t>Views from the Institute of International Finance (IIF)</a:t>
            </a:r>
            <a:endParaRPr lang="en-US" sz="2400" b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1C8EEA5-FD6C-533F-0801-660370EA3D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71333" y="955497"/>
          <a:ext cx="5589019" cy="5391739"/>
        </p:xfrm>
        <a:graphic>
          <a:graphicData uri="http://schemas.openxmlformats.org/drawingml/2006/table">
            <a:tbl>
              <a:tblPr firstRow="1" firstCol="1" bandRow="1"/>
              <a:tblGrid>
                <a:gridCol w="477672">
                  <a:extLst>
                    <a:ext uri="{9D8B030D-6E8A-4147-A177-3AD203B41FA5}">
                      <a16:colId xmlns:a16="http://schemas.microsoft.com/office/drawing/2014/main" val="494649562"/>
                    </a:ext>
                  </a:extLst>
                </a:gridCol>
                <a:gridCol w="2924436">
                  <a:extLst>
                    <a:ext uri="{9D8B030D-6E8A-4147-A177-3AD203B41FA5}">
                      <a16:colId xmlns:a16="http://schemas.microsoft.com/office/drawing/2014/main" val="790373046"/>
                    </a:ext>
                  </a:extLst>
                </a:gridCol>
                <a:gridCol w="2186911">
                  <a:extLst>
                    <a:ext uri="{9D8B030D-6E8A-4147-A177-3AD203B41FA5}">
                      <a16:colId xmlns:a16="http://schemas.microsoft.com/office/drawing/2014/main" val="2175396049"/>
                    </a:ext>
                  </a:extLst>
                </a:gridCol>
              </a:tblGrid>
              <a:tr h="245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Policy option</a:t>
                      </a:r>
                      <a:endParaRPr lang="en-US" sz="1600" b="0" i="1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Future Outlook</a:t>
                      </a: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808957"/>
                  </a:ext>
                </a:extLst>
              </a:tr>
              <a:tr h="57649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Pillar 1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Amendments to Overarching Design of P1 Measures</a:t>
                      </a:r>
                      <a:endParaRPr lang="en-US" sz="1600" b="0" i="1" u="sng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Should not be used</a:t>
                      </a:r>
                      <a:endParaRPr lang="en-US" sz="1600" b="0" i="1" u="non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236854"/>
                  </a:ext>
                </a:extLst>
              </a:tr>
              <a:tr h="3795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Adjustment to Risk Weights</a:t>
                      </a:r>
                      <a:endParaRPr lang="en-US" sz="1600" b="0" i="1" u="sng" kern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Should not be used</a:t>
                      </a:r>
                      <a:endParaRPr lang="en-US" sz="1600" b="0" i="1" u="none" kern="12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505910"/>
                  </a:ext>
                </a:extLst>
              </a:tr>
              <a:tr h="77620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Pillar 2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Concentration Limits, adjustments to (P1) Large Exposure Limits</a:t>
                      </a:r>
                      <a:endParaRPr lang="en-US" sz="1600" b="0" i="1" u="sng" kern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kern="120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Could be used in the Medium to Long Term </a:t>
                      </a:r>
                      <a:endParaRPr lang="en-US" sz="1600" b="0" i="1" u="none" kern="120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126167"/>
                  </a:ext>
                </a:extLst>
              </a:tr>
              <a:tr h="511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Enhanced Supervision </a:t>
                      </a:r>
                      <a:endParaRPr lang="en-US" sz="1600" b="0" i="1" u="sng" kern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kern="12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be useful in the Short Term</a:t>
                      </a:r>
                      <a:endParaRPr lang="en-US" sz="1600" b="0" i="1" u="none" kern="120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960577"/>
                  </a:ext>
                </a:extLst>
              </a:tr>
              <a:tr h="511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Capital add-ons 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(based on qualitative judgement)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 </a:t>
                      </a:r>
                      <a:endParaRPr lang="en-US" sz="1600" b="0" i="1" u="sng" kern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kern="120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Should be avoided in the Short Term</a:t>
                      </a:r>
                      <a:endParaRPr lang="en-US" sz="1600" b="0" i="1" u="none" kern="120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400922"/>
                  </a:ext>
                </a:extLst>
              </a:tr>
              <a:tr h="7762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Capital add-ons 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(based on scenario analysis/stress testing)</a:t>
                      </a:r>
                      <a:endParaRPr lang="en-US" sz="1600" b="0" i="1" u="sng" kern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kern="120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Currently premature, but could be used in Medium to Long Term</a:t>
                      </a:r>
                      <a:endParaRPr lang="en-US" sz="1600" b="0" i="1" u="none" kern="120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151956"/>
                  </a:ext>
                </a:extLst>
              </a:tr>
              <a:tr h="77620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Macropru</a:t>
                      </a:r>
                      <a:endParaRPr lang="en-US" sz="16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Buffer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Climate Systemic Buffer 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(based on bank’s climate-related risk level)</a:t>
                      </a:r>
                      <a:endParaRPr lang="en-US" sz="1600" b="0" i="1" u="sng" kern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Unlikely to be usable in the Short to Medium Term</a:t>
                      </a:r>
                      <a:endParaRPr lang="en-US" sz="1600" b="0" i="1" u="none" kern="12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736604"/>
                  </a:ext>
                </a:extLst>
              </a:tr>
              <a:tr h="7762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System-wide Buffer 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(extension of capital buffer requirement by a fixed amount)</a:t>
                      </a:r>
                      <a:endParaRPr lang="en-US" sz="1600" b="0" i="1" u="sng" kern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Should not be used</a:t>
                      </a:r>
                      <a:endParaRPr lang="en-US" sz="1600" b="0" i="1" u="none" kern="12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527" marR="265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42661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71372E2-C944-4848-A72B-0D43E9C2136D}"/>
              </a:ext>
            </a:extLst>
          </p:cNvPr>
          <p:cNvSpPr txBox="1"/>
          <p:nvPr/>
        </p:nvSpPr>
        <p:spPr>
          <a:xfrm>
            <a:off x="6946710" y="6297945"/>
            <a:ext cx="501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horizons are relative and indicative only, but can be considered in relation to the business planning and supervisory time horizons.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88706-906F-9D54-4BF8-1AA02742DEE4}"/>
              </a:ext>
            </a:extLst>
          </p:cNvPr>
          <p:cNvSpPr txBox="1"/>
          <p:nvPr/>
        </p:nvSpPr>
        <p:spPr>
          <a:xfrm>
            <a:off x="226498" y="805131"/>
            <a:ext cx="6194850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Sizing the risks: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Supervisory scenario exercises do not indicate solvency concerns over short to medium term, but potential for significant long-term risks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of multiple scenarios and approaches yielding early insights, but challenges of data paucity, uncertainty and complexity impede conclusiveness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Horizons: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Prudential tools should be matched to risk timeframes for which best suited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‘Front-loading’ climate risks into solvency assessment brings challenges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Avoiding policy paralysis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Supervisors should monitor risks, oversee firms’ risk management &amp; have regard to NZ alignment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reducing FS risks while supporting transition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Costs &amp; challenges of using the capital framework to address climate risks currently outweigh the benefits; other tools effective &amp; available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749F03-DFF6-7ACB-1584-802ABBE8E271}"/>
              </a:ext>
            </a:extLst>
          </p:cNvPr>
          <p:cNvSpPr/>
          <p:nvPr/>
        </p:nvSpPr>
        <p:spPr>
          <a:xfrm>
            <a:off x="610382" y="1199644"/>
            <a:ext cx="11113476" cy="362919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90002B-49D2-D1AE-B1CB-633E44B0A778}"/>
              </a:ext>
            </a:extLst>
          </p:cNvPr>
          <p:cNvSpPr/>
          <p:nvPr/>
        </p:nvSpPr>
        <p:spPr>
          <a:xfrm>
            <a:off x="5060290" y="1389500"/>
            <a:ext cx="2897596" cy="74450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Prudential Mandate &amp; Objectives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6189DE-DA21-C8EB-ED86-E9E1567D8EE2}"/>
              </a:ext>
            </a:extLst>
          </p:cNvPr>
          <p:cNvSpPr/>
          <p:nvPr/>
        </p:nvSpPr>
        <p:spPr>
          <a:xfrm>
            <a:off x="8302937" y="2993546"/>
            <a:ext cx="2897596" cy="744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&amp; Evidence Basis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24EF97-A9E3-2D87-8ED8-30C9B604EFA9}"/>
              </a:ext>
            </a:extLst>
          </p:cNvPr>
          <p:cNvSpPr/>
          <p:nvPr/>
        </p:nvSpPr>
        <p:spPr>
          <a:xfrm>
            <a:off x="2035606" y="2993545"/>
            <a:ext cx="2897596" cy="744501"/>
          </a:xfrm>
          <a:prstGeom prst="roundRect">
            <a:avLst/>
          </a:prstGeom>
          <a:solidFill>
            <a:srgbClr val="1227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Context-specific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Cost-Benefit Analysis</a:t>
            </a: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D38DA5C3-55D3-3857-08E2-674CD200904E}"/>
              </a:ext>
            </a:extLst>
          </p:cNvPr>
          <p:cNvSpPr/>
          <p:nvPr/>
        </p:nvSpPr>
        <p:spPr>
          <a:xfrm rot="18385437">
            <a:off x="8539703" y="1540472"/>
            <a:ext cx="513913" cy="165657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62E0B8AE-BC9F-A99F-09DC-F114C59B9341}"/>
              </a:ext>
            </a:extLst>
          </p:cNvPr>
          <p:cNvSpPr/>
          <p:nvPr/>
        </p:nvSpPr>
        <p:spPr>
          <a:xfrm rot="3531092">
            <a:off x="3921491" y="1552879"/>
            <a:ext cx="513913" cy="1654301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6A4DC50E-B6C4-2645-4014-A17310F4CF81}"/>
              </a:ext>
            </a:extLst>
          </p:cNvPr>
          <p:cNvSpPr/>
          <p:nvPr/>
        </p:nvSpPr>
        <p:spPr>
          <a:xfrm rot="16200000">
            <a:off x="6357796" y="2002936"/>
            <a:ext cx="513913" cy="272572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CEB7B4-39F8-F6A0-B372-DFEA0CB96E85}"/>
              </a:ext>
            </a:extLst>
          </p:cNvPr>
          <p:cNvSpPr txBox="1"/>
          <p:nvPr/>
        </p:nvSpPr>
        <p:spPr>
          <a:xfrm>
            <a:off x="1662088" y="3825139"/>
            <a:ext cx="4307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Broader govt./climate policy/macro context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 on credit provision/transition finance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Scope of application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Cross-jurisdictional consistency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34341-D383-67DE-9EA1-44AD8883606A}"/>
              </a:ext>
            </a:extLst>
          </p:cNvPr>
          <p:cNvSpPr txBox="1"/>
          <p:nvPr/>
        </p:nvSpPr>
        <p:spPr>
          <a:xfrm>
            <a:off x="7766366" y="3806912"/>
            <a:ext cx="3701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 risks, inform policy choices, calibrate tools, evaluate effectiveness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Forward-looking lens on climate risks; use of climate scenario analysis/stress testing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B9173E-CEDF-2C98-E862-795A73504F3B}"/>
              </a:ext>
            </a:extLst>
          </p:cNvPr>
          <p:cNvSpPr txBox="1"/>
          <p:nvPr/>
        </p:nvSpPr>
        <p:spPr>
          <a:xfrm>
            <a:off x="4875420" y="2162468"/>
            <a:ext cx="3287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Importance of a clear mandate basis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Microprudential &amp; macroprudential to be considered holistically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13708-E3D3-0B4D-DD5C-D8EADB08B023}"/>
              </a:ext>
            </a:extLst>
          </p:cNvPr>
          <p:cNvSpPr txBox="1"/>
          <p:nvPr/>
        </p:nvSpPr>
        <p:spPr>
          <a:xfrm>
            <a:off x="440000" y="4942967"/>
            <a:ext cx="1145423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recommendations for prudential authorities: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Ongoing assessment of vulnerabilities; greater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standardization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scenario analysis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Cross-jurisdictional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policy approaches to avoid fragmentation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Transparent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criteria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any future Pillar 2 policy interventions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Capital and other prudential tools calibrated on an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empirical risk basis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E2F3F4-8BCD-8081-1E6D-279DB1777CEE}"/>
              </a:ext>
            </a:extLst>
          </p:cNvPr>
          <p:cNvSpPr txBox="1"/>
          <p:nvPr/>
        </p:nvSpPr>
        <p:spPr>
          <a:xfrm>
            <a:off x="1147710" y="1479251"/>
            <a:ext cx="2316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227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1: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227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Elements of a nimble approach to data-driven &amp; risk-based supervision &amp; regulation of climate-related risks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0A1651-25F3-A0B9-FA52-8296E9B677E9}"/>
              </a:ext>
            </a:extLst>
          </p:cNvPr>
          <p:cNvSpPr txBox="1"/>
          <p:nvPr/>
        </p:nvSpPr>
        <p:spPr>
          <a:xfrm>
            <a:off x="195209" y="301966"/>
            <a:ext cx="118358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Prudential authorities should take a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nimble and dynamic approach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supervision &amp; regulation of climate risks, reflecting evolving science, policy and market conditions</a:t>
            </a:r>
          </a:p>
        </p:txBody>
      </p:sp>
    </p:spTree>
    <p:extLst>
      <p:ext uri="{BB962C8B-B14F-4D97-AF65-F5344CB8AC3E}">
        <p14:creationId xmlns:p14="http://schemas.microsoft.com/office/powerpoint/2010/main" val="20739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CB3B-AAC1-44C4-BF3C-C59978A6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6A6F9-7438-4F11-A913-80C327B07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potential interactions between climate change and regulatory capital</a:t>
            </a:r>
          </a:p>
          <a:p>
            <a:pPr lvl="1"/>
            <a:r>
              <a:rPr lang="en-US" dirty="0"/>
              <a:t>How could climate change impact the capital framework?</a:t>
            </a:r>
          </a:p>
          <a:p>
            <a:pPr lvl="1"/>
            <a:r>
              <a:rPr lang="en-US" dirty="0"/>
              <a:t>What assumptions and beliefs would be needed to support alternative policy conclusions?</a:t>
            </a:r>
          </a:p>
          <a:p>
            <a:r>
              <a:rPr lang="en-US" dirty="0"/>
              <a:t>Systematic and neutral assessment of the bank regulatory capital framework</a:t>
            </a:r>
          </a:p>
          <a:p>
            <a:pPr lvl="1"/>
            <a:r>
              <a:rPr lang="en-US" dirty="0"/>
              <a:t>Loss-generating process</a:t>
            </a:r>
          </a:p>
          <a:p>
            <a:pPr lvl="1"/>
            <a:r>
              <a:rPr lang="en-US" dirty="0"/>
              <a:t>Components of capital framework</a:t>
            </a:r>
          </a:p>
          <a:p>
            <a:r>
              <a:rPr lang="en-US" dirty="0"/>
              <a:t>Identify research topics to advance the 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A53CC-AF21-4FB3-A177-37DF3B88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BE3C-0629-420D-B79D-C69FD786B6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75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D84C5-DA87-4F02-88AE-8D2D327BA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of Capital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FE69D-094E-4830-8CCA-3DD70AAF6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082" y="1551964"/>
            <a:ext cx="10358718" cy="4804386"/>
          </a:xfrm>
        </p:spPr>
        <p:txBody>
          <a:bodyPr>
            <a:normAutofit/>
          </a:bodyPr>
          <a:lstStyle/>
          <a:p>
            <a:r>
              <a:rPr lang="en-US" dirty="0"/>
              <a:t>Resilience - capital to absorb unexpected losses</a:t>
            </a:r>
          </a:p>
          <a:p>
            <a:pPr lvl="1"/>
            <a:r>
              <a:rPr lang="en-US" dirty="0"/>
              <a:t>Traditional purpose</a:t>
            </a:r>
          </a:p>
          <a:p>
            <a:pPr lvl="2"/>
            <a:r>
              <a:rPr lang="en-US" dirty="0"/>
              <a:t>BCBS (2010): “the regulatory minimum requirement is the amount of capital needed for a bank to be regarded as a viable going concern by creditors and counterparties”</a:t>
            </a:r>
          </a:p>
          <a:p>
            <a:pPr lvl="2"/>
            <a:r>
              <a:rPr lang="en-US" dirty="0"/>
              <a:t>FRB (2022): “The primary function of capital is to support the bank's operations, act as a cushion to absorb unanticipated losses and declines in asset values that could otherwise cause a bank to fail, and provide protection to uninsured depositors and debt holders in the event of liquidation”</a:t>
            </a:r>
          </a:p>
          <a:p>
            <a:pPr lvl="2"/>
            <a:r>
              <a:rPr lang="en-US" dirty="0"/>
              <a:t>Bank of England (2021): capital framework should address consequences of climate change, not the causes</a:t>
            </a:r>
          </a:p>
          <a:p>
            <a:pPr lvl="2"/>
            <a:r>
              <a:rPr lang="en-US" dirty="0"/>
              <a:t>EBA (2022): risk-based approach to ensure prudential requirements reflect underlying risks</a:t>
            </a:r>
          </a:p>
          <a:p>
            <a:pPr lvl="1"/>
            <a:r>
              <a:rPr lang="en-US" dirty="0"/>
              <a:t>Focus of this paper</a:t>
            </a:r>
          </a:p>
          <a:p>
            <a:r>
              <a:rPr lang="en-US" dirty="0"/>
              <a:t>Incentives - capital to promote transition to low carbon economy</a:t>
            </a:r>
          </a:p>
          <a:p>
            <a:pPr lvl="1"/>
            <a:r>
              <a:rPr lang="en-US" dirty="0"/>
              <a:t>Modify risk-weights to change marginal cost and provide incentives for certain activities</a:t>
            </a:r>
          </a:p>
          <a:p>
            <a:pPr lvl="2"/>
            <a:r>
              <a:rPr lang="en-US" dirty="0"/>
              <a:t>Green-supporting factors – lower risk weights for low-carbon activities</a:t>
            </a:r>
          </a:p>
          <a:p>
            <a:pPr lvl="2"/>
            <a:r>
              <a:rPr lang="en-US" dirty="0"/>
              <a:t>Brown-penalizing factor – higher risk weights for high-carbon activities</a:t>
            </a:r>
          </a:p>
          <a:p>
            <a:pPr lvl="1"/>
            <a:r>
              <a:rPr lang="en-US" dirty="0"/>
              <a:t>Proposals from academics, advocacy groups, and some central banks</a:t>
            </a:r>
          </a:p>
          <a:p>
            <a:pPr lvl="1"/>
            <a:r>
              <a:rPr lang="en-US" dirty="0"/>
              <a:t>Depends on supervisory mandate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B5486-AC9A-4E97-BAB4-AFBD858A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BE3C-0629-420D-B79D-C69FD786B6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58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A069-5D84-46EC-93D2-CE4828E2B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Purpose of Regulatory Capital for Resiliency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4245A-6CD8-47A1-82D7-6945E419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899" y="1375019"/>
            <a:ext cx="11014354" cy="4351338"/>
          </a:xfrm>
        </p:spPr>
        <p:txBody>
          <a:bodyPr/>
          <a:lstStyle/>
          <a:p>
            <a:pPr lvl="1"/>
            <a:r>
              <a:rPr lang="en-US" dirty="0"/>
              <a:t>Capital absorbs “unexpected losses” so a bank can continue to operate under a wide range of  conditions, while reserves and risk-based pricing absorb “expected losses”</a:t>
            </a:r>
          </a:p>
          <a:p>
            <a:pPr lvl="1"/>
            <a:r>
              <a:rPr lang="en-US" dirty="0"/>
              <a:t>Level of capital determined to maintain solvency with a certain level of confidence based on the “loss-generating process” that determines distribution of potential losses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BC481-E354-4668-BF28-95ACC55B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BE3C-0629-420D-B79D-C69FD786B6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851F2-A1B1-4F58-AD5C-DBFAE6788C1F}"/>
                  </a:ext>
                </a:extLst>
              </p:cNvPr>
              <p:cNvSpPr txBox="1"/>
              <p:nvPr/>
            </p:nvSpPr>
            <p:spPr>
              <a:xfrm>
                <a:off x="2223083" y="2524258"/>
                <a:ext cx="759203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𝑇𝑜𝑡𝑎𝑙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𝐿𝑜𝑠𝑠𝑒𝑠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𝐸𝑥𝑝𝑒𝑐𝑡𝑒𝑑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𝐿𝑜𝑠𝑠𝑒𝑠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𝐸𝐿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𝑈𝑛𝑒𝑥𝑝𝑒𝑐𝑡𝑒𝑑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𝐿𝑜𝑠𝑠𝑒𝑠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𝑈𝐿</m:t>
                          </m:r>
                        </m:e>
                      </m:d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𝐶𝑎𝑝𝑖𝑡𝑎𝑙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𝑉𝐴𝑅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𝑇h𝑟𝑒𝑠h𝑜𝑙𝑑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𝐸𝐿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𝑈𝐿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851F2-A1B1-4F58-AD5C-DBFAE6788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083" y="2524258"/>
                <a:ext cx="7592037" cy="615553"/>
              </a:xfrm>
              <a:prstGeom prst="rect">
                <a:avLst/>
              </a:prstGeom>
              <a:blipFill>
                <a:blip r:embed="rId2"/>
                <a:stretch>
                  <a:fillRect b="-1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86558FC-F592-6234-21EF-D2529B0C0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00" y="3644758"/>
            <a:ext cx="5444200" cy="27251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E37578-B070-2696-1BD3-A8E107939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100" y="3637298"/>
            <a:ext cx="5480779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3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876DD9-1031-41BA-BC0E-D98B2CB7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Stylized Capital Framework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92FE7-F0D2-4AA1-9641-C2088757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BE3C-0629-420D-B79D-C69FD786B6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75DCF1-43C9-4A1C-9C8D-1579296E26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3221" y="2885813"/>
          <a:ext cx="11393979" cy="357635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510038">
                  <a:extLst>
                    <a:ext uri="{9D8B030D-6E8A-4147-A177-3AD203B41FA5}">
                      <a16:colId xmlns:a16="http://schemas.microsoft.com/office/drawing/2014/main" val="1002979225"/>
                    </a:ext>
                  </a:extLst>
                </a:gridCol>
                <a:gridCol w="4890781">
                  <a:extLst>
                    <a:ext uri="{9D8B030D-6E8A-4147-A177-3AD203B41FA5}">
                      <a16:colId xmlns:a16="http://schemas.microsoft.com/office/drawing/2014/main" val="3997662733"/>
                    </a:ext>
                  </a:extLst>
                </a:gridCol>
                <a:gridCol w="3993160">
                  <a:extLst>
                    <a:ext uri="{9D8B030D-6E8A-4147-A177-3AD203B41FA5}">
                      <a16:colId xmlns:a16="http://schemas.microsoft.com/office/drawing/2014/main" val="2243321994"/>
                    </a:ext>
                  </a:extLst>
                </a:gridCol>
              </a:tblGrid>
              <a:tr h="327680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  <a:endParaRPr lang="en-US" dirty="0">
                        <a:latin typeface="+mj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Policy Objective</a:t>
                      </a:r>
                      <a:endParaRPr lang="en-US" dirty="0">
                        <a:latin typeface="+mj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Calibration</a:t>
                      </a:r>
                      <a:endParaRPr lang="en-US" dirty="0">
                        <a:latin typeface="+mj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17430113"/>
                  </a:ext>
                </a:extLst>
              </a:tr>
              <a:tr h="64211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Minimum (r)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Ensure firm remains viable, with certain level of confidence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Historical loss data, BCBS (2010)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329082"/>
                  </a:ext>
                </a:extLst>
              </a:tr>
              <a:tr h="64211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Conservation Buffer (c)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Cover stress losses to reduce probability that firm breaches the minimum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Historical stressed loss data, BCBS (2010)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845227"/>
                  </a:ext>
                </a:extLst>
              </a:tr>
              <a:tr h="64211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Countercyclical Buffer (y)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Protect against cyclical changes when risks are elevated, e.g., macro or credit cycle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Jurisdiction-specific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742690"/>
                  </a:ext>
                </a:extLst>
              </a:tr>
              <a:tr h="64211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GSIB Buffer (g)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Lower the probability of default (PD) to offset higher loss given default (LGD) for systemically-important firms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Indicators-based approach, BCBS (2013, 2021)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637321"/>
                  </a:ext>
                </a:extLst>
              </a:tr>
              <a:tr h="64211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Risk-Weighted Assets (RWA)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Reflect relative risk across asset classes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Complex machinery across asset classes and approaches, BCBS (2022)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5454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5F2EF4-172F-4E74-B309-2AD2E49D08E1}"/>
                  </a:ext>
                </a:extLst>
              </p:cNvPr>
              <p:cNvSpPr txBox="1"/>
              <p:nvPr/>
            </p:nvSpPr>
            <p:spPr>
              <a:xfrm>
                <a:off x="905691" y="1307410"/>
                <a:ext cx="1044810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𝑅𝑒𝑞𝑢𝑖𝑟𝑒𝑑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𝐶𝑎𝑝𝑖𝑡𝑎𝑙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𝑀𝑖𝑛𝑖𝑚𝑢𝑚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𝐶𝑜𝑛𝑠𝑒𝑟𝑣𝑎𝑡𝑖𝑜𝑛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𝐵𝑢𝑓𝑓𝑒𝑟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𝐶𝑜𝑢𝑛𝑡𝑒𝑟𝑐𝑦𝑐𝑙𝑖𝑎𝑙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𝐵𝑢𝑓𝑓𝑒𝑟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𝐺𝑆𝐼𝐵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𝐵𝑢𝑓𝑓𝑒𝑟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5F2EF4-172F-4E74-B309-2AD2E49D0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91" y="1307410"/>
                <a:ext cx="1044810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212F08-4B96-4D63-9DA7-7DFD87A4053A}"/>
                  </a:ext>
                </a:extLst>
              </p:cNvPr>
              <p:cNvSpPr txBox="1"/>
              <p:nvPr/>
            </p:nvSpPr>
            <p:spPr>
              <a:xfrm>
                <a:off x="2694783" y="1791832"/>
                <a:ext cx="6194571" cy="992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45720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𝑅𝑊𝐴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𝑅𝑊𝐴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𝑅𝑊𝐴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𝑅𝑊𝐴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45720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𝑅𝑊𝐴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212F08-4B96-4D63-9DA7-7DFD87A40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783" y="1791832"/>
                <a:ext cx="6194571" cy="9928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23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9044-3A56-42BB-BD46-EDFDFA5E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3C226-79EF-4EDD-86FC-A326C2EC2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links between climate change and regulatory capital</a:t>
            </a:r>
          </a:p>
          <a:p>
            <a:pPr lvl="1"/>
            <a:r>
              <a:rPr lang="en-US" dirty="0"/>
              <a:t>Step 1 - loss-generating process</a:t>
            </a:r>
          </a:p>
          <a:p>
            <a:pPr lvl="2"/>
            <a:r>
              <a:rPr lang="en-US" dirty="0"/>
              <a:t>Physical or transition risks could generate higher or more variable losses</a:t>
            </a:r>
          </a:p>
          <a:p>
            <a:pPr lvl="1"/>
            <a:r>
              <a:rPr lang="en-US" dirty="0"/>
              <a:t>Step 2 - components of capital framework</a:t>
            </a:r>
          </a:p>
          <a:p>
            <a:pPr lvl="2"/>
            <a:r>
              <a:rPr lang="en-US" dirty="0"/>
              <a:t>Examine impact on each component relative to policy objectives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Unclear how the loss-generating process for banks might change, if at all</a:t>
            </a:r>
          </a:p>
          <a:p>
            <a:pPr lvl="1"/>
            <a:r>
              <a:rPr lang="en-US" dirty="0"/>
              <a:t>Multiple policy objectives and mandates</a:t>
            </a:r>
          </a:p>
          <a:p>
            <a:pPr lvl="1"/>
            <a:r>
              <a:rPr lang="en-US" dirty="0"/>
              <a:t>Complexity of regulatory capital regime</a:t>
            </a:r>
          </a:p>
          <a:p>
            <a:pPr lvl="1"/>
            <a:r>
              <a:rPr lang="en-US" dirty="0"/>
              <a:t>Automatic updating of some framework parameters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B0351-8969-4E27-AB58-C473992F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BE3C-0629-420D-B79D-C69FD786B6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13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503E-65CF-4078-B1B1-02F14065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1 - Loss-Generating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707EE-1035-470C-B7F9-420C610F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question: Does climate change increase mean or variance of potential losses?</a:t>
            </a:r>
          </a:p>
          <a:p>
            <a:pPr lvl="1"/>
            <a:r>
              <a:rPr lang="en-US" dirty="0"/>
              <a:t>Increase in mean → higher expected losses (EL) → higher loan loss reserves and risk-based pricing</a:t>
            </a:r>
          </a:p>
          <a:p>
            <a:pPr lvl="1"/>
            <a:r>
              <a:rPr lang="en-US" dirty="0"/>
              <a:t>Increase in variance → higher unexpected losses (UL) → higher capital </a:t>
            </a:r>
          </a:p>
          <a:p>
            <a:r>
              <a:rPr lang="en-US" dirty="0"/>
              <a:t>Climate-related hypothesis: variance of losses increases</a:t>
            </a:r>
          </a:p>
          <a:p>
            <a:pPr lvl="1"/>
            <a:r>
              <a:rPr lang="en-US" dirty="0"/>
              <a:t>Uncertain links between climate and the economy, uncertain policy/technological changes, financial amplifiers/mitigants, tipping points, and feedback loops</a:t>
            </a:r>
          </a:p>
          <a:p>
            <a:pPr lvl="1"/>
            <a:r>
              <a:rPr lang="en-US" dirty="0"/>
              <a:t>Climate impact is uncorrelated or positively correlated with business cycle</a:t>
            </a:r>
          </a:p>
          <a:p>
            <a:r>
              <a:rPr lang="en-US" dirty="0"/>
              <a:t>But, unclear how the loss-generating process will change, if at all</a:t>
            </a:r>
          </a:p>
          <a:p>
            <a:pPr lvl="1"/>
            <a:r>
              <a:rPr lang="en-US" dirty="0"/>
              <a:t>Ultimately, an empirical question that will be answered over time</a:t>
            </a:r>
          </a:p>
          <a:p>
            <a:pPr lvl="1"/>
            <a:r>
              <a:rPr lang="en-US" dirty="0"/>
              <a:t>Examples of offsetting factors</a:t>
            </a:r>
          </a:p>
          <a:p>
            <a:pPr lvl="2"/>
            <a:r>
              <a:rPr lang="en-US" dirty="0"/>
              <a:t>Change brings risks and opportunities</a:t>
            </a:r>
          </a:p>
          <a:p>
            <a:pPr lvl="2"/>
            <a:r>
              <a:rPr lang="en-US" dirty="0"/>
              <a:t>Banks and real economy will adapt</a:t>
            </a:r>
          </a:p>
          <a:p>
            <a:pPr lvl="2"/>
            <a:r>
              <a:rPr lang="en-US" dirty="0"/>
              <a:t>Heterogeneous impacts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A7F8D-9372-449D-9B84-A15E8511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BE3C-0629-420D-B79D-C69FD786B6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7617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_ASSOC" val="-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_ASSOC" val="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heme/theme1.xml><?xml version="1.0" encoding="utf-8"?>
<a:theme xmlns:a="http://schemas.openxmlformats.org/drawingml/2006/main" name="Bank LINKS Template">
  <a:themeElements>
    <a:clrScheme name="Custom 36">
      <a:dk1>
        <a:srgbClr val="000000"/>
      </a:dk1>
      <a:lt1>
        <a:srgbClr val="FFFFFF"/>
      </a:lt1>
      <a:dk2>
        <a:srgbClr val="12273F"/>
      </a:dk2>
      <a:lt2>
        <a:srgbClr val="C4C9CF"/>
      </a:lt2>
      <a:accent1>
        <a:srgbClr val="3CD7D9"/>
      </a:accent1>
      <a:accent2>
        <a:srgbClr val="FF7300"/>
      </a:accent2>
      <a:accent3>
        <a:srgbClr val="9E71FE"/>
      </a:accent3>
      <a:accent4>
        <a:srgbClr val="D4AF37"/>
      </a:accent4>
      <a:accent5>
        <a:srgbClr val="A5D700"/>
      </a:accent5>
      <a:accent6>
        <a:srgbClr val="FF50C8"/>
      </a:accent6>
      <a:hlink>
        <a:srgbClr val="12273F"/>
      </a:hlink>
      <a:folHlink>
        <a:srgbClr val="12273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E-Official Template B.pptx" id="{B8CE97C8-E9A2-44EF-B4B0-9E797240FBCE}" vid="{D0F9CFA9-7116-4601-9F26-75886DEBE327}"/>
    </a:ext>
  </a:extLst>
</a:theme>
</file>

<file path=ppt/theme/theme2.xml><?xml version="1.0" encoding="utf-8"?>
<a:theme xmlns:a="http://schemas.openxmlformats.org/drawingml/2006/main" name="ECB Default 16x9">
  <a:themeElements>
    <a:clrScheme name="___FINAL___ECB___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AF7598"/>
      </a:accent3>
      <a:accent4>
        <a:srgbClr val="682E32"/>
      </a:accent4>
      <a:accent5>
        <a:srgbClr val="EAC568"/>
      </a:accent5>
      <a:accent6>
        <a:srgbClr val="77B37F"/>
      </a:accent6>
      <a:hlink>
        <a:srgbClr val="5FA3DB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BOE-Official Template B</Template>
  <TotalTime>542</TotalTime>
  <Words>3415</Words>
  <Application>Microsoft Office PowerPoint</Application>
  <PresentationFormat>Widescreen</PresentationFormat>
  <Paragraphs>492</Paragraphs>
  <Slides>36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5" baseType="lpstr">
      <vt:lpstr>Arial</vt:lpstr>
      <vt:lpstr>Arial Black</vt:lpstr>
      <vt:lpstr>Calibri</vt:lpstr>
      <vt:lpstr>Calibri Light</vt:lpstr>
      <vt:lpstr>Cambria Math</vt:lpstr>
      <vt:lpstr>Century Gothic</vt:lpstr>
      <vt:lpstr>Garamond</vt:lpstr>
      <vt:lpstr>Gill Sans MT</vt:lpstr>
      <vt:lpstr>Tahoma</vt:lpstr>
      <vt:lpstr>Times</vt:lpstr>
      <vt:lpstr>Times New Roman</vt:lpstr>
      <vt:lpstr>Wingdings</vt:lpstr>
      <vt:lpstr>Yu Mincho</vt:lpstr>
      <vt:lpstr>ヒラギノ角ゴ Pro W3</vt:lpstr>
      <vt:lpstr>Bank LINKS Template</vt:lpstr>
      <vt:lpstr>ECB Default 16x9</vt:lpstr>
      <vt:lpstr>Office Theme</vt:lpstr>
      <vt:lpstr>1_Office Theme</vt:lpstr>
      <vt:lpstr>think-cell Slide</vt:lpstr>
      <vt:lpstr>PowerPoint Presentation</vt:lpstr>
      <vt:lpstr>PowerPoint Presentation</vt:lpstr>
      <vt:lpstr>Climate Change and the Role of Regulatory Capital: A Stylized Framework for Policy Assessment</vt:lpstr>
      <vt:lpstr>Goals</vt:lpstr>
      <vt:lpstr>Views of Capital</vt:lpstr>
      <vt:lpstr>Traditional Purpose of Regulatory Capital for Resiliency</vt:lpstr>
      <vt:lpstr>Components of a Stylized Capital Framework</vt:lpstr>
      <vt:lpstr>Approach</vt:lpstr>
      <vt:lpstr>Step 1 - Loss-Generating Process</vt:lpstr>
      <vt:lpstr>Illustrative Cases</vt:lpstr>
      <vt:lpstr>Step 2 - Components of Capital Framework</vt:lpstr>
      <vt:lpstr>Discussion Questions</vt:lpstr>
      <vt:lpstr>Conclusions</vt:lpstr>
      <vt:lpstr>PowerPoint Presentation</vt:lpstr>
      <vt:lpstr>Setting the scene… Our work at the IAIS</vt:lpstr>
      <vt:lpstr>Setting the scene: climate risk on the balance sheet</vt:lpstr>
      <vt:lpstr>Expected and Unexpected Losses</vt:lpstr>
      <vt:lpstr>Expected and Unexpected Losses</vt:lpstr>
      <vt:lpstr>Capital stacks: buffers</vt:lpstr>
      <vt:lpstr>What’s Next?</vt:lpstr>
      <vt:lpstr>PowerPoint Presentation</vt:lpstr>
      <vt:lpstr>PowerPoint Presentation</vt:lpstr>
      <vt:lpstr>There are differences in energy costs across energy efficiency ratings</vt:lpstr>
      <vt:lpstr>Evidence on risk differential depending on energy efficiency of properties</vt:lpstr>
      <vt:lpstr>Conclusions and future work </vt:lpstr>
      <vt:lpstr>PowerPoint Presentation</vt:lpstr>
      <vt:lpstr>Energy Efficiency and Mortgage Default Rate  Relationship exist, but causality is not proven yet</vt:lpstr>
      <vt:lpstr>PowerPoint Presentation</vt:lpstr>
      <vt:lpstr>The macroprudential challenge of climate change </vt:lpstr>
      <vt:lpstr>Summary takeaways</vt:lpstr>
      <vt:lpstr>PowerPoint Presentation</vt:lpstr>
      <vt:lpstr>Climate systemic risks and macroprudential policy</vt:lpstr>
      <vt:lpstr>Adapting the current macroprudential framework to address climate systemic risk</vt:lpstr>
      <vt:lpstr>PowerPoint Presentation</vt:lpstr>
      <vt:lpstr>Climate and Capital: Views from the Institute of International Finance (IIF)</vt:lpstr>
      <vt:lpstr>PowerPoint Presentation</vt:lpstr>
    </vt:vector>
  </TitlesOfParts>
  <Company>Bank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Scott, Michelle</dc:creator>
  <cp:lastModifiedBy>Scott, Michelle</cp:lastModifiedBy>
  <cp:revision>67</cp:revision>
  <dcterms:created xsi:type="dcterms:W3CDTF">2022-09-26T09:58:56Z</dcterms:created>
  <dcterms:modified xsi:type="dcterms:W3CDTF">2022-11-22T09:58:01Z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1671125603</vt:i4>
  </property>
  <property fmtid="{D5CDD505-2E9C-101B-9397-08002B2CF9AE}" pid="3" name="_NewReviewCycle">
    <vt:lpwstr/>
  </property>
  <property fmtid="{D5CDD505-2E9C-101B-9397-08002B2CF9AE}" pid="4" name="_EmailSubject">
    <vt:lpwstr>Content update for Climate and Capital conference webpage</vt:lpwstr>
  </property>
  <property fmtid="{D5CDD505-2E9C-101B-9397-08002B2CF9AE}" pid="5" name="_AuthorEmail">
    <vt:lpwstr>Michelle.Scott@bankofengland.co.uk</vt:lpwstr>
  </property>
  <property fmtid="{D5CDD505-2E9C-101B-9397-08002B2CF9AE}" pid="6" name="_AuthorEmailDisplayName">
    <vt:lpwstr>Scott, Michelle</vt:lpwstr>
  </property>
  <property fmtid="{D5CDD505-2E9C-101B-9397-08002B2CF9AE}" pid="7" name="_PreviousAdHocReviewCycleID">
    <vt:i4>1422495927</vt:i4>
  </property>
</Properties>
</file>