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36"/>
  </p:notesMasterIdLst>
  <p:sldIdLst>
    <p:sldId id="326" r:id="rId2"/>
    <p:sldId id="727" r:id="rId3"/>
    <p:sldId id="389" r:id="rId4"/>
    <p:sldId id="2718" r:id="rId5"/>
    <p:sldId id="2719" r:id="rId6"/>
    <p:sldId id="2593" r:id="rId7"/>
    <p:sldId id="2717" r:id="rId8"/>
    <p:sldId id="2594" r:id="rId9"/>
    <p:sldId id="2578" r:id="rId10"/>
    <p:sldId id="2696" r:id="rId11"/>
    <p:sldId id="2697" r:id="rId12"/>
    <p:sldId id="2701" r:id="rId13"/>
    <p:sldId id="2702" r:id="rId14"/>
    <p:sldId id="2710" r:id="rId15"/>
    <p:sldId id="2698" r:id="rId16"/>
    <p:sldId id="2699" r:id="rId17"/>
    <p:sldId id="2704" r:id="rId18"/>
    <p:sldId id="2705" r:id="rId19"/>
    <p:sldId id="2707" r:id="rId20"/>
    <p:sldId id="595" r:id="rId21"/>
    <p:sldId id="2708" r:id="rId22"/>
    <p:sldId id="2691" r:id="rId23"/>
    <p:sldId id="2614" r:id="rId24"/>
    <p:sldId id="2720" r:id="rId25"/>
    <p:sldId id="2681" r:id="rId26"/>
    <p:sldId id="638" r:id="rId27"/>
    <p:sldId id="2715" r:id="rId28"/>
    <p:sldId id="630" r:id="rId29"/>
    <p:sldId id="2721" r:id="rId30"/>
    <p:sldId id="2716" r:id="rId31"/>
    <p:sldId id="2714" r:id="rId32"/>
    <p:sldId id="616" r:id="rId33"/>
    <p:sldId id="776" r:id="rId34"/>
    <p:sldId id="2690" r:id="rId35"/>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B7ADE0-773D-482C-84D9-0D7293EF5A0B}" type="datetimeFigureOut">
              <a:t>8/3/2026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E6DB4A-35F5-44D5-A4E2-396A224EE8C5}" type="slidenum">
              <a:t>‹#›</a:t>
            </a:fld>
            <a:endParaRPr lang="en-GB"/>
          </a:p>
        </p:txBody>
      </p:sp>
    </p:spTree>
    <p:extLst>
      <p:ext uri="{BB962C8B-B14F-4D97-AF65-F5344CB8AC3E}">
        <p14:creationId xmlns:p14="http://schemas.microsoft.com/office/powerpoint/2010/main" val="2040289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5E53B0-EFB7-4B0E-B012-E676534541B5}" type="slidenum">
              <a:rPr lang="en-GB" smtClean="0"/>
              <a:t>1</a:t>
            </a:fld>
            <a:endParaRPr lang="en-GB"/>
          </a:p>
        </p:txBody>
      </p:sp>
    </p:spTree>
    <p:extLst>
      <p:ext uri="{BB962C8B-B14F-4D97-AF65-F5344CB8AC3E}">
        <p14:creationId xmlns:p14="http://schemas.microsoft.com/office/powerpoint/2010/main" val="3210614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9E482-187D-F157-252D-40D9771680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59992B-6C01-5CEC-3D8B-429149B58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3ED989-7CCE-202B-E403-DFCA01DCB238}"/>
              </a:ext>
            </a:extLst>
          </p:cNvPr>
          <p:cNvSpPr>
            <a:spLocks noGrp="1"/>
          </p:cNvSpPr>
          <p:nvPr>
            <p:ph type="body" idx="1"/>
          </p:nvPr>
        </p:nvSpPr>
        <p:spPr/>
        <p:txBody>
          <a:bodyPr/>
          <a:lstStyle/>
          <a:p>
            <a:r>
              <a:rPr lang="en-GB" sz="1200" kern="1200">
                <a:solidFill>
                  <a:schemeClr val="tx1"/>
                </a:solidFill>
                <a:effectLst/>
                <a:latin typeface="+mn-lt"/>
                <a:ea typeface="+mn-ea"/>
                <a:cs typeface="+mn-cs"/>
              </a:rPr>
              <a:t>Sources: ONS and Bank calculations.</a:t>
            </a:r>
          </a:p>
          <a:p>
            <a:endParaRPr lang="en-GB" sz="1200" kern="1200">
              <a:solidFill>
                <a:schemeClr val="tx1"/>
              </a:solidFill>
              <a:effectLst/>
              <a:latin typeface="+mn-lt"/>
              <a:ea typeface="+mn-ea"/>
              <a:cs typeface="+mn-cs"/>
            </a:endParaRPr>
          </a:p>
          <a:p>
            <a:r>
              <a:rPr lang="en-GB" sz="1200" b="0" i="0" u="none" strike="noStrike" kern="1200" baseline="0">
                <a:solidFill>
                  <a:schemeClr val="tx1"/>
                </a:solidFill>
                <a:latin typeface="+mn-lt"/>
                <a:ea typeface="+mn-ea"/>
                <a:cs typeface="+mn-cs"/>
              </a:rPr>
              <a:t>(a) Diamonds show Bank staff projections for 2026 Q1 and Q2. Bars may not sum to total due to rounding. Income includes non-profit institutions serving households and is defined as total available household resources, deflated by the consumer expenditure deflator. The data are based on ONS codes: RPQK/((ABJQ+HAYE)/(ABJR+HAYO)). </a:t>
            </a:r>
          </a:p>
        </p:txBody>
      </p:sp>
      <p:sp>
        <p:nvSpPr>
          <p:cNvPr id="4" name="Slide Number Placeholder 3">
            <a:extLst>
              <a:ext uri="{FF2B5EF4-FFF2-40B4-BE49-F238E27FC236}">
                <a16:creationId xmlns:a16="http://schemas.microsoft.com/office/drawing/2014/main" id="{4140F7B8-E661-F8D3-2166-A4E1D52A4E39}"/>
              </a:ext>
            </a:extLst>
          </p:cNvPr>
          <p:cNvSpPr>
            <a:spLocks noGrp="1"/>
          </p:cNvSpPr>
          <p:nvPr>
            <p:ph type="sldNum" sz="quarter" idx="5"/>
          </p:nvPr>
        </p:nvSpPr>
        <p:spPr/>
        <p:txBody>
          <a:bodyPr/>
          <a:lstStyle/>
          <a:p>
            <a:fld id="{2F5E53B0-EFB7-4B0E-B012-E676534541B5}" type="slidenum">
              <a:rPr lang="en-GB" smtClean="0"/>
              <a:t>18</a:t>
            </a:fld>
            <a:endParaRPr lang="en-GB"/>
          </a:p>
        </p:txBody>
      </p:sp>
    </p:spTree>
    <p:extLst>
      <p:ext uri="{BB962C8B-B14F-4D97-AF65-F5344CB8AC3E}">
        <p14:creationId xmlns:p14="http://schemas.microsoft.com/office/powerpoint/2010/main" val="2974144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a:solidFill>
                  <a:schemeClr val="tx1"/>
                </a:solidFill>
                <a:latin typeface="+mn-lt"/>
                <a:ea typeface="+mn-ea"/>
                <a:cs typeface="+mn-cs"/>
              </a:rPr>
              <a:t>Sources: Bloomberg Finance L.P., Citigroup, DMP survey, YouGov and Bank calculations.</a:t>
            </a:r>
          </a:p>
          <a:p>
            <a:endParaRPr lang="en-GB" sz="1200" b="0" i="0" u="none" strike="noStrike" kern="1200" baseline="0">
              <a:solidFill>
                <a:schemeClr val="tx1"/>
              </a:solidFill>
              <a:latin typeface="+mn-lt"/>
              <a:ea typeface="+mn-ea"/>
              <a:cs typeface="+mn-cs"/>
            </a:endParaRPr>
          </a:p>
          <a:p>
            <a:pPr marL="228600" indent="-228600">
              <a:buAutoNum type="alphaLcParenBoth"/>
            </a:pPr>
            <a:r>
              <a:rPr lang="en-GB" sz="1200" b="0" i="0" u="none" strike="noStrike" kern="1200" baseline="0">
                <a:solidFill>
                  <a:schemeClr val="tx1"/>
                </a:solidFill>
                <a:latin typeface="+mn-lt"/>
                <a:ea typeface="+mn-ea"/>
                <a:cs typeface="+mn-cs"/>
              </a:rPr>
              <a:t>The data show cumulative changes in market-based measures of inflation compensation since 31 December 2025. The orange line shows the one-year inflation swap rate, and the aqua line shows the five-year, five-year forward inflation swap rate. A short back-run is shown because of the impact of RPI reform, which distorted the five-year, five-year forward inflation swap rate between April 2020 and March 2025. From 2030, UK RPI will be aligned with the CPIH measure of consumer prices. The final data points are for 20 July 2026. </a:t>
            </a:r>
          </a:p>
          <a:p>
            <a:pPr marL="228600" indent="-228600">
              <a:buAutoNum type="alphaLcParenBoth"/>
            </a:pPr>
            <a:r>
              <a:rPr lang="en-GB" sz="1200" b="0" i="0" u="none" strike="noStrike" kern="1200" baseline="0">
                <a:solidFill>
                  <a:schemeClr val="tx1"/>
                </a:solidFill>
                <a:latin typeface="+mn-lt"/>
                <a:ea typeface="+mn-ea"/>
                <a:cs typeface="+mn-cs"/>
              </a:rPr>
              <a:t>The data are from the DMP survey and show three-month averages. The data are in response to the question: ‘What do you think the annual CPI inflation rate will be in the UK, one year from now and three years from now?’. The latest data points are for July 2026, with the survey conducted between 3–17 July. The DMP survey data have a short back-run, so no historical averages are shown.</a:t>
            </a:r>
          </a:p>
          <a:p>
            <a:pPr marL="228600" indent="-228600">
              <a:buAutoNum type="alphaLcParenBoth"/>
            </a:pPr>
            <a:r>
              <a:rPr lang="en-GB" sz="1200" b="0" i="0" u="none" strike="noStrike" kern="1200" baseline="0">
                <a:solidFill>
                  <a:schemeClr val="tx1"/>
                </a:solidFill>
                <a:latin typeface="+mn-lt"/>
                <a:ea typeface="+mn-ea"/>
                <a:cs typeface="+mn-cs"/>
              </a:rPr>
              <a:t>The data are from the Citi/YouGov survey and are based on responses to the questions: ‘How do you expect consumer prices of goods and services will develop in the next 12 months?’, and ‘And what do you think will happen to the prices of goods and services, on average, over the longer term – say five to ten years?’. The dashed lines represent the series averages over 2010–19. The latest data points are for June 2026, with the survey conducted between 22–23 June. The chart does not show the July 2026 Citi/YouGov data, which was released after the data cut-off for incorporation in the charts. </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5E53B0-EFB7-4B0E-B012-E676534541B5}" type="slidenum">
              <a:rPr lang="en-GB" smtClean="0"/>
              <a:t>19</a:t>
            </a:fld>
            <a:endParaRPr lang="en-GB"/>
          </a:p>
        </p:txBody>
      </p:sp>
    </p:spTree>
    <p:extLst>
      <p:ext uri="{BB962C8B-B14F-4D97-AF65-F5344CB8AC3E}">
        <p14:creationId xmlns:p14="http://schemas.microsoft.com/office/powerpoint/2010/main" val="3600167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8BB4F-E775-91D3-D2C8-244EC6E45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F17F3-ED0C-5871-37B1-FB227BF0EE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AEAB0A-ED0F-7CE0-74EA-88E08BCE2A9B}"/>
              </a:ext>
            </a:extLst>
          </p:cNvPr>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1200"/>
              </a:spcAft>
              <a:buClrTx/>
              <a:buSzTx/>
              <a:buFontTx/>
              <a:buNone/>
              <a:tabLst/>
              <a:defRPr/>
            </a:pPr>
            <a:r>
              <a:rPr lang="en-GB" sz="1200" b="0" i="0" u="none" strike="noStrike" kern="1200" baseline="0">
                <a:solidFill>
                  <a:schemeClr val="tx1"/>
                </a:solidFill>
                <a:latin typeface="+mn-lt"/>
                <a:ea typeface="+mn-ea"/>
                <a:cs typeface="+mn-cs"/>
              </a:rPr>
              <a:t>Sources: DMP survey and Bank calculations. </a:t>
            </a:r>
          </a:p>
          <a:p>
            <a:pPr marL="0" marR="0" lvl="0" indent="0" algn="l" defTabSz="914400" rtl="0" eaLnBrk="1" fontAlgn="auto" latinLnBrk="0" hangingPunct="1">
              <a:lnSpc>
                <a:spcPct val="125000"/>
              </a:lnSpc>
              <a:spcBef>
                <a:spcPts val="0"/>
              </a:spcBef>
              <a:spcAft>
                <a:spcPts val="1200"/>
              </a:spcAft>
              <a:buClrTx/>
              <a:buSzTx/>
              <a:buFontTx/>
              <a:buNone/>
              <a:tabLst/>
              <a:defRPr/>
            </a:pPr>
            <a:endParaRPr lang="en-GB" sz="1200" b="0" i="0" u="none" strike="noStrike" kern="1200" baseline="0">
              <a:solidFill>
                <a:schemeClr val="tx1"/>
              </a:solidFill>
              <a:latin typeface="+mn-lt"/>
              <a:ea typeface="+mn-ea"/>
              <a:cs typeface="+mn-cs"/>
            </a:endParaRPr>
          </a:p>
          <a:p>
            <a:pPr marL="0" marR="0" lvl="0" indent="0" algn="l" defTabSz="914400" rtl="0" eaLnBrk="1" fontAlgn="auto" latinLnBrk="0" hangingPunct="1">
              <a:lnSpc>
                <a:spcPct val="125000"/>
              </a:lnSpc>
              <a:spcBef>
                <a:spcPts val="0"/>
              </a:spcBef>
              <a:spcAft>
                <a:spcPts val="1200"/>
              </a:spcAft>
              <a:buClrTx/>
              <a:buSzTx/>
              <a:buFontTx/>
              <a:buNone/>
              <a:tabLst/>
              <a:defRPr/>
            </a:pPr>
            <a:r>
              <a:rPr lang="en-GB" sz="1200" b="0" i="0" u="none" strike="noStrike" kern="1200" baseline="0">
                <a:solidFill>
                  <a:schemeClr val="tx1"/>
                </a:solidFill>
                <a:latin typeface="+mn-lt"/>
                <a:ea typeface="+mn-ea"/>
                <a:cs typeface="+mn-cs"/>
              </a:rPr>
              <a:t>(a) The results are based on application of a LLM to the DMP survey open-text question: ‘In your own words, what are the main factors that will affect average wage growth per employee in your business over the next 12 months?’. The model categorised comments depending on if they mentioned a range of factors, which have been aggregated to the broad groupings shown on the chart. A sample of the responses was validated by a researcher performing the same categorisation – the LLM provided a very high degree of accuracy in the sample. Comparing category shares over time may not be a perfect signal as some firms may have mentioned inflation in the context of falling inflation in 2024 and 2025 leading to slower wage growth while mentioning inflation in the context of rising wage growth in 2023. </a:t>
            </a:r>
            <a:endParaRPr lang="en-GB" sz="1800">
              <a:effectLst/>
              <a:latin typeface="Arial" panose="020B060402020202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960C05E-BFAD-FD53-3989-32EB124D6487}"/>
              </a:ext>
            </a:extLst>
          </p:cNvPr>
          <p:cNvSpPr>
            <a:spLocks noGrp="1"/>
          </p:cNvSpPr>
          <p:nvPr>
            <p:ph type="sldNum" sz="quarter" idx="5"/>
          </p:nvPr>
        </p:nvSpPr>
        <p:spPr/>
        <p:txBody>
          <a:bodyPr/>
          <a:lstStyle/>
          <a:p>
            <a:fld id="{2F5E53B0-EFB7-4B0E-B012-E676534541B5}" type="slidenum">
              <a:rPr lang="en-GB" smtClean="0"/>
              <a:t>20</a:t>
            </a:fld>
            <a:endParaRPr lang="en-GB"/>
          </a:p>
        </p:txBody>
      </p:sp>
    </p:spTree>
    <p:extLst>
      <p:ext uri="{BB962C8B-B14F-4D97-AF65-F5344CB8AC3E}">
        <p14:creationId xmlns:p14="http://schemas.microsoft.com/office/powerpoint/2010/main" val="2736705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1200"/>
              </a:spcAft>
              <a:buClrTx/>
              <a:buSzTx/>
              <a:buFontTx/>
              <a:buNone/>
              <a:tabLst/>
              <a:defRPr/>
            </a:pPr>
            <a:r>
              <a:rPr lang="en-GB" sz="1200" b="0" i="0" u="none" strike="noStrike" kern="1200" baseline="0">
                <a:solidFill>
                  <a:schemeClr val="tx1"/>
                </a:solidFill>
                <a:latin typeface="+mn-lt"/>
                <a:ea typeface="+mn-ea"/>
                <a:cs typeface="+mn-cs"/>
              </a:rPr>
              <a:t>Sources: Google and Bank calculations. </a:t>
            </a:r>
          </a:p>
          <a:p>
            <a:pPr marL="0" marR="0" lvl="0" indent="0" algn="l" defTabSz="914400" rtl="0" eaLnBrk="1" fontAlgn="auto" latinLnBrk="0" hangingPunct="1">
              <a:lnSpc>
                <a:spcPct val="125000"/>
              </a:lnSpc>
              <a:spcBef>
                <a:spcPts val="0"/>
              </a:spcBef>
              <a:spcAft>
                <a:spcPts val="1200"/>
              </a:spcAft>
              <a:buClrTx/>
              <a:buSzTx/>
              <a:buFontTx/>
              <a:buNone/>
              <a:tabLst/>
              <a:defRPr/>
            </a:pPr>
            <a:endParaRPr lang="en-GB" sz="1200" b="0" i="0" u="none" strike="noStrike" kern="1200" baseline="0">
              <a:solidFill>
                <a:schemeClr val="tx1"/>
              </a:solidFill>
              <a:latin typeface="+mn-lt"/>
              <a:ea typeface="+mn-ea"/>
              <a:cs typeface="+mn-cs"/>
            </a:endParaRPr>
          </a:p>
          <a:p>
            <a:pPr marL="0" marR="0" lvl="0" indent="0" algn="l" defTabSz="914400" rtl="0" eaLnBrk="1" fontAlgn="auto" latinLnBrk="0" hangingPunct="1">
              <a:lnSpc>
                <a:spcPct val="125000"/>
              </a:lnSpc>
              <a:spcBef>
                <a:spcPts val="0"/>
              </a:spcBef>
              <a:spcAft>
                <a:spcPts val="1200"/>
              </a:spcAft>
              <a:buClrTx/>
              <a:buSzTx/>
              <a:buFontTx/>
              <a:buNone/>
              <a:tabLst/>
              <a:defRPr/>
            </a:pPr>
            <a:r>
              <a:rPr lang="en-GB" sz="1200" b="0" i="0" u="none" strike="noStrike" kern="1200" baseline="0">
                <a:solidFill>
                  <a:schemeClr val="tx1"/>
                </a:solidFill>
                <a:latin typeface="+mn-lt"/>
                <a:ea typeface="+mn-ea"/>
                <a:cs typeface="+mn-cs"/>
              </a:rPr>
              <a:t>(a) The series are three-month rolling averages. The frequency is a relative measure for each individual search term, over 2005–2026, where 100 indicates the highest frequency over that time period. Data are up to July 2026 and are not seasonally adjusted </a:t>
            </a:r>
            <a:endParaRPr lang="en-GB" sz="1800">
              <a:effectLst/>
              <a:latin typeface="Arial" panose="020B0604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2F5E53B0-EFB7-4B0E-B012-E676534541B5}" type="slidenum">
              <a:rPr lang="en-GB" smtClean="0"/>
              <a:t>21</a:t>
            </a:fld>
            <a:endParaRPr lang="en-GB"/>
          </a:p>
        </p:txBody>
      </p:sp>
    </p:spTree>
    <p:extLst>
      <p:ext uri="{BB962C8B-B14F-4D97-AF65-F5344CB8AC3E}">
        <p14:creationId xmlns:p14="http://schemas.microsoft.com/office/powerpoint/2010/main" val="531386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2454F-83F0-EDCB-468F-0D8FC440A8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C5CAC8-5EB7-7F34-0BBF-4BABD31D98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5D6F0-6465-AA3D-E310-90BCDE075419}"/>
              </a:ext>
            </a:extLst>
          </p:cNvPr>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1200"/>
              </a:spcAft>
              <a:buClrTx/>
              <a:buSzTx/>
              <a:buFontTx/>
              <a:buNone/>
              <a:tabLst/>
              <a:defRPr/>
            </a:pPr>
            <a:r>
              <a:rPr lang="en-GB" sz="1200" kern="1200">
                <a:solidFill>
                  <a:schemeClr val="tx1"/>
                </a:solidFill>
                <a:effectLst/>
                <a:latin typeface="+mn-lt"/>
                <a:ea typeface="+mn-ea"/>
                <a:cs typeface="+mn-cs"/>
              </a:rPr>
              <a:t>Sources: Bloomberg Finance L.P., LSEG Workspace and Bank calculations.</a:t>
            </a:r>
          </a:p>
          <a:p>
            <a:pPr marL="0" marR="0" lvl="0" indent="0" algn="l" defTabSz="914400" rtl="0" eaLnBrk="1" fontAlgn="auto" latinLnBrk="0" hangingPunct="1">
              <a:lnSpc>
                <a:spcPct val="125000"/>
              </a:lnSpc>
              <a:spcBef>
                <a:spcPts val="0"/>
              </a:spcBef>
              <a:spcAft>
                <a:spcPts val="1200"/>
              </a:spcAft>
              <a:buClrTx/>
              <a:buSzTx/>
              <a:buFontTx/>
              <a:buNone/>
              <a:tabLst/>
              <a:defRPr/>
            </a:pPr>
            <a:br>
              <a:rPr lang="en-GB" sz="1200" kern="1200">
                <a:solidFill>
                  <a:schemeClr val="tx1"/>
                </a:solidFill>
                <a:effectLst/>
                <a:latin typeface="+mn-lt"/>
                <a:ea typeface="+mn-ea"/>
                <a:cs typeface="+mn-cs"/>
              </a:rPr>
            </a:br>
            <a:r>
              <a:rPr lang="en-GB" sz="1200" kern="1200">
                <a:solidFill>
                  <a:schemeClr val="tx1"/>
                </a:solidFill>
                <a:effectLst/>
                <a:latin typeface="+mn-lt"/>
                <a:ea typeface="+mn-ea"/>
                <a:cs typeface="+mn-cs"/>
              </a:rPr>
              <a:t>(a) Historical spot prices are quarterly averages of Brent crude oil prices and are in US dollars. The dashed lines refer to the conditioning assumptions for the central projection, and the milder and adverse scenarios, as outlined in Table 3.A. The final data are for 2029 Q3.</a:t>
            </a:r>
          </a:p>
          <a:p>
            <a:pPr marL="0" marR="0" lvl="0" indent="0" algn="l" defTabSz="914400" rtl="0" eaLnBrk="1" fontAlgn="auto" latinLnBrk="0" hangingPunct="1">
              <a:lnSpc>
                <a:spcPct val="125000"/>
              </a:lnSpc>
              <a:spcBef>
                <a:spcPts val="0"/>
              </a:spcBef>
              <a:spcAft>
                <a:spcPts val="1200"/>
              </a:spcAft>
              <a:buClrTx/>
              <a:buSzTx/>
              <a:buFontTx/>
              <a:buNone/>
              <a:tabLst/>
              <a:defRPr/>
            </a:pPr>
            <a:br>
              <a:rPr lang="en-GB" sz="1200" kern="1200">
                <a:solidFill>
                  <a:schemeClr val="tx1"/>
                </a:solidFill>
                <a:effectLst/>
                <a:latin typeface="+mn-lt"/>
                <a:ea typeface="+mn-ea"/>
                <a:cs typeface="+mn-cs"/>
              </a:rPr>
            </a:br>
            <a:r>
              <a:rPr lang="en-GB" sz="1200" kern="1200">
                <a:solidFill>
                  <a:schemeClr val="tx1"/>
                </a:solidFill>
                <a:effectLst/>
                <a:latin typeface="+mn-lt"/>
                <a:ea typeface="+mn-ea"/>
                <a:cs typeface="+mn-cs"/>
              </a:rPr>
              <a:t>(b) Historical spot prices are quarterly averages of Bloomberg UK NBP Natural Gas Forward Day prices and are in sterling. The dashed lines refer to the conditioning assumptions for the central projection, and the milder and adverse scenarios, as outlined in Table 3.A. The final data are for 2029 Q3.</a:t>
            </a:r>
          </a:p>
          <a:p>
            <a:pPr>
              <a:lnSpc>
                <a:spcPct val="125000"/>
              </a:lnSpc>
              <a:spcAft>
                <a:spcPts val="1200"/>
              </a:spcAft>
            </a:pPr>
            <a:endParaRPr lang="en-GB" sz="1800">
              <a:effectLst/>
              <a:latin typeface="Arial" panose="020B060402020202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5CA8FBD-1F45-68C6-1D6A-9EEFC9B54703}"/>
              </a:ext>
            </a:extLst>
          </p:cNvPr>
          <p:cNvSpPr>
            <a:spLocks noGrp="1"/>
          </p:cNvSpPr>
          <p:nvPr>
            <p:ph type="sldNum" sz="quarter" idx="5"/>
          </p:nvPr>
        </p:nvSpPr>
        <p:spPr/>
        <p:txBody>
          <a:bodyPr/>
          <a:lstStyle/>
          <a:p>
            <a:fld id="{2F5E53B0-EFB7-4B0E-B012-E676534541B5}" type="slidenum">
              <a:rPr lang="en-GB" smtClean="0"/>
              <a:t>26</a:t>
            </a:fld>
            <a:endParaRPr lang="en-GB"/>
          </a:p>
        </p:txBody>
      </p:sp>
    </p:spTree>
    <p:extLst>
      <p:ext uri="{BB962C8B-B14F-4D97-AF65-F5344CB8AC3E}">
        <p14:creationId xmlns:p14="http://schemas.microsoft.com/office/powerpoint/2010/main" val="634309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E3B13-7EBA-ADF4-A10D-6DE14C433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C660E7-AEF3-473E-0527-38517651B9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C4BFF0-6221-DF7D-0CB6-C375D64472B0}"/>
              </a:ext>
            </a:extLst>
          </p:cNvPr>
          <p:cNvSpPr>
            <a:spLocks noGrp="1"/>
          </p:cNvSpPr>
          <p:nvPr>
            <p:ph type="body" idx="1"/>
          </p:nvPr>
        </p:nvSpPr>
        <p:spPr/>
        <p:txBody>
          <a:bodyPr/>
          <a:lstStyle/>
          <a:p>
            <a:pPr>
              <a:lnSpc>
                <a:spcPct val="125000"/>
              </a:lnSpc>
              <a:spcAft>
                <a:spcPts val="1200"/>
              </a:spcAft>
            </a:pPr>
            <a:r>
              <a:rPr lang="en-GB" sz="1800">
                <a:effectLst/>
                <a:latin typeface="Arial" panose="020B0604020202020204" pitchFamily="34" charset="0"/>
                <a:ea typeface="Calibri" panose="020F0502020204030204" pitchFamily="34" charset="0"/>
                <a:cs typeface="Calibri" panose="020F0502020204030204" pitchFamily="34" charset="0"/>
              </a:rPr>
              <a:t>Sources: ONS and Bank calculations.</a:t>
            </a:r>
          </a:p>
          <a:p>
            <a:pPr>
              <a:lnSpc>
                <a:spcPct val="125000"/>
              </a:lnSpc>
              <a:spcAft>
                <a:spcPts val="1200"/>
              </a:spcAft>
            </a:pPr>
            <a:endParaRPr lang="en-GB" sz="1800">
              <a:effectLst/>
              <a:latin typeface="Arial" panose="020B0604020202020204" pitchFamily="34" charset="0"/>
              <a:ea typeface="Calibri" panose="020F0502020204030204" pitchFamily="34" charset="0"/>
              <a:cs typeface="Calibri" panose="020F0502020204030204" pitchFamily="34" charset="0"/>
            </a:endParaRPr>
          </a:p>
          <a:p>
            <a:pPr>
              <a:lnSpc>
                <a:spcPct val="125000"/>
              </a:lnSpc>
              <a:spcAft>
                <a:spcPts val="1200"/>
              </a:spcAft>
            </a:pPr>
            <a:r>
              <a:rPr lang="en-GB" sz="1200" b="0" i="0" u="none" strike="noStrike" kern="1200" baseline="0">
                <a:solidFill>
                  <a:schemeClr val="tx1"/>
                </a:solidFill>
                <a:latin typeface="+mn-lt"/>
                <a:ea typeface="+mn-ea"/>
                <a:cs typeface="+mn-cs"/>
              </a:rPr>
              <a:t>(a) All three scenarios shown here are conditioned on the same market-implied path for Bank Rate. Further details on conditioning assumptions can be found in Table 3.A and the </a:t>
            </a:r>
            <a:r>
              <a:rPr lang="en-GB" sz="1200" b="1" i="0" u="none" strike="noStrike" kern="1200" baseline="0">
                <a:solidFill>
                  <a:schemeClr val="tx1"/>
                </a:solidFill>
                <a:latin typeface="+mn-lt"/>
                <a:ea typeface="+mn-ea"/>
                <a:cs typeface="+mn-cs"/>
              </a:rPr>
              <a:t>Scenario Projections Databank </a:t>
            </a:r>
            <a:r>
              <a:rPr lang="en-GB" sz="1200" b="0" i="0" u="none" strike="noStrike" kern="1200" baseline="0">
                <a:solidFill>
                  <a:schemeClr val="tx1"/>
                </a:solidFill>
                <a:latin typeface="+mn-lt"/>
                <a:ea typeface="+mn-ea"/>
                <a:cs typeface="+mn-cs"/>
              </a:rPr>
              <a:t>accompanying this Report. The final projections are for 2029 Q2.</a:t>
            </a:r>
            <a:endParaRPr lang="en-GB" sz="1800">
              <a:effectLst/>
              <a:latin typeface="Arial" panose="020B060402020202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A4B6D71-D152-BBE9-59F0-064049783DB9}"/>
              </a:ext>
            </a:extLst>
          </p:cNvPr>
          <p:cNvSpPr>
            <a:spLocks noGrp="1"/>
          </p:cNvSpPr>
          <p:nvPr>
            <p:ph type="sldNum" sz="quarter" idx="5"/>
          </p:nvPr>
        </p:nvSpPr>
        <p:spPr/>
        <p:txBody>
          <a:bodyPr/>
          <a:lstStyle/>
          <a:p>
            <a:fld id="{2F5E53B0-EFB7-4B0E-B012-E676534541B5}" type="slidenum">
              <a:rPr lang="en-GB" smtClean="0"/>
              <a:t>28</a:t>
            </a:fld>
            <a:endParaRPr lang="en-GB"/>
          </a:p>
        </p:txBody>
      </p:sp>
    </p:spTree>
    <p:extLst>
      <p:ext uri="{BB962C8B-B14F-4D97-AF65-F5344CB8AC3E}">
        <p14:creationId xmlns:p14="http://schemas.microsoft.com/office/powerpoint/2010/main" val="3924853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AB4C9-EF5C-E6AF-9C11-61385189A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40445-2C5E-5183-EF6B-9E581D1485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8A8BB-0267-7120-55A9-69B536E22D43}"/>
              </a:ext>
            </a:extLst>
          </p:cNvPr>
          <p:cNvSpPr>
            <a:spLocks noGrp="1"/>
          </p:cNvSpPr>
          <p:nvPr>
            <p:ph type="body" idx="1"/>
          </p:nvPr>
        </p:nvSpPr>
        <p:spPr/>
        <p:txBody>
          <a:bodyPr/>
          <a:lstStyle/>
          <a:p>
            <a:r>
              <a:rPr lang="en-GB" sz="1200" b="0" i="0" u="none" strike="noStrike" kern="1200" baseline="0">
                <a:solidFill>
                  <a:schemeClr val="tx1"/>
                </a:solidFill>
                <a:latin typeface="+mn-lt"/>
                <a:ea typeface="+mn-ea"/>
                <a:cs typeface="+mn-cs"/>
              </a:rPr>
              <a:t>Sources: Bank of England, ONS and Bank calculations.</a:t>
            </a:r>
          </a:p>
          <a:p>
            <a:endParaRPr lang="en-GB" sz="1200" b="0" i="0" u="none" strike="noStrike" kern="1200" baseline="0">
              <a:solidFill>
                <a:schemeClr val="tx1"/>
              </a:solidFill>
              <a:latin typeface="+mn-lt"/>
              <a:ea typeface="+mn-ea"/>
              <a:cs typeface="+mn-cs"/>
            </a:endParaRPr>
          </a:p>
          <a:p>
            <a:r>
              <a:rPr lang="en-GB" sz="1200" b="0" i="0" u="none" strike="noStrike" kern="1200" baseline="0">
                <a:solidFill>
                  <a:schemeClr val="tx1"/>
                </a:solidFill>
                <a:latin typeface="+mn-lt"/>
                <a:ea typeface="+mn-ea"/>
                <a:cs typeface="+mn-cs"/>
              </a:rPr>
              <a:t>(a) Aggregate broad money captures M4 excluding the deposits of intermediate other financial corporations and is break-adjusted. The dashed line shows the 2012–19 linear trend in the ratio of aggregate broad money to nominal GDP, projected forward. The final data shown are for 2025 Q4. The diamond represents a provisional estimate for 2026 Q1, using the latest Bank staff projection for nominal GDP. </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516ACB4-8441-8B03-3FF0-1DD40B84F3A1}"/>
              </a:ext>
            </a:extLst>
          </p:cNvPr>
          <p:cNvSpPr>
            <a:spLocks noGrp="1"/>
          </p:cNvSpPr>
          <p:nvPr>
            <p:ph type="sldNum" sz="quarter" idx="5"/>
          </p:nvPr>
        </p:nvSpPr>
        <p:spPr/>
        <p:txBody>
          <a:bodyPr/>
          <a:lstStyle/>
          <a:p>
            <a:fld id="{2F5E53B0-EFB7-4B0E-B012-E676534541B5}" type="slidenum">
              <a:rPr lang="en-GB" smtClean="0"/>
              <a:t>31</a:t>
            </a:fld>
            <a:endParaRPr lang="en-GB"/>
          </a:p>
        </p:txBody>
      </p:sp>
    </p:spTree>
    <p:extLst>
      <p:ext uri="{BB962C8B-B14F-4D97-AF65-F5344CB8AC3E}">
        <p14:creationId xmlns:p14="http://schemas.microsoft.com/office/powerpoint/2010/main" val="1198950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BD62F-9B1C-4E54-562B-F237D7177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E9702-55B2-38C9-A2C2-89675CD940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0A426-06A4-B656-A00E-78651B4837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a:solidFill>
                  <a:schemeClr val="tx1"/>
                </a:solidFill>
                <a:latin typeface="+mn-lt"/>
                <a:ea typeface="+mn-ea"/>
                <a:cs typeface="+mn-cs"/>
              </a:rPr>
              <a:t>Sources: Bloomberg Finance L.P., LSEG Workspace and Bank calculations.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a:solidFill>
                  <a:schemeClr val="tx1"/>
                </a:solidFill>
                <a:latin typeface="+mn-lt"/>
                <a:ea typeface="+mn-ea"/>
                <a:cs typeface="+mn-cs"/>
              </a:rPr>
              <a:t>(a) Oil prices are Brent crude in dollars per barrel and gas prices are Bloomberg UK NBP Natural Gas Forward prices. In the left panel, the solid aqua line shows historical oil prices and the dashed aqua, orange and purple lines show futures curves based on forward prices averaged over the 15 UK working days to 20 July 2026, 22 April 2026 and 26 January 2026, respectively. In the right panel, the solid aqua line shows the historical evolution of the 12-month ahead natural gas futures price. The dashed aqua, orange and purple lines show 12-month ahead average gas futures curves, averaged over the same 15-day periods as the oil curves. The final data points for the July 2026 oil and gas futures curves are September 2029 and September 2028, respectively. The September 2028 gas futures data point is calculated as the average futures price between October 2028 and September 2029. </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CB30DB6-3D13-EDBD-380B-CEA634343AA3}"/>
              </a:ext>
            </a:extLst>
          </p:cNvPr>
          <p:cNvSpPr>
            <a:spLocks noGrp="1"/>
          </p:cNvSpPr>
          <p:nvPr>
            <p:ph type="sldNum" sz="quarter" idx="5"/>
          </p:nvPr>
        </p:nvSpPr>
        <p:spPr/>
        <p:txBody>
          <a:bodyPr/>
          <a:lstStyle/>
          <a:p>
            <a:fld id="{2F5E53B0-EFB7-4B0E-B012-E676534541B5}" type="slidenum">
              <a:rPr lang="en-GB" smtClean="0"/>
              <a:t>10</a:t>
            </a:fld>
            <a:endParaRPr lang="en-GB"/>
          </a:p>
        </p:txBody>
      </p:sp>
    </p:spTree>
    <p:extLst>
      <p:ext uri="{BB962C8B-B14F-4D97-AF65-F5344CB8AC3E}">
        <p14:creationId xmlns:p14="http://schemas.microsoft.com/office/powerpoint/2010/main" val="3632330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A4BD5-B42B-7A54-7984-A0C89940BE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CE17-0AB7-E927-02E7-ECCFEE249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00CD86-417B-E0C1-4798-968DA19AB920}"/>
              </a:ext>
            </a:extLst>
          </p:cNvPr>
          <p:cNvSpPr>
            <a:spLocks noGrp="1"/>
          </p:cNvSpPr>
          <p:nvPr>
            <p:ph type="body" idx="1"/>
          </p:nvPr>
        </p:nvSpPr>
        <p:spPr/>
        <p:txBody>
          <a:bodyPr/>
          <a:lstStyle/>
          <a:p>
            <a:r>
              <a:rPr lang="en-GB" sz="1200" b="0" i="0" u="none" strike="noStrike" kern="1200" baseline="0">
                <a:solidFill>
                  <a:schemeClr val="tx1"/>
                </a:solidFill>
                <a:latin typeface="+mn-lt"/>
                <a:ea typeface="+mn-ea"/>
                <a:cs typeface="+mn-cs"/>
              </a:rPr>
              <a:t>Sources: ONS and Bank calculations. </a:t>
            </a:r>
          </a:p>
          <a:p>
            <a:endParaRPr lang="en-GB" sz="1200" b="0" i="0" u="none" strike="noStrike" kern="1200" baseline="0">
              <a:solidFill>
                <a:schemeClr val="tx1"/>
              </a:solidFill>
              <a:latin typeface="+mn-lt"/>
              <a:ea typeface="+mn-ea"/>
              <a:cs typeface="+mn-cs"/>
            </a:endParaRPr>
          </a:p>
          <a:p>
            <a:r>
              <a:rPr lang="en-GB" sz="1200" b="0" i="0" u="none" strike="noStrike" kern="1200" baseline="0">
                <a:solidFill>
                  <a:schemeClr val="tx1"/>
                </a:solidFill>
                <a:latin typeface="+mn-lt"/>
                <a:ea typeface="+mn-ea"/>
                <a:cs typeface="+mn-cs"/>
              </a:rPr>
              <a:t>(a) The solid aqua line shows CPI data to June 2026, and the dashed aqua line shows Bank staff projections from July to December 2026. The dashed orange and purple lines show the near-term projections at the time of the April 2026 and February 2026 Reports, respectively. </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AD7C2E3-F930-097F-3763-2A74B8857E1E}"/>
              </a:ext>
            </a:extLst>
          </p:cNvPr>
          <p:cNvSpPr>
            <a:spLocks noGrp="1"/>
          </p:cNvSpPr>
          <p:nvPr>
            <p:ph type="sldNum" sz="quarter" idx="5"/>
          </p:nvPr>
        </p:nvSpPr>
        <p:spPr/>
        <p:txBody>
          <a:bodyPr/>
          <a:lstStyle/>
          <a:p>
            <a:fld id="{2F5E53B0-EFB7-4B0E-B012-E676534541B5}" type="slidenum">
              <a:rPr lang="en-GB" smtClean="0"/>
              <a:t>11</a:t>
            </a:fld>
            <a:endParaRPr lang="en-GB"/>
          </a:p>
        </p:txBody>
      </p:sp>
    </p:spTree>
    <p:extLst>
      <p:ext uri="{BB962C8B-B14F-4D97-AF65-F5344CB8AC3E}">
        <p14:creationId xmlns:p14="http://schemas.microsoft.com/office/powerpoint/2010/main" val="4167676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B21B3-8A75-6DA8-79D3-2C4362FF6F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51D46F-7FE7-D3B5-D2B9-874CC5D661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61F4EC-36D9-B41C-70AA-1C8B3D5B89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a:solidFill>
                  <a:schemeClr val="tx1"/>
                </a:solidFill>
                <a:latin typeface="+mn-lt"/>
                <a:ea typeface="+mn-ea"/>
                <a:cs typeface="+mn-cs"/>
              </a:rPr>
              <a:t>Sources: ONS and Bank calculations.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a:solidFill>
                  <a:schemeClr val="tx1"/>
                </a:solidFill>
                <a:latin typeface="+mn-lt"/>
                <a:ea typeface="+mn-ea"/>
                <a:cs typeface="+mn-cs"/>
              </a:rPr>
              <a:t>(a) The bars show contributions to CPI inflation relative to the projection in the February Report. The bars to June 2026 are based on CPI outturns. The bars from July to December 2026 are based on Bank staff projections. As Bank staff’s February 2026 short-term inflation projection covered only six months, the expected direct energy contribution for 2026 H2 at the time of the February Report has been estimated using wholesale energy prices averaged over the 15 UK working days to 26 January 2026, together with the expected impact of the reduction in costs levied on household electricity and gas from April 2026 announced in Budget 2025 (Box D of the </a:t>
            </a:r>
            <a:r>
              <a:rPr lang="en-GB" sz="1200" b="1" i="0" u="none" strike="noStrike" kern="1200" baseline="0">
                <a:solidFill>
                  <a:schemeClr val="tx1"/>
                </a:solidFill>
                <a:latin typeface="+mn-lt"/>
                <a:ea typeface="+mn-ea"/>
                <a:cs typeface="+mn-cs"/>
              </a:rPr>
              <a:t>February 2026 Monetary Policy Report</a:t>
            </a:r>
            <a:r>
              <a:rPr lang="en-GB" sz="1200" b="0" i="0" u="none" strike="noStrike" kern="1200" baseline="0">
                <a:solidFill>
                  <a:schemeClr val="tx1"/>
                </a:solidFill>
                <a:latin typeface="+mn-lt"/>
                <a:ea typeface="+mn-ea"/>
                <a:cs typeface="+mn-cs"/>
              </a:rPr>
              <a:t>). The orange bars capture both domestic and imported indirect effects. </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C5D1773-4A7E-9AC8-8D8C-5498169ECE7A}"/>
              </a:ext>
            </a:extLst>
          </p:cNvPr>
          <p:cNvSpPr>
            <a:spLocks noGrp="1"/>
          </p:cNvSpPr>
          <p:nvPr>
            <p:ph type="sldNum" sz="quarter" idx="5"/>
          </p:nvPr>
        </p:nvSpPr>
        <p:spPr/>
        <p:txBody>
          <a:bodyPr/>
          <a:lstStyle/>
          <a:p>
            <a:fld id="{2F5E53B0-EFB7-4B0E-B012-E676534541B5}" type="slidenum">
              <a:rPr lang="en-GB" smtClean="0"/>
              <a:t>12</a:t>
            </a:fld>
            <a:endParaRPr lang="en-GB"/>
          </a:p>
        </p:txBody>
      </p:sp>
    </p:spTree>
    <p:extLst>
      <p:ext uri="{BB962C8B-B14F-4D97-AF65-F5344CB8AC3E}">
        <p14:creationId xmlns:p14="http://schemas.microsoft.com/office/powerpoint/2010/main" val="1760629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7316D-73EA-44A8-E3BD-B141F01D2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7CF970-6629-0594-A0E7-9D295D0A40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620EFB-0AC2-B2C1-F6C6-1AE5E17304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a:solidFill>
                  <a:schemeClr val="tx1"/>
                </a:solidFill>
                <a:latin typeface="+mn-lt"/>
                <a:ea typeface="+mn-ea"/>
                <a:cs typeface="+mn-cs"/>
              </a:rPr>
              <a:t>Sources: DMP survey, HMRC, Indeed, ONS and Bank calculations.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a:solidFill>
                  <a:schemeClr val="tx1"/>
                </a:solidFill>
                <a:latin typeface="+mn-lt"/>
                <a:ea typeface="+mn-ea"/>
                <a:cs typeface="+mn-cs"/>
              </a:rPr>
              <a:t>(a) Private sector regular pay growth shows the ONS measure of private sector regular AWE growth (three-month average on same three-month average a year ago). The DMP shows three-month average realised pay growth from the DMP survey (three-month average on same three-month average a year ago). HMRC RTI (three-month average on same three-month average a year ago) shows a proxy of growth in median pay in the private sector. Staff construct this measure by taking median pay for each industry (excluding public administration and defence, education, health and social work) and combining them using industry shares in payrolled employment. Annual growth is then calculated using the Laspeyres formula, holding industry weights fixed at their levels a year earlier to reduce the influence of changes in workforce composition. Indeed Wage Tracker shows annual average job title matched pay growth for UK job vacancies. Latest data points are for the three months to February 2026 for private sector regular pay and the Indeed Wage Tracker, March 2026 for the HMRC RTI private sector median, and April 2026 for the DMP survey. Private sector regular pay growth projection diamonds are for 2026 Q1 and 2026 Q2. </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B513458-0243-FA84-C397-A96EF59760A0}"/>
              </a:ext>
            </a:extLst>
          </p:cNvPr>
          <p:cNvSpPr>
            <a:spLocks noGrp="1"/>
          </p:cNvSpPr>
          <p:nvPr>
            <p:ph type="sldNum" sz="quarter" idx="5"/>
          </p:nvPr>
        </p:nvSpPr>
        <p:spPr/>
        <p:txBody>
          <a:bodyPr/>
          <a:lstStyle/>
          <a:p>
            <a:fld id="{2F5E53B0-EFB7-4B0E-B012-E676534541B5}" type="slidenum">
              <a:rPr lang="en-GB" smtClean="0"/>
              <a:t>13</a:t>
            </a:fld>
            <a:endParaRPr lang="en-GB"/>
          </a:p>
        </p:txBody>
      </p:sp>
    </p:spTree>
    <p:extLst>
      <p:ext uri="{BB962C8B-B14F-4D97-AF65-F5344CB8AC3E}">
        <p14:creationId xmlns:p14="http://schemas.microsoft.com/office/powerpoint/2010/main" val="1056541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05653-AA3E-DFDA-CD77-1999C88FF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74ABA-E20B-EA61-369B-EBAE1F46C2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E85CF1-6821-8D8A-8754-9123ABB36F4C}"/>
              </a:ext>
            </a:extLst>
          </p:cNvPr>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1200"/>
              </a:spcAft>
              <a:buClrTx/>
              <a:buSzTx/>
              <a:buFontTx/>
              <a:buNone/>
              <a:tabLst/>
              <a:defRPr/>
            </a:pPr>
            <a:r>
              <a:rPr lang="en-GB" sz="1200" b="0" i="0" u="none" strike="noStrike" kern="1200" baseline="0">
                <a:solidFill>
                  <a:schemeClr val="tx1"/>
                </a:solidFill>
                <a:latin typeface="+mn-lt"/>
                <a:ea typeface="+mn-ea"/>
                <a:cs typeface="+mn-cs"/>
              </a:rPr>
              <a:t>Sources: LSEG Workspace and Bank calculations. </a:t>
            </a:r>
          </a:p>
          <a:p>
            <a:pPr marL="0" marR="0" lvl="0" indent="0" algn="l" defTabSz="914400" rtl="0" eaLnBrk="1" fontAlgn="auto" latinLnBrk="0" hangingPunct="1">
              <a:lnSpc>
                <a:spcPct val="125000"/>
              </a:lnSpc>
              <a:spcBef>
                <a:spcPts val="0"/>
              </a:spcBef>
              <a:spcAft>
                <a:spcPts val="1200"/>
              </a:spcAft>
              <a:buClrTx/>
              <a:buSzTx/>
              <a:buFontTx/>
              <a:buNone/>
              <a:tabLst/>
              <a:defRPr/>
            </a:pPr>
            <a:endParaRPr lang="en-GB" sz="1200" b="0" i="0" u="none" strike="noStrike" kern="1200" baseline="0">
              <a:solidFill>
                <a:schemeClr val="tx1"/>
              </a:solidFill>
              <a:latin typeface="+mn-lt"/>
              <a:ea typeface="+mn-ea"/>
              <a:cs typeface="+mn-cs"/>
            </a:endParaRPr>
          </a:p>
          <a:p>
            <a:pPr marL="0" marR="0" lvl="0" indent="0" algn="l" defTabSz="914400" rtl="0" eaLnBrk="1" fontAlgn="auto" latinLnBrk="0" hangingPunct="1">
              <a:lnSpc>
                <a:spcPct val="125000"/>
              </a:lnSpc>
              <a:spcBef>
                <a:spcPts val="0"/>
              </a:spcBef>
              <a:spcAft>
                <a:spcPts val="1200"/>
              </a:spcAft>
              <a:buClrTx/>
              <a:buSzTx/>
              <a:buFontTx/>
              <a:buNone/>
              <a:tabLst/>
              <a:defRPr/>
            </a:pPr>
            <a:r>
              <a:rPr lang="en-GB" sz="1200" b="0" i="0" u="none" strike="noStrike" kern="1200" baseline="0">
                <a:solidFill>
                  <a:schemeClr val="tx1"/>
                </a:solidFill>
                <a:latin typeface="+mn-lt"/>
                <a:ea typeface="+mn-ea"/>
                <a:cs typeface="+mn-cs"/>
              </a:rPr>
              <a:t>a) Advanced Asia refers to Hong Kong, Japan, Korea, Singapore and Taiwan. Euro area monthly series is calculated from Belgium, Estonia, Finland, Germany, Ireland, Italy, Netherlands and Spain series. The final data points for each monthly series are June for Advanced Asia and the US, and May for China and the euro area. The diamonds show staff projections for UK-weighted world export price inflation over the period 2026 Q2–Q3. </a:t>
            </a:r>
            <a:endParaRPr lang="en-GB" sz="1800">
              <a:effectLst/>
              <a:latin typeface="Arial" panose="020B060402020202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0CA8CFF-C805-1878-F9EE-8DFF37B5541C}"/>
              </a:ext>
            </a:extLst>
          </p:cNvPr>
          <p:cNvSpPr>
            <a:spLocks noGrp="1"/>
          </p:cNvSpPr>
          <p:nvPr>
            <p:ph type="sldNum" sz="quarter" idx="5"/>
          </p:nvPr>
        </p:nvSpPr>
        <p:spPr/>
        <p:txBody>
          <a:bodyPr/>
          <a:lstStyle/>
          <a:p>
            <a:fld id="{2F5E53B0-EFB7-4B0E-B012-E676534541B5}" type="slidenum">
              <a:rPr lang="en-GB" smtClean="0"/>
              <a:t>14</a:t>
            </a:fld>
            <a:endParaRPr lang="en-GB"/>
          </a:p>
        </p:txBody>
      </p:sp>
    </p:spTree>
    <p:extLst>
      <p:ext uri="{BB962C8B-B14F-4D97-AF65-F5344CB8AC3E}">
        <p14:creationId xmlns:p14="http://schemas.microsoft.com/office/powerpoint/2010/main" val="983397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BFC27-C60A-C4AB-A787-44476CC3C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013E9F-E4C7-0E0F-63E2-F7F819E993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59143-220A-A5F0-C021-37241AF0F04C}"/>
              </a:ext>
            </a:extLst>
          </p:cNvPr>
          <p:cNvSpPr>
            <a:spLocks noGrp="1"/>
          </p:cNvSpPr>
          <p:nvPr>
            <p:ph type="body" idx="1"/>
          </p:nvPr>
        </p:nvSpPr>
        <p:spPr/>
        <p:txBody>
          <a:bodyPr/>
          <a:lstStyle/>
          <a:p>
            <a:r>
              <a:rPr lang="en-GB" sz="1200" b="0" i="0" u="none" strike="noStrike" kern="1200" baseline="0">
                <a:solidFill>
                  <a:schemeClr val="tx1"/>
                </a:solidFill>
                <a:latin typeface="+mn-lt"/>
                <a:ea typeface="+mn-ea"/>
                <a:cs typeface="+mn-cs"/>
              </a:rPr>
              <a:t>Sources: ONS and Bank calculations.</a:t>
            </a:r>
          </a:p>
          <a:p>
            <a:endParaRPr lang="en-GB" sz="1200" b="0" i="0" u="none" strike="noStrike" kern="1200" baseline="0">
              <a:solidFill>
                <a:schemeClr val="tx1"/>
              </a:solidFill>
              <a:latin typeface="+mn-lt"/>
              <a:ea typeface="+mn-ea"/>
              <a:cs typeface="+mn-cs"/>
            </a:endParaRPr>
          </a:p>
          <a:p>
            <a:r>
              <a:rPr lang="en-GB" sz="1200" b="0" i="0" u="none" strike="noStrike" kern="1200" baseline="0">
                <a:solidFill>
                  <a:schemeClr val="tx1"/>
                </a:solidFill>
                <a:latin typeface="+mn-lt"/>
                <a:ea typeface="+mn-ea"/>
                <a:cs typeface="+mn-cs"/>
              </a:rPr>
              <a:t>(a) The low-variance measure is calculated by weighting each component of services inflation by the inverse variance of the change in 12-month inflation of that component from 12 months previously. The maximum adjusted weight is capped at twice its original value. Details of the components that have been included/excluded from the services excluding indexed and volatile components, rents and foreign holidays measure are included in the accompanying spreadsheet published online. The trimmed-mean measure excludes the 10% largest and 10% smallest price changes. The latest data points are for June 2026. </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AB3AD79-104F-AC78-C6D2-893CEE583B63}"/>
              </a:ext>
            </a:extLst>
          </p:cNvPr>
          <p:cNvSpPr>
            <a:spLocks noGrp="1"/>
          </p:cNvSpPr>
          <p:nvPr>
            <p:ph type="sldNum" sz="quarter" idx="5"/>
          </p:nvPr>
        </p:nvSpPr>
        <p:spPr/>
        <p:txBody>
          <a:bodyPr/>
          <a:lstStyle/>
          <a:p>
            <a:fld id="{2F5E53B0-EFB7-4B0E-B012-E676534541B5}" type="slidenum">
              <a:rPr lang="en-GB" smtClean="0"/>
              <a:t>15</a:t>
            </a:fld>
            <a:endParaRPr lang="en-GB"/>
          </a:p>
        </p:txBody>
      </p:sp>
    </p:spTree>
    <p:extLst>
      <p:ext uri="{BB962C8B-B14F-4D97-AF65-F5344CB8AC3E}">
        <p14:creationId xmlns:p14="http://schemas.microsoft.com/office/powerpoint/2010/main" val="2840438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64D55-757A-DF4C-37FE-FA409D841E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F8ED5D-18FA-7E0A-DCF1-006514832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BA9BC-E55F-4FE9-22E0-EDFEC8852293}"/>
              </a:ext>
            </a:extLst>
          </p:cNvPr>
          <p:cNvSpPr>
            <a:spLocks noGrp="1"/>
          </p:cNvSpPr>
          <p:nvPr>
            <p:ph type="body" idx="1"/>
          </p:nvPr>
        </p:nvSpPr>
        <p:spPr/>
        <p:txBody>
          <a:bodyPr/>
          <a:lstStyle/>
          <a:p>
            <a:r>
              <a:rPr lang="en-GB" sz="1200" b="0" i="0" u="none" strike="noStrike" kern="1200" baseline="0">
                <a:solidFill>
                  <a:schemeClr val="tx1"/>
                </a:solidFill>
                <a:latin typeface="+mn-lt"/>
                <a:ea typeface="+mn-ea"/>
                <a:cs typeface="+mn-cs"/>
              </a:rPr>
              <a:t>Sources: DMP survey, HMRC, Indeed, ONS and Bank calculations. (a) The private sector regular pay growth line shows the ONS measure of private sector regular AWE growth, measured as the three-month average on the same period a year earlier. The DMP line shows average realised pay growth from the DMP survey on the same basis, while the HMRC RTI line shows a proxy of growth in median pay in the private sector, also measured as the three-month average on the same period a year earlier. Bank staff construct the HMRC RTI measure by taking median pay for each industry – excluding public administration and defence, education, health and social work – and weighting them by industry shares in payrolled employment. Annual growth is then calculated using the Laspeyres formula, holding industry weights fixed at their levels a year earlier to reduce the effect of changes in workforce composition. The Indeed Wage Tracker line shows annual average job title matched pay growth for UK job vacancies. The latest data points are for the three months to May 2026 for private sector regular pay, June 2026 for the HMRC RTI private sector median and the Indeed Wage Tracker, and July 2026 for the DMP survey. The private sector regular pay growth projection diamonds are for the three months to June and September 2026. </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0B6778B-C84D-A805-FC05-8EACF008D654}"/>
              </a:ext>
            </a:extLst>
          </p:cNvPr>
          <p:cNvSpPr>
            <a:spLocks noGrp="1"/>
          </p:cNvSpPr>
          <p:nvPr>
            <p:ph type="sldNum" sz="quarter" idx="5"/>
          </p:nvPr>
        </p:nvSpPr>
        <p:spPr/>
        <p:txBody>
          <a:bodyPr/>
          <a:lstStyle/>
          <a:p>
            <a:fld id="{2F5E53B0-EFB7-4B0E-B012-E676534541B5}" type="slidenum">
              <a:rPr lang="en-GB" smtClean="0"/>
              <a:t>16</a:t>
            </a:fld>
            <a:endParaRPr lang="en-GB"/>
          </a:p>
        </p:txBody>
      </p:sp>
    </p:spTree>
    <p:extLst>
      <p:ext uri="{BB962C8B-B14F-4D97-AF65-F5344CB8AC3E}">
        <p14:creationId xmlns:p14="http://schemas.microsoft.com/office/powerpoint/2010/main" val="1591674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9D7C3-5750-3790-759A-681C3A4677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122B8-4AFA-85D7-D07F-DB6577DF5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D5C93-F31B-E61C-8392-432BCE0CD7DA}"/>
              </a:ext>
            </a:extLst>
          </p:cNvPr>
          <p:cNvSpPr>
            <a:spLocks noGrp="1"/>
          </p:cNvSpPr>
          <p:nvPr>
            <p:ph type="body" idx="1"/>
          </p:nvPr>
        </p:nvSpPr>
        <p:spPr/>
        <p:txBody>
          <a:bodyPr/>
          <a:lstStyle/>
          <a:p>
            <a:r>
              <a:rPr lang="en-GB" sz="1200" b="0" i="0" u="none" strike="noStrike" kern="1200" baseline="0">
                <a:solidFill>
                  <a:schemeClr val="tx1"/>
                </a:solidFill>
                <a:latin typeface="+mn-lt"/>
                <a:ea typeface="+mn-ea"/>
                <a:cs typeface="+mn-cs"/>
              </a:rPr>
              <a:t>Sources: Advertising association/World Advertising Research Centre Expenditure Report, ONS and Bank calculations. </a:t>
            </a:r>
          </a:p>
          <a:p>
            <a:endParaRPr lang="en-GB" sz="1200" b="0" i="0" u="none" strike="noStrike" kern="1200" baseline="0">
              <a:solidFill>
                <a:schemeClr val="tx1"/>
              </a:solidFill>
              <a:latin typeface="+mn-lt"/>
              <a:ea typeface="+mn-ea"/>
              <a:cs typeface="+mn-cs"/>
            </a:endParaRPr>
          </a:p>
          <a:p>
            <a:r>
              <a:rPr lang="en-GB" sz="1200" b="0" i="0" u="none" strike="noStrike" kern="1200" baseline="0">
                <a:solidFill>
                  <a:schemeClr val="tx1"/>
                </a:solidFill>
                <a:latin typeface="+mn-lt"/>
                <a:ea typeface="+mn-ea"/>
                <a:cs typeface="+mn-cs"/>
              </a:rPr>
              <a:t>(a) The equilibrium V/U ratio in the left panel is estimated using an error-correction model over the period 1982–2025. The real cost of vacancy posting and hourly labour productivity are included as long-run determinants for the level of vacancies. The model also includes controls for short-term movements in these variables (</a:t>
            </a:r>
            <a:r>
              <a:rPr lang="en-GB" sz="1200" b="1" i="0" u="none" strike="noStrike" kern="1200" baseline="0">
                <a:solidFill>
                  <a:schemeClr val="tx1"/>
                </a:solidFill>
                <a:latin typeface="+mn-lt"/>
                <a:ea typeface="+mn-ea"/>
                <a:cs typeface="+mn-cs"/>
              </a:rPr>
              <a:t>Stelmach et al (2025)</a:t>
            </a:r>
            <a:r>
              <a:rPr lang="en-GB" sz="1200" b="0" i="0" u="none" strike="noStrike" kern="1200" baseline="0">
                <a:solidFill>
                  <a:schemeClr val="tx1"/>
                </a:solidFill>
                <a:latin typeface="+mn-lt"/>
                <a:ea typeface="+mn-ea"/>
                <a:cs typeface="+mn-cs"/>
              </a:rPr>
              <a:t>). The latest data are for 2026 Q1. The 2026 Q2 data points are projections based on data to the three months to May. The middle panel shows the number of net additional hours that the currently employed report they would like to work, on average, per week, expressed as a share of average weekly hours. The latest data are to 2026 Q1 and the vertical axis is inverted. The data in the right panel are three-month averages of the share of people aged 16–64 who report that they are not in work or not actively looking for work but would like a job. The latest data are for the three months to April 2026 and the vertical axis is inverted. </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283DFB3-9956-DB5E-2644-1952DA2B29B8}"/>
              </a:ext>
            </a:extLst>
          </p:cNvPr>
          <p:cNvSpPr>
            <a:spLocks noGrp="1"/>
          </p:cNvSpPr>
          <p:nvPr>
            <p:ph type="sldNum" sz="quarter" idx="5"/>
          </p:nvPr>
        </p:nvSpPr>
        <p:spPr/>
        <p:txBody>
          <a:bodyPr/>
          <a:lstStyle/>
          <a:p>
            <a:fld id="{2F5E53B0-EFB7-4B0E-B012-E676534541B5}" type="slidenum">
              <a:rPr lang="en-GB" smtClean="0"/>
              <a:t>17</a:t>
            </a:fld>
            <a:endParaRPr lang="en-GB"/>
          </a:p>
        </p:txBody>
      </p:sp>
    </p:spTree>
    <p:extLst>
      <p:ext uri="{BB962C8B-B14F-4D97-AF65-F5344CB8AC3E}">
        <p14:creationId xmlns:p14="http://schemas.microsoft.com/office/powerpoint/2010/main" val="12775122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BANK Dark Blue Cover">
    <p:bg>
      <p:bgPr>
        <a:solidFill>
          <a:schemeClr val="bg1"/>
        </a:solidFill>
        <a:effectLst/>
      </p:bgPr>
    </p:bg>
    <p:spTree>
      <p:nvGrpSpPr>
        <p:cNvPr id="1" name=""/>
        <p:cNvGrpSpPr/>
        <p:nvPr/>
      </p:nvGrpSpPr>
      <p:grpSpPr>
        <a:xfrm>
          <a:off x="0" y="0"/>
          <a:ext cx="0" cy="0"/>
          <a:chOff x="0" y="0"/>
          <a:chExt cx="0" cy="0"/>
        </a:xfrm>
      </p:grpSpPr>
      <p:pic>
        <p:nvPicPr>
          <p:cNvPr id="126" name="Picture Placeholder 3">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pic>
        <p:nvPicPr>
          <p:cNvPr id="129" name="Picture 128">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2" name="Picture 1" descr="Bank of England">
            <a:extLst>
              <a:ext uri="{FF2B5EF4-FFF2-40B4-BE49-F238E27FC236}">
                <a16:creationId xmlns:a16="http://schemas.microsoft.com/office/drawing/2014/main" id="{A1E6AC7F-AF24-1D62-01DB-E4254DF8C618}"/>
              </a:ext>
            </a:extLst>
          </p:cNvPr>
          <p:cNvPicPr>
            <a:picLocks noGrp="1" noRot="1" noChangeAspect="1" noMove="1" noResize="1" noEditPoints="1" noAdjustHandles="1" noChangeArrowheads="1" noChangeShapeType="1" noCrop="1"/>
          </p:cNvPicPr>
          <p:nvPr userDrawn="1"/>
        </p:nvPicPr>
        <p:blipFill>
          <a:blip r:embed="rId4" cstate="print">
            <a:extLst>
              <a:ext uri="{28A0092B-C50C-407E-A947-70E740481C1C}">
                <a14:useLocalDpi xmlns:a14="http://schemas.microsoft.com/office/drawing/2010/main" val="0"/>
              </a:ext>
            </a:extLst>
          </a:blip>
          <a:srcRect l="-1" r="23047"/>
          <a:stretch>
            <a:fillRect/>
          </a:stretch>
        </p:blipFill>
        <p:spPr>
          <a:xfrm>
            <a:off x="497473" y="577070"/>
            <a:ext cx="2574000" cy="337869"/>
          </a:xfrm>
          <a:prstGeom prst="rect">
            <a:avLst/>
          </a:prstGeom>
        </p:spPr>
      </p:pic>
      <p:sp>
        <p:nvSpPr>
          <p:cNvPr id="66" name="Text Placeholder 2"/>
          <p:cNvSpPr>
            <a:spLocks noGrp="1"/>
          </p:cNvSpPr>
          <p:nvPr userDrawn="1">
            <p:ph type="body" sz="quarter" idx="16" hasCustomPrompt="1"/>
          </p:nvPr>
        </p:nvSpPr>
        <p:spPr>
          <a:xfrm>
            <a:off x="468000" y="1752600"/>
            <a:ext cx="7165975" cy="3735387"/>
          </a:xfrm>
          <a:prstGeom prst="rect">
            <a:avLst/>
          </a:prstGeom>
        </p:spPr>
        <p:txBody>
          <a:bodyPr rIns="457200"/>
          <a:lstStyle>
            <a:lvl1pPr marL="0" indent="0">
              <a:spcAft>
                <a:spcPts val="2400"/>
              </a:spcAft>
              <a:buNone/>
              <a:defRPr sz="4000">
                <a:solidFill>
                  <a:schemeClr val="bg2"/>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chemeClr val="bg2"/>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noProof="0"/>
              <a:t>Presentation title</a:t>
            </a:r>
            <a:br>
              <a:rPr lang="en-GB" noProof="0"/>
            </a:br>
            <a:r>
              <a:rPr lang="en-GB" noProof="0"/>
              <a:t>(Century Gothic 40pt)</a:t>
            </a:r>
          </a:p>
          <a:p>
            <a:pPr lvl="1"/>
            <a:r>
              <a:rPr lang="en-GB" noProof="0"/>
              <a:t>Presentation subtitle </a:t>
            </a:r>
            <a:br>
              <a:rPr lang="en-GB" noProof="0"/>
            </a:br>
            <a:r>
              <a:rPr lang="en-GB" noProof="0"/>
              <a:t>(Century Gothic 24pt)</a:t>
            </a:r>
          </a:p>
          <a:p>
            <a:pPr lvl="1"/>
            <a:endParaRPr lang="en-GB" noProof="0"/>
          </a:p>
        </p:txBody>
      </p:sp>
      <p:sp>
        <p:nvSpPr>
          <p:cNvPr id="288" name="Text Placeholder 287"/>
          <p:cNvSpPr>
            <a:spLocks noGrp="1"/>
          </p:cNvSpPr>
          <p:nvPr userDrawn="1">
            <p:ph type="body" sz="quarter" idx="13" hasCustomPrompt="1"/>
          </p:nvPr>
        </p:nvSpPr>
        <p:spPr>
          <a:xfrm>
            <a:off x="468000" y="5487988"/>
            <a:ext cx="7165974" cy="982800"/>
          </a:xfrm>
          <a:prstGeom prst="rect">
            <a:avLst/>
          </a:prstGeom>
        </p:spPr>
        <p:txBody>
          <a:bodyPr rIns="457200" anchor="b" anchorCtr="0"/>
          <a:lstStyle>
            <a:lvl1pPr marL="0" indent="0">
              <a:spcAft>
                <a:spcPts val="0"/>
              </a:spcAft>
              <a:buNone/>
              <a:defRPr sz="2000" b="1" baseline="0">
                <a:solidFill>
                  <a:schemeClr val="bg2"/>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chemeClr val="bg2"/>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GB" noProof="0"/>
              <a:t>Click to add Name Surname</a:t>
            </a:r>
          </a:p>
          <a:p>
            <a:pPr lvl="1"/>
            <a:r>
              <a:rPr lang="en-GB" noProof="0"/>
              <a:t>Title/Date</a:t>
            </a:r>
          </a:p>
        </p:txBody>
      </p:sp>
      <p:sp>
        <p:nvSpPr>
          <p:cNvPr id="3" name="Footer Placeholder 2"/>
          <p:cNvSpPr>
            <a:spLocks noGrp="1"/>
          </p:cNvSpPr>
          <p:nvPr>
            <p:ph type="ftr" sz="quarter" idx="18"/>
          </p:nvPr>
        </p:nvSpPr>
        <p:spPr>
          <a:xfrm>
            <a:off x="457198" y="0"/>
            <a:ext cx="7165181" cy="458639"/>
          </a:xfrm>
        </p:spPr>
        <p:txBody>
          <a:bodyPr/>
          <a:lstStyle>
            <a:lvl1pPr>
              <a:defRPr>
                <a:solidFill>
                  <a:schemeClr val="tx2"/>
                </a:solidFill>
              </a:defRPr>
            </a:lvl1pPr>
          </a:lstStyle>
          <a:p>
            <a:r>
              <a:rPr lang="en-GB"/>
              <a:t>Insert document classification (edit via 'Header &amp; Footer')</a:t>
            </a:r>
          </a:p>
        </p:txBody>
      </p:sp>
    </p:spTree>
    <p:extLst>
      <p:ext uri="{BB962C8B-B14F-4D97-AF65-F5344CB8AC3E}">
        <p14:creationId xmlns:p14="http://schemas.microsoft.com/office/powerpoint/2010/main" val="253344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wo column text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a:xfrm>
            <a:off x="468000" y="457200"/>
            <a:ext cx="11277600" cy="912814"/>
          </a:xfrm>
        </p:spPr>
        <p:txBody>
          <a:bodyPr/>
          <a:lstStyle/>
          <a:p>
            <a:r>
              <a:rPr lang="en-US" noProof="0"/>
              <a:t>Click to edit Master title style</a:t>
            </a:r>
            <a:endParaRPr lang="en-GB" noProof="0"/>
          </a:p>
        </p:txBody>
      </p:sp>
      <p:sp>
        <p:nvSpPr>
          <p:cNvPr id="13" name="Text Placeholder 12"/>
          <p:cNvSpPr>
            <a:spLocks noGrp="1"/>
          </p:cNvSpPr>
          <p:nvPr>
            <p:ph type="body" sz="quarter" idx="13" hasCustomPrompt="1"/>
          </p:nvPr>
        </p:nvSpPr>
        <p:spPr>
          <a:xfrm>
            <a:off x="468000" y="1752600"/>
            <a:ext cx="540000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GB" noProof="0"/>
              <a:t>Bulleted subtitle (Arial 24pt)</a:t>
            </a:r>
          </a:p>
          <a:p>
            <a:pPr lvl="1"/>
            <a:r>
              <a:rPr lang="en-GB" noProof="0"/>
              <a:t>Subtitle (Arial 20pt)</a:t>
            </a:r>
          </a:p>
          <a:p>
            <a:pPr lvl="2"/>
            <a:r>
              <a:rPr lang="en-GB" noProof="0"/>
              <a:t>Bulleted slide body text (Arial 16pt)</a:t>
            </a:r>
          </a:p>
          <a:p>
            <a:pPr lvl="3"/>
            <a:r>
              <a:rPr lang="en-GB" noProof="0"/>
              <a:t>Body text (Arial 24pt)</a:t>
            </a:r>
          </a:p>
          <a:p>
            <a:pPr lvl="4"/>
            <a:r>
              <a:rPr lang="en-GB" noProof="0"/>
              <a:t>Bulleted source (Arial 20pt)</a:t>
            </a:r>
          </a:p>
          <a:p>
            <a:pPr lvl="5"/>
            <a:r>
              <a:rPr lang="en-GB" noProof="0"/>
              <a:t>Source (Arial 16pt)</a:t>
            </a:r>
          </a:p>
        </p:txBody>
      </p:sp>
      <p:sp>
        <p:nvSpPr>
          <p:cNvPr id="12" name="Text Placeholder 12"/>
          <p:cNvSpPr>
            <a:spLocks noGrp="1"/>
          </p:cNvSpPr>
          <p:nvPr>
            <p:ph type="body" sz="quarter" idx="14" hasCustomPrompt="1"/>
          </p:nvPr>
        </p:nvSpPr>
        <p:spPr>
          <a:xfrm>
            <a:off x="6345600" y="1752600"/>
            <a:ext cx="540000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GB" noProof="0"/>
              <a:t>Bulleted subtitle (Arial 24pt)</a:t>
            </a:r>
          </a:p>
          <a:p>
            <a:pPr lvl="1"/>
            <a:r>
              <a:rPr lang="en-GB" noProof="0"/>
              <a:t>Subtitle (Arial 20pt)</a:t>
            </a:r>
          </a:p>
          <a:p>
            <a:pPr lvl="2"/>
            <a:r>
              <a:rPr lang="en-GB" noProof="0"/>
              <a:t>Bulleted slide body text (Arial 16pt)</a:t>
            </a:r>
          </a:p>
          <a:p>
            <a:pPr lvl="3"/>
            <a:r>
              <a:rPr lang="en-GB" noProof="0"/>
              <a:t>Body text (Arial 24pt)</a:t>
            </a:r>
          </a:p>
          <a:p>
            <a:pPr lvl="4"/>
            <a:r>
              <a:rPr lang="en-GB" noProof="0"/>
              <a:t>Bulleted source (Arial 20pt)</a:t>
            </a:r>
          </a:p>
          <a:p>
            <a:pPr lvl="5"/>
            <a:r>
              <a:rPr lang="en-GB" noProof="0"/>
              <a:t>Source (Arial 16pt)</a:t>
            </a:r>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761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wo icons and text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a:xfrm>
            <a:off x="468000" y="457200"/>
            <a:ext cx="11277600" cy="912814"/>
          </a:xfrm>
        </p:spPr>
        <p:txBody>
          <a:bodyPr/>
          <a:lstStyle/>
          <a:p>
            <a:r>
              <a:rPr lang="en-US" noProof="0"/>
              <a:t>Click to edit Master title style</a:t>
            </a:r>
            <a:endParaRPr lang="en-GB" noProof="0"/>
          </a:p>
        </p:txBody>
      </p:sp>
      <p:sp>
        <p:nvSpPr>
          <p:cNvPr id="7" name="Picture Placeholder 6">
            <a:extLst>
              <a:ext uri="{C183D7F6-B498-43B3-948B-1728B52AA6E4}">
                <adec:decorative xmlns:adec="http://schemas.microsoft.com/office/drawing/2017/decorative" val="1"/>
              </a:ext>
            </a:extLst>
          </p:cNvPr>
          <p:cNvSpPr>
            <a:spLocks noGrp="1"/>
          </p:cNvSpPr>
          <p:nvPr>
            <p:ph type="pic" sz="quarter" idx="18"/>
          </p:nvPr>
        </p:nvSpPr>
        <p:spPr>
          <a:xfrm>
            <a:off x="468000" y="1761172"/>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9" name="Text Placeholder 8"/>
          <p:cNvSpPr>
            <a:spLocks noGrp="1"/>
          </p:cNvSpPr>
          <p:nvPr>
            <p:ph type="body" sz="quarter" idx="20" hasCustomPrompt="1"/>
          </p:nvPr>
        </p:nvSpPr>
        <p:spPr>
          <a:xfrm>
            <a:off x="468000" y="2741612"/>
            <a:ext cx="5400000" cy="3640137"/>
          </a:xfrm>
        </p:spPr>
        <p:txBody>
          <a:bodyPr rIns="180000"/>
          <a:lstStyle>
            <a:lvl5pPr>
              <a:defRPr/>
            </a:lvl5pPr>
          </a:lstStyle>
          <a:p>
            <a:pPr lvl="0"/>
            <a:r>
              <a:rPr lang="en-GB" noProof="0"/>
              <a:t>Bulleted subtitle (Arial 24pt)</a:t>
            </a:r>
          </a:p>
          <a:p>
            <a:pPr lvl="1"/>
            <a:r>
              <a:rPr lang="en-GB" noProof="0"/>
              <a:t>Subtitle (Arial 20pt)</a:t>
            </a:r>
          </a:p>
          <a:p>
            <a:pPr lvl="2"/>
            <a:r>
              <a:rPr lang="en-GB" noProof="0"/>
              <a:t>Bulleted slide body text (Arial 16pt)</a:t>
            </a:r>
          </a:p>
          <a:p>
            <a:pPr lvl="3"/>
            <a:r>
              <a:rPr lang="en-GB" noProof="0"/>
              <a:t>Body text (Arial 24pt)</a:t>
            </a:r>
          </a:p>
          <a:p>
            <a:pPr lvl="4"/>
            <a:r>
              <a:rPr lang="en-GB" noProof="0"/>
              <a:t>Bulleted source (Arial 20pt)</a:t>
            </a:r>
          </a:p>
          <a:p>
            <a:pPr lvl="5"/>
            <a:r>
              <a:rPr lang="en-GB" noProof="0"/>
              <a:t>Source (Arial 16pt)</a:t>
            </a:r>
          </a:p>
        </p:txBody>
      </p:sp>
      <p:sp>
        <p:nvSpPr>
          <p:cNvPr id="13" name="Picture Placeholder 6">
            <a:extLst>
              <a:ext uri="{C183D7F6-B498-43B3-948B-1728B52AA6E4}">
                <adec:decorative xmlns:adec="http://schemas.microsoft.com/office/drawing/2017/decorative" val="1"/>
              </a:ext>
            </a:extLst>
          </p:cNvPr>
          <p:cNvSpPr>
            <a:spLocks noGrp="1"/>
          </p:cNvSpPr>
          <p:nvPr>
            <p:ph type="pic" sz="quarter" idx="19"/>
          </p:nvPr>
        </p:nvSpPr>
        <p:spPr>
          <a:xfrm>
            <a:off x="6345600"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12" name="Text Placeholder 11"/>
          <p:cNvSpPr>
            <a:spLocks noGrp="1"/>
          </p:cNvSpPr>
          <p:nvPr>
            <p:ph type="body" sz="quarter" idx="21" hasCustomPrompt="1"/>
          </p:nvPr>
        </p:nvSpPr>
        <p:spPr>
          <a:xfrm>
            <a:off x="6345600" y="2741613"/>
            <a:ext cx="5400000" cy="3640137"/>
          </a:xfrm>
        </p:spPr>
        <p:txBody>
          <a:bodyPr rIns="180000"/>
          <a:lstStyle>
            <a:lvl5pPr>
              <a:defRPr/>
            </a:lvl5pPr>
          </a:lstStyle>
          <a:p>
            <a:pPr lvl="0"/>
            <a:r>
              <a:rPr lang="en-GB" noProof="0"/>
              <a:t>Bulleted subtitle (Arial 24pt)</a:t>
            </a:r>
          </a:p>
          <a:p>
            <a:pPr lvl="1"/>
            <a:r>
              <a:rPr lang="en-GB" noProof="0"/>
              <a:t>Subtitle (Arial 20pt)</a:t>
            </a:r>
          </a:p>
          <a:p>
            <a:pPr lvl="2"/>
            <a:r>
              <a:rPr lang="en-GB" noProof="0"/>
              <a:t>Bulleted slide body text (Arial 16pt)</a:t>
            </a:r>
          </a:p>
          <a:p>
            <a:pPr lvl="3"/>
            <a:r>
              <a:rPr lang="en-GB" noProof="0"/>
              <a:t>Body text (Arial 24pt)</a:t>
            </a:r>
          </a:p>
          <a:p>
            <a:pPr lvl="4"/>
            <a:r>
              <a:rPr lang="en-GB" noProof="0"/>
              <a:t>Bulleted source (Arial 20pt)</a:t>
            </a:r>
          </a:p>
          <a:p>
            <a:pPr lvl="5"/>
            <a:r>
              <a:rPr lang="en-GB" noProof="0"/>
              <a:t>Source (Arial 16pt)</a:t>
            </a:r>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02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cons and text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16" name="Picture Placeholder 6">
            <a:extLst>
              <a:ext uri="{C183D7F6-B498-43B3-948B-1728B52AA6E4}">
                <adec:decorative xmlns:adec="http://schemas.microsoft.com/office/drawing/2017/decorative" val="1"/>
              </a:ext>
            </a:extLst>
          </p:cNvPr>
          <p:cNvSpPr>
            <a:spLocks noGrp="1"/>
          </p:cNvSpPr>
          <p:nvPr>
            <p:ph type="pic" sz="quarter" idx="18"/>
          </p:nvPr>
        </p:nvSpPr>
        <p:spPr>
          <a:xfrm>
            <a:off x="1677913" y="1764000"/>
            <a:ext cx="964800" cy="964800"/>
          </a:xfrm>
          <a:prstGeom prst="rect">
            <a:avLst/>
          </a:prstGeom>
        </p:spPr>
        <p:txBody>
          <a:bodyPr/>
          <a:lstStyle>
            <a:lvl1pPr marL="0" indent="0">
              <a:buNone/>
              <a:defRPr lang="en-GB" sz="1400" dirty="0"/>
            </a:lvl1pPr>
          </a:lstStyle>
          <a:p>
            <a:r>
              <a:rPr lang="en-US" noProof="0"/>
              <a:t>Click icon to add picture</a:t>
            </a:r>
            <a:endParaRPr lang="en-GB" noProof="0"/>
          </a:p>
        </p:txBody>
      </p:sp>
      <p:sp>
        <p:nvSpPr>
          <p:cNvPr id="9" name="Text Placeholder 8"/>
          <p:cNvSpPr>
            <a:spLocks noGrp="1"/>
          </p:cNvSpPr>
          <p:nvPr>
            <p:ph type="body" sz="quarter" idx="21"/>
          </p:nvPr>
        </p:nvSpPr>
        <p:spPr>
          <a:xfrm>
            <a:off x="468313"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sp>
        <p:nvSpPr>
          <p:cNvPr id="19" name="Picture Placeholder 6">
            <a:extLst>
              <a:ext uri="{C183D7F6-B498-43B3-948B-1728B52AA6E4}">
                <adec:decorative xmlns:adec="http://schemas.microsoft.com/office/drawing/2017/decorative" val="1"/>
              </a:ext>
            </a:extLst>
          </p:cNvPr>
          <p:cNvSpPr>
            <a:spLocks noGrp="1"/>
          </p:cNvSpPr>
          <p:nvPr>
            <p:ph type="pic" sz="quarter" idx="19"/>
          </p:nvPr>
        </p:nvSpPr>
        <p:spPr>
          <a:xfrm>
            <a:off x="5624200" y="1764000"/>
            <a:ext cx="964800" cy="964800"/>
          </a:xfrm>
          <a:prstGeom prst="rect">
            <a:avLst/>
          </a:prstGeom>
        </p:spPr>
        <p:txBody>
          <a:bodyPr/>
          <a:lstStyle>
            <a:lvl1pPr marL="0" indent="0">
              <a:buNone/>
              <a:defRPr lang="en-GB" sz="1400" dirty="0"/>
            </a:lvl1pPr>
          </a:lstStyle>
          <a:p>
            <a:r>
              <a:rPr lang="en-US" noProof="0"/>
              <a:t>Click icon to add picture</a:t>
            </a:r>
            <a:endParaRPr lang="en-GB" noProof="0"/>
          </a:p>
        </p:txBody>
      </p:sp>
      <p:sp>
        <p:nvSpPr>
          <p:cNvPr id="12" name="Text Placeholder 11"/>
          <p:cNvSpPr>
            <a:spLocks noGrp="1"/>
          </p:cNvSpPr>
          <p:nvPr>
            <p:ph type="body" sz="quarter" idx="22"/>
          </p:nvPr>
        </p:nvSpPr>
        <p:spPr>
          <a:xfrm>
            <a:off x="4414600"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sp>
        <p:nvSpPr>
          <p:cNvPr id="20" name="Picture Placeholder 6">
            <a:extLst>
              <a:ext uri="{C183D7F6-B498-43B3-948B-1728B52AA6E4}">
                <adec:decorative xmlns:adec="http://schemas.microsoft.com/office/drawing/2017/decorative" val="1"/>
              </a:ext>
            </a:extLst>
          </p:cNvPr>
          <p:cNvSpPr>
            <a:spLocks noGrp="1"/>
          </p:cNvSpPr>
          <p:nvPr>
            <p:ph type="pic" sz="quarter" idx="20"/>
          </p:nvPr>
        </p:nvSpPr>
        <p:spPr>
          <a:xfrm>
            <a:off x="9570488" y="1764000"/>
            <a:ext cx="964800" cy="964800"/>
          </a:xfrm>
          <a:prstGeom prst="rect">
            <a:avLst/>
          </a:prstGeom>
        </p:spPr>
        <p:txBody>
          <a:bodyPr/>
          <a:lstStyle>
            <a:lvl1pPr marL="0" indent="0">
              <a:buNone/>
              <a:defRPr lang="en-GB" sz="1400" dirty="0"/>
            </a:lvl1pPr>
          </a:lstStyle>
          <a:p>
            <a:r>
              <a:rPr lang="en-US" noProof="0"/>
              <a:t>Click icon to add picture</a:t>
            </a:r>
            <a:endParaRPr lang="en-GB" noProof="0"/>
          </a:p>
        </p:txBody>
      </p:sp>
      <p:sp>
        <p:nvSpPr>
          <p:cNvPr id="14" name="Text Placeholder 13"/>
          <p:cNvSpPr>
            <a:spLocks noGrp="1"/>
          </p:cNvSpPr>
          <p:nvPr>
            <p:ph type="body" sz="quarter" idx="23"/>
          </p:nvPr>
        </p:nvSpPr>
        <p:spPr>
          <a:xfrm>
            <a:off x="8360888"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368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our icons and text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15" name="Picture Placeholder 6">
            <a:extLst>
              <a:ext uri="{C183D7F6-B498-43B3-948B-1728B52AA6E4}">
                <adec:decorative xmlns:adec="http://schemas.microsoft.com/office/drawing/2017/decorative" val="1"/>
              </a:ext>
            </a:extLst>
          </p:cNvPr>
          <p:cNvSpPr>
            <a:spLocks noGrp="1"/>
          </p:cNvSpPr>
          <p:nvPr>
            <p:ph type="pic" sz="quarter" idx="18"/>
          </p:nvPr>
        </p:nvSpPr>
        <p:spPr>
          <a:xfrm>
            <a:off x="1101913"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8" name="Text Placeholder 7"/>
          <p:cNvSpPr>
            <a:spLocks noGrp="1"/>
          </p:cNvSpPr>
          <p:nvPr>
            <p:ph type="body" sz="quarter" idx="23"/>
          </p:nvPr>
        </p:nvSpPr>
        <p:spPr>
          <a:xfrm>
            <a:off x="46831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sp>
        <p:nvSpPr>
          <p:cNvPr id="18" name="Picture Placeholder 6">
            <a:extLst>
              <a:ext uri="{C183D7F6-B498-43B3-948B-1728B52AA6E4}">
                <adec:decorative xmlns:adec="http://schemas.microsoft.com/office/drawing/2017/decorative" val="1"/>
              </a:ext>
            </a:extLst>
          </p:cNvPr>
          <p:cNvSpPr>
            <a:spLocks noGrp="1"/>
          </p:cNvSpPr>
          <p:nvPr>
            <p:ph type="pic" sz="quarter" idx="21"/>
          </p:nvPr>
        </p:nvSpPr>
        <p:spPr>
          <a:xfrm>
            <a:off x="4116160"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19" name="Text Placeholder 7"/>
          <p:cNvSpPr>
            <a:spLocks noGrp="1"/>
          </p:cNvSpPr>
          <p:nvPr>
            <p:ph type="body" sz="quarter" idx="24"/>
          </p:nvPr>
        </p:nvSpPr>
        <p:spPr>
          <a:xfrm>
            <a:off x="3482560"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sp>
        <p:nvSpPr>
          <p:cNvPr id="20" name="Picture Placeholder 6">
            <a:extLst>
              <a:ext uri="{C183D7F6-B498-43B3-948B-1728B52AA6E4}">
                <adec:decorative xmlns:adec="http://schemas.microsoft.com/office/drawing/2017/decorative" val="1"/>
              </a:ext>
            </a:extLst>
          </p:cNvPr>
          <p:cNvSpPr>
            <a:spLocks noGrp="1"/>
          </p:cNvSpPr>
          <p:nvPr>
            <p:ph type="pic" sz="quarter" idx="22"/>
          </p:nvPr>
        </p:nvSpPr>
        <p:spPr>
          <a:xfrm>
            <a:off x="7130407"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21" name="Text Placeholder 7"/>
          <p:cNvSpPr>
            <a:spLocks noGrp="1"/>
          </p:cNvSpPr>
          <p:nvPr>
            <p:ph type="body" sz="quarter" idx="25"/>
          </p:nvPr>
        </p:nvSpPr>
        <p:spPr>
          <a:xfrm>
            <a:off x="6496807"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sp>
        <p:nvSpPr>
          <p:cNvPr id="17" name="Picture Placeholder 6">
            <a:extLst>
              <a:ext uri="{C183D7F6-B498-43B3-948B-1728B52AA6E4}">
                <adec:decorative xmlns:adec="http://schemas.microsoft.com/office/drawing/2017/decorative" val="1"/>
              </a:ext>
            </a:extLst>
          </p:cNvPr>
          <p:cNvSpPr>
            <a:spLocks noGrp="1"/>
          </p:cNvSpPr>
          <p:nvPr>
            <p:ph type="pic" sz="quarter" idx="20"/>
          </p:nvPr>
        </p:nvSpPr>
        <p:spPr>
          <a:xfrm>
            <a:off x="10144653"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22" name="Text Placeholder 7"/>
          <p:cNvSpPr>
            <a:spLocks noGrp="1"/>
          </p:cNvSpPr>
          <p:nvPr>
            <p:ph type="body" sz="quarter" idx="26"/>
          </p:nvPr>
        </p:nvSpPr>
        <p:spPr>
          <a:xfrm>
            <a:off x="951105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1595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Five icons and text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17" name="Picture Placeholder 6">
            <a:extLst>
              <a:ext uri="{C183D7F6-B498-43B3-948B-1728B52AA6E4}">
                <adec:decorative xmlns:adec="http://schemas.microsoft.com/office/drawing/2017/decorative" val="1"/>
              </a:ext>
            </a:extLst>
          </p:cNvPr>
          <p:cNvSpPr>
            <a:spLocks noGrp="1"/>
          </p:cNvSpPr>
          <p:nvPr>
            <p:ph type="pic" sz="quarter" idx="18"/>
          </p:nvPr>
        </p:nvSpPr>
        <p:spPr>
          <a:xfrm>
            <a:off x="957913"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8" name="Text Placeholder 7"/>
          <p:cNvSpPr>
            <a:spLocks noGrp="1"/>
          </p:cNvSpPr>
          <p:nvPr>
            <p:ph type="body" sz="quarter" idx="23"/>
          </p:nvPr>
        </p:nvSpPr>
        <p:spPr>
          <a:xfrm>
            <a:off x="468313"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sp>
        <p:nvSpPr>
          <p:cNvPr id="29" name="Picture Placeholder 6">
            <a:extLst>
              <a:ext uri="{C183D7F6-B498-43B3-948B-1728B52AA6E4}">
                <adec:decorative xmlns:adec="http://schemas.microsoft.com/office/drawing/2017/decorative" val="1"/>
              </a:ext>
            </a:extLst>
          </p:cNvPr>
          <p:cNvSpPr>
            <a:spLocks noGrp="1"/>
          </p:cNvSpPr>
          <p:nvPr>
            <p:ph type="pic" sz="quarter" idx="21"/>
          </p:nvPr>
        </p:nvSpPr>
        <p:spPr>
          <a:xfrm>
            <a:off x="3288535"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20" name="Text Placeholder 7"/>
          <p:cNvSpPr>
            <a:spLocks noGrp="1"/>
          </p:cNvSpPr>
          <p:nvPr>
            <p:ph type="body" sz="quarter" idx="24"/>
          </p:nvPr>
        </p:nvSpPr>
        <p:spPr>
          <a:xfrm>
            <a:off x="2798935"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sp>
        <p:nvSpPr>
          <p:cNvPr id="18" name="Picture Placeholder 6">
            <a:extLst>
              <a:ext uri="{C183D7F6-B498-43B3-948B-1728B52AA6E4}">
                <adec:decorative xmlns:adec="http://schemas.microsoft.com/office/drawing/2017/decorative" val="1"/>
              </a:ext>
            </a:extLst>
          </p:cNvPr>
          <p:cNvSpPr>
            <a:spLocks noGrp="1"/>
          </p:cNvSpPr>
          <p:nvPr>
            <p:ph type="pic" sz="quarter" idx="19"/>
          </p:nvPr>
        </p:nvSpPr>
        <p:spPr>
          <a:xfrm>
            <a:off x="5619157"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21" name="Text Placeholder 7"/>
          <p:cNvSpPr>
            <a:spLocks noGrp="1"/>
          </p:cNvSpPr>
          <p:nvPr>
            <p:ph type="body" sz="quarter" idx="25"/>
          </p:nvPr>
        </p:nvSpPr>
        <p:spPr>
          <a:xfrm>
            <a:off x="5129557"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sp>
        <p:nvSpPr>
          <p:cNvPr id="30" name="Picture Placeholder 6">
            <a:extLst>
              <a:ext uri="{C183D7F6-B498-43B3-948B-1728B52AA6E4}">
                <adec:decorative xmlns:adec="http://schemas.microsoft.com/office/drawing/2017/decorative" val="1"/>
              </a:ext>
            </a:extLst>
          </p:cNvPr>
          <p:cNvSpPr>
            <a:spLocks noGrp="1"/>
          </p:cNvSpPr>
          <p:nvPr>
            <p:ph type="pic" sz="quarter" idx="22"/>
          </p:nvPr>
        </p:nvSpPr>
        <p:spPr>
          <a:xfrm>
            <a:off x="7949779"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22" name="Text Placeholder 7"/>
          <p:cNvSpPr>
            <a:spLocks noGrp="1"/>
          </p:cNvSpPr>
          <p:nvPr>
            <p:ph type="body" sz="quarter" idx="26"/>
          </p:nvPr>
        </p:nvSpPr>
        <p:spPr>
          <a:xfrm>
            <a:off x="7460179"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sp>
        <p:nvSpPr>
          <p:cNvPr id="28" name="Picture Placeholder 6">
            <a:extLst>
              <a:ext uri="{C183D7F6-B498-43B3-948B-1728B52AA6E4}">
                <adec:decorative xmlns:adec="http://schemas.microsoft.com/office/drawing/2017/decorative" val="1"/>
              </a:ext>
            </a:extLst>
          </p:cNvPr>
          <p:cNvSpPr>
            <a:spLocks noGrp="1"/>
          </p:cNvSpPr>
          <p:nvPr>
            <p:ph type="pic" sz="quarter" idx="20"/>
          </p:nvPr>
        </p:nvSpPr>
        <p:spPr>
          <a:xfrm>
            <a:off x="10280400" y="1764000"/>
            <a:ext cx="964800" cy="964800"/>
          </a:xfrm>
          <a:prstGeom prst="rect">
            <a:avLst/>
          </a:prstGeom>
        </p:spPr>
        <p:txBody>
          <a:bodyPr/>
          <a:lstStyle>
            <a:lvl1pPr marL="0" indent="0">
              <a:buNone/>
              <a:defRPr sz="1400"/>
            </a:lvl1pPr>
          </a:lstStyle>
          <a:p>
            <a:r>
              <a:rPr lang="en-US" noProof="0"/>
              <a:t>Click icon to add picture</a:t>
            </a:r>
            <a:endParaRPr lang="en-GB" noProof="0"/>
          </a:p>
        </p:txBody>
      </p:sp>
      <p:sp>
        <p:nvSpPr>
          <p:cNvPr id="23" name="Text Placeholder 7"/>
          <p:cNvSpPr>
            <a:spLocks noGrp="1"/>
          </p:cNvSpPr>
          <p:nvPr>
            <p:ph type="body" sz="quarter" idx="27"/>
          </p:nvPr>
        </p:nvSpPr>
        <p:spPr>
          <a:xfrm>
            <a:off x="9790800"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noProof="0"/>
              <a:t>Click to edit Master text styles</a:t>
            </a:r>
          </a:p>
          <a:p>
            <a:pPr lvl="1"/>
            <a:r>
              <a:rPr lang="en-US" noProof="0"/>
              <a:t>Second level</a:t>
            </a:r>
          </a:p>
          <a:p>
            <a:pPr lvl="2"/>
            <a:r>
              <a:rPr lang="en-US" noProof="0"/>
              <a:t>Third level</a:t>
            </a:r>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0266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6246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p:txBody>
          <a:bodyPr/>
          <a:lstStyle/>
          <a:p>
            <a:fld id="{B0B34E4B-25F1-4D72-B319-B9B5A0ABC919}" type="slidenum">
              <a:rPr lang="en-GB" noProof="0" smtClean="0"/>
              <a:t>‹#›</a:t>
            </a:fld>
            <a:endParaRPr lang="en-GB" noProof="0"/>
          </a:p>
        </p:txBody>
      </p:sp>
      <p:sp>
        <p:nvSpPr>
          <p:cNvPr id="4" name="Date Placeholder 3"/>
          <p:cNvSpPr>
            <a:spLocks noGrp="1"/>
          </p:cNvSpPr>
          <p:nvPr userDrawn="1">
            <p:ph type="dt" sz="half" idx="10"/>
          </p:nvPr>
        </p:nvSpPr>
        <p:spPr/>
        <p:txBody>
          <a:bodyPr/>
          <a:lstStyle/>
          <a:p>
            <a:endParaRPr lang="en-GB" noProof="0"/>
          </a:p>
        </p:txBody>
      </p:sp>
      <p:sp>
        <p:nvSpPr>
          <p:cNvPr id="5" name="Footer Placeholder 4"/>
          <p:cNvSpPr>
            <a:spLocks noGrp="1"/>
          </p:cNvSpPr>
          <p:nvPr userDrawn="1">
            <p:ph type="ftr" sz="quarter" idx="11"/>
          </p:nvPr>
        </p:nvSpPr>
        <p:spPr/>
        <p:txBody>
          <a:bodyPr/>
          <a:lstStyle/>
          <a:p>
            <a:r>
              <a:rPr lang="en-GB" noProof="0"/>
              <a:t>Insert document classification (edit via 'Header &amp; Footer')</a:t>
            </a:r>
          </a:p>
        </p:txBody>
      </p:sp>
      <p:sp>
        <p:nvSpPr>
          <p:cNvPr id="2" name="Title 1"/>
          <p:cNvSpPr>
            <a:spLocks noGrp="1"/>
          </p:cNvSpPr>
          <p:nvPr userDrawn="1">
            <p:ph type="title"/>
          </p:nvPr>
        </p:nvSpPr>
        <p:spPr>
          <a:xfrm>
            <a:off x="468000" y="2741612"/>
            <a:ext cx="11260450" cy="1538287"/>
          </a:xfrm>
        </p:spPr>
        <p:txBody>
          <a:bodyPr anchor="b"/>
          <a:lstStyle>
            <a:lvl1pPr>
              <a:defRPr sz="4800" b="0"/>
            </a:lvl1pPr>
          </a:lstStyle>
          <a:p>
            <a:r>
              <a:rPr lang="en-US" noProof="0"/>
              <a:t>Click to edit Master title style</a:t>
            </a:r>
            <a:endParaRPr lang="en-GB" noProof="0"/>
          </a:p>
        </p:txBody>
      </p:sp>
      <p:sp>
        <p:nvSpPr>
          <p:cNvPr id="3" name="Text Placeholder 2"/>
          <p:cNvSpPr>
            <a:spLocks noGrp="1"/>
          </p:cNvSpPr>
          <p:nvPr userDrawn="1">
            <p:ph type="body" idx="1"/>
          </p:nvPr>
        </p:nvSpPr>
        <p:spPr>
          <a:xfrm>
            <a:off x="468000" y="4381500"/>
            <a:ext cx="11260450" cy="1193800"/>
          </a:xfrm>
          <a:prstGeom prst="rect">
            <a:avLst/>
          </a:prstGeom>
        </p:spPr>
        <p:txBody>
          <a:bodyPr lIns="0" tIns="0" rIns="0" bIns="0" anchor="b" anchorCtr="0"/>
          <a:lstStyle>
            <a:lvl1pPr marL="0" indent="0">
              <a:buNone/>
              <a:defRPr sz="2400">
                <a:solidFill>
                  <a:schemeClr val="tx1"/>
                </a:solidFill>
                <a:latin typeface="Century Gothic" panose="020B0502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grpSp>
        <p:nvGrpSpPr>
          <p:cNvPr id="13" name="Group 12">
            <a:extLst>
              <a:ext uri="{C183D7F6-B498-43B3-948B-1728B52AA6E4}">
                <adec:decorative xmlns:adec="http://schemas.microsoft.com/office/drawing/2017/decorative" val="1"/>
              </a:ext>
            </a:extLst>
          </p:cNvPr>
          <p:cNvGrpSpPr>
            <a:grpSpLocks noGrp="1" noUngrp="1" noRot="1" noMove="1" noResize="1"/>
          </p:cNvGrpSpPr>
          <p:nvPr userDrawn="1"/>
        </p:nvGrpSpPr>
        <p:grpSpPr>
          <a:xfrm>
            <a:off x="455296" y="16"/>
            <a:ext cx="11279504" cy="2741596"/>
            <a:chOff x="455296" y="0"/>
            <a:chExt cx="11279504" cy="289560"/>
          </a:xfrm>
        </p:grpSpPr>
        <p:sp>
          <p:nvSpPr>
            <p:cNvPr id="45" name="Rectangle 44"/>
            <p:cNvSpPr>
              <a:spLocks noGrp="1" noRot="1" noMove="1" noResize="1" noEditPoints="1" noAdjustHandles="1" noChangeArrowheads="1" noChangeShapeType="1"/>
            </p:cNvSpPr>
            <p:nvPr/>
          </p:nvSpPr>
          <p:spPr>
            <a:xfrm>
              <a:off x="455296" y="0"/>
              <a:ext cx="6508722" cy="28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6" name="Rectangle 45"/>
            <p:cNvSpPr>
              <a:spLocks noGrp="1" noRot="1" noMove="1" noResize="1" noEditPoints="1" noAdjustHandles="1" noChangeArrowheads="1" noChangeShapeType="1"/>
            </p:cNvSpPr>
            <p:nvPr/>
          </p:nvSpPr>
          <p:spPr>
            <a:xfrm>
              <a:off x="6964018" y="0"/>
              <a:ext cx="2855754" cy="289560"/>
            </a:xfrm>
            <a:prstGeom prst="rect">
              <a:avLst/>
            </a:prstGeom>
            <a:solidFill>
              <a:srgbClr val="3CD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7" name="Rectangle 46"/>
            <p:cNvSpPr>
              <a:spLocks noGrp="1" noRot="1" noMove="1" noResize="1" noEditPoints="1" noAdjustHandles="1" noChangeArrowheads="1" noChangeShapeType="1"/>
            </p:cNvSpPr>
            <p:nvPr userDrawn="1"/>
          </p:nvSpPr>
          <p:spPr>
            <a:xfrm>
              <a:off x="9819772" y="0"/>
              <a:ext cx="1915028"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3471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Header - Dark Backgroun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p:txBody>
          <a:bodyPr/>
          <a:lstStyle>
            <a:lvl1pPr>
              <a:defRPr>
                <a:solidFill>
                  <a:schemeClr val="tx2"/>
                </a:solidFill>
              </a:defRPr>
            </a:lvl1pPr>
          </a:lstStyle>
          <a:p>
            <a:fld id="{B0B34E4B-25F1-4D72-B319-B9B5A0ABC919}" type="slidenum">
              <a:rPr lang="en-GB" smtClean="0"/>
              <a:pPr/>
              <a:t>‹#›</a:t>
            </a:fld>
            <a:endParaRPr lang="en-GB"/>
          </a:p>
        </p:txBody>
      </p:sp>
      <p:sp>
        <p:nvSpPr>
          <p:cNvPr id="4" name="Date Placeholder 3"/>
          <p:cNvSpPr>
            <a:spLocks noGrp="1"/>
          </p:cNvSpPr>
          <p:nvPr userDrawn="1">
            <p:ph type="dt" sz="half" idx="10"/>
          </p:nvPr>
        </p:nvSpPr>
        <p:spPr/>
        <p:txBody>
          <a:bodyPr/>
          <a:lstStyle>
            <a:lvl1pPr>
              <a:defRPr>
                <a:solidFill>
                  <a:schemeClr val="tx2"/>
                </a:solidFill>
              </a:defRPr>
            </a:lvl1pPr>
          </a:lstStyle>
          <a:p>
            <a:endParaRPr lang="en-GB"/>
          </a:p>
        </p:txBody>
      </p:sp>
      <p:sp>
        <p:nvSpPr>
          <p:cNvPr id="5" name="Footer Placeholder 4"/>
          <p:cNvSpPr>
            <a:spLocks noGrp="1"/>
          </p:cNvSpPr>
          <p:nvPr userDrawn="1">
            <p:ph type="ftr" sz="quarter" idx="11"/>
          </p:nvPr>
        </p:nvSpPr>
        <p:spPr/>
        <p:txBody>
          <a:bodyPr/>
          <a:lstStyle>
            <a:lvl1pPr>
              <a:defRPr>
                <a:solidFill>
                  <a:schemeClr val="tx2"/>
                </a:solidFill>
              </a:defRPr>
            </a:lvl1pPr>
          </a:lstStyle>
          <a:p>
            <a:r>
              <a:rPr lang="en-GB"/>
              <a:t>Insert document classification (edit via 'Header &amp; Footer')</a:t>
            </a:r>
          </a:p>
        </p:txBody>
      </p:sp>
      <p:sp>
        <p:nvSpPr>
          <p:cNvPr id="2" name="Title 1"/>
          <p:cNvSpPr>
            <a:spLocks noGrp="1"/>
          </p:cNvSpPr>
          <p:nvPr userDrawn="1">
            <p:ph type="title"/>
          </p:nvPr>
        </p:nvSpPr>
        <p:spPr>
          <a:xfrm>
            <a:off x="468000" y="2741612"/>
            <a:ext cx="11260450" cy="1538287"/>
          </a:xfrm>
        </p:spPr>
        <p:txBody>
          <a:bodyPr anchor="b"/>
          <a:lstStyle>
            <a:lvl1pPr>
              <a:defRPr sz="4800" b="0">
                <a:solidFill>
                  <a:schemeClr val="bg2"/>
                </a:solidFill>
              </a:defRPr>
            </a:lvl1pPr>
          </a:lstStyle>
          <a:p>
            <a:r>
              <a:rPr lang="en-US" noProof="0"/>
              <a:t>Click to edit Master title style</a:t>
            </a:r>
            <a:endParaRPr lang="en-GB" noProof="0"/>
          </a:p>
        </p:txBody>
      </p:sp>
      <p:sp>
        <p:nvSpPr>
          <p:cNvPr id="3" name="Text Placeholder 2"/>
          <p:cNvSpPr>
            <a:spLocks noGrp="1"/>
          </p:cNvSpPr>
          <p:nvPr userDrawn="1">
            <p:ph type="body" idx="1"/>
          </p:nvPr>
        </p:nvSpPr>
        <p:spPr>
          <a:xfrm>
            <a:off x="468000" y="4381500"/>
            <a:ext cx="11260450" cy="1193800"/>
          </a:xfrm>
          <a:prstGeom prst="rect">
            <a:avLst/>
          </a:prstGeom>
        </p:spPr>
        <p:txBody>
          <a:bodyPr lIns="0" tIns="0" rIns="0" bIns="0" anchor="b" anchorCtr="0"/>
          <a:lstStyle>
            <a:lvl1pPr marL="0" indent="0">
              <a:buNone/>
              <a:defRPr sz="2400">
                <a:solidFill>
                  <a:schemeClr val="bg2"/>
                </a:solidFill>
                <a:latin typeface="Century Gothic" panose="020B0502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grpSp>
        <p:nvGrpSpPr>
          <p:cNvPr id="13" name="Group 12">
            <a:extLst>
              <a:ext uri="{C183D7F6-B498-43B3-948B-1728B52AA6E4}">
                <adec:decorative xmlns:adec="http://schemas.microsoft.com/office/drawing/2017/decorative" val="1"/>
              </a:ext>
            </a:extLst>
          </p:cNvPr>
          <p:cNvGrpSpPr>
            <a:grpSpLocks noGrp="1" noUngrp="1" noRot="1" noMove="1" noResize="1"/>
          </p:cNvGrpSpPr>
          <p:nvPr userDrawn="1"/>
        </p:nvGrpSpPr>
        <p:grpSpPr>
          <a:xfrm>
            <a:off x="455296" y="16"/>
            <a:ext cx="11279504" cy="2741596"/>
            <a:chOff x="455296" y="0"/>
            <a:chExt cx="11279504" cy="289560"/>
          </a:xfrm>
        </p:grpSpPr>
        <p:sp>
          <p:nvSpPr>
            <p:cNvPr id="45" name="Rectangle 44"/>
            <p:cNvSpPr>
              <a:spLocks noGrp="1" noRot="1" noMove="1" noResize="1" noEditPoints="1" noAdjustHandles="1" noChangeArrowheads="1" noChangeShapeType="1"/>
            </p:cNvSpPr>
            <p:nvPr/>
          </p:nvSpPr>
          <p:spPr>
            <a:xfrm>
              <a:off x="455296" y="0"/>
              <a:ext cx="6508722" cy="289560"/>
            </a:xfrm>
            <a:prstGeom prst="rect">
              <a:avLst/>
            </a:prstGeom>
            <a:solidFill>
              <a:srgbClr val="415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6" name="Rectangle 45"/>
            <p:cNvSpPr>
              <a:spLocks noGrp="1" noRot="1" noMove="1" noResize="1" noEditPoints="1" noAdjustHandles="1" noChangeArrowheads="1" noChangeShapeType="1"/>
            </p:cNvSpPr>
            <p:nvPr/>
          </p:nvSpPr>
          <p:spPr>
            <a:xfrm>
              <a:off x="6964018" y="0"/>
              <a:ext cx="2855754" cy="289560"/>
            </a:xfrm>
            <a:prstGeom prst="rect">
              <a:avLst/>
            </a:prstGeom>
            <a:solidFill>
              <a:srgbClr val="3CD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7" name="Rectangle 46"/>
            <p:cNvSpPr>
              <a:spLocks noGrp="1" noRot="1" noMove="1" noResize="1" noEditPoints="1" noAdjustHandles="1" noChangeArrowheads="1" noChangeShapeType="1"/>
            </p:cNvSpPr>
            <p:nvPr userDrawn="1"/>
          </p:nvSpPr>
          <p:spPr>
            <a:xfrm>
              <a:off x="9819772" y="0"/>
              <a:ext cx="1915028"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418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6093" b="9264"/>
          <a:stretch/>
        </p:blipFill>
        <p:spPr>
          <a:xfrm>
            <a:off x="0" y="-27214"/>
            <a:ext cx="12192000" cy="6879771"/>
          </a:xfrm>
          <a:prstGeom prst="rect">
            <a:avLst/>
          </a:prstGeom>
        </p:spPr>
      </p:pic>
      <p:pic>
        <p:nvPicPr>
          <p:cNvPr id="4" name="Picture 3">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4127500" y="1441671"/>
            <a:ext cx="3942000" cy="3942000"/>
          </a:xfrm>
          <a:prstGeom prst="rect">
            <a:avLst/>
          </a:prstGeom>
        </p:spPr>
      </p:pic>
    </p:spTree>
    <p:extLst>
      <p:ext uri="{BB962C8B-B14F-4D97-AF65-F5344CB8AC3E}">
        <p14:creationId xmlns:p14="http://schemas.microsoft.com/office/powerpoint/2010/main" val="9100405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3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6292" y="3017"/>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a:t>Click to add Name Surname</a:t>
            </a:r>
          </a:p>
          <a:p>
            <a:pPr lvl="1"/>
            <a:r>
              <a:rPr lang="en-US"/>
              <a:t>Title/Date</a:t>
            </a:r>
            <a:endParaRPr lang="en-GB"/>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a:t>Click to edit</a:t>
            </a:r>
            <a:br>
              <a:rPr lang="en-GB"/>
            </a:br>
            <a:r>
              <a:rPr lang="en-GB"/>
              <a:t>(Century Gothic 40pt)</a:t>
            </a:r>
          </a:p>
          <a:p>
            <a:pPr lvl="1"/>
            <a:r>
              <a:rPr lang="en-US"/>
              <a:t>Presentation subtitle </a:t>
            </a:r>
            <a:br>
              <a:rPr lang="en-US"/>
            </a:br>
            <a:r>
              <a:rPr lang="en-US"/>
              <a:t>(Century Gothic 24pt)</a:t>
            </a:r>
          </a:p>
          <a:p>
            <a:pPr lvl="1"/>
            <a:endParaRPr lang="en-US"/>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291811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PRA Dark Blue Cover">
    <p:bg>
      <p:bgPr>
        <a:solidFill>
          <a:schemeClr val="bg1"/>
        </a:solidFill>
        <a:effectLst/>
      </p:bgPr>
    </p:bg>
    <p:spTree>
      <p:nvGrpSpPr>
        <p:cNvPr id="1" name=""/>
        <p:cNvGrpSpPr/>
        <p:nvPr/>
      </p:nvGrpSpPr>
      <p:grpSpPr>
        <a:xfrm>
          <a:off x="0" y="0"/>
          <a:ext cx="0" cy="0"/>
          <a:chOff x="0" y="0"/>
          <a:chExt cx="0" cy="0"/>
        </a:xfrm>
      </p:grpSpPr>
      <p:pic>
        <p:nvPicPr>
          <p:cNvPr id="126" name="Picture Placeholder 3">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pic>
        <p:nvPicPr>
          <p:cNvPr id="129" name="Picture 128">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2" name="Picture 1" descr="Bank of England: Prudential Regulation Authority">
            <a:extLst>
              <a:ext uri="{FF2B5EF4-FFF2-40B4-BE49-F238E27FC236}">
                <a16:creationId xmlns:a16="http://schemas.microsoft.com/office/drawing/2014/main" id="{A1E6AC7F-AF24-1D62-01DB-E4254DF8C618}"/>
              </a:ext>
            </a:extLst>
          </p:cNvPr>
          <p:cNvPicPr>
            <a:picLocks noGrp="1" noRot="1" noChangeAspect="1" noMove="1" noResize="1" noEditPoints="1" noAdjustHandles="1" noChangeArrowheads="1" noChangeShapeType="1" noCrop="1"/>
          </p:cNvPicPr>
          <p:nvPr userDrawn="1"/>
        </p:nvPicPr>
        <p:blipFill>
          <a:blip r:embed="rId4" cstate="print">
            <a:extLst>
              <a:ext uri="{28A0092B-C50C-407E-A947-70E740481C1C}">
                <a14:useLocalDpi xmlns:a14="http://schemas.microsoft.com/office/drawing/2010/main" val="0"/>
              </a:ext>
            </a:extLst>
          </a:blip>
          <a:stretch>
            <a:fillRect/>
          </a:stretch>
        </p:blipFill>
        <p:spPr>
          <a:xfrm>
            <a:off x="497472" y="577070"/>
            <a:ext cx="3344903" cy="337869"/>
          </a:xfrm>
          <a:prstGeom prst="rect">
            <a:avLst/>
          </a:prstGeom>
        </p:spPr>
      </p:pic>
      <p:sp>
        <p:nvSpPr>
          <p:cNvPr id="66" name="Text Placeholder 2"/>
          <p:cNvSpPr>
            <a:spLocks noGrp="1"/>
          </p:cNvSpPr>
          <p:nvPr userDrawn="1">
            <p:ph type="body" sz="quarter" idx="16" hasCustomPrompt="1"/>
          </p:nvPr>
        </p:nvSpPr>
        <p:spPr>
          <a:xfrm>
            <a:off x="468000" y="1752600"/>
            <a:ext cx="7165975" cy="3735387"/>
          </a:xfrm>
          <a:prstGeom prst="rect">
            <a:avLst/>
          </a:prstGeom>
        </p:spPr>
        <p:txBody>
          <a:bodyPr rIns="457200"/>
          <a:lstStyle>
            <a:lvl1pPr marL="0" indent="0">
              <a:spcAft>
                <a:spcPts val="2400"/>
              </a:spcAft>
              <a:buNone/>
              <a:defRPr sz="4000">
                <a:solidFill>
                  <a:schemeClr val="bg2"/>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chemeClr val="bg2"/>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noProof="0"/>
              <a:t>Presentation title</a:t>
            </a:r>
            <a:br>
              <a:rPr lang="en-GB" noProof="0"/>
            </a:br>
            <a:r>
              <a:rPr lang="en-GB" noProof="0"/>
              <a:t>(Century Gothic 40pt)</a:t>
            </a:r>
          </a:p>
          <a:p>
            <a:pPr lvl="1"/>
            <a:r>
              <a:rPr lang="en-GB" noProof="0"/>
              <a:t>Presentation subtitle </a:t>
            </a:r>
            <a:br>
              <a:rPr lang="en-GB" noProof="0"/>
            </a:br>
            <a:r>
              <a:rPr lang="en-GB" noProof="0"/>
              <a:t>(Century Gothic 24pt)</a:t>
            </a:r>
          </a:p>
          <a:p>
            <a:pPr lvl="1"/>
            <a:endParaRPr lang="en-GB" noProof="0"/>
          </a:p>
        </p:txBody>
      </p:sp>
      <p:sp>
        <p:nvSpPr>
          <p:cNvPr id="288" name="Text Placeholder 287"/>
          <p:cNvSpPr>
            <a:spLocks noGrp="1"/>
          </p:cNvSpPr>
          <p:nvPr userDrawn="1">
            <p:ph type="body" sz="quarter" idx="13" hasCustomPrompt="1"/>
          </p:nvPr>
        </p:nvSpPr>
        <p:spPr>
          <a:xfrm>
            <a:off x="468000" y="5487988"/>
            <a:ext cx="7165974" cy="982800"/>
          </a:xfrm>
          <a:prstGeom prst="rect">
            <a:avLst/>
          </a:prstGeom>
        </p:spPr>
        <p:txBody>
          <a:bodyPr rIns="457200" anchor="b" anchorCtr="0"/>
          <a:lstStyle>
            <a:lvl1pPr marL="0" indent="0">
              <a:spcAft>
                <a:spcPts val="0"/>
              </a:spcAft>
              <a:buNone/>
              <a:defRPr sz="2000" b="1" baseline="0">
                <a:solidFill>
                  <a:schemeClr val="bg2"/>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chemeClr val="bg2"/>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GB" noProof="0"/>
              <a:t>Click to add Name Surname</a:t>
            </a:r>
          </a:p>
          <a:p>
            <a:pPr lvl="1"/>
            <a:r>
              <a:rPr lang="en-GB" noProof="0"/>
              <a:t>Title/Date</a:t>
            </a:r>
          </a:p>
        </p:txBody>
      </p:sp>
      <p:sp>
        <p:nvSpPr>
          <p:cNvPr id="3" name="Footer Placeholder 2"/>
          <p:cNvSpPr>
            <a:spLocks noGrp="1"/>
          </p:cNvSpPr>
          <p:nvPr>
            <p:ph type="ftr" sz="quarter" idx="18"/>
          </p:nvPr>
        </p:nvSpPr>
        <p:spPr>
          <a:xfrm>
            <a:off x="457198" y="0"/>
            <a:ext cx="7165181" cy="458639"/>
          </a:xfrm>
        </p:spPr>
        <p:txBody>
          <a:bodyPr/>
          <a:lstStyle>
            <a:lvl1pPr>
              <a:defRPr>
                <a:solidFill>
                  <a:schemeClr val="tx2"/>
                </a:solidFill>
              </a:defRPr>
            </a:lvl1pPr>
          </a:lstStyle>
          <a:p>
            <a:r>
              <a:rPr lang="en-GB"/>
              <a:t>Insert document classification (edit via 'Header &amp; Footer')</a:t>
            </a:r>
          </a:p>
        </p:txBody>
      </p:sp>
    </p:spTree>
    <p:extLst>
      <p:ext uri="{BB962C8B-B14F-4D97-AF65-F5344CB8AC3E}">
        <p14:creationId xmlns:p14="http://schemas.microsoft.com/office/powerpoint/2010/main" val="2973879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hart slide">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nchorCtr="0"/>
          <a:lstStyle>
            <a:lvl1pPr>
              <a:defRPr sz="2400"/>
            </a:lvl1pPr>
          </a:lstStyle>
          <a:p>
            <a:r>
              <a:rPr lang="en-US"/>
              <a:t>Click to edit Master title style</a:t>
            </a:r>
            <a:endParaRPr lang="en-GB"/>
          </a:p>
        </p:txBody>
      </p:sp>
    </p:spTree>
    <p:extLst>
      <p:ext uri="{BB962C8B-B14F-4D97-AF65-F5344CB8AC3E}">
        <p14:creationId xmlns:p14="http://schemas.microsoft.com/office/powerpoint/2010/main" val="1795083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13" name="Text Placeholder 12"/>
          <p:cNvSpPr>
            <a:spLocks noGrp="1"/>
          </p:cNvSpPr>
          <p:nvPr>
            <p:ph type="body" sz="quarter" idx="13" hasCustomPrompt="1"/>
          </p:nvPr>
        </p:nvSpPr>
        <p:spPr>
          <a:xfrm>
            <a:off x="468000"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GB" noProof="0"/>
              <a:t>Bulleted subtitle (Arial 24pt)</a:t>
            </a:r>
          </a:p>
          <a:p>
            <a:pPr lvl="1"/>
            <a:r>
              <a:rPr lang="en-GB" noProof="0"/>
              <a:t>Subtitle (Arial 20pt)</a:t>
            </a:r>
          </a:p>
          <a:p>
            <a:pPr lvl="2"/>
            <a:r>
              <a:rPr lang="en-GB" noProof="0"/>
              <a:t>Bulleted slide body text (Arial 16pt)</a:t>
            </a:r>
          </a:p>
          <a:p>
            <a:pPr lvl="3"/>
            <a:r>
              <a:rPr lang="en-GB" noProof="0"/>
              <a:t>Body text (Arial 24pt)</a:t>
            </a:r>
          </a:p>
          <a:p>
            <a:pPr lvl="4"/>
            <a:r>
              <a:rPr lang="en-GB" noProof="0"/>
              <a:t>Bulleted source (Arial 20pt)</a:t>
            </a:r>
          </a:p>
          <a:p>
            <a:pPr lvl="5"/>
            <a:r>
              <a:rPr lang="en-GB" noProof="0"/>
              <a:t>Source (Arial 16pt)</a:t>
            </a:r>
          </a:p>
        </p:txBody>
      </p:sp>
    </p:spTree>
    <p:extLst>
      <p:ext uri="{BB962C8B-B14F-4D97-AF65-F5344CB8AC3E}">
        <p14:creationId xmlns:p14="http://schemas.microsoft.com/office/powerpoint/2010/main" val="2407114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9" name="Table Placeholder 8"/>
          <p:cNvSpPr>
            <a:spLocks noGrp="1"/>
          </p:cNvSpPr>
          <p:nvPr>
            <p:ph type="tbl" sz="quarter" idx="13"/>
          </p:nvPr>
        </p:nvSpPr>
        <p:spPr>
          <a:xfrm>
            <a:off x="468000" y="1752283"/>
            <a:ext cx="11277600" cy="4629466"/>
          </a:xfrm>
          <a:prstGeom prst="rect">
            <a:avLst/>
          </a:prstGeom>
        </p:spPr>
        <p:txBody>
          <a:bodyPr/>
          <a:lstStyle/>
          <a:p>
            <a:r>
              <a:rPr lang="en-US" noProof="0"/>
              <a:t>Click icon to add table</a:t>
            </a:r>
            <a:endParaRPr lang="en-GB" noProof="0"/>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2794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mall image and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GB" noProof="0"/>
              <a:t>Bulleted subtitle (Arial 24pt)</a:t>
            </a:r>
          </a:p>
          <a:p>
            <a:pPr lvl="1"/>
            <a:r>
              <a:rPr lang="en-GB" noProof="0"/>
              <a:t>Subtitle (Arial 20pt)</a:t>
            </a:r>
          </a:p>
          <a:p>
            <a:pPr lvl="2"/>
            <a:r>
              <a:rPr lang="en-GB" noProof="0"/>
              <a:t>Bulleted slide body text (Arial 16pt)</a:t>
            </a:r>
          </a:p>
          <a:p>
            <a:pPr lvl="3"/>
            <a:r>
              <a:rPr lang="en-GB" noProof="0"/>
              <a:t>Body text (Arial 24pt)</a:t>
            </a:r>
          </a:p>
          <a:p>
            <a:pPr lvl="4"/>
            <a:r>
              <a:rPr lang="en-GB" noProof="0"/>
              <a:t>Bulleted source (Arial 20pt)</a:t>
            </a:r>
          </a:p>
          <a:p>
            <a:pPr lvl="5"/>
            <a:r>
              <a:rPr lang="en-GB" noProof="0"/>
              <a:t>Source (Arial 16pt)</a:t>
            </a:r>
          </a:p>
        </p:txBody>
      </p:sp>
      <p:sp>
        <p:nvSpPr>
          <p:cNvPr id="12" name="Picture Placeholder 11">
            <a:extLst>
              <a:ext uri="{C183D7F6-B498-43B3-948B-1728B52AA6E4}">
                <adec:decorative xmlns:adec="http://schemas.microsoft.com/office/drawing/2017/decorative" val="1"/>
              </a:ext>
            </a:extLst>
          </p:cNvPr>
          <p:cNvSpPr>
            <a:spLocks noGrp="1" noChangeAspect="1"/>
          </p:cNvSpPr>
          <p:nvPr>
            <p:ph type="pic" sz="quarter" idx="14"/>
          </p:nvPr>
        </p:nvSpPr>
        <p:spPr>
          <a:xfrm>
            <a:off x="468000" y="1752600"/>
            <a:ext cx="2131200" cy="4629150"/>
          </a:xfrm>
          <a:prstGeom prst="rect">
            <a:avLst/>
          </a:prstGeom>
        </p:spPr>
        <p:txBody>
          <a:bodyPr/>
          <a:lstStyle>
            <a:lvl1pPr>
              <a:defRPr sz="1800"/>
            </a:lvl1pPr>
          </a:lstStyle>
          <a:p>
            <a:r>
              <a:rPr lang="en-US" noProof="0"/>
              <a:t>Click icon to add picture</a:t>
            </a:r>
            <a:endParaRPr lang="en-GB" noProof="0"/>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3582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Medium image and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GB" noProof="0"/>
              <a:t>Bulleted subtitle (Arial 24pt)</a:t>
            </a:r>
          </a:p>
          <a:p>
            <a:pPr lvl="1"/>
            <a:r>
              <a:rPr lang="en-GB" noProof="0"/>
              <a:t>Subtitle (Arial 20pt)</a:t>
            </a:r>
          </a:p>
          <a:p>
            <a:pPr lvl="2"/>
            <a:r>
              <a:rPr lang="en-GB" noProof="0"/>
              <a:t>Bulleted slide body text (Arial 16pt)</a:t>
            </a:r>
          </a:p>
          <a:p>
            <a:pPr lvl="3"/>
            <a:r>
              <a:rPr lang="en-GB" noProof="0"/>
              <a:t>Body text (Arial 24pt)</a:t>
            </a:r>
          </a:p>
          <a:p>
            <a:pPr lvl="4"/>
            <a:r>
              <a:rPr lang="en-GB" noProof="0"/>
              <a:t>Bulleted source (Arial 20pt)</a:t>
            </a:r>
          </a:p>
          <a:p>
            <a:pPr lvl="5"/>
            <a:r>
              <a:rPr lang="en-GB" noProof="0"/>
              <a:t>Source (Arial 16pt)</a:t>
            </a:r>
          </a:p>
        </p:txBody>
      </p:sp>
      <p:sp>
        <p:nvSpPr>
          <p:cNvPr id="12" name="Picture Placeholder 11">
            <a:extLst>
              <a:ext uri="{C183D7F6-B498-43B3-948B-1728B52AA6E4}">
                <adec:decorative xmlns:adec="http://schemas.microsoft.com/office/drawing/2017/decorative" val="1"/>
              </a:ext>
            </a:extLst>
          </p:cNvPr>
          <p:cNvSpPr>
            <a:spLocks noGrp="1" noChangeAspect="1"/>
          </p:cNvSpPr>
          <p:nvPr>
            <p:ph type="pic" sz="quarter" idx="14"/>
          </p:nvPr>
        </p:nvSpPr>
        <p:spPr>
          <a:xfrm>
            <a:off x="468000" y="1752600"/>
            <a:ext cx="5172146" cy="4629150"/>
          </a:xfrm>
          <a:prstGeom prst="rect">
            <a:avLst/>
          </a:prstGeom>
        </p:spPr>
        <p:txBody>
          <a:bodyPr/>
          <a:lstStyle>
            <a:lvl1pPr>
              <a:defRPr sz="1800"/>
            </a:lvl1pPr>
          </a:lstStyle>
          <a:p>
            <a:r>
              <a:rPr lang="en-US" noProof="0"/>
              <a:t>Click icon to add picture</a:t>
            </a:r>
            <a:endParaRPr lang="en-GB" noProof="0"/>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816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Large image and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GB" noProof="0"/>
              <a:t>Bulleted subtitle (Arial 24pt)</a:t>
            </a:r>
          </a:p>
          <a:p>
            <a:pPr lvl="1"/>
            <a:r>
              <a:rPr lang="en-GB" noProof="0"/>
              <a:t>Subtitle</a:t>
            </a:r>
            <a:br>
              <a:rPr lang="en-GB" noProof="0"/>
            </a:br>
            <a:r>
              <a:rPr lang="en-GB" noProof="0"/>
              <a:t>(Arial 20pt)</a:t>
            </a:r>
          </a:p>
          <a:p>
            <a:pPr lvl="2"/>
            <a:r>
              <a:rPr lang="en-GB" noProof="0"/>
              <a:t>Bulleted slide body text (Arial 16pt)</a:t>
            </a:r>
          </a:p>
          <a:p>
            <a:pPr lvl="3"/>
            <a:r>
              <a:rPr lang="en-GB" noProof="0"/>
              <a:t>Body text</a:t>
            </a:r>
            <a:br>
              <a:rPr lang="en-GB" noProof="0"/>
            </a:br>
            <a:r>
              <a:rPr lang="en-GB" noProof="0"/>
              <a:t>(Arial 24pt)</a:t>
            </a:r>
          </a:p>
          <a:p>
            <a:pPr lvl="4"/>
            <a:r>
              <a:rPr lang="en-GB" noProof="0"/>
              <a:t>Bulleted source</a:t>
            </a:r>
            <a:br>
              <a:rPr lang="en-GB" noProof="0"/>
            </a:br>
            <a:r>
              <a:rPr lang="en-GB" noProof="0"/>
              <a:t>(Arial 20pt)</a:t>
            </a:r>
          </a:p>
          <a:p>
            <a:pPr lvl="5"/>
            <a:r>
              <a:rPr lang="en-GB" noProof="0"/>
              <a:t>Source (Arial 16pt)</a:t>
            </a:r>
          </a:p>
        </p:txBody>
      </p:sp>
      <p:sp>
        <p:nvSpPr>
          <p:cNvPr id="12" name="Picture Placeholder 11">
            <a:extLst>
              <a:ext uri="{C183D7F6-B498-43B3-948B-1728B52AA6E4}">
                <adec:decorative xmlns:adec="http://schemas.microsoft.com/office/drawing/2017/decorative" val="1"/>
              </a:ext>
            </a:extLst>
          </p:cNvPr>
          <p:cNvSpPr>
            <a:spLocks noGrp="1" noChangeAspect="1"/>
          </p:cNvSpPr>
          <p:nvPr>
            <p:ph type="pic" sz="quarter" idx="14"/>
          </p:nvPr>
        </p:nvSpPr>
        <p:spPr>
          <a:xfrm>
            <a:off x="468000" y="1752600"/>
            <a:ext cx="8236031" cy="4629150"/>
          </a:xfrm>
          <a:prstGeom prst="rect">
            <a:avLst/>
          </a:prstGeom>
        </p:spPr>
        <p:txBody>
          <a:bodyPr/>
          <a:lstStyle>
            <a:lvl1pPr>
              <a:defRPr sz="1800"/>
            </a:lvl1pPr>
          </a:lstStyle>
          <a:p>
            <a:r>
              <a:rPr lang="en-US" noProof="0"/>
              <a:t>Click icon to add picture</a:t>
            </a:r>
            <a:endParaRPr lang="en-GB" noProof="0"/>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5767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hart and title slide LIGH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noProof="0"/>
              <a:t>Click icon to add chart</a:t>
            </a:r>
            <a:endParaRPr lang="en-GB" noProof="0"/>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2980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icture and 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noProof="0" smtClean="0"/>
              <a:t>‹#›</a:t>
            </a:fld>
            <a:endParaRPr lang="en-GB" noProof="0"/>
          </a:p>
        </p:txBody>
      </p:sp>
      <p:sp>
        <p:nvSpPr>
          <p:cNvPr id="4" name="Date Placeholder 3"/>
          <p:cNvSpPr>
            <a:spLocks noGrp="1"/>
          </p:cNvSpPr>
          <p:nvPr>
            <p:ph type="dt" sz="half" idx="10"/>
          </p:nvPr>
        </p:nvSpPr>
        <p:spPr>
          <a:xfrm>
            <a:off x="457200" y="6381751"/>
            <a:ext cx="2593975" cy="382269"/>
          </a:xfrm>
        </p:spPr>
        <p:txBody>
          <a:bodyPr/>
          <a:lstStyle/>
          <a:p>
            <a:endParaRPr lang="en-GB" noProof="0"/>
          </a:p>
        </p:txBody>
      </p:sp>
      <p:sp>
        <p:nvSpPr>
          <p:cNvPr id="5" name="Footer Placeholder 4"/>
          <p:cNvSpPr>
            <a:spLocks noGrp="1"/>
          </p:cNvSpPr>
          <p:nvPr>
            <p:ph type="ftr" sz="quarter" idx="11"/>
          </p:nvPr>
        </p:nvSpPr>
        <p:spPr>
          <a:xfrm>
            <a:off x="3051174" y="6381751"/>
            <a:ext cx="6096001" cy="382270"/>
          </a:xfrm>
        </p:spPr>
        <p:txBody>
          <a:bodyPr/>
          <a:lstStyle/>
          <a:p>
            <a:r>
              <a:rPr lang="en-GB" noProof="0"/>
              <a:t>Insert document classification (edit via 'Header &amp; Footer')</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13" name="Picture Placeholder 12"/>
          <p:cNvSpPr>
            <a:spLocks noGrp="1"/>
          </p:cNvSpPr>
          <p:nvPr>
            <p:ph type="pic" sz="quarter" idx="13"/>
          </p:nvPr>
        </p:nvSpPr>
        <p:spPr>
          <a:xfrm>
            <a:off x="468000" y="1752600"/>
            <a:ext cx="11277600" cy="4629150"/>
          </a:xfrm>
          <a:prstGeom prst="rect">
            <a:avLst/>
          </a:prstGeom>
        </p:spPr>
        <p:txBody>
          <a:bodyPr/>
          <a:lstStyle>
            <a:lvl1pPr>
              <a:defRPr sz="2000"/>
            </a:lvl1pPr>
          </a:lstStyle>
          <a:p>
            <a:r>
              <a:rPr lang="en-US" noProof="0"/>
              <a:t>Click icon to add picture</a:t>
            </a:r>
            <a:endParaRPr lang="en-GB" noProof="0"/>
          </a:p>
        </p:txBody>
      </p:sp>
      <p:cxnSp>
        <p:nvCxnSpPr>
          <p:cNvPr id="11" name="Straight Connector 10">
            <a:extLs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5504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B0B34E4B-25F1-4D72-B319-B9B5A0ABC919}" type="slidenum">
              <a:rPr lang="en-GB" noProof="0" smtClean="0"/>
              <a:pPr/>
              <a:t>‹#›</a:t>
            </a:fld>
            <a:endParaRPr lang="en-GB" noProof="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endParaRPr lang="en-GB" noProof="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GB" noProof="0"/>
              <a:t>Insert document classification (edit via 'Header &amp; Footer')</a:t>
            </a:r>
          </a:p>
        </p:txBody>
      </p:sp>
      <p:sp>
        <p:nvSpPr>
          <p:cNvPr id="2" name="Title Placeholder 1"/>
          <p:cNvSpPr>
            <a:spLocks noGrp="1"/>
          </p:cNvSpPr>
          <p:nvPr>
            <p:ph type="title"/>
          </p:nvPr>
        </p:nvSpPr>
        <p:spPr>
          <a:xfrm>
            <a:off x="4680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Click to edit Master title style</a:t>
            </a:r>
            <a:endParaRPr lang="en-GB" noProof="0"/>
          </a:p>
        </p:txBody>
      </p:sp>
      <p:sp>
        <p:nvSpPr>
          <p:cNvPr id="3" name="Text Placeholder 2"/>
          <p:cNvSpPr>
            <a:spLocks noGrp="1"/>
          </p:cNvSpPr>
          <p:nvPr>
            <p:ph type="body" idx="1"/>
          </p:nvPr>
        </p:nvSpPr>
        <p:spPr>
          <a:xfrm>
            <a:off x="468000" y="1752599"/>
            <a:ext cx="11277600" cy="462708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0" name="Rectangle 39">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455296" y="0"/>
            <a:ext cx="6508722" cy="28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8064393"/>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16" r:id="rId3"/>
    <p:sldLayoutId id="2147483732" r:id="rId4"/>
    <p:sldLayoutId id="2147483717" r:id="rId5"/>
    <p:sldLayoutId id="2147483718" r:id="rId6"/>
    <p:sldLayoutId id="2147483719" r:id="rId7"/>
    <p:sldLayoutId id="2147483720" r:id="rId8"/>
    <p:sldLayoutId id="2147483721" r:id="rId9"/>
    <p:sldLayoutId id="2147483722" r:id="rId10"/>
    <p:sldLayoutId id="2147483725" r:id="rId11"/>
    <p:sldLayoutId id="2147483726" r:id="rId12"/>
    <p:sldLayoutId id="2147483727" r:id="rId13"/>
    <p:sldLayoutId id="2147483728" r:id="rId14"/>
    <p:sldLayoutId id="2147483747" r:id="rId15"/>
    <p:sldLayoutId id="2147483731" r:id="rId16"/>
    <p:sldLayoutId id="2147483748" r:id="rId17"/>
    <p:sldLayoutId id="2147483739" r:id="rId18"/>
    <p:sldLayoutId id="2147483819" r:id="rId19"/>
    <p:sldLayoutId id="2147483820" r:id="rId20"/>
  </p:sldLayoutIdLst>
  <p:hf hdr="0" ftr="0" dt="0"/>
  <p:txStyles>
    <p:title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6"/>
          </p:nvPr>
        </p:nvSpPr>
        <p:spPr/>
        <p:txBody>
          <a:bodyPr>
            <a:normAutofit/>
          </a:bodyPr>
          <a:lstStyle/>
          <a:p>
            <a:r>
              <a:rPr lang="en-GB"/>
              <a:t>July 2026</a:t>
            </a:r>
            <a:br>
              <a:rPr lang="en-GB"/>
            </a:br>
            <a:br>
              <a:rPr lang="en-GB"/>
            </a:br>
            <a:r>
              <a:rPr lang="en-GB"/>
              <a:t>Monetary Policy Report</a:t>
            </a:r>
            <a:br>
              <a:rPr lang="en-GB"/>
            </a:br>
            <a:br>
              <a:rPr lang="en-GB"/>
            </a:br>
            <a:br>
              <a:rPr lang="en-GB"/>
            </a:br>
            <a:endParaRPr lang="en-GB"/>
          </a:p>
        </p:txBody>
      </p:sp>
      <p:sp>
        <p:nvSpPr>
          <p:cNvPr id="11" name="Text Placeholder 10">
            <a:extLst>
              <a:ext uri="{FF2B5EF4-FFF2-40B4-BE49-F238E27FC236}">
                <a16:creationId xmlns:a16="http://schemas.microsoft.com/office/drawing/2014/main" id="{FAA8092A-0EC1-7146-BE7F-C484CFCF2BEB}"/>
              </a:ext>
            </a:extLst>
          </p:cNvPr>
          <p:cNvSpPr>
            <a:spLocks noGrp="1"/>
          </p:cNvSpPr>
          <p:nvPr>
            <p:ph type="body" sz="quarter" idx="13"/>
          </p:nvPr>
        </p:nvSpPr>
        <p:spPr/>
        <p:txBody>
          <a:bodyPr/>
          <a:lstStyle/>
          <a:p>
            <a:endParaRPr lang="en-US" b="0" dirty="0"/>
          </a:p>
          <a:p>
            <a:r>
              <a:rPr lang="en-US" b="0" dirty="0"/>
              <a:t>Jamie Barber</a:t>
            </a:r>
          </a:p>
          <a:p>
            <a:r>
              <a:rPr lang="en-US" b="0" dirty="0"/>
              <a:t>Huw Pill</a:t>
            </a:r>
          </a:p>
          <a:p>
            <a:r>
              <a:rPr lang="en-US" b="0" dirty="0"/>
              <a:t>Fergal Shortall</a:t>
            </a:r>
            <a:br>
              <a:rPr lang="en-US" b="0" dirty="0"/>
            </a:br>
            <a:endParaRPr lang="en-US" b="0" dirty="0"/>
          </a:p>
          <a:p>
            <a:endParaRPr lang="en-US" b="0" dirty="0"/>
          </a:p>
          <a:p>
            <a:endParaRPr lang="en-US" b="0" dirty="0"/>
          </a:p>
          <a:p>
            <a:endParaRPr lang="en-US" b="0" dirty="0"/>
          </a:p>
          <a:p>
            <a:endParaRPr lang="en-US" b="0" dirty="0"/>
          </a:p>
          <a:p>
            <a:r>
              <a:rPr lang="en-US" b="0" dirty="0"/>
              <a:t>Friday 31 July 2026</a:t>
            </a:r>
          </a:p>
        </p:txBody>
      </p:sp>
    </p:spTree>
    <p:extLst>
      <p:ext uri="{BB962C8B-B14F-4D97-AF65-F5344CB8AC3E}">
        <p14:creationId xmlns:p14="http://schemas.microsoft.com/office/powerpoint/2010/main" val="3556521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04D57-EA3E-CC93-7058-A8E381464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FD8BA0-D449-FBAD-2CB4-5B6310774201}"/>
              </a:ext>
            </a:extLst>
          </p:cNvPr>
          <p:cNvSpPr>
            <a:spLocks noGrp="1"/>
          </p:cNvSpPr>
          <p:nvPr>
            <p:ph type="title"/>
          </p:nvPr>
        </p:nvSpPr>
        <p:spPr/>
        <p:txBody>
          <a:bodyPr/>
          <a:lstStyle/>
          <a:p>
            <a:r>
              <a:rPr lang="en-GB" dirty="0">
                <a:cs typeface="Arial"/>
              </a:rPr>
              <a:t>Chart 1.6: Wholesale energy futures prices remain elevated relative to their levels prior to the conflict, but have been volatile</a:t>
            </a:r>
            <a:br>
              <a:rPr lang="en-GB" dirty="0">
                <a:cs typeface="Arial" panose="020B0604020202020204" pitchFamily="34" charset="0"/>
              </a:rPr>
            </a:br>
            <a:endParaRPr lang="en-GB" b="0" baseline="30000" dirty="0">
              <a:cs typeface="Arial"/>
            </a:endParaRPr>
          </a:p>
        </p:txBody>
      </p:sp>
      <p:pic>
        <p:nvPicPr>
          <p:cNvPr id="3" name="Picture 2">
            <a:extLst>
              <a:ext uri="{FF2B5EF4-FFF2-40B4-BE49-F238E27FC236}">
                <a16:creationId xmlns:a16="http://schemas.microsoft.com/office/drawing/2014/main" id="{773A5FBC-3ED0-5691-9D06-48735CCA5957}"/>
              </a:ext>
            </a:extLst>
          </p:cNvPr>
          <p:cNvPicPr>
            <a:picLocks noChangeAspect="1"/>
          </p:cNvPicPr>
          <p:nvPr/>
        </p:nvPicPr>
        <p:blipFill>
          <a:blip r:embed="rId3"/>
          <a:stretch>
            <a:fillRect/>
          </a:stretch>
        </p:blipFill>
        <p:spPr>
          <a:xfrm>
            <a:off x="464457" y="1266118"/>
            <a:ext cx="11255828" cy="3822121"/>
          </a:xfrm>
          <a:prstGeom prst="rect">
            <a:avLst/>
          </a:prstGeom>
        </p:spPr>
      </p:pic>
      <p:sp>
        <p:nvSpPr>
          <p:cNvPr id="4" name="Text Placeholder 3">
            <a:extLst>
              <a:ext uri="{FF2B5EF4-FFF2-40B4-BE49-F238E27FC236}">
                <a16:creationId xmlns:a16="http://schemas.microsoft.com/office/drawing/2014/main" id="{B65B2C1D-D44D-36E0-412D-041B8227AC5B}"/>
              </a:ext>
            </a:extLst>
          </p:cNvPr>
          <p:cNvSpPr txBox="1">
            <a:spLocks/>
          </p:cNvSpPr>
          <p:nvPr/>
        </p:nvSpPr>
        <p:spPr>
          <a:xfrm>
            <a:off x="464457" y="5107833"/>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Oil and gas prices have been volatile over the past three months.</a:t>
            </a:r>
          </a:p>
          <a:p>
            <a:r>
              <a:rPr lang="en-GB" sz="2000" dirty="0"/>
              <a:t>Even if crude prices have been a little lower than their peaks, global refining issues mean prices at the pump have fallen by less, and gas prices have not fallen at all. </a:t>
            </a:r>
          </a:p>
        </p:txBody>
      </p:sp>
    </p:spTree>
    <p:extLst>
      <p:ext uri="{BB962C8B-B14F-4D97-AF65-F5344CB8AC3E}">
        <p14:creationId xmlns:p14="http://schemas.microsoft.com/office/powerpoint/2010/main" val="343693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4116C-AE6F-9567-7A77-627275909D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A36C51-64DC-0B94-3379-E5C70875BBB9}"/>
              </a:ext>
            </a:extLst>
          </p:cNvPr>
          <p:cNvSpPr>
            <a:spLocks noGrp="1"/>
          </p:cNvSpPr>
          <p:nvPr>
            <p:ph type="title"/>
          </p:nvPr>
        </p:nvSpPr>
        <p:spPr>
          <a:xfrm>
            <a:off x="467999" y="457200"/>
            <a:ext cx="11306905" cy="912814"/>
          </a:xfrm>
        </p:spPr>
        <p:txBody>
          <a:bodyPr/>
          <a:lstStyle/>
          <a:p>
            <a:r>
              <a:rPr lang="en-GB" dirty="0">
                <a:cs typeface="Arial"/>
              </a:rPr>
              <a:t>Chart 1.1: The near-term outlook for CPI inflation has shifted in recent months</a:t>
            </a:r>
            <a:br>
              <a:rPr lang="en-GB" dirty="0">
                <a:cs typeface="Arial" panose="020B0604020202020204" pitchFamily="34" charset="0"/>
              </a:rPr>
            </a:br>
            <a:endParaRPr lang="en-GB" b="0" baseline="30000" dirty="0">
              <a:cs typeface="Arial"/>
            </a:endParaRPr>
          </a:p>
        </p:txBody>
      </p:sp>
      <p:pic>
        <p:nvPicPr>
          <p:cNvPr id="3" name="Picture 2">
            <a:extLst>
              <a:ext uri="{FF2B5EF4-FFF2-40B4-BE49-F238E27FC236}">
                <a16:creationId xmlns:a16="http://schemas.microsoft.com/office/drawing/2014/main" id="{436E21B5-2C2B-4230-FD0E-17BB22575E85}"/>
              </a:ext>
            </a:extLst>
          </p:cNvPr>
          <p:cNvPicPr>
            <a:picLocks noChangeAspect="1"/>
          </p:cNvPicPr>
          <p:nvPr/>
        </p:nvPicPr>
        <p:blipFill>
          <a:blip r:embed="rId3"/>
          <a:stretch>
            <a:fillRect/>
          </a:stretch>
        </p:blipFill>
        <p:spPr>
          <a:xfrm>
            <a:off x="1116874" y="1109551"/>
            <a:ext cx="9684510" cy="4057853"/>
          </a:xfrm>
          <a:prstGeom prst="rect">
            <a:avLst/>
          </a:prstGeom>
        </p:spPr>
      </p:pic>
      <p:sp>
        <p:nvSpPr>
          <p:cNvPr id="5" name="Text Placeholder 3">
            <a:extLst>
              <a:ext uri="{FF2B5EF4-FFF2-40B4-BE49-F238E27FC236}">
                <a16:creationId xmlns:a16="http://schemas.microsoft.com/office/drawing/2014/main" id="{43AADD73-76FB-5512-8401-30DC6435D505}"/>
              </a:ext>
            </a:extLst>
          </p:cNvPr>
          <p:cNvSpPr txBox="1">
            <a:spLocks/>
          </p:cNvSpPr>
          <p:nvPr/>
        </p:nvSpPr>
        <p:spPr>
          <a:xfrm>
            <a:off x="467999" y="5427867"/>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CPI inflation was 2.6% in June, down ¾pp since March and 0.4pp lower than expected.</a:t>
            </a:r>
          </a:p>
          <a:p>
            <a:r>
              <a:rPr lang="en-GB" sz="2000" dirty="0"/>
              <a:t>But inflation remains above where we were expecting it to run ahead of the conflict and likely to rise from here. Peaks at 3.2% in the central projection</a:t>
            </a:r>
          </a:p>
        </p:txBody>
      </p:sp>
    </p:spTree>
    <p:extLst>
      <p:ext uri="{BB962C8B-B14F-4D97-AF65-F5344CB8AC3E}">
        <p14:creationId xmlns:p14="http://schemas.microsoft.com/office/powerpoint/2010/main" val="3132582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294CA-1B1B-77F9-2BF6-329C6946A0DA}"/>
            </a:ext>
          </a:extLst>
        </p:cNvPr>
        <p:cNvGrpSpPr/>
        <p:nvPr/>
      </p:nvGrpSpPr>
      <p:grpSpPr>
        <a:xfrm>
          <a:off x="0" y="0"/>
          <a:ext cx="0" cy="0"/>
          <a:chOff x="0" y="0"/>
          <a:chExt cx="0" cy="0"/>
        </a:xfrm>
      </p:grpSpPr>
      <p:sp>
        <p:nvSpPr>
          <p:cNvPr id="2" name="Title 1" descr="The distribution of expected pay settlements has shifted to the left in 2026.">
            <a:extLst>
              <a:ext uri="{FF2B5EF4-FFF2-40B4-BE49-F238E27FC236}">
                <a16:creationId xmlns:a16="http://schemas.microsoft.com/office/drawing/2014/main" id="{0B4479D6-497A-F097-5FEC-6A3A61FC57C9}"/>
              </a:ext>
            </a:extLst>
          </p:cNvPr>
          <p:cNvSpPr>
            <a:spLocks noGrp="1"/>
          </p:cNvSpPr>
          <p:nvPr>
            <p:ph type="title"/>
          </p:nvPr>
        </p:nvSpPr>
        <p:spPr/>
        <p:txBody>
          <a:bodyPr/>
          <a:lstStyle/>
          <a:p>
            <a:r>
              <a:rPr lang="en-GB" dirty="0">
                <a:cs typeface="Arial"/>
              </a:rPr>
              <a:t>Chart 1.5: The indirect effects of the energy shock are projected to grow over the remainder of 2026</a:t>
            </a:r>
            <a:br>
              <a:rPr lang="en-GB" dirty="0">
                <a:cs typeface="Arial" panose="020B0604020202020204" pitchFamily="34" charset="0"/>
              </a:rPr>
            </a:br>
            <a:endParaRPr lang="en-GB" b="0" baseline="30000" dirty="0">
              <a:cs typeface="Arial"/>
            </a:endParaRPr>
          </a:p>
        </p:txBody>
      </p:sp>
      <p:pic>
        <p:nvPicPr>
          <p:cNvPr id="3" name="Picture 2">
            <a:extLst>
              <a:ext uri="{FF2B5EF4-FFF2-40B4-BE49-F238E27FC236}">
                <a16:creationId xmlns:a16="http://schemas.microsoft.com/office/drawing/2014/main" id="{27528CE1-1EEE-7E6F-6A0A-B57E047C09C6}"/>
              </a:ext>
            </a:extLst>
          </p:cNvPr>
          <p:cNvPicPr>
            <a:picLocks noChangeAspect="1"/>
          </p:cNvPicPr>
          <p:nvPr/>
        </p:nvPicPr>
        <p:blipFill>
          <a:blip r:embed="rId3"/>
          <a:stretch>
            <a:fillRect/>
          </a:stretch>
        </p:blipFill>
        <p:spPr>
          <a:xfrm>
            <a:off x="446400" y="1404646"/>
            <a:ext cx="11271938" cy="4030473"/>
          </a:xfrm>
          <a:prstGeom prst="rect">
            <a:avLst/>
          </a:prstGeom>
        </p:spPr>
      </p:pic>
      <p:sp>
        <p:nvSpPr>
          <p:cNvPr id="7" name="Text Placeholder 3">
            <a:extLst>
              <a:ext uri="{FF2B5EF4-FFF2-40B4-BE49-F238E27FC236}">
                <a16:creationId xmlns:a16="http://schemas.microsoft.com/office/drawing/2014/main" id="{A2A541ED-209B-451F-C383-A71BB432BDC8}"/>
              </a:ext>
            </a:extLst>
          </p:cNvPr>
          <p:cNvSpPr txBox="1">
            <a:spLocks/>
          </p:cNvSpPr>
          <p:nvPr/>
        </p:nvSpPr>
        <p:spPr>
          <a:xfrm>
            <a:off x="468000" y="5813622"/>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Also expecting some knock-on supply-chain effects in areas like transport and logistics to add around ½pp to inflation over the second half of the year</a:t>
            </a:r>
          </a:p>
        </p:txBody>
      </p:sp>
    </p:spTree>
    <p:extLst>
      <p:ext uri="{BB962C8B-B14F-4D97-AF65-F5344CB8AC3E}">
        <p14:creationId xmlns:p14="http://schemas.microsoft.com/office/powerpoint/2010/main" val="667370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1666F-9C6F-99F8-3FD5-AADF374F0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3BF0EF-B39A-6C1E-19F0-B83774EB729B}"/>
              </a:ext>
            </a:extLst>
          </p:cNvPr>
          <p:cNvSpPr>
            <a:spLocks noGrp="1"/>
          </p:cNvSpPr>
          <p:nvPr>
            <p:ph type="title"/>
          </p:nvPr>
        </p:nvSpPr>
        <p:spPr/>
        <p:txBody>
          <a:bodyPr/>
          <a:lstStyle/>
          <a:p>
            <a:r>
              <a:rPr lang="en-GB" dirty="0">
                <a:cs typeface="Arial"/>
              </a:rPr>
              <a:t>Chart 1.8: Inflation rates are projected to pick up across CPI components, most notably for food </a:t>
            </a:r>
            <a:br>
              <a:rPr lang="en-GB" dirty="0">
                <a:cs typeface="Arial" panose="020B0604020202020204" pitchFamily="34" charset="0"/>
              </a:rPr>
            </a:br>
            <a:endParaRPr lang="en-GB" b="0" baseline="30000" dirty="0">
              <a:cs typeface="Arial" panose="020B0604020202020204" pitchFamily="34" charset="0"/>
            </a:endParaRPr>
          </a:p>
        </p:txBody>
      </p:sp>
      <p:pic>
        <p:nvPicPr>
          <p:cNvPr id="3" name="Picture 2">
            <a:extLst>
              <a:ext uri="{FF2B5EF4-FFF2-40B4-BE49-F238E27FC236}">
                <a16:creationId xmlns:a16="http://schemas.microsoft.com/office/drawing/2014/main" id="{52C01D87-6769-F1B3-39A0-C1EB2240341B}"/>
              </a:ext>
            </a:extLst>
          </p:cNvPr>
          <p:cNvPicPr>
            <a:picLocks noChangeAspect="1"/>
          </p:cNvPicPr>
          <p:nvPr/>
        </p:nvPicPr>
        <p:blipFill>
          <a:blip r:embed="rId3"/>
          <a:stretch>
            <a:fillRect/>
          </a:stretch>
        </p:blipFill>
        <p:spPr>
          <a:xfrm>
            <a:off x="1436778" y="1272347"/>
            <a:ext cx="9221652" cy="4551604"/>
          </a:xfrm>
          <a:prstGeom prst="rect">
            <a:avLst/>
          </a:prstGeom>
        </p:spPr>
      </p:pic>
      <p:sp>
        <p:nvSpPr>
          <p:cNvPr id="5" name="Text Placeholder 3">
            <a:extLst>
              <a:ext uri="{FF2B5EF4-FFF2-40B4-BE49-F238E27FC236}">
                <a16:creationId xmlns:a16="http://schemas.microsoft.com/office/drawing/2014/main" id="{BAD73DEE-AC8D-1DE0-0FB0-97044DEB2BE5}"/>
              </a:ext>
            </a:extLst>
          </p:cNvPr>
          <p:cNvSpPr txBox="1">
            <a:spLocks/>
          </p:cNvSpPr>
          <p:nvPr/>
        </p:nvSpPr>
        <p:spPr>
          <a:xfrm>
            <a:off x="468000" y="5862363"/>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This is likely to show up in food price inflation over the rest of the year and goods prices</a:t>
            </a:r>
          </a:p>
          <a:p>
            <a:r>
              <a:rPr lang="en-GB" sz="2000" dirty="0"/>
              <a:t>Other global influences could also push prices here, such as impact of El Niño…</a:t>
            </a:r>
          </a:p>
        </p:txBody>
      </p:sp>
    </p:spTree>
    <p:extLst>
      <p:ext uri="{BB962C8B-B14F-4D97-AF65-F5344CB8AC3E}">
        <p14:creationId xmlns:p14="http://schemas.microsoft.com/office/powerpoint/2010/main" val="3001434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764F6-1AF4-A631-112F-4B5B46F4A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14618-67BA-B2A5-033F-FC45038B167E}"/>
              </a:ext>
            </a:extLst>
          </p:cNvPr>
          <p:cNvSpPr>
            <a:spLocks noGrp="1"/>
          </p:cNvSpPr>
          <p:nvPr>
            <p:ph type="title"/>
          </p:nvPr>
        </p:nvSpPr>
        <p:spPr>
          <a:xfrm>
            <a:off x="468001" y="457199"/>
            <a:ext cx="11242672" cy="2130358"/>
          </a:xfrm>
        </p:spPr>
        <p:txBody>
          <a:bodyPr/>
          <a:lstStyle/>
          <a:p>
            <a:r>
              <a:rPr lang="en-GB" dirty="0">
                <a:cs typeface="Arial"/>
              </a:rPr>
              <a:t>Chart D.3: Global demand for AI-related goods is boosting Advanced-Asia export prices</a:t>
            </a:r>
            <a:br>
              <a:rPr lang="en-GB" dirty="0">
                <a:cs typeface="Arial" panose="020B0604020202020204" pitchFamily="34" charset="0"/>
              </a:rPr>
            </a:br>
            <a:endParaRPr lang="en-GB" b="0" baseline="30000" dirty="0">
              <a:cs typeface="Arial" panose="020B0604020202020204" pitchFamily="34" charset="0"/>
            </a:endParaRPr>
          </a:p>
        </p:txBody>
      </p:sp>
      <p:pic>
        <p:nvPicPr>
          <p:cNvPr id="4" name="Picture 3">
            <a:extLst>
              <a:ext uri="{FF2B5EF4-FFF2-40B4-BE49-F238E27FC236}">
                <a16:creationId xmlns:a16="http://schemas.microsoft.com/office/drawing/2014/main" id="{3B103480-5B91-9D08-7557-B3F5354C8D68}"/>
              </a:ext>
            </a:extLst>
          </p:cNvPr>
          <p:cNvPicPr>
            <a:picLocks noChangeAspect="1"/>
          </p:cNvPicPr>
          <p:nvPr/>
        </p:nvPicPr>
        <p:blipFill>
          <a:blip r:embed="rId3"/>
          <a:stretch>
            <a:fillRect/>
          </a:stretch>
        </p:blipFill>
        <p:spPr>
          <a:xfrm>
            <a:off x="1027288" y="1254591"/>
            <a:ext cx="10124097" cy="4348817"/>
          </a:xfrm>
          <a:prstGeom prst="rect">
            <a:avLst/>
          </a:prstGeom>
        </p:spPr>
      </p:pic>
      <p:sp>
        <p:nvSpPr>
          <p:cNvPr id="5" name="Text Placeholder 3">
            <a:extLst>
              <a:ext uri="{FF2B5EF4-FFF2-40B4-BE49-F238E27FC236}">
                <a16:creationId xmlns:a16="http://schemas.microsoft.com/office/drawing/2014/main" id="{F0E9605D-1984-7C29-03FC-367145A6FF77}"/>
              </a:ext>
            </a:extLst>
          </p:cNvPr>
          <p:cNvSpPr txBox="1">
            <a:spLocks/>
          </p:cNvSpPr>
          <p:nvPr/>
        </p:nvSpPr>
        <p:spPr>
          <a:xfrm>
            <a:off x="468001" y="5766248"/>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…and higher memory-chip prices, given strong AI demand, are already showing up in prices of electronics further up the supply chain.</a:t>
            </a:r>
          </a:p>
        </p:txBody>
      </p:sp>
    </p:spTree>
    <p:extLst>
      <p:ext uri="{BB962C8B-B14F-4D97-AF65-F5344CB8AC3E}">
        <p14:creationId xmlns:p14="http://schemas.microsoft.com/office/powerpoint/2010/main" val="3099726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4BFF0-9753-B2A1-2FC4-B95BD0C59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B6CB9C-43D0-6084-8164-3A4B72E10626}"/>
              </a:ext>
            </a:extLst>
          </p:cNvPr>
          <p:cNvSpPr>
            <a:spLocks noGrp="1"/>
          </p:cNvSpPr>
          <p:nvPr>
            <p:ph type="title"/>
          </p:nvPr>
        </p:nvSpPr>
        <p:spPr/>
        <p:txBody>
          <a:bodyPr/>
          <a:lstStyle/>
          <a:p>
            <a:r>
              <a:rPr lang="en-GB" dirty="0">
                <a:cs typeface="Arial"/>
              </a:rPr>
              <a:t>Chart 1.3: Measures of underlying services price inflation eased further in 2026 Q2</a:t>
            </a:r>
            <a:br>
              <a:rPr lang="en-GB" b="0" dirty="0">
                <a:cs typeface="Arial" panose="020B0604020202020204" pitchFamily="34" charset="0"/>
              </a:rPr>
            </a:br>
            <a:endParaRPr lang="en-GB" b="0" baseline="30000" dirty="0">
              <a:cs typeface="Arial"/>
            </a:endParaRPr>
          </a:p>
        </p:txBody>
      </p:sp>
      <p:pic>
        <p:nvPicPr>
          <p:cNvPr id="3" name="Picture 2">
            <a:extLst>
              <a:ext uri="{FF2B5EF4-FFF2-40B4-BE49-F238E27FC236}">
                <a16:creationId xmlns:a16="http://schemas.microsoft.com/office/drawing/2014/main" id="{C77B6671-7C3C-6AC3-C48E-A7843B8BC79C}"/>
              </a:ext>
            </a:extLst>
          </p:cNvPr>
          <p:cNvPicPr>
            <a:picLocks noChangeAspect="1"/>
          </p:cNvPicPr>
          <p:nvPr/>
        </p:nvPicPr>
        <p:blipFill>
          <a:blip r:embed="rId3"/>
          <a:stretch>
            <a:fillRect/>
          </a:stretch>
        </p:blipFill>
        <p:spPr>
          <a:xfrm>
            <a:off x="842358" y="1251552"/>
            <a:ext cx="10207887" cy="4045429"/>
          </a:xfrm>
          <a:prstGeom prst="rect">
            <a:avLst/>
          </a:prstGeom>
        </p:spPr>
      </p:pic>
      <p:sp>
        <p:nvSpPr>
          <p:cNvPr id="5" name="Text Placeholder 3">
            <a:extLst>
              <a:ext uri="{FF2B5EF4-FFF2-40B4-BE49-F238E27FC236}">
                <a16:creationId xmlns:a16="http://schemas.microsoft.com/office/drawing/2014/main" id="{AA75BCDF-D5B4-60DF-E6A8-86D5DE794B93}"/>
              </a:ext>
            </a:extLst>
          </p:cNvPr>
          <p:cNvSpPr txBox="1">
            <a:spLocks/>
          </p:cNvSpPr>
          <p:nvPr/>
        </p:nvSpPr>
        <p:spPr>
          <a:xfrm>
            <a:off x="468000" y="5401749"/>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Continuing to learn about the path the economy was on before conflict broke out</a:t>
            </a:r>
          </a:p>
          <a:p>
            <a:r>
              <a:rPr lang="en-GB" sz="2000" dirty="0"/>
              <a:t>Measures of more persistent domestic inflation such as services price inflation eased further…</a:t>
            </a:r>
          </a:p>
        </p:txBody>
      </p:sp>
    </p:spTree>
    <p:extLst>
      <p:ext uri="{BB962C8B-B14F-4D97-AF65-F5344CB8AC3E}">
        <p14:creationId xmlns:p14="http://schemas.microsoft.com/office/powerpoint/2010/main" val="2092230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0475D-1845-BA8C-6E37-A33EBCF26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660D7D-C09C-BDD5-98D0-5AF931F5A8CA}"/>
              </a:ext>
            </a:extLst>
          </p:cNvPr>
          <p:cNvSpPr>
            <a:spLocks noGrp="1"/>
          </p:cNvSpPr>
          <p:nvPr>
            <p:ph type="title"/>
          </p:nvPr>
        </p:nvSpPr>
        <p:spPr/>
        <p:txBody>
          <a:bodyPr/>
          <a:lstStyle/>
          <a:p>
            <a:r>
              <a:rPr lang="en-GB" dirty="0">
                <a:cs typeface="Arial"/>
              </a:rPr>
              <a:t>Chart 1.4: Private sector wage growth has continued to slow</a:t>
            </a:r>
            <a:br>
              <a:rPr lang="en-GB" dirty="0">
                <a:cs typeface="Arial" panose="020B0604020202020204" pitchFamily="34" charset="0"/>
              </a:rPr>
            </a:br>
            <a:endParaRPr lang="en-GB" b="0" baseline="30000" dirty="0">
              <a:cs typeface="Arial"/>
            </a:endParaRPr>
          </a:p>
        </p:txBody>
      </p:sp>
      <p:pic>
        <p:nvPicPr>
          <p:cNvPr id="4" name="Picture 3">
            <a:extLst>
              <a:ext uri="{FF2B5EF4-FFF2-40B4-BE49-F238E27FC236}">
                <a16:creationId xmlns:a16="http://schemas.microsoft.com/office/drawing/2014/main" id="{37C120E5-1156-7B8F-4091-8D36BDAAAC7C}"/>
              </a:ext>
            </a:extLst>
          </p:cNvPr>
          <p:cNvPicPr>
            <a:picLocks noChangeAspect="1"/>
          </p:cNvPicPr>
          <p:nvPr/>
        </p:nvPicPr>
        <p:blipFill>
          <a:blip r:embed="rId3"/>
          <a:stretch>
            <a:fillRect/>
          </a:stretch>
        </p:blipFill>
        <p:spPr>
          <a:xfrm>
            <a:off x="468000" y="1199669"/>
            <a:ext cx="10829055" cy="4061001"/>
          </a:xfrm>
          <a:prstGeom prst="rect">
            <a:avLst/>
          </a:prstGeom>
        </p:spPr>
      </p:pic>
      <p:sp>
        <p:nvSpPr>
          <p:cNvPr id="5" name="Text Placeholder 3">
            <a:extLst>
              <a:ext uri="{FF2B5EF4-FFF2-40B4-BE49-F238E27FC236}">
                <a16:creationId xmlns:a16="http://schemas.microsoft.com/office/drawing/2014/main" id="{9DADC35E-6C81-D607-0060-E1AADCAB2850}"/>
              </a:ext>
            </a:extLst>
          </p:cNvPr>
          <p:cNvSpPr txBox="1">
            <a:spLocks/>
          </p:cNvSpPr>
          <p:nvPr/>
        </p:nvSpPr>
        <p:spPr>
          <a:xfrm>
            <a:off x="468000" y="5845887"/>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…and wage inflation continues to slow towards rates more consistent with the 2% inflation target…</a:t>
            </a:r>
          </a:p>
        </p:txBody>
      </p:sp>
    </p:spTree>
    <p:extLst>
      <p:ext uri="{BB962C8B-B14F-4D97-AF65-F5344CB8AC3E}">
        <p14:creationId xmlns:p14="http://schemas.microsoft.com/office/powerpoint/2010/main" val="2711090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B629A-7288-7509-9739-621B1C353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E2CE2B-508C-18A8-11F6-0B87EED401CE}"/>
              </a:ext>
            </a:extLst>
          </p:cNvPr>
          <p:cNvSpPr>
            <a:spLocks noGrp="1"/>
          </p:cNvSpPr>
          <p:nvPr>
            <p:ph type="title"/>
          </p:nvPr>
        </p:nvSpPr>
        <p:spPr/>
        <p:txBody>
          <a:bodyPr/>
          <a:lstStyle/>
          <a:p>
            <a:r>
              <a:rPr lang="en-GB" dirty="0">
                <a:cs typeface="Arial"/>
              </a:rPr>
              <a:t>Chart 1.13: The labour market continues to operate with a degree of spare capacity</a:t>
            </a:r>
            <a:br>
              <a:rPr lang="en-GB" dirty="0">
                <a:cs typeface="Arial" panose="020B0604020202020204" pitchFamily="34" charset="0"/>
              </a:rPr>
            </a:br>
            <a:endParaRPr lang="en-GB" b="0" baseline="30000" dirty="0">
              <a:cs typeface="Arial"/>
            </a:endParaRPr>
          </a:p>
        </p:txBody>
      </p:sp>
      <p:pic>
        <p:nvPicPr>
          <p:cNvPr id="3" name="Picture 2">
            <a:extLst>
              <a:ext uri="{FF2B5EF4-FFF2-40B4-BE49-F238E27FC236}">
                <a16:creationId xmlns:a16="http://schemas.microsoft.com/office/drawing/2014/main" id="{70B1FFCB-1703-22FF-74D4-853EA53C1578}"/>
              </a:ext>
            </a:extLst>
          </p:cNvPr>
          <p:cNvPicPr>
            <a:picLocks noChangeAspect="1"/>
          </p:cNvPicPr>
          <p:nvPr/>
        </p:nvPicPr>
        <p:blipFill>
          <a:blip r:embed="rId3"/>
          <a:stretch>
            <a:fillRect/>
          </a:stretch>
        </p:blipFill>
        <p:spPr>
          <a:xfrm>
            <a:off x="906992" y="1370014"/>
            <a:ext cx="10378015" cy="4549447"/>
          </a:xfrm>
          <a:prstGeom prst="rect">
            <a:avLst/>
          </a:prstGeom>
        </p:spPr>
      </p:pic>
      <p:sp>
        <p:nvSpPr>
          <p:cNvPr id="5" name="Text Placeholder 3">
            <a:extLst>
              <a:ext uri="{FF2B5EF4-FFF2-40B4-BE49-F238E27FC236}">
                <a16:creationId xmlns:a16="http://schemas.microsoft.com/office/drawing/2014/main" id="{9B380C18-AE12-6BCC-465B-8D698346A851}"/>
              </a:ext>
            </a:extLst>
          </p:cNvPr>
          <p:cNvSpPr txBox="1">
            <a:spLocks/>
          </p:cNvSpPr>
          <p:nvPr/>
        </p:nvSpPr>
        <p:spPr>
          <a:xfrm>
            <a:off x="468000" y="6145357"/>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…reflecting spare capacity in the labour market</a:t>
            </a:r>
          </a:p>
        </p:txBody>
      </p:sp>
    </p:spTree>
    <p:extLst>
      <p:ext uri="{BB962C8B-B14F-4D97-AF65-F5344CB8AC3E}">
        <p14:creationId xmlns:p14="http://schemas.microsoft.com/office/powerpoint/2010/main" val="1679069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A4A1E-95D3-5560-74DB-A47D60A3E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0AB65-9750-5544-78B3-6F3DD318D07F}"/>
              </a:ext>
            </a:extLst>
          </p:cNvPr>
          <p:cNvSpPr>
            <a:spLocks noGrp="1"/>
          </p:cNvSpPr>
          <p:nvPr>
            <p:ph type="title"/>
          </p:nvPr>
        </p:nvSpPr>
        <p:spPr/>
        <p:txBody>
          <a:bodyPr/>
          <a:lstStyle/>
          <a:p>
            <a:r>
              <a:rPr lang="en-GB" dirty="0">
                <a:cs typeface="Arial"/>
              </a:rPr>
              <a:t>Chart 1.10: Underlying GDP growth is projected to weaken slightly in the near term </a:t>
            </a:r>
            <a:br>
              <a:rPr lang="en-GB" dirty="0">
                <a:cs typeface="Arial" panose="020B0604020202020204" pitchFamily="34" charset="0"/>
              </a:rPr>
            </a:br>
            <a:endParaRPr lang="en-GB" b="0" baseline="30000" dirty="0">
              <a:cs typeface="Arial"/>
            </a:endParaRPr>
          </a:p>
        </p:txBody>
      </p:sp>
      <p:pic>
        <p:nvPicPr>
          <p:cNvPr id="3" name="Picture 2">
            <a:extLst>
              <a:ext uri="{FF2B5EF4-FFF2-40B4-BE49-F238E27FC236}">
                <a16:creationId xmlns:a16="http://schemas.microsoft.com/office/drawing/2014/main" id="{7D02BB98-DEB3-3A03-8585-AB1AA86A5D75}"/>
              </a:ext>
            </a:extLst>
          </p:cNvPr>
          <p:cNvPicPr>
            <a:picLocks noChangeAspect="1"/>
          </p:cNvPicPr>
          <p:nvPr/>
        </p:nvPicPr>
        <p:blipFill>
          <a:blip r:embed="rId3"/>
          <a:stretch>
            <a:fillRect/>
          </a:stretch>
        </p:blipFill>
        <p:spPr>
          <a:xfrm>
            <a:off x="464457" y="1384042"/>
            <a:ext cx="11263086" cy="4089916"/>
          </a:xfrm>
          <a:prstGeom prst="rect">
            <a:avLst/>
          </a:prstGeom>
        </p:spPr>
      </p:pic>
      <p:sp>
        <p:nvSpPr>
          <p:cNvPr id="5" name="Text Placeholder 3">
            <a:extLst>
              <a:ext uri="{FF2B5EF4-FFF2-40B4-BE49-F238E27FC236}">
                <a16:creationId xmlns:a16="http://schemas.microsoft.com/office/drawing/2014/main" id="{2A2366E6-272E-CC51-7461-3441D976497E}"/>
              </a:ext>
            </a:extLst>
          </p:cNvPr>
          <p:cNvSpPr txBox="1">
            <a:spLocks/>
          </p:cNvSpPr>
          <p:nvPr/>
        </p:nvSpPr>
        <p:spPr>
          <a:xfrm>
            <a:off x="464457" y="5565034"/>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Underlying activity growth remains relatively weak and is likely to slow a little further, but no immediate signs of a dramatic impact on confidence or business sentiment.</a:t>
            </a:r>
          </a:p>
        </p:txBody>
      </p:sp>
    </p:spTree>
    <p:extLst>
      <p:ext uri="{BB962C8B-B14F-4D97-AF65-F5344CB8AC3E}">
        <p14:creationId xmlns:p14="http://schemas.microsoft.com/office/powerpoint/2010/main" val="2043883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627D0-8959-6880-B703-9C888F67D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13D08-A2F3-0002-B765-47D7332CBF05}"/>
              </a:ext>
            </a:extLst>
          </p:cNvPr>
          <p:cNvSpPr>
            <a:spLocks noGrp="1"/>
          </p:cNvSpPr>
          <p:nvPr>
            <p:ph type="title"/>
          </p:nvPr>
        </p:nvSpPr>
        <p:spPr/>
        <p:txBody>
          <a:bodyPr/>
          <a:lstStyle/>
          <a:p>
            <a:r>
              <a:rPr lang="en-GB" dirty="0">
                <a:cs typeface="Arial"/>
              </a:rPr>
              <a:t>Chart 1.9: Inflation expectations remain elevated, especially at shorter horizons</a:t>
            </a:r>
            <a:br>
              <a:rPr lang="en-GB" dirty="0">
                <a:cs typeface="Arial" panose="020B0604020202020204" pitchFamily="34" charset="0"/>
              </a:rPr>
            </a:br>
            <a:endParaRPr lang="en-GB" b="0" baseline="30000" dirty="0">
              <a:cs typeface="Arial"/>
            </a:endParaRPr>
          </a:p>
        </p:txBody>
      </p:sp>
      <p:pic>
        <p:nvPicPr>
          <p:cNvPr id="3" name="Picture 2">
            <a:extLst>
              <a:ext uri="{FF2B5EF4-FFF2-40B4-BE49-F238E27FC236}">
                <a16:creationId xmlns:a16="http://schemas.microsoft.com/office/drawing/2014/main" id="{A1EF2562-89BA-925B-154B-DFAF2CB1E2CA}"/>
              </a:ext>
            </a:extLst>
          </p:cNvPr>
          <p:cNvPicPr>
            <a:picLocks noChangeAspect="1"/>
          </p:cNvPicPr>
          <p:nvPr/>
        </p:nvPicPr>
        <p:blipFill>
          <a:blip r:embed="rId3"/>
          <a:stretch>
            <a:fillRect/>
          </a:stretch>
        </p:blipFill>
        <p:spPr>
          <a:xfrm>
            <a:off x="1854725" y="1445067"/>
            <a:ext cx="7773329" cy="4018787"/>
          </a:xfrm>
          <a:prstGeom prst="rect">
            <a:avLst/>
          </a:prstGeom>
        </p:spPr>
      </p:pic>
      <p:sp>
        <p:nvSpPr>
          <p:cNvPr id="5" name="Text Placeholder 3">
            <a:extLst>
              <a:ext uri="{FF2B5EF4-FFF2-40B4-BE49-F238E27FC236}">
                <a16:creationId xmlns:a16="http://schemas.microsoft.com/office/drawing/2014/main" id="{187D8DD6-7503-88B4-D7D9-72400828B062}"/>
              </a:ext>
            </a:extLst>
          </p:cNvPr>
          <p:cNvSpPr txBox="1">
            <a:spLocks/>
          </p:cNvSpPr>
          <p:nvPr/>
        </p:nvSpPr>
        <p:spPr>
          <a:xfrm>
            <a:off x="468000" y="5551970"/>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Subdued growth and spare capacity in the labour market may limit the extent to which higher energy prices become embedded in wage and price setting. </a:t>
            </a:r>
          </a:p>
          <a:p>
            <a:r>
              <a:rPr lang="en-GB" sz="2000" dirty="0"/>
              <a:t>And inflation expectations have fallen back a little from their peaks in the Spring</a:t>
            </a:r>
          </a:p>
        </p:txBody>
      </p:sp>
    </p:spTree>
    <p:extLst>
      <p:ext uri="{BB962C8B-B14F-4D97-AF65-F5344CB8AC3E}">
        <p14:creationId xmlns:p14="http://schemas.microsoft.com/office/powerpoint/2010/main" val="1826111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11277600" cy="912814"/>
          </a:xfrm>
        </p:spPr>
        <p:txBody>
          <a:bodyPr/>
          <a:lstStyle/>
          <a:p>
            <a:r>
              <a:rPr lang="en-GB" dirty="0"/>
              <a:t>Plan for the session</a:t>
            </a:r>
          </a:p>
        </p:txBody>
      </p:sp>
      <p:sp>
        <p:nvSpPr>
          <p:cNvPr id="3" name="Text Placeholder 2"/>
          <p:cNvSpPr>
            <a:spLocks noGrp="1"/>
          </p:cNvSpPr>
          <p:nvPr>
            <p:ph type="body" sz="quarter" idx="13"/>
          </p:nvPr>
        </p:nvSpPr>
        <p:spPr/>
        <p:txBody>
          <a:bodyPr/>
          <a:lstStyle/>
          <a:p>
            <a:r>
              <a:rPr lang="en-US" dirty="0"/>
              <a:t>Scene setting (Jamie) – 5 minutes </a:t>
            </a:r>
          </a:p>
          <a:p>
            <a:endParaRPr lang="en-US" dirty="0"/>
          </a:p>
          <a:p>
            <a:r>
              <a:rPr lang="en-US" dirty="0"/>
              <a:t>Quick tour of the Report (Fergal) – 20 minutes </a:t>
            </a:r>
          </a:p>
          <a:p>
            <a:endParaRPr lang="en-US" dirty="0"/>
          </a:p>
          <a:p>
            <a:r>
              <a:rPr lang="en-US" dirty="0"/>
              <a:t>MPC perspective and policy (Huw) – 5 minutes </a:t>
            </a:r>
          </a:p>
          <a:p>
            <a:endParaRPr lang="en-US" dirty="0"/>
          </a:p>
          <a:p>
            <a:r>
              <a:rPr lang="en-US" dirty="0"/>
              <a:t>Q&amp;A with Huw and Fergal (please submit your questions via chat box and Jamie will ask them) – 30 minutes</a:t>
            </a:r>
          </a:p>
        </p:txBody>
      </p:sp>
      <p:sp>
        <p:nvSpPr>
          <p:cNvPr id="5" name="Picture Placeholder 4"/>
          <p:cNvSpPr>
            <a:spLocks noGrp="1"/>
          </p:cNvSpPr>
          <p:nvPr>
            <p:ph type="pic" sz="quarter" idx="14"/>
          </p:nvPr>
        </p:nvSpPr>
        <p:spPr/>
        <p:txBody>
          <a:bodyPr/>
          <a:lstStyle/>
          <a:p>
            <a:endParaRPr lang="en-GB"/>
          </a:p>
        </p:txBody>
      </p:sp>
      <p:pic>
        <p:nvPicPr>
          <p:cNvPr id="9" name="Picture Placeholder 7"/>
          <p:cNvPicPr>
            <a:picLocks noChangeAspect="1"/>
          </p:cNvPicPr>
          <p:nvPr/>
        </p:nvPicPr>
        <p:blipFill rotWithShape="1">
          <a:blip r:embed="rId2" cstate="print">
            <a:extLst>
              <a:ext uri="{28A0092B-C50C-407E-A947-70E740481C1C}">
                <a14:useLocalDpi xmlns:a14="http://schemas.microsoft.com/office/drawing/2010/main" val="0"/>
              </a:ext>
            </a:extLst>
          </a:blip>
          <a:srcRect l="23032" t="7313" r="23449" b="6334"/>
          <a:stretch/>
        </p:blipFill>
        <p:spPr>
          <a:xfrm>
            <a:off x="453628" y="1752599"/>
            <a:ext cx="2150269" cy="4626769"/>
          </a:xfrm>
          <a:prstGeom prst="rect">
            <a:avLst/>
          </a:prstGeom>
        </p:spPr>
      </p:pic>
      <p:sp>
        <p:nvSpPr>
          <p:cNvPr id="7" name="Slide Number Placeholder 6"/>
          <p:cNvSpPr>
            <a:spLocks noGrp="1"/>
          </p:cNvSpPr>
          <p:nvPr>
            <p:ph type="sldNum" sz="quarter" idx="12"/>
          </p:nvPr>
        </p:nvSpPr>
        <p:spPr/>
        <p:txBody>
          <a:bodyPr/>
          <a:lstStyle/>
          <a:p>
            <a:fld id="{B0B34E4B-25F1-4D72-B319-B9B5A0ABC919}" type="slidenum">
              <a:rPr lang="en-GB" smtClean="0"/>
              <a:t>2</a:t>
            </a:fld>
            <a:endParaRPr lang="en-GB"/>
          </a:p>
        </p:txBody>
      </p:sp>
    </p:spTree>
    <p:extLst>
      <p:ext uri="{BB962C8B-B14F-4D97-AF65-F5344CB8AC3E}">
        <p14:creationId xmlns:p14="http://schemas.microsoft.com/office/powerpoint/2010/main" val="95686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3B061-6ECC-E6A5-15D4-A059EE5893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D567C6-39C6-5BA0-DEC9-B3046F3A926A}"/>
              </a:ext>
            </a:extLst>
          </p:cNvPr>
          <p:cNvSpPr>
            <a:spLocks noGrp="1"/>
          </p:cNvSpPr>
          <p:nvPr>
            <p:ph type="title"/>
          </p:nvPr>
        </p:nvSpPr>
        <p:spPr>
          <a:xfrm>
            <a:off x="468001" y="457199"/>
            <a:ext cx="11242672" cy="1320801"/>
          </a:xfrm>
        </p:spPr>
        <p:txBody>
          <a:bodyPr/>
          <a:lstStyle/>
          <a:p>
            <a:r>
              <a:rPr lang="en-GB" dirty="0">
                <a:cs typeface="Arial"/>
              </a:rPr>
              <a:t>Chart B.3: Firms are less likely to report that inflation is important for wage growth than in the recent past</a:t>
            </a:r>
            <a:endParaRPr lang="en-GB" dirty="0">
              <a:cs typeface="Arial" panose="020B0604020202020204" pitchFamily="34" charset="0"/>
            </a:endParaRPr>
          </a:p>
        </p:txBody>
      </p:sp>
      <p:pic>
        <p:nvPicPr>
          <p:cNvPr id="4" name="Picture 3">
            <a:extLst>
              <a:ext uri="{FF2B5EF4-FFF2-40B4-BE49-F238E27FC236}">
                <a16:creationId xmlns:a16="http://schemas.microsoft.com/office/drawing/2014/main" id="{21002E41-61E0-33DB-2FC4-86151B336802}"/>
              </a:ext>
            </a:extLst>
          </p:cNvPr>
          <p:cNvPicPr>
            <a:picLocks noChangeAspect="1"/>
          </p:cNvPicPr>
          <p:nvPr/>
        </p:nvPicPr>
        <p:blipFill>
          <a:blip r:embed="rId3"/>
          <a:stretch>
            <a:fillRect/>
          </a:stretch>
        </p:blipFill>
        <p:spPr>
          <a:xfrm>
            <a:off x="1423852" y="1246753"/>
            <a:ext cx="9466217" cy="4187170"/>
          </a:xfrm>
          <a:prstGeom prst="rect">
            <a:avLst/>
          </a:prstGeom>
        </p:spPr>
      </p:pic>
      <p:sp>
        <p:nvSpPr>
          <p:cNvPr id="5" name="Text Placeholder 3">
            <a:extLst>
              <a:ext uri="{FF2B5EF4-FFF2-40B4-BE49-F238E27FC236}">
                <a16:creationId xmlns:a16="http://schemas.microsoft.com/office/drawing/2014/main" id="{82BA3E62-8651-3DA7-B9A3-E015D692415A}"/>
              </a:ext>
            </a:extLst>
          </p:cNvPr>
          <p:cNvSpPr txBox="1">
            <a:spLocks/>
          </p:cNvSpPr>
          <p:nvPr/>
        </p:nvSpPr>
        <p:spPr>
          <a:xfrm>
            <a:off x="468001" y="5395216"/>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Over the past couple of months, companies have become less worried about high inflation pushing up on wage growth. Energy prices have since risen again, however</a:t>
            </a:r>
          </a:p>
          <a:p>
            <a:r>
              <a:rPr lang="en-GB" sz="2000" dirty="0"/>
              <a:t>Still very early days – this year’s wage round largely complete before conflict started and we may not observe impact on wage growth until early next year</a:t>
            </a:r>
          </a:p>
        </p:txBody>
      </p:sp>
    </p:spTree>
    <p:extLst>
      <p:ext uri="{BB962C8B-B14F-4D97-AF65-F5344CB8AC3E}">
        <p14:creationId xmlns:p14="http://schemas.microsoft.com/office/powerpoint/2010/main" val="2232145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B10F8-E4CE-4430-96D5-95903D9A3E6B}"/>
              </a:ext>
            </a:extLst>
          </p:cNvPr>
          <p:cNvSpPr>
            <a:spLocks noGrp="1"/>
          </p:cNvSpPr>
          <p:nvPr>
            <p:ph type="title"/>
          </p:nvPr>
        </p:nvSpPr>
        <p:spPr>
          <a:xfrm>
            <a:off x="468000" y="457199"/>
            <a:ext cx="11266799" cy="594361"/>
          </a:xfrm>
        </p:spPr>
        <p:txBody>
          <a:bodyPr/>
          <a:lstStyle/>
          <a:p>
            <a:r>
              <a:rPr lang="en-GB" dirty="0">
                <a:cs typeface="Arial"/>
              </a:rPr>
              <a:t>Chart B.1: Household attentiveness to inflation is high</a:t>
            </a:r>
            <a:br>
              <a:rPr lang="en-GB" dirty="0">
                <a:cs typeface="Arial" panose="020B0604020202020204" pitchFamily="34" charset="0"/>
              </a:rPr>
            </a:br>
            <a:endParaRPr lang="en-GB" b="0" baseline="30000" dirty="0">
              <a:cs typeface="Arial" panose="020B0604020202020204" pitchFamily="34" charset="0"/>
            </a:endParaRPr>
          </a:p>
        </p:txBody>
      </p:sp>
      <p:pic>
        <p:nvPicPr>
          <p:cNvPr id="4" name="Picture 3">
            <a:extLst>
              <a:ext uri="{FF2B5EF4-FFF2-40B4-BE49-F238E27FC236}">
                <a16:creationId xmlns:a16="http://schemas.microsoft.com/office/drawing/2014/main" id="{CA87DB01-ACAC-ABFA-9D1F-747C180568EE}"/>
              </a:ext>
            </a:extLst>
          </p:cNvPr>
          <p:cNvPicPr>
            <a:picLocks noChangeAspect="1"/>
          </p:cNvPicPr>
          <p:nvPr/>
        </p:nvPicPr>
        <p:blipFill>
          <a:blip r:embed="rId3"/>
          <a:stretch>
            <a:fillRect/>
          </a:stretch>
        </p:blipFill>
        <p:spPr>
          <a:xfrm>
            <a:off x="1262170" y="945058"/>
            <a:ext cx="8456596" cy="4581684"/>
          </a:xfrm>
          <a:prstGeom prst="rect">
            <a:avLst/>
          </a:prstGeom>
        </p:spPr>
      </p:pic>
      <p:sp>
        <p:nvSpPr>
          <p:cNvPr id="5" name="Text Placeholder 3">
            <a:extLst>
              <a:ext uri="{FF2B5EF4-FFF2-40B4-BE49-F238E27FC236}">
                <a16:creationId xmlns:a16="http://schemas.microsoft.com/office/drawing/2014/main" id="{1537EFFE-2BBE-5C02-EC6A-F8D230D3EB6C}"/>
              </a:ext>
            </a:extLst>
          </p:cNvPr>
          <p:cNvSpPr txBox="1">
            <a:spLocks/>
          </p:cNvSpPr>
          <p:nvPr/>
        </p:nvSpPr>
        <p:spPr>
          <a:xfrm>
            <a:off x="468000" y="5551970"/>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Moreover, recent experience of high inflation may affect behaviour too. </a:t>
            </a:r>
          </a:p>
          <a:p>
            <a:r>
              <a:rPr lang="en-GB" sz="2000" dirty="0"/>
              <a:t>Households are much more attentive to developments in prices than they were before the war in Ukraine, and may try to ensure make up any loss in spending power.</a:t>
            </a:r>
          </a:p>
        </p:txBody>
      </p:sp>
    </p:spTree>
    <p:extLst>
      <p:ext uri="{BB962C8B-B14F-4D97-AF65-F5344CB8AC3E}">
        <p14:creationId xmlns:p14="http://schemas.microsoft.com/office/powerpoint/2010/main" val="3930991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6EA27-86B3-28CD-22C7-31A4F44C3DB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DBC640F-E4B8-3F11-1114-9517FDE3A236}"/>
              </a:ext>
            </a:extLst>
          </p:cNvPr>
          <p:cNvSpPr>
            <a:spLocks noGrp="1"/>
          </p:cNvSpPr>
          <p:nvPr>
            <p:ph type="body" sz="quarter" idx="13"/>
          </p:nvPr>
        </p:nvSpPr>
        <p:spPr>
          <a:xfrm>
            <a:off x="457200" y="1256652"/>
            <a:ext cx="11268643" cy="5507367"/>
          </a:xfrm>
        </p:spPr>
        <p:txBody>
          <a:bodyPr/>
          <a:lstStyle/>
          <a:p>
            <a:r>
              <a:rPr lang="en-GB"/>
              <a:t>Overall, the MPC judges at this time that second-round effects will probably be moderate.  </a:t>
            </a:r>
          </a:p>
          <a:p>
            <a:endParaRPr lang="en-GB"/>
          </a:p>
          <a:p>
            <a:r>
              <a:rPr lang="en-GB"/>
              <a:t>But the outlook is uncertain and the risk of strong inflationary pressures continues to be greater than the risk of weak inflationary pressures. </a:t>
            </a:r>
          </a:p>
          <a:p>
            <a:endParaRPr lang="en-GB"/>
          </a:p>
          <a:p>
            <a:r>
              <a:rPr lang="en-GB"/>
              <a:t>As in April, the MPC continues to judge that weakness in economic activity and demand for labour is likely to help contain the strength of second-round effects. </a:t>
            </a:r>
          </a:p>
          <a:p>
            <a:endParaRPr lang="en-GB"/>
          </a:p>
          <a:p>
            <a:r>
              <a:rPr lang="en-GB"/>
              <a:t>But other factors could lead to grater second-round effects and there is not enough evidence yet to rule out this risk. </a:t>
            </a:r>
          </a:p>
        </p:txBody>
      </p:sp>
      <p:sp>
        <p:nvSpPr>
          <p:cNvPr id="4" name="Title 3">
            <a:extLst>
              <a:ext uri="{FF2B5EF4-FFF2-40B4-BE49-F238E27FC236}">
                <a16:creationId xmlns:a16="http://schemas.microsoft.com/office/drawing/2014/main" id="{9CE2F914-E60D-9BE7-C22A-67604ED08F54}"/>
              </a:ext>
            </a:extLst>
          </p:cNvPr>
          <p:cNvSpPr>
            <a:spLocks noGrp="1"/>
          </p:cNvSpPr>
          <p:nvPr>
            <p:ph type="title"/>
          </p:nvPr>
        </p:nvSpPr>
        <p:spPr>
          <a:xfrm>
            <a:off x="457200" y="343839"/>
            <a:ext cx="11277600" cy="912814"/>
          </a:xfrm>
        </p:spPr>
        <p:txBody>
          <a:bodyPr/>
          <a:lstStyle/>
          <a:p>
            <a:r>
              <a:rPr lang="en-GB"/>
              <a:t>Key policy judgement 1</a:t>
            </a:r>
          </a:p>
        </p:txBody>
      </p:sp>
      <p:sp>
        <p:nvSpPr>
          <p:cNvPr id="6" name="Slide Number Placeholder 5">
            <a:extLst>
              <a:ext uri="{FF2B5EF4-FFF2-40B4-BE49-F238E27FC236}">
                <a16:creationId xmlns:a16="http://schemas.microsoft.com/office/drawing/2014/main" id="{057E44B9-D6BB-1B2B-51C4-B3DE034685D8}"/>
              </a:ext>
            </a:extLst>
          </p:cNvPr>
          <p:cNvSpPr>
            <a:spLocks noGrp="1"/>
          </p:cNvSpPr>
          <p:nvPr>
            <p:ph type="sldNum" sz="quarter" idx="12"/>
          </p:nvPr>
        </p:nvSpPr>
        <p:spPr/>
        <p:txBody>
          <a:bodyPr/>
          <a:lstStyle/>
          <a:p>
            <a:fld id="{B0B34E4B-25F1-4D72-B319-B9B5A0ABC919}" type="slidenum">
              <a:rPr lang="en-GB" smtClean="0"/>
              <a:t>22</a:t>
            </a:fld>
            <a:endParaRPr lang="en-GB"/>
          </a:p>
        </p:txBody>
      </p:sp>
    </p:spTree>
    <p:extLst>
      <p:ext uri="{BB962C8B-B14F-4D97-AF65-F5344CB8AC3E}">
        <p14:creationId xmlns:p14="http://schemas.microsoft.com/office/powerpoint/2010/main" val="2982070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DA272-A992-6CA2-0E0B-C5268232BC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33665E-30EE-9CF8-ABD0-3B2FC6FA2732}"/>
              </a:ext>
            </a:extLst>
          </p:cNvPr>
          <p:cNvSpPr>
            <a:spLocks noGrp="1"/>
          </p:cNvSpPr>
          <p:nvPr>
            <p:ph type="title"/>
          </p:nvPr>
        </p:nvSpPr>
        <p:spPr/>
        <p:txBody>
          <a:bodyPr/>
          <a:lstStyle/>
          <a:p>
            <a:r>
              <a:rPr lang="en-GB"/>
              <a:t>Main points from the MPR</a:t>
            </a:r>
          </a:p>
        </p:txBody>
      </p:sp>
      <p:sp>
        <p:nvSpPr>
          <p:cNvPr id="3" name="Text Placeholder 2">
            <a:extLst>
              <a:ext uri="{FF2B5EF4-FFF2-40B4-BE49-F238E27FC236}">
                <a16:creationId xmlns:a16="http://schemas.microsoft.com/office/drawing/2014/main" id="{05952CD7-74C6-CE0C-58A2-95662BE695D2}"/>
              </a:ext>
            </a:extLst>
          </p:cNvPr>
          <p:cNvSpPr>
            <a:spLocks noGrp="1"/>
          </p:cNvSpPr>
          <p:nvPr>
            <p:ph type="body" idx="1"/>
          </p:nvPr>
        </p:nvSpPr>
        <p:spPr/>
        <p:txBody>
          <a:bodyPr/>
          <a:lstStyle/>
          <a:p>
            <a:r>
              <a:rPr lang="en-GB">
                <a:latin typeface="Century Gothic" panose="020B0502020202020204" pitchFamily="34" charset="0"/>
              </a:rPr>
              <a:t>Key policy judgement 2</a:t>
            </a:r>
          </a:p>
        </p:txBody>
      </p:sp>
      <p:sp>
        <p:nvSpPr>
          <p:cNvPr id="6" name="Slide Number Placeholder 5">
            <a:extLst>
              <a:ext uri="{FF2B5EF4-FFF2-40B4-BE49-F238E27FC236}">
                <a16:creationId xmlns:a16="http://schemas.microsoft.com/office/drawing/2014/main" id="{10669E78-BE61-A967-43F5-131D608950A7}"/>
              </a:ext>
            </a:extLst>
          </p:cNvPr>
          <p:cNvSpPr>
            <a:spLocks noGrp="1"/>
          </p:cNvSpPr>
          <p:nvPr>
            <p:ph type="sldNum" sz="quarter" idx="12"/>
          </p:nvPr>
        </p:nvSpPr>
        <p:spPr/>
        <p:txBody>
          <a:bodyPr/>
          <a:lstStyle/>
          <a:p>
            <a:fld id="{B0B34E4B-25F1-4D72-B319-B9B5A0ABC919}" type="slidenum">
              <a:rPr lang="en-GB" smtClean="0"/>
              <a:t>23</a:t>
            </a:fld>
            <a:endParaRPr lang="en-GB"/>
          </a:p>
        </p:txBody>
      </p:sp>
    </p:spTree>
    <p:extLst>
      <p:ext uri="{BB962C8B-B14F-4D97-AF65-F5344CB8AC3E}">
        <p14:creationId xmlns:p14="http://schemas.microsoft.com/office/powerpoint/2010/main" val="430521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659BD-796D-D271-A081-2D0B5176BD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66E2AFF-22F1-3106-F030-0FBDAFF3A4A9}"/>
              </a:ext>
            </a:extLst>
          </p:cNvPr>
          <p:cNvSpPr>
            <a:spLocks noGrp="1"/>
          </p:cNvSpPr>
          <p:nvPr>
            <p:ph type="body" sz="quarter" idx="13"/>
          </p:nvPr>
        </p:nvSpPr>
        <p:spPr>
          <a:xfrm>
            <a:off x="457200" y="1256652"/>
            <a:ext cx="11268643" cy="5507367"/>
          </a:xfrm>
        </p:spPr>
        <p:txBody>
          <a:bodyPr/>
          <a:lstStyle/>
          <a:p>
            <a:r>
              <a:rPr lang="en-GB" dirty="0"/>
              <a:t>MPC members have to make a judgement call meeting by meeting about how to balance the costs of leaning too little against inflationary pressures against the cost of leaning too much. </a:t>
            </a:r>
          </a:p>
          <a:p>
            <a:endParaRPr lang="en-GB" dirty="0"/>
          </a:p>
          <a:p>
            <a:r>
              <a:rPr lang="en-GB" dirty="0"/>
              <a:t>In thinking about that this round, they’ve looked at a central forecast and two scenarios which they found useful as they came to their decision </a:t>
            </a:r>
          </a:p>
          <a:p>
            <a:endParaRPr lang="en-GB" dirty="0"/>
          </a:p>
          <a:p>
            <a:r>
              <a:rPr lang="en-GB" dirty="0"/>
              <a:t>Not all encompassing and don’t cover the full set of risks, and none will be exactly correct.</a:t>
            </a:r>
          </a:p>
          <a:p>
            <a:endParaRPr lang="en-GB" dirty="0"/>
          </a:p>
          <a:p>
            <a:r>
              <a:rPr lang="en-GB" dirty="0"/>
              <a:t>Not aiming to keep with every single up and down in oil prices – focus instead on potential implications for the medium term.	</a:t>
            </a:r>
          </a:p>
        </p:txBody>
      </p:sp>
      <p:sp>
        <p:nvSpPr>
          <p:cNvPr id="4" name="Title 3">
            <a:extLst>
              <a:ext uri="{FF2B5EF4-FFF2-40B4-BE49-F238E27FC236}">
                <a16:creationId xmlns:a16="http://schemas.microsoft.com/office/drawing/2014/main" id="{B3F531D5-BB34-478C-0682-E08A38B2EB06}"/>
              </a:ext>
            </a:extLst>
          </p:cNvPr>
          <p:cNvSpPr>
            <a:spLocks noGrp="1"/>
          </p:cNvSpPr>
          <p:nvPr>
            <p:ph type="title"/>
          </p:nvPr>
        </p:nvSpPr>
        <p:spPr>
          <a:xfrm>
            <a:off x="457200" y="343839"/>
            <a:ext cx="11277600" cy="912814"/>
          </a:xfrm>
        </p:spPr>
        <p:txBody>
          <a:bodyPr/>
          <a:lstStyle/>
          <a:p>
            <a:r>
              <a:rPr lang="en-GB" dirty="0"/>
              <a:t>Baseline forecast and scenarios</a:t>
            </a:r>
          </a:p>
        </p:txBody>
      </p:sp>
      <p:sp>
        <p:nvSpPr>
          <p:cNvPr id="6" name="Slide Number Placeholder 5">
            <a:extLst>
              <a:ext uri="{FF2B5EF4-FFF2-40B4-BE49-F238E27FC236}">
                <a16:creationId xmlns:a16="http://schemas.microsoft.com/office/drawing/2014/main" id="{C40E3D40-EA3A-5BC4-C815-1108F09EBF56}"/>
              </a:ext>
            </a:extLst>
          </p:cNvPr>
          <p:cNvSpPr>
            <a:spLocks noGrp="1"/>
          </p:cNvSpPr>
          <p:nvPr>
            <p:ph type="sldNum" sz="quarter" idx="12"/>
          </p:nvPr>
        </p:nvSpPr>
        <p:spPr/>
        <p:txBody>
          <a:bodyPr/>
          <a:lstStyle/>
          <a:p>
            <a:fld id="{B0B34E4B-25F1-4D72-B319-B9B5A0ABC919}" type="slidenum">
              <a:rPr lang="en-GB" smtClean="0"/>
              <a:t>24</a:t>
            </a:fld>
            <a:endParaRPr lang="en-GB"/>
          </a:p>
        </p:txBody>
      </p:sp>
    </p:spTree>
    <p:extLst>
      <p:ext uri="{BB962C8B-B14F-4D97-AF65-F5344CB8AC3E}">
        <p14:creationId xmlns:p14="http://schemas.microsoft.com/office/powerpoint/2010/main" val="1107050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248C1-9D62-2CBF-B42B-A03504848E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D8E6256-4F96-DB52-C54A-AB32AC3B7912}"/>
              </a:ext>
            </a:extLst>
          </p:cNvPr>
          <p:cNvSpPr>
            <a:spLocks noGrp="1"/>
          </p:cNvSpPr>
          <p:nvPr>
            <p:ph type="title"/>
          </p:nvPr>
        </p:nvSpPr>
        <p:spPr>
          <a:xfrm>
            <a:off x="457200" y="343839"/>
            <a:ext cx="11277600" cy="912814"/>
          </a:xfrm>
        </p:spPr>
        <p:txBody>
          <a:bodyPr/>
          <a:lstStyle/>
          <a:p>
            <a:r>
              <a:rPr lang="en-GB" dirty="0"/>
              <a:t>Table 3.A: Key assumptions and judgements in the central projection and scenarios</a:t>
            </a:r>
          </a:p>
        </p:txBody>
      </p:sp>
      <p:sp>
        <p:nvSpPr>
          <p:cNvPr id="6" name="Slide Number Placeholder 5">
            <a:extLst>
              <a:ext uri="{FF2B5EF4-FFF2-40B4-BE49-F238E27FC236}">
                <a16:creationId xmlns:a16="http://schemas.microsoft.com/office/drawing/2014/main" id="{5EC8995A-DCF6-C4CD-63E3-E141A32260B3}"/>
              </a:ext>
            </a:extLst>
          </p:cNvPr>
          <p:cNvSpPr>
            <a:spLocks noGrp="1"/>
          </p:cNvSpPr>
          <p:nvPr>
            <p:ph type="sldNum" sz="quarter" idx="12"/>
          </p:nvPr>
        </p:nvSpPr>
        <p:spPr/>
        <p:txBody>
          <a:bodyPr/>
          <a:lstStyle/>
          <a:p>
            <a:fld id="{B0B34E4B-25F1-4D72-B319-B9B5A0ABC919}" type="slidenum">
              <a:rPr lang="en-GB" smtClean="0"/>
              <a:t>25</a:t>
            </a:fld>
            <a:endParaRPr lang="en-GB"/>
          </a:p>
        </p:txBody>
      </p:sp>
      <p:graphicFrame>
        <p:nvGraphicFramePr>
          <p:cNvPr id="13" name="Table 12">
            <a:extLst>
              <a:ext uri="{FF2B5EF4-FFF2-40B4-BE49-F238E27FC236}">
                <a16:creationId xmlns:a16="http://schemas.microsoft.com/office/drawing/2014/main" id="{2504F46C-F926-2EAC-F534-DEABA3E338E0}"/>
              </a:ext>
            </a:extLst>
          </p:cNvPr>
          <p:cNvGraphicFramePr>
            <a:graphicFrameLocks noGrp="1"/>
          </p:cNvGraphicFramePr>
          <p:nvPr>
            <p:extLst>
              <p:ext uri="{D42A27DB-BD31-4B8C-83A1-F6EECF244321}">
                <p14:modId xmlns:p14="http://schemas.microsoft.com/office/powerpoint/2010/main" val="625308341"/>
              </p:ext>
            </p:extLst>
          </p:nvPr>
        </p:nvGraphicFramePr>
        <p:xfrm>
          <a:off x="457200" y="1360805"/>
          <a:ext cx="11277600" cy="5074947"/>
        </p:xfrm>
        <a:graphic>
          <a:graphicData uri="http://schemas.openxmlformats.org/drawingml/2006/table">
            <a:tbl>
              <a:tblPr firstRow="1" bandRow="1">
                <a:tableStyleId>{073A0DAA-6AF3-43AB-8588-CEC1D06C72B9}</a:tableStyleId>
              </a:tblPr>
              <a:tblGrid>
                <a:gridCol w="2819400">
                  <a:extLst>
                    <a:ext uri="{9D8B030D-6E8A-4147-A177-3AD203B41FA5}">
                      <a16:colId xmlns:a16="http://schemas.microsoft.com/office/drawing/2014/main" val="3700555273"/>
                    </a:ext>
                  </a:extLst>
                </a:gridCol>
                <a:gridCol w="2819400">
                  <a:extLst>
                    <a:ext uri="{9D8B030D-6E8A-4147-A177-3AD203B41FA5}">
                      <a16:colId xmlns:a16="http://schemas.microsoft.com/office/drawing/2014/main" val="75495520"/>
                    </a:ext>
                  </a:extLst>
                </a:gridCol>
                <a:gridCol w="2819400">
                  <a:extLst>
                    <a:ext uri="{9D8B030D-6E8A-4147-A177-3AD203B41FA5}">
                      <a16:colId xmlns:a16="http://schemas.microsoft.com/office/drawing/2014/main" val="3335284973"/>
                    </a:ext>
                  </a:extLst>
                </a:gridCol>
                <a:gridCol w="2819400">
                  <a:extLst>
                    <a:ext uri="{9D8B030D-6E8A-4147-A177-3AD203B41FA5}">
                      <a16:colId xmlns:a16="http://schemas.microsoft.com/office/drawing/2014/main" val="313166841"/>
                    </a:ext>
                  </a:extLst>
                </a:gridCol>
              </a:tblGrid>
              <a:tr h="317354">
                <a:tc>
                  <a:txBody>
                    <a:bodyPr/>
                    <a:lstStyle/>
                    <a:p>
                      <a:endParaRPr lang="en-GB"/>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a:solidFill>
                            <a:schemeClr val="bg2"/>
                          </a:solidFill>
                        </a:rPr>
                        <a:t>Central projection</a:t>
                      </a:r>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a:solidFill>
                            <a:schemeClr val="bg2"/>
                          </a:solidFill>
                        </a:rPr>
                        <a:t>Milder scenario</a:t>
                      </a:r>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a:solidFill>
                            <a:schemeClr val="bg2"/>
                          </a:solidFill>
                        </a:rPr>
                        <a:t>Adverse scenario</a:t>
                      </a:r>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3434824"/>
                  </a:ext>
                </a:extLst>
              </a:tr>
              <a:tr h="1745446">
                <a:tc>
                  <a:txBody>
                    <a:bodyPr/>
                    <a:lstStyle/>
                    <a:p>
                      <a:r>
                        <a:rPr lang="en-GB" b="1"/>
                        <a:t>Energy prices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a:solidFill>
                            <a:schemeClr val="dk1"/>
                          </a:solidFill>
                          <a:latin typeface="+mn-lt"/>
                          <a:ea typeface="+mn-ea"/>
                          <a:cs typeface="+mn-cs"/>
                        </a:rPr>
                        <a:t>Energy prices for wholesale oil and gas follow the market futures curves over the 15 UK working days to 20 July.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chemeClr val="dk1"/>
                          </a:solidFill>
                          <a:latin typeface="+mn-lt"/>
                          <a:ea typeface="+mn-ea"/>
                          <a:cs typeface="+mn-cs"/>
                        </a:rPr>
                        <a:t>Energy future prices follow the paths as observed on 1 July, capturing the lower prices after the signing of the Memorandum of Understanding (MoU).</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chemeClr val="dk1"/>
                          </a:solidFill>
                          <a:latin typeface="+mn-lt"/>
                          <a:ea typeface="+mn-ea"/>
                          <a:cs typeface="+mn-cs"/>
                        </a:rPr>
                        <a:t>Energy prices rise materially above the central projection and remain persistently higher over the forecast period.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0620049"/>
                  </a:ext>
                </a:extLst>
              </a:tr>
              <a:tr h="2697507">
                <a:tc>
                  <a:txBody>
                    <a:bodyPr/>
                    <a:lstStyle/>
                    <a:p>
                      <a:endParaRPr lang="en-GB" b="1"/>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kern="1200" baseline="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kern="1200" baseline="0" dirty="0">
                        <a:solidFill>
                          <a:schemeClr val="dk1"/>
                        </a:solidFill>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89098060"/>
                  </a:ext>
                </a:extLst>
              </a:tr>
            </a:tbl>
          </a:graphicData>
        </a:graphic>
      </p:graphicFrame>
    </p:spTree>
    <p:extLst>
      <p:ext uri="{BB962C8B-B14F-4D97-AF65-F5344CB8AC3E}">
        <p14:creationId xmlns:p14="http://schemas.microsoft.com/office/powerpoint/2010/main" val="171370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C4D24-A20E-EF0A-3704-D2313D645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67532-3103-A0E4-E760-0DCB6CBEA84F}"/>
              </a:ext>
            </a:extLst>
          </p:cNvPr>
          <p:cNvSpPr>
            <a:spLocks noGrp="1"/>
          </p:cNvSpPr>
          <p:nvPr>
            <p:ph type="title"/>
          </p:nvPr>
        </p:nvSpPr>
        <p:spPr>
          <a:xfrm>
            <a:off x="468002" y="424544"/>
            <a:ext cx="11215998" cy="711201"/>
          </a:xfrm>
        </p:spPr>
        <p:txBody>
          <a:bodyPr/>
          <a:lstStyle/>
          <a:p>
            <a:r>
              <a:rPr lang="en-GB" dirty="0">
                <a:cs typeface="Arial"/>
              </a:rPr>
              <a:t>Chart 3.1: Energy price paths are higher in the adverse scenario relative to the central projection and milder scenario</a:t>
            </a:r>
            <a:br>
              <a:rPr lang="en-GB" b="0" dirty="0">
                <a:cs typeface="Arial" panose="020B0604020202020204" pitchFamily="34" charset="0"/>
              </a:rPr>
            </a:br>
            <a:endParaRPr lang="en-GB" b="0" dirty="0">
              <a:cs typeface="Arial" panose="020B0604020202020204" pitchFamily="34" charset="0"/>
            </a:endParaRPr>
          </a:p>
        </p:txBody>
      </p:sp>
      <p:pic>
        <p:nvPicPr>
          <p:cNvPr id="3" name="Picture 2" descr="Relative to the central projection, energy prices are assumed to be much higher and more persistent in the adverse scenario.">
            <a:extLst>
              <a:ext uri="{FF2B5EF4-FFF2-40B4-BE49-F238E27FC236}">
                <a16:creationId xmlns:a16="http://schemas.microsoft.com/office/drawing/2014/main" id="{E82A668E-57D9-D9A7-6CEA-C6E83D7899FD}"/>
              </a:ext>
            </a:extLst>
          </p:cNvPr>
          <p:cNvPicPr>
            <a:picLocks noChangeAspect="1"/>
          </p:cNvPicPr>
          <p:nvPr/>
        </p:nvPicPr>
        <p:blipFill>
          <a:blip r:embed="rId3"/>
          <a:stretch>
            <a:fillRect/>
          </a:stretch>
        </p:blipFill>
        <p:spPr>
          <a:xfrm>
            <a:off x="458476" y="1204962"/>
            <a:ext cx="11235050" cy="4082319"/>
          </a:xfrm>
          <a:prstGeom prst="rect">
            <a:avLst/>
          </a:prstGeom>
        </p:spPr>
      </p:pic>
      <p:sp>
        <p:nvSpPr>
          <p:cNvPr id="5" name="Text Placeholder 3">
            <a:extLst>
              <a:ext uri="{FF2B5EF4-FFF2-40B4-BE49-F238E27FC236}">
                <a16:creationId xmlns:a16="http://schemas.microsoft.com/office/drawing/2014/main" id="{46AAF033-2F06-1ADC-1A2D-81A9F957D25B}"/>
              </a:ext>
            </a:extLst>
          </p:cNvPr>
          <p:cNvSpPr txBox="1">
            <a:spLocks/>
          </p:cNvSpPr>
          <p:nvPr/>
        </p:nvSpPr>
        <p:spPr>
          <a:xfrm>
            <a:off x="468001" y="5297251"/>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Central projection has oil prices falling back to $70 and gas to 60p per therm. </a:t>
            </a:r>
          </a:p>
          <a:p>
            <a:r>
              <a:rPr lang="en-GB" sz="2000" dirty="0"/>
              <a:t>The milder scenario runs off early July energy prices.</a:t>
            </a:r>
          </a:p>
          <a:p>
            <a:r>
              <a:rPr lang="en-GB" sz="2000" dirty="0"/>
              <a:t>Adverse scenario assumes conflict continues with occasional flare ups and no clear resolution. Oil prices rise above $100 again and fall back much more slowly. </a:t>
            </a:r>
          </a:p>
        </p:txBody>
      </p:sp>
    </p:spTree>
    <p:extLst>
      <p:ext uri="{BB962C8B-B14F-4D97-AF65-F5344CB8AC3E}">
        <p14:creationId xmlns:p14="http://schemas.microsoft.com/office/powerpoint/2010/main" val="4102641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F51E7-3BD4-B550-B57E-16909AB57F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442C94F-FE1D-83DF-1439-6B24AFF2259F}"/>
              </a:ext>
            </a:extLst>
          </p:cNvPr>
          <p:cNvSpPr>
            <a:spLocks noGrp="1"/>
          </p:cNvSpPr>
          <p:nvPr>
            <p:ph type="title"/>
          </p:nvPr>
        </p:nvSpPr>
        <p:spPr>
          <a:xfrm>
            <a:off x="457200" y="343839"/>
            <a:ext cx="11277600" cy="912814"/>
          </a:xfrm>
        </p:spPr>
        <p:txBody>
          <a:bodyPr/>
          <a:lstStyle/>
          <a:p>
            <a:r>
              <a:rPr lang="en-GB" dirty="0"/>
              <a:t>Table 3.A: Key assumptions and judgements in the central projection and scenarios</a:t>
            </a:r>
          </a:p>
        </p:txBody>
      </p:sp>
      <p:sp>
        <p:nvSpPr>
          <p:cNvPr id="6" name="Slide Number Placeholder 5">
            <a:extLst>
              <a:ext uri="{FF2B5EF4-FFF2-40B4-BE49-F238E27FC236}">
                <a16:creationId xmlns:a16="http://schemas.microsoft.com/office/drawing/2014/main" id="{864C54CF-A961-A6A8-4433-3C0E82C56DED}"/>
              </a:ext>
            </a:extLst>
          </p:cNvPr>
          <p:cNvSpPr>
            <a:spLocks noGrp="1"/>
          </p:cNvSpPr>
          <p:nvPr>
            <p:ph type="sldNum" sz="quarter" idx="12"/>
          </p:nvPr>
        </p:nvSpPr>
        <p:spPr/>
        <p:txBody>
          <a:bodyPr/>
          <a:lstStyle/>
          <a:p>
            <a:fld id="{B0B34E4B-25F1-4D72-B319-B9B5A0ABC919}" type="slidenum">
              <a:rPr lang="en-GB" smtClean="0"/>
              <a:t>27</a:t>
            </a:fld>
            <a:endParaRPr lang="en-GB"/>
          </a:p>
        </p:txBody>
      </p:sp>
      <p:graphicFrame>
        <p:nvGraphicFramePr>
          <p:cNvPr id="13" name="Table 12">
            <a:extLst>
              <a:ext uri="{FF2B5EF4-FFF2-40B4-BE49-F238E27FC236}">
                <a16:creationId xmlns:a16="http://schemas.microsoft.com/office/drawing/2014/main" id="{D9200CC8-7F05-E959-0981-0A904CFCB76A}"/>
              </a:ext>
            </a:extLst>
          </p:cNvPr>
          <p:cNvGraphicFramePr>
            <a:graphicFrameLocks noGrp="1"/>
          </p:cNvGraphicFramePr>
          <p:nvPr/>
        </p:nvGraphicFramePr>
        <p:xfrm>
          <a:off x="457200" y="1360805"/>
          <a:ext cx="11277600" cy="5212080"/>
        </p:xfrm>
        <a:graphic>
          <a:graphicData uri="http://schemas.openxmlformats.org/drawingml/2006/table">
            <a:tbl>
              <a:tblPr firstRow="1" bandRow="1">
                <a:tableStyleId>{073A0DAA-6AF3-43AB-8588-CEC1D06C72B9}</a:tableStyleId>
              </a:tblPr>
              <a:tblGrid>
                <a:gridCol w="2819400">
                  <a:extLst>
                    <a:ext uri="{9D8B030D-6E8A-4147-A177-3AD203B41FA5}">
                      <a16:colId xmlns:a16="http://schemas.microsoft.com/office/drawing/2014/main" val="3700555273"/>
                    </a:ext>
                  </a:extLst>
                </a:gridCol>
                <a:gridCol w="2819400">
                  <a:extLst>
                    <a:ext uri="{9D8B030D-6E8A-4147-A177-3AD203B41FA5}">
                      <a16:colId xmlns:a16="http://schemas.microsoft.com/office/drawing/2014/main" val="75495520"/>
                    </a:ext>
                  </a:extLst>
                </a:gridCol>
                <a:gridCol w="2819400">
                  <a:extLst>
                    <a:ext uri="{9D8B030D-6E8A-4147-A177-3AD203B41FA5}">
                      <a16:colId xmlns:a16="http://schemas.microsoft.com/office/drawing/2014/main" val="3335284973"/>
                    </a:ext>
                  </a:extLst>
                </a:gridCol>
                <a:gridCol w="2819400">
                  <a:extLst>
                    <a:ext uri="{9D8B030D-6E8A-4147-A177-3AD203B41FA5}">
                      <a16:colId xmlns:a16="http://schemas.microsoft.com/office/drawing/2014/main" val="313166841"/>
                    </a:ext>
                  </a:extLst>
                </a:gridCol>
              </a:tblGrid>
              <a:tr h="317354">
                <a:tc>
                  <a:txBody>
                    <a:bodyPr/>
                    <a:lstStyle/>
                    <a:p>
                      <a:endParaRPr lang="en-GB"/>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chemeClr val="bg2"/>
                          </a:solidFill>
                        </a:rPr>
                        <a:t>Central projection</a:t>
                      </a:r>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a:solidFill>
                            <a:schemeClr val="bg2"/>
                          </a:solidFill>
                        </a:rPr>
                        <a:t>Milder scenario</a:t>
                      </a:r>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a:solidFill>
                            <a:schemeClr val="bg2"/>
                          </a:solidFill>
                        </a:rPr>
                        <a:t>Adverse scenario</a:t>
                      </a:r>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3434824"/>
                  </a:ext>
                </a:extLst>
              </a:tr>
              <a:tr h="1745446">
                <a:tc>
                  <a:txBody>
                    <a:bodyPr/>
                    <a:lstStyle/>
                    <a:p>
                      <a:r>
                        <a:rPr lang="en-GB" b="1"/>
                        <a:t>Energy prices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a:solidFill>
                            <a:schemeClr val="dk1"/>
                          </a:solidFill>
                          <a:latin typeface="+mn-lt"/>
                          <a:ea typeface="+mn-ea"/>
                          <a:cs typeface="+mn-cs"/>
                        </a:rPr>
                        <a:t>Energy prices for wholesale oil and gas follow the market futures curves over the 15 UK working days to 20 July.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a:solidFill>
                            <a:schemeClr val="dk1"/>
                          </a:solidFill>
                          <a:latin typeface="+mn-lt"/>
                          <a:ea typeface="+mn-ea"/>
                          <a:cs typeface="+mn-cs"/>
                        </a:rPr>
                        <a:t>Energy future prices follow the paths as observed on 1 July, capturing the lower prices after the signing of the Memorandum of Understanding (MoU).</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a:solidFill>
                            <a:schemeClr val="dk1"/>
                          </a:solidFill>
                          <a:latin typeface="+mn-lt"/>
                          <a:ea typeface="+mn-ea"/>
                          <a:cs typeface="+mn-cs"/>
                        </a:rPr>
                        <a:t>Energy prices rise materially above the central projection and remain persistently higher over the forecast period.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0620049"/>
                  </a:ext>
                </a:extLst>
              </a:tr>
              <a:tr h="2697507">
                <a:tc>
                  <a:txBody>
                    <a:bodyPr/>
                    <a:lstStyle/>
                    <a:p>
                      <a:r>
                        <a:rPr lang="en-GB" b="1"/>
                        <a:t>Second-round effects from recent energy shock</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a:solidFill>
                            <a:schemeClr val="dk1"/>
                          </a:solidFill>
                          <a:latin typeface="+mn-lt"/>
                          <a:ea typeface="+mn-ea"/>
                          <a:cs typeface="+mn-cs"/>
                        </a:rPr>
                        <a:t>Moderate additional second-round effects, consistent with some effect on short-term inflation expectations and hence wages. In addition, heightened attentiveness to inflation also contributes to s</a:t>
                      </a:r>
                      <a:r>
                        <a:rPr lang="en-GB"/>
                        <a:t>econd-round effects.</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a:solidFill>
                            <a:schemeClr val="dk1"/>
                          </a:solidFill>
                          <a:latin typeface="+mn-lt"/>
                          <a:ea typeface="+mn-ea"/>
                          <a:cs typeface="+mn-cs"/>
                        </a:rPr>
                        <a:t>No new second-round effects from the recent energy shock, owing to weaker worker bargaining and firm pricing power. This partly reflects weaker demand, driven by a greater degree of saving than in the central projection.</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chemeClr val="dk1"/>
                          </a:solidFill>
                          <a:latin typeface="+mn-lt"/>
                          <a:ea typeface="+mn-ea"/>
                          <a:cs typeface="+mn-cs"/>
                        </a:rPr>
                        <a:t>Stronger and more persistent additional second-round effects relative to the central projection and milder scenario. This stems from a greater effect of the energy shock on long-run inflation expectations and hence wages and prices. </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89098060"/>
                  </a:ext>
                </a:extLst>
              </a:tr>
            </a:tbl>
          </a:graphicData>
        </a:graphic>
      </p:graphicFrame>
    </p:spTree>
    <p:extLst>
      <p:ext uri="{BB962C8B-B14F-4D97-AF65-F5344CB8AC3E}">
        <p14:creationId xmlns:p14="http://schemas.microsoft.com/office/powerpoint/2010/main" val="2415087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4A6A0-91F5-DF03-6754-F92F837E7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30E157-E029-4E95-DAC1-4074675D3B9E}"/>
              </a:ext>
            </a:extLst>
          </p:cNvPr>
          <p:cNvSpPr>
            <a:spLocks noGrp="1"/>
          </p:cNvSpPr>
          <p:nvPr>
            <p:ph type="title"/>
          </p:nvPr>
        </p:nvSpPr>
        <p:spPr>
          <a:xfrm>
            <a:off x="468001" y="420914"/>
            <a:ext cx="11245688" cy="1282699"/>
          </a:xfrm>
        </p:spPr>
        <p:txBody>
          <a:bodyPr/>
          <a:lstStyle/>
          <a:p>
            <a:r>
              <a:rPr lang="en-GB" dirty="0">
                <a:cs typeface="Arial"/>
              </a:rPr>
              <a:t>Chart 3.3: Relative to the central projection, inflation is higher in the adverse scenario and lower in milder scenario, in part due to second-round effects</a:t>
            </a:r>
            <a:br>
              <a:rPr lang="en-GB" dirty="0">
                <a:cs typeface="Arial" panose="020B0604020202020204" pitchFamily="34" charset="0"/>
              </a:rPr>
            </a:br>
            <a:r>
              <a:rPr lang="en-GB" dirty="0">
                <a:cs typeface="Arial"/>
              </a:rPr>
              <a:t> </a:t>
            </a:r>
            <a:endParaRPr lang="en-US" dirty="0">
              <a:cs typeface="Arial"/>
            </a:endParaRPr>
          </a:p>
        </p:txBody>
      </p:sp>
      <p:pic>
        <p:nvPicPr>
          <p:cNvPr id="3" name="Picture 2">
            <a:extLst>
              <a:ext uri="{FF2B5EF4-FFF2-40B4-BE49-F238E27FC236}">
                <a16:creationId xmlns:a16="http://schemas.microsoft.com/office/drawing/2014/main" id="{39237D21-0DAC-F8CD-A6FD-F85A3C11B009}"/>
              </a:ext>
            </a:extLst>
          </p:cNvPr>
          <p:cNvPicPr>
            <a:picLocks noChangeAspect="1"/>
          </p:cNvPicPr>
          <p:nvPr/>
        </p:nvPicPr>
        <p:blipFill>
          <a:blip r:embed="rId3"/>
          <a:stretch>
            <a:fillRect/>
          </a:stretch>
        </p:blipFill>
        <p:spPr>
          <a:xfrm>
            <a:off x="2057402" y="1235750"/>
            <a:ext cx="7731034" cy="3844142"/>
          </a:xfrm>
          <a:prstGeom prst="rect">
            <a:avLst/>
          </a:prstGeom>
        </p:spPr>
      </p:pic>
      <p:sp>
        <p:nvSpPr>
          <p:cNvPr id="5" name="Text Placeholder 3">
            <a:extLst>
              <a:ext uri="{FF2B5EF4-FFF2-40B4-BE49-F238E27FC236}">
                <a16:creationId xmlns:a16="http://schemas.microsoft.com/office/drawing/2014/main" id="{D17292FD-D3CB-49F9-FDFA-B112FA1C06A4}"/>
              </a:ext>
            </a:extLst>
          </p:cNvPr>
          <p:cNvSpPr txBox="1">
            <a:spLocks/>
          </p:cNvSpPr>
          <p:nvPr/>
        </p:nvSpPr>
        <p:spPr>
          <a:xfrm>
            <a:off x="468001" y="5062130"/>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Central forecast has with inflation spending several quarters above 3% before falling back as futures prices fall, and finishing the projection a little below 2%.</a:t>
            </a:r>
          </a:p>
          <a:p>
            <a:r>
              <a:rPr lang="en-GB" sz="2000" dirty="0"/>
              <a:t>Milder scenario sees inflation fall more quickly and end the projection further below 2%</a:t>
            </a:r>
          </a:p>
          <a:p>
            <a:r>
              <a:rPr lang="en-GB" sz="2000" dirty="0"/>
              <a:t>Adverse scenario is associated with nastier second round effects and inflation staying well above 2% under the market curve for interest rates.</a:t>
            </a:r>
          </a:p>
        </p:txBody>
      </p:sp>
    </p:spTree>
    <p:extLst>
      <p:ext uri="{BB962C8B-B14F-4D97-AF65-F5344CB8AC3E}">
        <p14:creationId xmlns:p14="http://schemas.microsoft.com/office/powerpoint/2010/main" val="3729941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7FD1A-D19D-783B-2107-B738F098CC5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21B8A74-07AA-ADED-46DF-21C42D24A9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81D937A2-A62C-39B2-8559-568E05EF945D}"/>
              </a:ext>
            </a:extLst>
          </p:cNvPr>
          <p:cNvSpPr>
            <a:spLocks noGrp="1"/>
          </p:cNvSpPr>
          <p:nvPr>
            <p:ph type="title"/>
          </p:nvPr>
        </p:nvSpPr>
        <p:spPr>
          <a:xfrm>
            <a:off x="457200" y="912867"/>
            <a:ext cx="11651064" cy="869748"/>
          </a:xfrm>
        </p:spPr>
        <p:txBody>
          <a:bodyPr/>
          <a:lstStyle/>
          <a:p>
            <a:r>
              <a:rPr lang="en-GB" dirty="0"/>
              <a:t>Outcomes across central forecast and scenarios (assuming market interest rates)</a:t>
            </a:r>
            <a:br>
              <a:rPr lang="en-GB" dirty="0"/>
            </a:br>
            <a:br>
              <a:rPr lang="en-GB" dirty="0"/>
            </a:br>
            <a:endParaRPr lang="en-GB" dirty="0"/>
          </a:p>
        </p:txBody>
      </p:sp>
      <p:graphicFrame>
        <p:nvGraphicFramePr>
          <p:cNvPr id="3" name="Table 2">
            <a:extLst>
              <a:ext uri="{FF2B5EF4-FFF2-40B4-BE49-F238E27FC236}">
                <a16:creationId xmlns:a16="http://schemas.microsoft.com/office/drawing/2014/main" id="{87A3D68E-C8DF-96C7-DE92-B091BADE7526}"/>
              </a:ext>
            </a:extLst>
          </p:cNvPr>
          <p:cNvGraphicFramePr>
            <a:graphicFrameLocks noGrp="1"/>
          </p:cNvGraphicFramePr>
          <p:nvPr>
            <p:extLst>
              <p:ext uri="{D42A27DB-BD31-4B8C-83A1-F6EECF244321}">
                <p14:modId xmlns:p14="http://schemas.microsoft.com/office/powerpoint/2010/main" val="3944722232"/>
              </p:ext>
            </p:extLst>
          </p:nvPr>
        </p:nvGraphicFramePr>
        <p:xfrm>
          <a:off x="517584" y="1544128"/>
          <a:ext cx="10520532" cy="3191772"/>
        </p:xfrm>
        <a:graphic>
          <a:graphicData uri="http://schemas.openxmlformats.org/drawingml/2006/table">
            <a:tbl>
              <a:tblPr/>
              <a:tblGrid>
                <a:gridCol w="1303272">
                  <a:extLst>
                    <a:ext uri="{9D8B030D-6E8A-4147-A177-3AD203B41FA5}">
                      <a16:colId xmlns:a16="http://schemas.microsoft.com/office/drawing/2014/main" val="3214112190"/>
                    </a:ext>
                  </a:extLst>
                </a:gridCol>
                <a:gridCol w="1024140">
                  <a:extLst>
                    <a:ext uri="{9D8B030D-6E8A-4147-A177-3AD203B41FA5}">
                      <a16:colId xmlns:a16="http://schemas.microsoft.com/office/drawing/2014/main" val="1681418278"/>
                    </a:ext>
                  </a:extLst>
                </a:gridCol>
                <a:gridCol w="1024140">
                  <a:extLst>
                    <a:ext uri="{9D8B030D-6E8A-4147-A177-3AD203B41FA5}">
                      <a16:colId xmlns:a16="http://schemas.microsoft.com/office/drawing/2014/main" val="2297242957"/>
                    </a:ext>
                  </a:extLst>
                </a:gridCol>
                <a:gridCol w="1024140">
                  <a:extLst>
                    <a:ext uri="{9D8B030D-6E8A-4147-A177-3AD203B41FA5}">
                      <a16:colId xmlns:a16="http://schemas.microsoft.com/office/drawing/2014/main" val="2520854176"/>
                    </a:ext>
                  </a:extLst>
                </a:gridCol>
                <a:gridCol w="1024140">
                  <a:extLst>
                    <a:ext uri="{9D8B030D-6E8A-4147-A177-3AD203B41FA5}">
                      <a16:colId xmlns:a16="http://schemas.microsoft.com/office/drawing/2014/main" val="3722280089"/>
                    </a:ext>
                  </a:extLst>
                </a:gridCol>
                <a:gridCol w="1024140">
                  <a:extLst>
                    <a:ext uri="{9D8B030D-6E8A-4147-A177-3AD203B41FA5}">
                      <a16:colId xmlns:a16="http://schemas.microsoft.com/office/drawing/2014/main" val="637455753"/>
                    </a:ext>
                  </a:extLst>
                </a:gridCol>
                <a:gridCol w="1024140">
                  <a:extLst>
                    <a:ext uri="{9D8B030D-6E8A-4147-A177-3AD203B41FA5}">
                      <a16:colId xmlns:a16="http://schemas.microsoft.com/office/drawing/2014/main" val="690794621"/>
                    </a:ext>
                  </a:extLst>
                </a:gridCol>
                <a:gridCol w="1024140">
                  <a:extLst>
                    <a:ext uri="{9D8B030D-6E8A-4147-A177-3AD203B41FA5}">
                      <a16:colId xmlns:a16="http://schemas.microsoft.com/office/drawing/2014/main" val="3413389840"/>
                    </a:ext>
                  </a:extLst>
                </a:gridCol>
                <a:gridCol w="1024140">
                  <a:extLst>
                    <a:ext uri="{9D8B030D-6E8A-4147-A177-3AD203B41FA5}">
                      <a16:colId xmlns:a16="http://schemas.microsoft.com/office/drawing/2014/main" val="1543592806"/>
                    </a:ext>
                  </a:extLst>
                </a:gridCol>
                <a:gridCol w="1024140">
                  <a:extLst>
                    <a:ext uri="{9D8B030D-6E8A-4147-A177-3AD203B41FA5}">
                      <a16:colId xmlns:a16="http://schemas.microsoft.com/office/drawing/2014/main" val="944274274"/>
                    </a:ext>
                  </a:extLst>
                </a:gridCol>
              </a:tblGrid>
              <a:tr h="422158">
                <a:tc>
                  <a:txBody>
                    <a:bodyPr/>
                    <a:lstStyle/>
                    <a:p>
                      <a:pPr algn="ctr" rtl="0" fontAlgn="b">
                        <a:buNone/>
                      </a:pPr>
                      <a:r>
                        <a:rPr lang="en-GB" sz="1600" b="1" i="0" u="none" strike="noStrike" dirty="0">
                          <a:solidFill>
                            <a:srgbClr val="FFFFFF"/>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gridSpan="3">
                  <a:txBody>
                    <a:bodyPr/>
                    <a:lstStyle/>
                    <a:p>
                      <a:pPr algn="ctr" rtl="0" fontAlgn="b">
                        <a:buNone/>
                      </a:pPr>
                      <a:r>
                        <a:rPr lang="en-GB" sz="1600" b="1" i="0" u="none" strike="noStrike" dirty="0">
                          <a:solidFill>
                            <a:srgbClr val="FFFFFF"/>
                          </a:solidFill>
                          <a:effectLst/>
                          <a:latin typeface="Arial" panose="020B0604020202020204" pitchFamily="34" charset="0"/>
                        </a:rPr>
                        <a:t>CPI Inflation</a:t>
                      </a: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hMerge="1">
                  <a:txBody>
                    <a:bodyPr/>
                    <a:lstStyle/>
                    <a:p>
                      <a:endParaRPr lang="en-GB"/>
                    </a:p>
                  </a:txBody>
                  <a:tcPr/>
                </a:tc>
                <a:tc hMerge="1">
                  <a:txBody>
                    <a:bodyPr/>
                    <a:lstStyle/>
                    <a:p>
                      <a:endParaRPr lang="en-GB"/>
                    </a:p>
                  </a:txBody>
                  <a:tcPr/>
                </a:tc>
                <a:tc gridSpan="3">
                  <a:txBody>
                    <a:bodyPr/>
                    <a:lstStyle/>
                    <a:p>
                      <a:pPr algn="ctr" rtl="0" fontAlgn="b">
                        <a:buNone/>
                      </a:pPr>
                      <a:r>
                        <a:rPr lang="en-GB" sz="1600" b="1" i="0" u="none" strike="noStrike" dirty="0">
                          <a:solidFill>
                            <a:srgbClr val="FFFFFF"/>
                          </a:solidFill>
                          <a:effectLst/>
                          <a:latin typeface="Arial" panose="020B0604020202020204" pitchFamily="34" charset="0"/>
                        </a:rPr>
                        <a:t>GDP growth</a:t>
                      </a: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hMerge="1">
                  <a:txBody>
                    <a:bodyPr/>
                    <a:lstStyle/>
                    <a:p>
                      <a:endParaRPr lang="en-GB"/>
                    </a:p>
                  </a:txBody>
                  <a:tcPr/>
                </a:tc>
                <a:tc hMerge="1">
                  <a:txBody>
                    <a:bodyPr/>
                    <a:lstStyle/>
                    <a:p>
                      <a:endParaRPr lang="en-GB"/>
                    </a:p>
                  </a:txBody>
                  <a:tcPr/>
                </a:tc>
                <a:tc gridSpan="3">
                  <a:txBody>
                    <a:bodyPr/>
                    <a:lstStyle/>
                    <a:p>
                      <a:pPr algn="ctr" rtl="0" fontAlgn="b">
                        <a:buNone/>
                      </a:pPr>
                      <a:r>
                        <a:rPr lang="en-GB" sz="1600" b="1" i="0" u="none" strike="noStrike" dirty="0">
                          <a:solidFill>
                            <a:srgbClr val="FFFFFF"/>
                          </a:solidFill>
                          <a:effectLst/>
                          <a:latin typeface="Arial" panose="020B0604020202020204" pitchFamily="34" charset="0"/>
                        </a:rPr>
                        <a:t>Unemployment rate</a:t>
                      </a: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hMerge="1">
                  <a:txBody>
                    <a:bodyPr/>
                    <a:lstStyle/>
                    <a:p>
                      <a:pPr algn="ctr" rtl="0" fontAlgn="b">
                        <a:buNone/>
                      </a:pPr>
                      <a:endParaRPr lang="en-GB" sz="1200" b="1" i="0" u="none" strike="noStrike" dirty="0">
                        <a:solidFill>
                          <a:srgbClr val="FFFFFF"/>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hMerge="1">
                  <a:txBody>
                    <a:bodyPr/>
                    <a:lstStyle/>
                    <a:p>
                      <a:endParaRPr lang="en-GB"/>
                    </a:p>
                  </a:txBody>
                  <a:tcPr/>
                </a:tc>
                <a:extLst>
                  <a:ext uri="{0D108BD9-81ED-4DB2-BD59-A6C34878D82A}">
                    <a16:rowId xmlns:a16="http://schemas.microsoft.com/office/drawing/2014/main" val="4154100829"/>
                  </a:ext>
                </a:extLst>
              </a:tr>
              <a:tr h="699126">
                <a:tc>
                  <a:txBody>
                    <a:bodyPr/>
                    <a:lstStyle/>
                    <a:p>
                      <a:pPr algn="ctr" rtl="0" fontAlgn="ctr">
                        <a:buNone/>
                      </a:pPr>
                      <a:r>
                        <a:rPr lang="en-GB" sz="1600" b="0" i="0" u="none" strike="noStrike">
                          <a:solidFill>
                            <a:srgbClr val="000000"/>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Central</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Milder</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Adverse</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Central</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Milder</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Adverse</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Central</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Milder</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Adverse</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extLst>
                  <a:ext uri="{0D108BD9-81ED-4DB2-BD59-A6C34878D82A}">
                    <a16:rowId xmlns:a16="http://schemas.microsoft.com/office/drawing/2014/main" val="3707542311"/>
                  </a:ext>
                </a:extLst>
              </a:tr>
              <a:tr h="699126">
                <a:tc>
                  <a:txBody>
                    <a:bodyPr/>
                    <a:lstStyle/>
                    <a:p>
                      <a:pPr algn="ctr" rtl="0" fontAlgn="b">
                        <a:buNone/>
                      </a:pPr>
                      <a:r>
                        <a:rPr lang="en-GB" sz="1600" b="0" i="0" u="none" strike="noStrike" dirty="0">
                          <a:solidFill>
                            <a:srgbClr val="000000"/>
                          </a:solidFill>
                          <a:effectLst/>
                          <a:latin typeface="Arial" panose="020B0604020202020204" pitchFamily="34" charset="0"/>
                        </a:rPr>
                        <a:t>2027Q3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2.6</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2.4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4.1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0.9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tx1"/>
                          </a:solidFill>
                          <a:effectLst/>
                          <a:latin typeface="Arial" panose="020B0604020202020204" pitchFamily="34" charset="0"/>
                        </a:rPr>
                        <a:t>5.3</a:t>
                      </a:r>
                    </a:p>
                  </a:txBody>
                  <a:tcPr marL="0" marR="0" marT="0" marB="0" anchor="ctr">
                    <a:lnL w="12700" cap="flat" cmpd="sng" algn="ctr">
                      <a:solidFill>
                        <a:srgbClr val="FFFFFF"/>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5.5</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5.5</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extLst>
                  <a:ext uri="{0D108BD9-81ED-4DB2-BD59-A6C34878D82A}">
                    <a16:rowId xmlns:a16="http://schemas.microsoft.com/office/drawing/2014/main" val="678830077"/>
                  </a:ext>
                </a:extLst>
              </a:tr>
              <a:tr h="672236">
                <a:tc>
                  <a:txBody>
                    <a:bodyPr/>
                    <a:lstStyle/>
                    <a:p>
                      <a:pPr algn="ctr" rtl="0" fontAlgn="b">
                        <a:buNone/>
                      </a:pPr>
                      <a:r>
                        <a:rPr lang="en-GB" sz="1600" b="0" i="0" u="none" strike="noStrike" dirty="0">
                          <a:solidFill>
                            <a:srgbClr val="000000"/>
                          </a:solidFill>
                          <a:effectLst/>
                          <a:latin typeface="Arial" panose="020B0604020202020204" pitchFamily="34" charset="0"/>
                        </a:rPr>
                        <a:t>2028Q3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1.8</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2.8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chemeClr val="tx1"/>
                          </a:solidFill>
                          <a:effectLst/>
                          <a:latin typeface="Arial" panose="020B0604020202020204" pitchFamily="34" charset="0"/>
                        </a:rPr>
                        <a:t>5.2</a:t>
                      </a:r>
                    </a:p>
                  </a:txBody>
                  <a:tcPr marL="0" marR="0" marT="0" marB="0" anchor="ctr">
                    <a:lnL w="12700" cap="flat" cmpd="sng" algn="ctr">
                      <a:solidFill>
                        <a:srgbClr val="FFFFFF"/>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5.3</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5.4</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extLst>
                  <a:ext uri="{0D108BD9-81ED-4DB2-BD59-A6C34878D82A}">
                    <a16:rowId xmlns:a16="http://schemas.microsoft.com/office/drawing/2014/main" val="2830080848"/>
                  </a:ext>
                </a:extLst>
              </a:tr>
              <a:tr h="699126">
                <a:tc>
                  <a:txBody>
                    <a:bodyPr/>
                    <a:lstStyle/>
                    <a:p>
                      <a:pPr algn="ctr" rtl="0" fontAlgn="b">
                        <a:buNone/>
                      </a:pPr>
                      <a:r>
                        <a:rPr lang="en-GB" sz="1600" b="0" i="0" u="none" strike="noStrike" dirty="0">
                          <a:solidFill>
                            <a:srgbClr val="000000"/>
                          </a:solidFill>
                          <a:effectLst/>
                          <a:latin typeface="Arial" panose="020B0604020202020204" pitchFamily="34" charset="0"/>
                        </a:rPr>
                        <a:t>2029Q3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1.9</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2.4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tx1"/>
                          </a:solidFill>
                          <a:effectLst/>
                          <a:latin typeface="Arial" panose="020B0604020202020204" pitchFamily="34" charset="0"/>
                        </a:rPr>
                        <a:t>5.0</a:t>
                      </a:r>
                    </a:p>
                  </a:txBody>
                  <a:tcPr marL="0" marR="0" marT="0" marB="0" anchor="ctr">
                    <a:lnL w="12700" cap="flat" cmpd="sng" algn="ctr">
                      <a:solidFill>
                        <a:srgbClr val="FFFFFF"/>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5.2</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5.3</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extLst>
                  <a:ext uri="{0D108BD9-81ED-4DB2-BD59-A6C34878D82A}">
                    <a16:rowId xmlns:a16="http://schemas.microsoft.com/office/drawing/2014/main" val="1299035066"/>
                  </a:ext>
                </a:extLst>
              </a:tr>
            </a:tbl>
          </a:graphicData>
        </a:graphic>
      </p:graphicFrame>
      <p:sp>
        <p:nvSpPr>
          <p:cNvPr id="10" name="Text Placeholder 3">
            <a:extLst>
              <a:ext uri="{FF2B5EF4-FFF2-40B4-BE49-F238E27FC236}">
                <a16:creationId xmlns:a16="http://schemas.microsoft.com/office/drawing/2014/main" id="{3B475CC5-7AD4-AFF6-8591-8377AE54F70E}"/>
              </a:ext>
            </a:extLst>
          </p:cNvPr>
          <p:cNvSpPr txBox="1">
            <a:spLocks/>
          </p:cNvSpPr>
          <p:nvPr/>
        </p:nvSpPr>
        <p:spPr>
          <a:xfrm>
            <a:off x="468001" y="5062130"/>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Central forecast has with inflation spending several quarters above 3% before falling back as futures prices fall, and finishing the projection a little below 2%.</a:t>
            </a:r>
          </a:p>
          <a:p>
            <a:r>
              <a:rPr lang="en-GB" sz="2000" dirty="0"/>
              <a:t>Milder scenario sees inflation fall more quickly and end the projection further below 2%</a:t>
            </a:r>
          </a:p>
          <a:p>
            <a:r>
              <a:rPr lang="en-GB" sz="2000" dirty="0"/>
              <a:t>Adverse scenario is associated with nastier second round effects and inflation staying well above 2% under the market curve for interest rates.</a:t>
            </a:r>
          </a:p>
        </p:txBody>
      </p:sp>
    </p:spTree>
    <p:extLst>
      <p:ext uri="{BB962C8B-B14F-4D97-AF65-F5344CB8AC3E}">
        <p14:creationId xmlns:p14="http://schemas.microsoft.com/office/powerpoint/2010/main" val="2953686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Main points from the MPR</a:t>
            </a:r>
          </a:p>
        </p:txBody>
      </p:sp>
      <p:sp>
        <p:nvSpPr>
          <p:cNvPr id="3" name="Text Placeholder 2"/>
          <p:cNvSpPr>
            <a:spLocks noGrp="1"/>
          </p:cNvSpPr>
          <p:nvPr>
            <p:ph type="body" idx="1"/>
          </p:nvPr>
        </p:nvSpPr>
        <p:spPr/>
        <p:txBody>
          <a:bodyPr/>
          <a:lstStyle/>
          <a:p>
            <a:r>
              <a:rPr lang="en-GB">
                <a:latin typeface="Century Gothic" panose="020B0502020202020204" pitchFamily="34" charset="0"/>
              </a:rPr>
              <a:t>Overview</a:t>
            </a:r>
          </a:p>
        </p:txBody>
      </p:sp>
      <p:sp>
        <p:nvSpPr>
          <p:cNvPr id="6" name="Slide Number Placeholder 5"/>
          <p:cNvSpPr>
            <a:spLocks noGrp="1"/>
          </p:cNvSpPr>
          <p:nvPr>
            <p:ph type="sldNum" sz="quarter" idx="12"/>
          </p:nvPr>
        </p:nvSpPr>
        <p:spPr/>
        <p:txBody>
          <a:bodyPr/>
          <a:lstStyle/>
          <a:p>
            <a:fld id="{B0B34E4B-25F1-4D72-B319-B9B5A0ABC919}" type="slidenum">
              <a:rPr lang="en-GB" smtClean="0"/>
              <a:t>3</a:t>
            </a:fld>
            <a:endParaRPr lang="en-GB"/>
          </a:p>
        </p:txBody>
      </p:sp>
    </p:spTree>
    <p:extLst>
      <p:ext uri="{BB962C8B-B14F-4D97-AF65-F5344CB8AC3E}">
        <p14:creationId xmlns:p14="http://schemas.microsoft.com/office/powerpoint/2010/main" val="3746573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17151-ACEC-FA1D-9BD2-B02DC3B17FC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7F46BE9-9778-DE68-61F2-892B7BC2452D}"/>
              </a:ext>
            </a:extLst>
          </p:cNvPr>
          <p:cNvSpPr>
            <a:spLocks noGrp="1"/>
          </p:cNvSpPr>
          <p:nvPr>
            <p:ph type="body" sz="quarter" idx="13"/>
          </p:nvPr>
        </p:nvSpPr>
        <p:spPr>
          <a:xfrm>
            <a:off x="457200" y="1256652"/>
            <a:ext cx="11268643" cy="5336172"/>
          </a:xfrm>
        </p:spPr>
        <p:txBody>
          <a:bodyPr/>
          <a:lstStyle/>
          <a:p>
            <a:endParaRPr lang="en-GB" sz="2200" dirty="0"/>
          </a:p>
          <a:p>
            <a:r>
              <a:rPr lang="en-GB" sz="2200" dirty="0"/>
              <a:t>If conflict persists or if MPC begins to see visible signs of the sort of second round effects in the adverse scenario, it will act to head them off by raising interest rates, probably by more than markets currently price in.</a:t>
            </a:r>
          </a:p>
          <a:p>
            <a:endParaRPr lang="en-GB" sz="2200" dirty="0"/>
          </a:p>
          <a:p>
            <a:r>
              <a:rPr lang="en-GB" sz="2200" dirty="0"/>
              <a:t>If there is a quick resolution and clear signs that higher energy price haven’t become embedded, then Bank Rate can stay lower.</a:t>
            </a:r>
            <a:endParaRPr lang="en-GB" sz="2200" i="1" dirty="0"/>
          </a:p>
        </p:txBody>
      </p:sp>
      <p:sp>
        <p:nvSpPr>
          <p:cNvPr id="4" name="Title 3">
            <a:extLst>
              <a:ext uri="{FF2B5EF4-FFF2-40B4-BE49-F238E27FC236}">
                <a16:creationId xmlns:a16="http://schemas.microsoft.com/office/drawing/2014/main" id="{CE781A0B-E7DE-FAB3-9755-3D5BB85E89C0}"/>
              </a:ext>
            </a:extLst>
          </p:cNvPr>
          <p:cNvSpPr>
            <a:spLocks noGrp="1"/>
          </p:cNvSpPr>
          <p:nvPr>
            <p:ph type="title"/>
          </p:nvPr>
        </p:nvSpPr>
        <p:spPr>
          <a:xfrm>
            <a:off x="457200" y="343839"/>
            <a:ext cx="11277600" cy="912814"/>
          </a:xfrm>
        </p:spPr>
        <p:txBody>
          <a:bodyPr/>
          <a:lstStyle/>
          <a:p>
            <a:r>
              <a:rPr lang="en-GB" dirty="0"/>
              <a:t>Implications</a:t>
            </a:r>
          </a:p>
        </p:txBody>
      </p:sp>
      <p:sp>
        <p:nvSpPr>
          <p:cNvPr id="6" name="Slide Number Placeholder 5">
            <a:extLst>
              <a:ext uri="{FF2B5EF4-FFF2-40B4-BE49-F238E27FC236}">
                <a16:creationId xmlns:a16="http://schemas.microsoft.com/office/drawing/2014/main" id="{DB90C454-F9AF-2B43-3620-B6D726FD966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588984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82253-FDA4-7BCC-EE88-309F024CCA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C7BA51-57F9-91A8-18F8-5EE77F2E098A}"/>
              </a:ext>
            </a:extLst>
          </p:cNvPr>
          <p:cNvSpPr>
            <a:spLocks noGrp="1"/>
          </p:cNvSpPr>
          <p:nvPr>
            <p:ph type="title"/>
          </p:nvPr>
        </p:nvSpPr>
        <p:spPr/>
        <p:txBody>
          <a:bodyPr/>
          <a:lstStyle/>
          <a:p>
            <a:r>
              <a:rPr lang="en-GB" dirty="0">
                <a:cs typeface="Arial"/>
              </a:rPr>
              <a:t>Chart 1.17: Mortgage rates have fallen since the April Report while time deposit rates have risen a little </a:t>
            </a:r>
            <a:br>
              <a:rPr lang="en-GB" dirty="0">
                <a:cs typeface="Arial" panose="020B0604020202020204" pitchFamily="34" charset="0"/>
              </a:rPr>
            </a:br>
            <a:endParaRPr lang="en-GB" b="0" baseline="30000" dirty="0">
              <a:cs typeface="Arial"/>
            </a:endParaRPr>
          </a:p>
        </p:txBody>
      </p:sp>
      <p:pic>
        <p:nvPicPr>
          <p:cNvPr id="3" name="Picture 2">
            <a:extLst>
              <a:ext uri="{FF2B5EF4-FFF2-40B4-BE49-F238E27FC236}">
                <a16:creationId xmlns:a16="http://schemas.microsoft.com/office/drawing/2014/main" id="{36091E2E-61D8-8945-563E-F1C7A3FAE25C}"/>
              </a:ext>
            </a:extLst>
          </p:cNvPr>
          <p:cNvPicPr>
            <a:picLocks noChangeAspect="1"/>
          </p:cNvPicPr>
          <p:nvPr/>
        </p:nvPicPr>
        <p:blipFill>
          <a:blip r:embed="rId3"/>
          <a:stretch>
            <a:fillRect/>
          </a:stretch>
        </p:blipFill>
        <p:spPr>
          <a:xfrm>
            <a:off x="1106860" y="1200349"/>
            <a:ext cx="9476463" cy="3771032"/>
          </a:xfrm>
          <a:prstGeom prst="rect">
            <a:avLst/>
          </a:prstGeom>
        </p:spPr>
      </p:pic>
      <p:sp>
        <p:nvSpPr>
          <p:cNvPr id="5" name="Text Placeholder 3">
            <a:extLst>
              <a:ext uri="{FF2B5EF4-FFF2-40B4-BE49-F238E27FC236}">
                <a16:creationId xmlns:a16="http://schemas.microsoft.com/office/drawing/2014/main" id="{7D4387EC-18A5-E000-1215-5F8CC217C317}"/>
              </a:ext>
            </a:extLst>
          </p:cNvPr>
          <p:cNvSpPr txBox="1">
            <a:spLocks/>
          </p:cNvSpPr>
          <p:nvPr/>
        </p:nvSpPr>
        <p:spPr>
          <a:xfrm>
            <a:off x="468001" y="5062130"/>
            <a:ext cx="10754182" cy="510886"/>
          </a:xfrm>
          <a:prstGeom prst="rect">
            <a:avLst/>
          </a:prstGeom>
        </p:spPr>
        <p:txBody>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Interest rates for households and businesses have gone up since February as the cuts that were priced in back then have gone away. That’s leaning against the risk of higher inflation.</a:t>
            </a:r>
          </a:p>
          <a:p>
            <a:r>
              <a:rPr lang="en-GB" sz="2000" dirty="0"/>
              <a:t>At this meeting MPC concluded keeping Bank Rate unchanged struck the right balance between leaning against inflation risks too much or too little. </a:t>
            </a:r>
          </a:p>
          <a:p>
            <a:r>
              <a:rPr lang="en-GB" sz="2000" dirty="0"/>
              <a:t>But ready to act as necessary to ensure that CPI inflation on track to meet the 2% target.</a:t>
            </a:r>
          </a:p>
        </p:txBody>
      </p:sp>
    </p:spTree>
    <p:extLst>
      <p:ext uri="{BB962C8B-B14F-4D97-AF65-F5344CB8AC3E}">
        <p14:creationId xmlns:p14="http://schemas.microsoft.com/office/powerpoint/2010/main" val="6784588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MPC perspective and policy</a:t>
            </a:r>
          </a:p>
        </p:txBody>
      </p:sp>
      <p:sp>
        <p:nvSpPr>
          <p:cNvPr id="6" name="Slide Number Placeholder 5"/>
          <p:cNvSpPr>
            <a:spLocks noGrp="1"/>
          </p:cNvSpPr>
          <p:nvPr>
            <p:ph type="sldNum" sz="quarter" idx="12"/>
          </p:nvPr>
        </p:nvSpPr>
        <p:spPr/>
        <p:txBody>
          <a:bodyPr/>
          <a:lstStyle/>
          <a:p>
            <a:fld id="{B0B34E4B-25F1-4D72-B319-B9B5A0ABC919}" type="slidenum">
              <a:rPr lang="en-GB" smtClean="0"/>
              <a:t>32</a:t>
            </a:fld>
            <a:endParaRPr lang="en-GB"/>
          </a:p>
        </p:txBody>
      </p:sp>
    </p:spTree>
    <p:extLst>
      <p:ext uri="{BB962C8B-B14F-4D97-AF65-F5344CB8AC3E}">
        <p14:creationId xmlns:p14="http://schemas.microsoft.com/office/powerpoint/2010/main" val="1924561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48243" y="991092"/>
            <a:ext cx="11268643" cy="5772928"/>
          </a:xfrm>
        </p:spPr>
        <p:txBody>
          <a:bodyPr/>
          <a:lstStyle/>
          <a:p>
            <a:r>
              <a:rPr lang="en-GB" sz="2000"/>
              <a:t>“Monetary policy cannot influence energy prices but is being set to ensure that the economic adjustment to them occurs in a way that achieves the 2% inflation target sustainably. The policy stance required to achieve this will depend on the scale and duration of the shock, and how it propagates through the economy including via financial conditions. </a:t>
            </a:r>
          </a:p>
          <a:p>
            <a:endParaRPr lang="en-GB" sz="2000"/>
          </a:p>
          <a:p>
            <a:r>
              <a:rPr lang="en-GB" sz="2000"/>
              <a:t>The risk of material second-round effects in price and wage-setting, against which policy needs to lean, is greater the longer higher energy prices persists. There is little evidence so far to suggest such effects, and there have continued to be clear signs of underlying disinflation in recent data. </a:t>
            </a:r>
          </a:p>
          <a:p>
            <a:endParaRPr lang="en-GB" sz="2000"/>
          </a:p>
          <a:p>
            <a:r>
              <a:rPr lang="en-GB" sz="2000"/>
              <a:t>The Committee judges that the risks to the inflation outlook are tilted to the upside relative to the central projections in the July Monetary Policy Report, but there remains scope for the outlook to change materially as events in the Middle East unfold. </a:t>
            </a:r>
          </a:p>
          <a:p>
            <a:endParaRPr lang="en-GB" sz="2000"/>
          </a:p>
          <a:p>
            <a:r>
              <a:rPr lang="en-GB" sz="2000"/>
              <a:t>The Committee judges that it is appropriate to maintain Bank Rate at this meeting. The Committee stands ready to act as necessary to ensure that CPI inflation remains on track to meet the 2% target in the medium term.”</a:t>
            </a:r>
          </a:p>
        </p:txBody>
      </p:sp>
      <p:sp>
        <p:nvSpPr>
          <p:cNvPr id="4" name="Title 3"/>
          <p:cNvSpPr>
            <a:spLocks noGrp="1"/>
          </p:cNvSpPr>
          <p:nvPr>
            <p:ph type="title"/>
          </p:nvPr>
        </p:nvSpPr>
        <p:spPr>
          <a:xfrm>
            <a:off x="448243" y="219134"/>
            <a:ext cx="11277600" cy="912814"/>
          </a:xfrm>
        </p:spPr>
        <p:txBody>
          <a:bodyPr/>
          <a:lstStyle/>
          <a:p>
            <a:r>
              <a:rPr lang="en-GB"/>
              <a:t>Main messages from the Monetary Policy Summary</a:t>
            </a:r>
          </a:p>
        </p:txBody>
      </p:sp>
      <p:sp>
        <p:nvSpPr>
          <p:cNvPr id="6" name="Slide Number Placeholder 5"/>
          <p:cNvSpPr>
            <a:spLocks noGrp="1"/>
          </p:cNvSpPr>
          <p:nvPr>
            <p:ph type="sldNum" sz="quarter" idx="12"/>
          </p:nvPr>
        </p:nvSpPr>
        <p:spPr/>
        <p:txBody>
          <a:bodyPr/>
          <a:lstStyle/>
          <a:p>
            <a:fld id="{B0B34E4B-25F1-4D72-B319-B9B5A0ABC919}" type="slidenum">
              <a:rPr lang="en-GB" smtClean="0"/>
              <a:t>33</a:t>
            </a:fld>
            <a:endParaRPr lang="en-GB"/>
          </a:p>
        </p:txBody>
      </p:sp>
    </p:spTree>
    <p:extLst>
      <p:ext uri="{BB962C8B-B14F-4D97-AF65-F5344CB8AC3E}">
        <p14:creationId xmlns:p14="http://schemas.microsoft.com/office/powerpoint/2010/main" val="2123211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Q&amp;A</a:t>
            </a:r>
          </a:p>
        </p:txBody>
      </p:sp>
      <p:sp>
        <p:nvSpPr>
          <p:cNvPr id="6" name="Slide Number Placeholder 5"/>
          <p:cNvSpPr>
            <a:spLocks noGrp="1"/>
          </p:cNvSpPr>
          <p:nvPr>
            <p:ph type="sldNum" sz="quarter" idx="12"/>
          </p:nvPr>
        </p:nvSpPr>
        <p:spPr/>
        <p:txBody>
          <a:bodyPr/>
          <a:lstStyle/>
          <a:p>
            <a:fld id="{B0B34E4B-25F1-4D72-B319-B9B5A0ABC919}" type="slidenum">
              <a:rPr lang="en-GB" smtClean="0"/>
              <a:t>34</a:t>
            </a:fld>
            <a:endParaRPr lang="en-GB"/>
          </a:p>
        </p:txBody>
      </p:sp>
    </p:spTree>
    <p:extLst>
      <p:ext uri="{BB962C8B-B14F-4D97-AF65-F5344CB8AC3E}">
        <p14:creationId xmlns:p14="http://schemas.microsoft.com/office/powerpoint/2010/main" val="1782268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54A45-6087-327A-F4F5-23A22B9146B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1AC2F9E-33A2-34FB-C521-3C64AB604614}"/>
              </a:ext>
            </a:extLst>
          </p:cNvPr>
          <p:cNvSpPr>
            <a:spLocks noGrp="1"/>
          </p:cNvSpPr>
          <p:nvPr>
            <p:ph type="body" sz="quarter" idx="13"/>
          </p:nvPr>
        </p:nvSpPr>
        <p:spPr>
          <a:xfrm>
            <a:off x="457200" y="1210745"/>
            <a:ext cx="11268643" cy="5040376"/>
          </a:xfrm>
        </p:spPr>
        <p:txBody>
          <a:bodyPr vert="horz" lIns="0" tIns="0" rIns="0" bIns="0" rtlCol="0" anchor="t">
            <a:noAutofit/>
          </a:bodyPr>
          <a:lstStyle/>
          <a:p>
            <a:r>
              <a:rPr lang="en-GB" dirty="0"/>
              <a:t>MPC held Bank Rate yesterday at 3.75%.</a:t>
            </a:r>
          </a:p>
          <a:p>
            <a:endParaRPr lang="en-GB" dirty="0"/>
          </a:p>
        </p:txBody>
      </p:sp>
      <p:sp>
        <p:nvSpPr>
          <p:cNvPr id="4" name="Title 3">
            <a:extLst>
              <a:ext uri="{FF2B5EF4-FFF2-40B4-BE49-F238E27FC236}">
                <a16:creationId xmlns:a16="http://schemas.microsoft.com/office/drawing/2014/main" id="{757BBA34-CF4E-2056-F965-C2AE1A8FE4C1}"/>
              </a:ext>
            </a:extLst>
          </p:cNvPr>
          <p:cNvSpPr>
            <a:spLocks noGrp="1"/>
          </p:cNvSpPr>
          <p:nvPr>
            <p:ph type="title"/>
          </p:nvPr>
        </p:nvSpPr>
        <p:spPr>
          <a:xfrm>
            <a:off x="457200" y="343839"/>
            <a:ext cx="11277600" cy="912814"/>
          </a:xfrm>
        </p:spPr>
        <p:txBody>
          <a:bodyPr/>
          <a:lstStyle/>
          <a:p>
            <a:r>
              <a:rPr lang="en-GB" dirty="0"/>
              <a:t>Backdrop</a:t>
            </a:r>
          </a:p>
        </p:txBody>
      </p:sp>
      <p:sp>
        <p:nvSpPr>
          <p:cNvPr id="6" name="Slide Number Placeholder 5">
            <a:extLst>
              <a:ext uri="{FF2B5EF4-FFF2-40B4-BE49-F238E27FC236}">
                <a16:creationId xmlns:a16="http://schemas.microsoft.com/office/drawing/2014/main" id="{7E44030E-058E-6C99-0DF8-CBA247092673}"/>
              </a:ext>
            </a:extLst>
          </p:cNvPr>
          <p:cNvSpPr>
            <a:spLocks noGrp="1"/>
          </p:cNvSpPr>
          <p:nvPr>
            <p:ph type="sldNum" sz="quarter" idx="12"/>
          </p:nvPr>
        </p:nvSpPr>
        <p:spPr/>
        <p:txBody>
          <a:bodyPr/>
          <a:lstStyle/>
          <a:p>
            <a:fld id="{B0B34E4B-25F1-4D72-B319-B9B5A0ABC919}" type="slidenum">
              <a:rPr lang="en-GB" smtClean="0"/>
              <a:t>4</a:t>
            </a:fld>
            <a:endParaRPr lang="en-GB"/>
          </a:p>
        </p:txBody>
      </p:sp>
    </p:spTree>
    <p:extLst>
      <p:ext uri="{BB962C8B-B14F-4D97-AF65-F5344CB8AC3E}">
        <p14:creationId xmlns:p14="http://schemas.microsoft.com/office/powerpoint/2010/main" val="2470719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EE049-810C-432F-8B70-8E81BA9A19B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0785643-FC4C-2AFA-2376-D0782253A973}"/>
              </a:ext>
            </a:extLst>
          </p:cNvPr>
          <p:cNvSpPr>
            <a:spLocks noGrp="1"/>
          </p:cNvSpPr>
          <p:nvPr>
            <p:ph type="body" sz="quarter" idx="13"/>
          </p:nvPr>
        </p:nvSpPr>
        <p:spPr>
          <a:xfrm>
            <a:off x="457200" y="1210745"/>
            <a:ext cx="11268643" cy="5040376"/>
          </a:xfrm>
        </p:spPr>
        <p:txBody>
          <a:bodyPr vert="horz" lIns="0" tIns="0" rIns="0" bIns="0" rtlCol="0" anchor="t">
            <a:noAutofit/>
          </a:bodyPr>
          <a:lstStyle/>
          <a:p>
            <a:r>
              <a:rPr lang="en-GB" dirty="0"/>
              <a:t>MPC held Bank Rate yesterday at 3.75%.</a:t>
            </a:r>
          </a:p>
          <a:p>
            <a:r>
              <a:rPr lang="en-GB" dirty="0"/>
              <a:t>Oil and gas prices continue to be high and volatile.</a:t>
            </a:r>
          </a:p>
          <a:p>
            <a:r>
              <a:rPr lang="en-GB" dirty="0"/>
              <a:t>In the background, services and wage inflation continues to moderate and CPI outturns have been better than expected.</a:t>
            </a:r>
            <a:endParaRPr lang="en-GB" dirty="0">
              <a:latin typeface="Arial"/>
              <a:cs typeface="Arial"/>
            </a:endParaRPr>
          </a:p>
          <a:p>
            <a:endParaRPr lang="en-GB" dirty="0"/>
          </a:p>
        </p:txBody>
      </p:sp>
      <p:sp>
        <p:nvSpPr>
          <p:cNvPr id="4" name="Title 3">
            <a:extLst>
              <a:ext uri="{FF2B5EF4-FFF2-40B4-BE49-F238E27FC236}">
                <a16:creationId xmlns:a16="http://schemas.microsoft.com/office/drawing/2014/main" id="{F34607FA-9B00-3076-DE93-D263A25E3076}"/>
              </a:ext>
            </a:extLst>
          </p:cNvPr>
          <p:cNvSpPr>
            <a:spLocks noGrp="1"/>
          </p:cNvSpPr>
          <p:nvPr>
            <p:ph type="title"/>
          </p:nvPr>
        </p:nvSpPr>
        <p:spPr>
          <a:xfrm>
            <a:off x="457200" y="343839"/>
            <a:ext cx="11277600" cy="912814"/>
          </a:xfrm>
        </p:spPr>
        <p:txBody>
          <a:bodyPr/>
          <a:lstStyle/>
          <a:p>
            <a:r>
              <a:rPr lang="en-GB" dirty="0"/>
              <a:t>Backdrop</a:t>
            </a:r>
          </a:p>
        </p:txBody>
      </p:sp>
      <p:sp>
        <p:nvSpPr>
          <p:cNvPr id="6" name="Slide Number Placeholder 5">
            <a:extLst>
              <a:ext uri="{FF2B5EF4-FFF2-40B4-BE49-F238E27FC236}">
                <a16:creationId xmlns:a16="http://schemas.microsoft.com/office/drawing/2014/main" id="{478BBEE2-4E30-3A1E-EE74-7750BABF585D}"/>
              </a:ext>
            </a:extLst>
          </p:cNvPr>
          <p:cNvSpPr>
            <a:spLocks noGrp="1"/>
          </p:cNvSpPr>
          <p:nvPr>
            <p:ph type="sldNum" sz="quarter" idx="12"/>
          </p:nvPr>
        </p:nvSpPr>
        <p:spPr/>
        <p:txBody>
          <a:bodyPr/>
          <a:lstStyle/>
          <a:p>
            <a:fld id="{B0B34E4B-25F1-4D72-B319-B9B5A0ABC919}" type="slidenum">
              <a:rPr lang="en-GB" smtClean="0"/>
              <a:t>5</a:t>
            </a:fld>
            <a:endParaRPr lang="en-GB"/>
          </a:p>
        </p:txBody>
      </p:sp>
    </p:spTree>
    <p:extLst>
      <p:ext uri="{BB962C8B-B14F-4D97-AF65-F5344CB8AC3E}">
        <p14:creationId xmlns:p14="http://schemas.microsoft.com/office/powerpoint/2010/main" val="734956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A0584-892D-EBED-DBCF-69E3DD15C9B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B136E3E-6AB1-ACFA-3C02-DF6E9C2FD71A}"/>
              </a:ext>
            </a:extLst>
          </p:cNvPr>
          <p:cNvSpPr>
            <a:spLocks noGrp="1"/>
          </p:cNvSpPr>
          <p:nvPr>
            <p:ph type="body" sz="quarter" idx="13"/>
          </p:nvPr>
        </p:nvSpPr>
        <p:spPr>
          <a:xfrm>
            <a:off x="457200" y="1210745"/>
            <a:ext cx="11268643" cy="5040376"/>
          </a:xfrm>
        </p:spPr>
        <p:txBody>
          <a:bodyPr vert="horz" lIns="0" tIns="0" rIns="0" bIns="0" rtlCol="0" anchor="t">
            <a:noAutofit/>
          </a:bodyPr>
          <a:lstStyle/>
          <a:p>
            <a:r>
              <a:rPr lang="en-GB" dirty="0"/>
              <a:t>MPC held Bank Rate yesterday at 3.75%.</a:t>
            </a:r>
          </a:p>
          <a:p>
            <a:r>
              <a:rPr lang="en-GB" dirty="0"/>
              <a:t>Oil and gas prices continue to be high and volatile.</a:t>
            </a:r>
          </a:p>
          <a:p>
            <a:r>
              <a:rPr lang="en-GB" dirty="0"/>
              <a:t>In the background, services and wage inflation continues to moderate and CPI outturns have been better than expected.</a:t>
            </a:r>
            <a:endParaRPr lang="en-GB" dirty="0">
              <a:latin typeface="Arial"/>
              <a:cs typeface="Arial"/>
            </a:endParaRPr>
          </a:p>
          <a:p>
            <a:r>
              <a:rPr lang="en-GB" dirty="0">
                <a:latin typeface="Arial"/>
                <a:cs typeface="Arial"/>
              </a:rPr>
              <a:t>Two key uncertainties facing the MPC are how the outlook for global energy prices evolves and how that might feed into the strength of any second-round effects. </a:t>
            </a:r>
          </a:p>
          <a:p>
            <a:r>
              <a:rPr lang="en-GB" dirty="0"/>
              <a:t>MPC can’t do anything about what happens to global energy prices, but it’s setting policy to make sure they don’t lead to high inflation becoming embedded and so instead that we get back to the 2% target and stay there.</a:t>
            </a:r>
          </a:p>
          <a:p>
            <a:endParaRPr lang="en-GB" dirty="0"/>
          </a:p>
        </p:txBody>
      </p:sp>
      <p:sp>
        <p:nvSpPr>
          <p:cNvPr id="4" name="Title 3">
            <a:extLst>
              <a:ext uri="{FF2B5EF4-FFF2-40B4-BE49-F238E27FC236}">
                <a16:creationId xmlns:a16="http://schemas.microsoft.com/office/drawing/2014/main" id="{AE403FC3-2520-6B6B-A63C-1339A9AC99EA}"/>
              </a:ext>
            </a:extLst>
          </p:cNvPr>
          <p:cNvSpPr>
            <a:spLocks noGrp="1"/>
          </p:cNvSpPr>
          <p:nvPr>
            <p:ph type="title"/>
          </p:nvPr>
        </p:nvSpPr>
        <p:spPr>
          <a:xfrm>
            <a:off x="457200" y="343839"/>
            <a:ext cx="11277600" cy="912814"/>
          </a:xfrm>
        </p:spPr>
        <p:txBody>
          <a:bodyPr/>
          <a:lstStyle/>
          <a:p>
            <a:r>
              <a:rPr lang="en-GB" dirty="0"/>
              <a:t>Backdrop</a:t>
            </a:r>
          </a:p>
        </p:txBody>
      </p:sp>
      <p:sp>
        <p:nvSpPr>
          <p:cNvPr id="6" name="Slide Number Placeholder 5">
            <a:extLst>
              <a:ext uri="{FF2B5EF4-FFF2-40B4-BE49-F238E27FC236}">
                <a16:creationId xmlns:a16="http://schemas.microsoft.com/office/drawing/2014/main" id="{D09C8D9A-5ACD-65CB-28FD-E8E1E5562A31}"/>
              </a:ext>
            </a:extLst>
          </p:cNvPr>
          <p:cNvSpPr>
            <a:spLocks noGrp="1"/>
          </p:cNvSpPr>
          <p:nvPr>
            <p:ph type="sldNum" sz="quarter" idx="12"/>
          </p:nvPr>
        </p:nvSpPr>
        <p:spPr/>
        <p:txBody>
          <a:bodyPr/>
          <a:lstStyle/>
          <a:p>
            <a:fld id="{B0B34E4B-25F1-4D72-B319-B9B5A0ABC919}" type="slidenum">
              <a:rPr lang="en-GB" smtClean="0"/>
              <a:t>6</a:t>
            </a:fld>
            <a:endParaRPr lang="en-GB"/>
          </a:p>
        </p:txBody>
      </p:sp>
    </p:spTree>
    <p:extLst>
      <p:ext uri="{BB962C8B-B14F-4D97-AF65-F5344CB8AC3E}">
        <p14:creationId xmlns:p14="http://schemas.microsoft.com/office/powerpoint/2010/main" val="287899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4FC6C-BBB0-3545-BA89-8632C02FF99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0635E68-91AD-4F26-21A6-62A56F5D8C33}"/>
              </a:ext>
            </a:extLst>
          </p:cNvPr>
          <p:cNvSpPr>
            <a:spLocks noGrp="1"/>
          </p:cNvSpPr>
          <p:nvPr>
            <p:ph type="body" sz="quarter" idx="13"/>
          </p:nvPr>
        </p:nvSpPr>
        <p:spPr>
          <a:xfrm>
            <a:off x="457200" y="1210745"/>
            <a:ext cx="11268643" cy="5040376"/>
          </a:xfrm>
        </p:spPr>
        <p:txBody>
          <a:bodyPr vert="horz" lIns="0" tIns="0" rIns="0" bIns="0" rtlCol="0" anchor="t">
            <a:noAutofit/>
          </a:bodyPr>
          <a:lstStyle/>
          <a:p>
            <a:r>
              <a:rPr lang="en-GB" dirty="0"/>
              <a:t>MPC held Bank Rate yesterday at 3.75%.</a:t>
            </a:r>
          </a:p>
          <a:p>
            <a:r>
              <a:rPr lang="en-GB" dirty="0"/>
              <a:t>Oil and gas prices continue to be high and volatile.</a:t>
            </a:r>
          </a:p>
          <a:p>
            <a:r>
              <a:rPr lang="en-GB" dirty="0"/>
              <a:t>In the background, services and wage inflation continues to moderate and CPI outturns have been better than expected.</a:t>
            </a:r>
            <a:endParaRPr lang="en-GB" dirty="0">
              <a:latin typeface="Arial"/>
              <a:cs typeface="Arial"/>
            </a:endParaRPr>
          </a:p>
          <a:p>
            <a:r>
              <a:rPr lang="en-GB" dirty="0">
                <a:latin typeface="Arial"/>
                <a:cs typeface="Arial"/>
              </a:rPr>
              <a:t>Two key uncertainties facing the MPC are how the outlook for global energy prices evolves and how that might feed into the strength of any second-round effects. </a:t>
            </a:r>
          </a:p>
          <a:p>
            <a:r>
              <a:rPr lang="en-GB" dirty="0"/>
              <a:t>MPC can’t do anything about what happens to global energy prices, but it’s setting policy to make sure they don’t lead to high inflation becoming embedded and so instead that we get back to the 2% target and stay there.</a:t>
            </a:r>
          </a:p>
          <a:p>
            <a:pPr marL="287655" indent="-287655"/>
            <a:r>
              <a:rPr lang="en-GB" dirty="0">
                <a:latin typeface="Arial"/>
                <a:cs typeface="Arial"/>
              </a:rPr>
              <a:t>The policy stance required to achieve this will depend on the scale and duration of the energy shock and how it propagates through the economy</a:t>
            </a:r>
          </a:p>
          <a:p>
            <a:endParaRPr lang="en-GB" dirty="0"/>
          </a:p>
        </p:txBody>
      </p:sp>
      <p:sp>
        <p:nvSpPr>
          <p:cNvPr id="4" name="Title 3">
            <a:extLst>
              <a:ext uri="{FF2B5EF4-FFF2-40B4-BE49-F238E27FC236}">
                <a16:creationId xmlns:a16="http://schemas.microsoft.com/office/drawing/2014/main" id="{FD7840D4-42DE-09BE-3A57-79E6CA10D86D}"/>
              </a:ext>
            </a:extLst>
          </p:cNvPr>
          <p:cNvSpPr>
            <a:spLocks noGrp="1"/>
          </p:cNvSpPr>
          <p:nvPr>
            <p:ph type="title"/>
          </p:nvPr>
        </p:nvSpPr>
        <p:spPr>
          <a:xfrm>
            <a:off x="457200" y="343839"/>
            <a:ext cx="11277600" cy="912814"/>
          </a:xfrm>
        </p:spPr>
        <p:txBody>
          <a:bodyPr/>
          <a:lstStyle/>
          <a:p>
            <a:r>
              <a:rPr lang="en-GB" dirty="0"/>
              <a:t>Backdrop</a:t>
            </a:r>
          </a:p>
        </p:txBody>
      </p:sp>
      <p:sp>
        <p:nvSpPr>
          <p:cNvPr id="6" name="Slide Number Placeholder 5">
            <a:extLst>
              <a:ext uri="{FF2B5EF4-FFF2-40B4-BE49-F238E27FC236}">
                <a16:creationId xmlns:a16="http://schemas.microsoft.com/office/drawing/2014/main" id="{B66C9821-2231-2814-2068-EF9640FAB76F}"/>
              </a:ext>
            </a:extLst>
          </p:cNvPr>
          <p:cNvSpPr>
            <a:spLocks noGrp="1"/>
          </p:cNvSpPr>
          <p:nvPr>
            <p:ph type="sldNum" sz="quarter" idx="12"/>
          </p:nvPr>
        </p:nvSpPr>
        <p:spPr/>
        <p:txBody>
          <a:bodyPr/>
          <a:lstStyle/>
          <a:p>
            <a:fld id="{B0B34E4B-25F1-4D72-B319-B9B5A0ABC919}" type="slidenum">
              <a:rPr lang="en-GB" smtClean="0"/>
              <a:t>7</a:t>
            </a:fld>
            <a:endParaRPr lang="en-GB"/>
          </a:p>
        </p:txBody>
      </p:sp>
    </p:spTree>
    <p:extLst>
      <p:ext uri="{BB962C8B-B14F-4D97-AF65-F5344CB8AC3E}">
        <p14:creationId xmlns:p14="http://schemas.microsoft.com/office/powerpoint/2010/main" val="2394207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4C8D-1D06-A685-0EDC-EF5E4B936A7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385A33-FF75-0697-2419-A860185889F5}"/>
              </a:ext>
            </a:extLst>
          </p:cNvPr>
          <p:cNvSpPr>
            <a:spLocks noGrp="1"/>
          </p:cNvSpPr>
          <p:nvPr>
            <p:ph type="body" sz="quarter" idx="13"/>
          </p:nvPr>
        </p:nvSpPr>
        <p:spPr>
          <a:xfrm>
            <a:off x="457200" y="1504626"/>
            <a:ext cx="11268643" cy="5079054"/>
          </a:xfrm>
        </p:spPr>
        <p:txBody>
          <a:bodyPr/>
          <a:lstStyle/>
          <a:p>
            <a:pPr marL="0" indent="0">
              <a:buNone/>
            </a:pPr>
            <a:r>
              <a:rPr lang="en-GB" b="1" dirty="0"/>
              <a:t>Key policy judgement 1</a:t>
            </a:r>
          </a:p>
          <a:p>
            <a:r>
              <a:rPr lang="en-GB" dirty="0"/>
              <a:t>Weakness in economic activity and demand for labour is likely to help contain the strength of second-round effects from higher energy prices.  </a:t>
            </a:r>
          </a:p>
          <a:p>
            <a:r>
              <a:rPr lang="en-GB" dirty="0"/>
              <a:t>But the outlook is uncertain and the risk of strong inflationary pressures continues to be greater than the risk of weak inflationary pressures.</a:t>
            </a:r>
          </a:p>
          <a:p>
            <a:pPr marL="0" indent="0">
              <a:buNone/>
            </a:pPr>
            <a:endParaRPr lang="en-GB" b="1" dirty="0"/>
          </a:p>
          <a:p>
            <a:pPr marL="0" indent="0">
              <a:buNone/>
            </a:pPr>
            <a:r>
              <a:rPr lang="en-GB" b="1" dirty="0"/>
              <a:t>Key policy judgement 2</a:t>
            </a:r>
          </a:p>
          <a:p>
            <a:r>
              <a:rPr lang="en-GB" dirty="0"/>
              <a:t>Monetary policy is weighing on inflation. The MPC is continuing to set policy to balance the costs of leaning too little against potential inflationary pressures and the costs of responding too much.  </a:t>
            </a:r>
          </a:p>
          <a:p>
            <a:r>
              <a:rPr lang="en-GB" dirty="0"/>
              <a:t>The amount policy needs to lean, and the level of Bank Rate to achieve that, could change depending on how the outlook evolves.</a:t>
            </a:r>
          </a:p>
        </p:txBody>
      </p:sp>
      <p:sp>
        <p:nvSpPr>
          <p:cNvPr id="4" name="Title 3">
            <a:extLst>
              <a:ext uri="{FF2B5EF4-FFF2-40B4-BE49-F238E27FC236}">
                <a16:creationId xmlns:a16="http://schemas.microsoft.com/office/drawing/2014/main" id="{681C3E78-3E28-5D35-1998-875C270F2155}"/>
              </a:ext>
            </a:extLst>
          </p:cNvPr>
          <p:cNvSpPr>
            <a:spLocks noGrp="1"/>
          </p:cNvSpPr>
          <p:nvPr>
            <p:ph type="title"/>
          </p:nvPr>
        </p:nvSpPr>
        <p:spPr>
          <a:xfrm>
            <a:off x="457200" y="343839"/>
            <a:ext cx="11277600" cy="912814"/>
          </a:xfrm>
        </p:spPr>
        <p:txBody>
          <a:bodyPr/>
          <a:lstStyle/>
          <a:p>
            <a:r>
              <a:rPr lang="en-GB"/>
              <a:t>Current approach to setting policy is based on two key policy judgements</a:t>
            </a:r>
          </a:p>
        </p:txBody>
      </p:sp>
      <p:sp>
        <p:nvSpPr>
          <p:cNvPr id="6" name="Slide Number Placeholder 5">
            <a:extLst>
              <a:ext uri="{FF2B5EF4-FFF2-40B4-BE49-F238E27FC236}">
                <a16:creationId xmlns:a16="http://schemas.microsoft.com/office/drawing/2014/main" id="{8D35238B-6375-89FA-295C-6C7131C87D6D}"/>
              </a:ext>
            </a:extLst>
          </p:cNvPr>
          <p:cNvSpPr>
            <a:spLocks noGrp="1"/>
          </p:cNvSpPr>
          <p:nvPr>
            <p:ph type="sldNum" sz="quarter" idx="12"/>
          </p:nvPr>
        </p:nvSpPr>
        <p:spPr/>
        <p:txBody>
          <a:bodyPr/>
          <a:lstStyle/>
          <a:p>
            <a:fld id="{B0B34E4B-25F1-4D72-B319-B9B5A0ABC919}" type="slidenum">
              <a:rPr lang="en-GB" smtClean="0"/>
              <a:t>8</a:t>
            </a:fld>
            <a:endParaRPr lang="en-GB"/>
          </a:p>
        </p:txBody>
      </p:sp>
    </p:spTree>
    <p:extLst>
      <p:ext uri="{BB962C8B-B14F-4D97-AF65-F5344CB8AC3E}">
        <p14:creationId xmlns:p14="http://schemas.microsoft.com/office/powerpoint/2010/main" val="2592919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8EC4C-416D-7F92-4DF1-1D04F0111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F34AED-2B9D-514C-F9D8-94996AC42FEE}"/>
              </a:ext>
            </a:extLst>
          </p:cNvPr>
          <p:cNvSpPr>
            <a:spLocks noGrp="1"/>
          </p:cNvSpPr>
          <p:nvPr>
            <p:ph type="title"/>
          </p:nvPr>
        </p:nvSpPr>
        <p:spPr/>
        <p:txBody>
          <a:bodyPr/>
          <a:lstStyle/>
          <a:p>
            <a:r>
              <a:rPr lang="en-GB"/>
              <a:t>Main points from the MPR</a:t>
            </a:r>
          </a:p>
        </p:txBody>
      </p:sp>
      <p:sp>
        <p:nvSpPr>
          <p:cNvPr id="3" name="Text Placeholder 2">
            <a:extLst>
              <a:ext uri="{FF2B5EF4-FFF2-40B4-BE49-F238E27FC236}">
                <a16:creationId xmlns:a16="http://schemas.microsoft.com/office/drawing/2014/main" id="{73CA69ED-FBC7-39B1-586A-3607D8BFD453}"/>
              </a:ext>
            </a:extLst>
          </p:cNvPr>
          <p:cNvSpPr>
            <a:spLocks noGrp="1"/>
          </p:cNvSpPr>
          <p:nvPr>
            <p:ph type="body" idx="1"/>
          </p:nvPr>
        </p:nvSpPr>
        <p:spPr/>
        <p:txBody>
          <a:bodyPr/>
          <a:lstStyle/>
          <a:p>
            <a:r>
              <a:rPr lang="en-GB">
                <a:latin typeface="Century Gothic" panose="020B0502020202020204" pitchFamily="34" charset="0"/>
              </a:rPr>
              <a:t>Key policy judgement 1</a:t>
            </a:r>
          </a:p>
        </p:txBody>
      </p:sp>
      <p:sp>
        <p:nvSpPr>
          <p:cNvPr id="6" name="Slide Number Placeholder 5">
            <a:extLst>
              <a:ext uri="{FF2B5EF4-FFF2-40B4-BE49-F238E27FC236}">
                <a16:creationId xmlns:a16="http://schemas.microsoft.com/office/drawing/2014/main" id="{5229C396-A9B5-8A26-D6C8-1897F99106F9}"/>
              </a:ext>
            </a:extLst>
          </p:cNvPr>
          <p:cNvSpPr>
            <a:spLocks noGrp="1"/>
          </p:cNvSpPr>
          <p:nvPr>
            <p:ph type="sldNum" sz="quarter" idx="12"/>
          </p:nvPr>
        </p:nvSpPr>
        <p:spPr/>
        <p:txBody>
          <a:bodyPr/>
          <a:lstStyle/>
          <a:p>
            <a:fld id="{B0B34E4B-25F1-4D72-B319-B9B5A0ABC919}" type="slidenum">
              <a:rPr lang="en-GB" smtClean="0"/>
              <a:t>9</a:t>
            </a:fld>
            <a:endParaRPr lang="en-GB"/>
          </a:p>
        </p:txBody>
      </p:sp>
    </p:spTree>
    <p:extLst>
      <p:ext uri="{BB962C8B-B14F-4D97-AF65-F5344CB8AC3E}">
        <p14:creationId xmlns:p14="http://schemas.microsoft.com/office/powerpoint/2010/main" val="431034145"/>
      </p:ext>
    </p:extLst>
  </p:cSld>
  <p:clrMapOvr>
    <a:masterClrMapping/>
  </p:clrMapOvr>
</p:sld>
</file>

<file path=ppt/theme/theme1.xml><?xml version="1.0" encoding="utf-8"?>
<a:theme xmlns:a="http://schemas.openxmlformats.org/drawingml/2006/main" name="Bank-PRA Template">
  <a:themeElements>
    <a:clrScheme name="BoE New VIS colours">
      <a:dk1>
        <a:srgbClr val="000000"/>
      </a:dk1>
      <a:lt1>
        <a:srgbClr val="12273F"/>
      </a:lt1>
      <a:dk2>
        <a:srgbClr val="C4C9CF"/>
      </a:dk2>
      <a:lt2>
        <a:srgbClr val="FFFFFF"/>
      </a:lt2>
      <a:accent1>
        <a:srgbClr val="3CD7D9"/>
      </a:accent1>
      <a:accent2>
        <a:srgbClr val="FF7300"/>
      </a:accent2>
      <a:accent3>
        <a:srgbClr val="9E71FE"/>
      </a:accent3>
      <a:accent4>
        <a:srgbClr val="D4AF37"/>
      </a:accent4>
      <a:accent5>
        <a:srgbClr val="A5D700"/>
      </a:accent5>
      <a:accent6>
        <a:srgbClr val="FF50C8"/>
      </a:accent6>
      <a:hlink>
        <a:srgbClr val="5297FF"/>
      </a:hlink>
      <a:folHlink>
        <a:srgbClr val="FFD200"/>
      </a:folHlink>
    </a:clrScheme>
    <a:fontScheme name="Bank Fonts">
      <a:majorFont>
        <a:latin typeface="Century Schoolboo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400" dirty="0" smtClean="0">
            <a:solidFill>
              <a:schemeClr val="tx1"/>
            </a:solidFill>
            <a:latin typeface="Arial" panose="020B0604020202020204" pitchFamily="34" charset="0"/>
            <a:cs typeface="Arial" panose="020B0604020202020204" pitchFamily="34" charset="0"/>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OE-Official-A Bank and PRA.potx" id="{416D58BC-389A-4D3E-B254-99EEEE6F3B24}" vid="{3E9A26F8-A77A-4833-B2BE-FFBC065DD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408</TotalTime>
  <Words>4471</Words>
  <Application>Microsoft Office PowerPoint</Application>
  <PresentationFormat>Widescreen</PresentationFormat>
  <Paragraphs>272</Paragraphs>
  <Slides>34</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Century Gothic</vt:lpstr>
      <vt:lpstr>Bank-PRA Template</vt:lpstr>
      <vt:lpstr>PowerPoint Presentation</vt:lpstr>
      <vt:lpstr>Plan for the session</vt:lpstr>
      <vt:lpstr>Main points from the MPR</vt:lpstr>
      <vt:lpstr>Backdrop</vt:lpstr>
      <vt:lpstr>Backdrop</vt:lpstr>
      <vt:lpstr>Backdrop</vt:lpstr>
      <vt:lpstr>Backdrop</vt:lpstr>
      <vt:lpstr>Current approach to setting policy is based on two key policy judgements</vt:lpstr>
      <vt:lpstr>Main points from the MPR</vt:lpstr>
      <vt:lpstr>Chart 1.6: Wholesale energy futures prices remain elevated relative to their levels prior to the conflict, but have been volatile </vt:lpstr>
      <vt:lpstr>Chart 1.1: The near-term outlook for CPI inflation has shifted in recent months </vt:lpstr>
      <vt:lpstr>Chart 1.5: The indirect effects of the energy shock are projected to grow over the remainder of 2026 </vt:lpstr>
      <vt:lpstr>Chart 1.8: Inflation rates are projected to pick up across CPI components, most notably for food  </vt:lpstr>
      <vt:lpstr>Chart D.3: Global demand for AI-related goods is boosting Advanced-Asia export prices </vt:lpstr>
      <vt:lpstr>Chart 1.3: Measures of underlying services price inflation eased further in 2026 Q2 </vt:lpstr>
      <vt:lpstr>Chart 1.4: Private sector wage growth has continued to slow </vt:lpstr>
      <vt:lpstr>Chart 1.13: The labour market continues to operate with a degree of spare capacity </vt:lpstr>
      <vt:lpstr>Chart 1.10: Underlying GDP growth is projected to weaken slightly in the near term  </vt:lpstr>
      <vt:lpstr>Chart 1.9: Inflation expectations remain elevated, especially at shorter horizons </vt:lpstr>
      <vt:lpstr>Chart B.3: Firms are less likely to report that inflation is important for wage growth than in the recent past</vt:lpstr>
      <vt:lpstr>Chart B.1: Household attentiveness to inflation is high </vt:lpstr>
      <vt:lpstr>Key policy judgement 1</vt:lpstr>
      <vt:lpstr>Main points from the MPR</vt:lpstr>
      <vt:lpstr>Baseline forecast and scenarios</vt:lpstr>
      <vt:lpstr>Table 3.A: Key assumptions and judgements in the central projection and scenarios</vt:lpstr>
      <vt:lpstr>Chart 3.1: Energy price paths are higher in the adverse scenario relative to the central projection and milder scenario </vt:lpstr>
      <vt:lpstr>Table 3.A: Key assumptions and judgements in the central projection and scenarios</vt:lpstr>
      <vt:lpstr>Chart 3.3: Relative to the central projection, inflation is higher in the adverse scenario and lower in milder scenario, in part due to second-round effects  </vt:lpstr>
      <vt:lpstr>Outcomes across central forecast and scenarios (assuming market interest rates)  </vt:lpstr>
      <vt:lpstr>Implications</vt:lpstr>
      <vt:lpstr>Chart 1.17: Mortgage rates have fallen since the April Report while time deposit rates have risen a little  </vt:lpstr>
      <vt:lpstr>MPC perspective and policy</vt:lpstr>
      <vt:lpstr>Main messages from the Monetary Policy Summary</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Venning, Kaya</dc:creator>
  <cp:lastModifiedBy>Venning, Kaya</cp:lastModifiedBy>
  <cp:revision>9</cp:revision>
  <dcterms:created xsi:type="dcterms:W3CDTF">2026-07-28T17:06:11Z</dcterms:created>
  <dcterms:modified xsi:type="dcterms:W3CDTF">2026-08-03T14:17:50Z</dcterms:modified>
</cp:coreProperties>
</file>