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39"/>
  </p:notesMasterIdLst>
  <p:sldIdLst>
    <p:sldId id="2684" r:id="rId2"/>
    <p:sldId id="727" r:id="rId3"/>
    <p:sldId id="389" r:id="rId4"/>
    <p:sldId id="2593" r:id="rId5"/>
    <p:sldId id="2594" r:id="rId6"/>
    <p:sldId id="2578" r:id="rId7"/>
    <p:sldId id="2643" r:id="rId8"/>
    <p:sldId id="2640" r:id="rId9"/>
    <p:sldId id="2641" r:id="rId10"/>
    <p:sldId id="2646" r:id="rId11"/>
    <p:sldId id="2645" r:id="rId12"/>
    <p:sldId id="2644" r:id="rId13"/>
    <p:sldId id="2648" r:id="rId14"/>
    <p:sldId id="2661" r:id="rId15"/>
    <p:sldId id="2657" r:id="rId16"/>
    <p:sldId id="2649" r:id="rId17"/>
    <p:sldId id="2655" r:id="rId18"/>
    <p:sldId id="2650" r:id="rId19"/>
    <p:sldId id="2651" r:id="rId20"/>
    <p:sldId id="2663" r:id="rId21"/>
    <p:sldId id="2662" r:id="rId22"/>
    <p:sldId id="2666" r:id="rId23"/>
    <p:sldId id="2653" r:id="rId24"/>
    <p:sldId id="2682" r:id="rId25"/>
    <p:sldId id="2678" r:id="rId26"/>
    <p:sldId id="2680" r:id="rId27"/>
    <p:sldId id="2671" r:id="rId28"/>
    <p:sldId id="2672" r:id="rId29"/>
    <p:sldId id="2681" r:id="rId30"/>
    <p:sldId id="2673" r:id="rId31"/>
    <p:sldId id="2658" r:id="rId32"/>
    <p:sldId id="2677" r:id="rId33"/>
    <p:sldId id="2683" r:id="rId34"/>
    <p:sldId id="616" r:id="rId35"/>
    <p:sldId id="776" r:id="rId36"/>
    <p:sldId id="619" r:id="rId37"/>
    <p:sldId id="37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73F"/>
    <a:srgbClr val="C4C9CF"/>
    <a:srgbClr val="77E3E4"/>
    <a:srgbClr val="E7E9EC"/>
    <a:srgbClr val="FE015B"/>
    <a:srgbClr val="3CD7D9"/>
    <a:srgbClr val="FF7300"/>
    <a:srgbClr val="9E71FE"/>
    <a:srgbClr val="D4AF37"/>
    <a:srgbClr val="A5D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0799" autoAdjust="0"/>
  </p:normalViewPr>
  <p:slideViewPr>
    <p:cSldViewPr snapToGrid="0" showGuides="1">
      <p:cViewPr varScale="1">
        <p:scale>
          <a:sx n="94" d="100"/>
          <a:sy n="94" d="100"/>
        </p:scale>
        <p:origin x="420" y="90"/>
      </p:cViewPr>
      <p:guideLst/>
    </p:cSldViewPr>
  </p:slideViewPr>
  <p:notesTextViewPr>
    <p:cViewPr>
      <p:scale>
        <a:sx n="3" d="2"/>
        <a:sy n="3" d="2"/>
      </p:scale>
      <p:origin x="0" y="0"/>
    </p:cViewPr>
  </p:notesTextViewPr>
  <p:sorterViewPr>
    <p:cViewPr>
      <p:scale>
        <a:sx n="100" d="100"/>
        <a:sy n="100" d="100"/>
      </p:scale>
      <p:origin x="0" y="-966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0E002-B88B-4BB0-BA5A-919501F4FBF2}" type="datetimeFigureOut">
              <a:rPr lang="en-GB" smtClean="0"/>
              <a:t>12/05/2026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E53B0-EFB7-4B0E-B012-E676534541B5}" type="slidenum">
              <a:rPr lang="en-GB" smtClean="0"/>
              <a:t>‹#›</a:t>
            </a:fld>
            <a:endParaRPr lang="en-GB"/>
          </a:p>
        </p:txBody>
      </p:sp>
    </p:spTree>
    <p:extLst>
      <p:ext uri="{BB962C8B-B14F-4D97-AF65-F5344CB8AC3E}">
        <p14:creationId xmlns:p14="http://schemas.microsoft.com/office/powerpoint/2010/main" val="283066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5E53B0-EFB7-4B0E-B012-E676534541B5}" type="slidenum">
              <a:rPr lang="en-GB" smtClean="0"/>
              <a:t>1</a:t>
            </a:fld>
            <a:endParaRPr lang="en-GB"/>
          </a:p>
        </p:txBody>
      </p:sp>
    </p:spTree>
    <p:extLst>
      <p:ext uri="{BB962C8B-B14F-4D97-AF65-F5344CB8AC3E}">
        <p14:creationId xmlns:p14="http://schemas.microsoft.com/office/powerpoint/2010/main" val="3210614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5E53B0-EFB7-4B0E-B012-E676534541B5}" type="slidenum">
              <a:rPr lang="en-GB" smtClean="0"/>
              <a:t>20</a:t>
            </a:fld>
            <a:endParaRPr lang="en-GB"/>
          </a:p>
        </p:txBody>
      </p:sp>
    </p:spTree>
    <p:extLst>
      <p:ext uri="{BB962C8B-B14F-4D97-AF65-F5344CB8AC3E}">
        <p14:creationId xmlns:p14="http://schemas.microsoft.com/office/powerpoint/2010/main" val="2957765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6292" y="3017"/>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24733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April 2026</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able Placeholder 8"/>
          <p:cNvSpPr>
            <a:spLocks noGrp="1"/>
          </p:cNvSpPr>
          <p:nvPr>
            <p:ph type="tbl" sz="quarter" idx="13"/>
          </p:nvPr>
        </p:nvSpPr>
        <p:spPr>
          <a:xfrm>
            <a:off x="468000" y="1752283"/>
            <a:ext cx="11277600" cy="4629466"/>
          </a:xfrm>
          <a:prstGeom prst="rect">
            <a:avLst/>
          </a:prstGeom>
        </p:spPr>
        <p:txBody>
          <a:bodyPr/>
          <a:lstStyle/>
          <a:p>
            <a:r>
              <a:rPr lang="en-US"/>
              <a:t>Click icon to add table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642794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3051175" y="1752600"/>
            <a:ext cx="86817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2131200"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253582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6100024" y="1752600"/>
            <a:ext cx="56349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5172146"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020816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9154103" y="1752600"/>
            <a:ext cx="257999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a:t>
            </a:r>
            <a:br>
              <a:rPr lang="en-US" dirty="0"/>
            </a:br>
            <a:r>
              <a:rPr lang="en-US" dirty="0"/>
              <a:t>(Arial 20pt)</a:t>
            </a:r>
          </a:p>
          <a:p>
            <a:pPr lvl="2"/>
            <a:r>
              <a:rPr lang="en-US" dirty="0"/>
              <a:t>Bulleted slide body text (Arial 16pt)</a:t>
            </a:r>
          </a:p>
          <a:p>
            <a:pPr lvl="3"/>
            <a:r>
              <a:rPr lang="en-US" dirty="0"/>
              <a:t>Body text</a:t>
            </a:r>
            <a:br>
              <a:rPr lang="en-US" dirty="0"/>
            </a:br>
            <a:r>
              <a:rPr lang="en-US" dirty="0"/>
              <a:t>(Arial 24pt)</a:t>
            </a:r>
          </a:p>
          <a:p>
            <a:pPr lvl="4"/>
            <a:r>
              <a:rPr lang="en-US" dirty="0"/>
              <a:t>Bulleted source</a:t>
            </a:r>
            <a:br>
              <a:rPr lang="en-US" dirty="0"/>
            </a:br>
            <a:r>
              <a:rPr lang="en-US" dirty="0"/>
              <a:t>(Arial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8236031"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295767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a:t>Click icon to add chart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712980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hart and title slide">
    <p:bg>
      <p:bgPr>
        <a:solidFill>
          <a:srgbClr val="12273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lvl1pPr>
              <a:defRPr>
                <a:solidFill>
                  <a:srgbClr val="E7E6E6"/>
                </a:solidFill>
              </a:defRPr>
            </a:lvl1p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lvl1pPr>
              <a:defRPr>
                <a:solidFill>
                  <a:srgbClr val="E7E6E6"/>
                </a:solidFill>
              </a:defRPr>
            </a:lvl1p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lvl1pPr>
              <a:defRPr>
                <a:solidFill>
                  <a:srgbClr val="E7E6E6"/>
                </a:solidFill>
              </a:defRPr>
            </a:lvl1pPr>
          </a:lstStyle>
          <a:p>
            <a:fld id="{B0B34E4B-25F1-4D72-B319-B9B5A0ABC919}" type="slidenum">
              <a:rPr lang="en-GB" smtClean="0"/>
              <a:pPr/>
              <a:t>‹#›</a:t>
            </a:fld>
            <a:endParaRPr lang="en-GB"/>
          </a:p>
        </p:txBody>
      </p:sp>
      <p:cxnSp>
        <p:nvCxnSpPr>
          <p:cNvPr id="11" name="Straight Connector 10"/>
          <p:cNvCxnSpPr/>
          <p:nvPr userDrawn="1"/>
        </p:nvCxnSpPr>
        <p:spPr>
          <a:xfrm>
            <a:off x="455296" y="6764020"/>
            <a:ext cx="11278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a:t>Click icon to add chart</a:t>
            </a:r>
            <a:endParaRPr lang="en-GB" dirty="0"/>
          </a:p>
        </p:txBody>
      </p:sp>
      <p:sp>
        <p:nvSpPr>
          <p:cNvPr id="3" name="Title 2"/>
          <p:cNvSpPr>
            <a:spLocks noGrp="1"/>
          </p:cNvSpPr>
          <p:nvPr>
            <p:ph type="title"/>
          </p:nvPr>
        </p:nvSpPr>
        <p:spPr/>
        <p:txBody>
          <a:bodyPr/>
          <a:lstStyle>
            <a:lvl1pPr>
              <a:defRPr>
                <a:solidFill>
                  <a:srgbClr val="E7E6E6"/>
                </a:solidFill>
              </a:defRPr>
            </a:lvl1pPr>
          </a:lstStyle>
          <a:p>
            <a:r>
              <a:rPr lang="en-US"/>
              <a:t>Click to edit Master title style</a:t>
            </a:r>
            <a:endParaRPr lang="en-GB" dirty="0"/>
          </a:p>
        </p:txBody>
      </p:sp>
      <p:sp>
        <p:nvSpPr>
          <p:cNvPr id="8" name="Rectangle 7"/>
          <p:cNvSpPr/>
          <p:nvPr userDrawn="1"/>
        </p:nvSpPr>
        <p:spPr>
          <a:xfrm>
            <a:off x="455296" y="0"/>
            <a:ext cx="11278800" cy="28956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6600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3"/>
          </p:nvPr>
        </p:nvSpPr>
        <p:spPr>
          <a:xfrm>
            <a:off x="468000" y="1752600"/>
            <a:ext cx="11277600" cy="4629150"/>
          </a:xfrm>
          <a:prstGeom prst="rect">
            <a:avLst/>
          </a:prstGeom>
        </p:spPr>
        <p:txBody>
          <a:bodyPr/>
          <a:lstStyle>
            <a:lvl1pPr>
              <a:defRPr sz="20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415504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562800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2"/>
          <p:cNvSpPr>
            <a:spLocks noGrp="1"/>
          </p:cNvSpPr>
          <p:nvPr>
            <p:ph type="body" sz="quarter" idx="14" hasCustomPrompt="1"/>
          </p:nvPr>
        </p:nvSpPr>
        <p:spPr>
          <a:xfrm>
            <a:off x="6111306" y="1752600"/>
            <a:ext cx="562279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21761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16" hasCustomPrompt="1"/>
          </p:nvPr>
        </p:nvSpPr>
        <p:spPr>
          <a:xfrm>
            <a:off x="3051175" y="1752600"/>
            <a:ext cx="6096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3341495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de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16" hasCustomPrompt="1"/>
          </p:nvPr>
        </p:nvSpPr>
        <p:spPr>
          <a:xfrm>
            <a:off x="1524000" y="1752600"/>
            <a:ext cx="9144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610881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2611733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8"/>
          </p:nvPr>
        </p:nvSpPr>
        <p:spPr>
          <a:xfrm>
            <a:off x="468000" y="1761172"/>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3" name="Picture Placeholder 6"/>
          <p:cNvSpPr>
            <a:spLocks noGrp="1"/>
          </p:cNvSpPr>
          <p:nvPr>
            <p:ph type="pic" sz="quarter" idx="19"/>
          </p:nvPr>
        </p:nvSpPr>
        <p:spPr>
          <a:xfrm>
            <a:off x="6094696"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9" name="Text Placeholder 8"/>
          <p:cNvSpPr>
            <a:spLocks noGrp="1"/>
          </p:cNvSpPr>
          <p:nvPr>
            <p:ph type="body" sz="quarter" idx="20" hasCustomPrompt="1"/>
          </p:nvPr>
        </p:nvSpPr>
        <p:spPr>
          <a:xfrm>
            <a:off x="468000" y="2741612"/>
            <a:ext cx="56266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1"/>
          <p:cNvSpPr>
            <a:spLocks noGrp="1"/>
          </p:cNvSpPr>
          <p:nvPr>
            <p:ph type="body" sz="quarter" idx="21" hasCustomPrompt="1"/>
          </p:nvPr>
        </p:nvSpPr>
        <p:spPr>
          <a:xfrm>
            <a:off x="6096000" y="2741613"/>
            <a:ext cx="56380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37602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Picture Placeholder 6"/>
          <p:cNvSpPr>
            <a:spLocks noGrp="1"/>
          </p:cNvSpPr>
          <p:nvPr>
            <p:ph type="pic" sz="quarter" idx="18"/>
          </p:nvPr>
        </p:nvSpPr>
        <p:spPr>
          <a:xfrm>
            <a:off x="1677913"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19" name="Picture Placeholder 6"/>
          <p:cNvSpPr>
            <a:spLocks noGrp="1"/>
          </p:cNvSpPr>
          <p:nvPr>
            <p:ph type="pic" sz="quarter" idx="19"/>
          </p:nvPr>
        </p:nvSpPr>
        <p:spPr>
          <a:xfrm>
            <a:off x="5624200"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20" name="Picture Placeholder 6"/>
          <p:cNvSpPr>
            <a:spLocks noGrp="1"/>
          </p:cNvSpPr>
          <p:nvPr>
            <p:ph type="pic" sz="quarter" idx="20"/>
          </p:nvPr>
        </p:nvSpPr>
        <p:spPr>
          <a:xfrm>
            <a:off x="9570488"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9" name="Text Placeholder 8"/>
          <p:cNvSpPr>
            <a:spLocks noGrp="1"/>
          </p:cNvSpPr>
          <p:nvPr>
            <p:ph type="body" sz="quarter" idx="21"/>
          </p:nvPr>
        </p:nvSpPr>
        <p:spPr>
          <a:xfrm>
            <a:off x="468313"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12" name="Text Placeholder 11"/>
          <p:cNvSpPr>
            <a:spLocks noGrp="1"/>
          </p:cNvSpPr>
          <p:nvPr>
            <p:ph type="body" sz="quarter" idx="22"/>
          </p:nvPr>
        </p:nvSpPr>
        <p:spPr>
          <a:xfrm>
            <a:off x="4414600"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14" name="Text Placeholder 13"/>
          <p:cNvSpPr>
            <a:spLocks noGrp="1"/>
          </p:cNvSpPr>
          <p:nvPr>
            <p:ph type="body" sz="quarter" idx="23"/>
          </p:nvPr>
        </p:nvSpPr>
        <p:spPr>
          <a:xfrm>
            <a:off x="8360888"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1336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Picture Placeholder 6"/>
          <p:cNvSpPr>
            <a:spLocks noGrp="1"/>
          </p:cNvSpPr>
          <p:nvPr>
            <p:ph type="pic" sz="quarter" idx="18"/>
          </p:nvPr>
        </p:nvSpPr>
        <p:spPr>
          <a:xfrm>
            <a:off x="110191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7" name="Picture Placeholder 6"/>
          <p:cNvSpPr>
            <a:spLocks noGrp="1"/>
          </p:cNvSpPr>
          <p:nvPr>
            <p:ph type="pic" sz="quarter" idx="20"/>
          </p:nvPr>
        </p:nvSpPr>
        <p:spPr>
          <a:xfrm>
            <a:off x="1014465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8" name="Picture Placeholder 6"/>
          <p:cNvSpPr>
            <a:spLocks noGrp="1"/>
          </p:cNvSpPr>
          <p:nvPr>
            <p:ph type="pic" sz="quarter" idx="21"/>
          </p:nvPr>
        </p:nvSpPr>
        <p:spPr>
          <a:xfrm>
            <a:off x="4116160"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0" name="Picture Placeholder 6"/>
          <p:cNvSpPr>
            <a:spLocks noGrp="1"/>
          </p:cNvSpPr>
          <p:nvPr>
            <p:ph type="pic" sz="quarter" idx="22"/>
          </p:nvPr>
        </p:nvSpPr>
        <p:spPr>
          <a:xfrm>
            <a:off x="7130407"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23"/>
          </p:nvPr>
        </p:nvSpPr>
        <p:spPr>
          <a:xfrm>
            <a:off x="46831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19" name="Text Placeholder 7"/>
          <p:cNvSpPr>
            <a:spLocks noGrp="1"/>
          </p:cNvSpPr>
          <p:nvPr>
            <p:ph type="body" sz="quarter" idx="24"/>
          </p:nvPr>
        </p:nvSpPr>
        <p:spPr>
          <a:xfrm>
            <a:off x="3482560"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1" name="Text Placeholder 7"/>
          <p:cNvSpPr>
            <a:spLocks noGrp="1"/>
          </p:cNvSpPr>
          <p:nvPr>
            <p:ph type="body" sz="quarter" idx="25"/>
          </p:nvPr>
        </p:nvSpPr>
        <p:spPr>
          <a:xfrm>
            <a:off x="6496807"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2" name="Text Placeholder 7"/>
          <p:cNvSpPr>
            <a:spLocks noGrp="1"/>
          </p:cNvSpPr>
          <p:nvPr>
            <p:ph type="body" sz="quarter" idx="26"/>
          </p:nvPr>
        </p:nvSpPr>
        <p:spPr>
          <a:xfrm>
            <a:off x="951105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41595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icture Placeholder 6"/>
          <p:cNvSpPr>
            <a:spLocks noGrp="1"/>
          </p:cNvSpPr>
          <p:nvPr>
            <p:ph type="pic" sz="quarter" idx="18"/>
          </p:nvPr>
        </p:nvSpPr>
        <p:spPr>
          <a:xfrm>
            <a:off x="95791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8" name="Picture Placeholder 6"/>
          <p:cNvSpPr>
            <a:spLocks noGrp="1"/>
          </p:cNvSpPr>
          <p:nvPr>
            <p:ph type="pic" sz="quarter" idx="19"/>
          </p:nvPr>
        </p:nvSpPr>
        <p:spPr>
          <a:xfrm>
            <a:off x="5619157"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8" name="Picture Placeholder 6"/>
          <p:cNvSpPr>
            <a:spLocks noGrp="1"/>
          </p:cNvSpPr>
          <p:nvPr>
            <p:ph type="pic" sz="quarter" idx="20"/>
          </p:nvPr>
        </p:nvSpPr>
        <p:spPr>
          <a:xfrm>
            <a:off x="10280400"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9" name="Picture Placeholder 6"/>
          <p:cNvSpPr>
            <a:spLocks noGrp="1"/>
          </p:cNvSpPr>
          <p:nvPr>
            <p:ph type="pic" sz="quarter" idx="21"/>
          </p:nvPr>
        </p:nvSpPr>
        <p:spPr>
          <a:xfrm>
            <a:off x="3288535"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0" name="Picture Placeholder 6"/>
          <p:cNvSpPr>
            <a:spLocks noGrp="1"/>
          </p:cNvSpPr>
          <p:nvPr>
            <p:ph type="pic" sz="quarter" idx="22"/>
          </p:nvPr>
        </p:nvSpPr>
        <p:spPr>
          <a:xfrm>
            <a:off x="7949779"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23"/>
          </p:nvPr>
        </p:nvSpPr>
        <p:spPr>
          <a:xfrm>
            <a:off x="468313"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0" name="Text Placeholder 7"/>
          <p:cNvSpPr>
            <a:spLocks noGrp="1"/>
          </p:cNvSpPr>
          <p:nvPr>
            <p:ph type="body" sz="quarter" idx="24"/>
          </p:nvPr>
        </p:nvSpPr>
        <p:spPr>
          <a:xfrm>
            <a:off x="2798935"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1" name="Text Placeholder 7"/>
          <p:cNvSpPr>
            <a:spLocks noGrp="1"/>
          </p:cNvSpPr>
          <p:nvPr>
            <p:ph type="body" sz="quarter" idx="25"/>
          </p:nvPr>
        </p:nvSpPr>
        <p:spPr>
          <a:xfrm>
            <a:off x="5129557"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2" name="Text Placeholder 7"/>
          <p:cNvSpPr>
            <a:spLocks noGrp="1"/>
          </p:cNvSpPr>
          <p:nvPr>
            <p:ph type="body" sz="quarter" idx="26"/>
          </p:nvPr>
        </p:nvSpPr>
        <p:spPr>
          <a:xfrm>
            <a:off x="7460179"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3" name="Text Placeholder 7"/>
          <p:cNvSpPr>
            <a:spLocks noGrp="1"/>
          </p:cNvSpPr>
          <p:nvPr>
            <p:ph type="body" sz="quarter" idx="27"/>
          </p:nvPr>
        </p:nvSpPr>
        <p:spPr>
          <a:xfrm>
            <a:off x="9790800"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60266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827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p:cNvGrpSpPr/>
          <p:nvPr userDrawn="1"/>
        </p:nvGrpSpPr>
        <p:grpSpPr>
          <a:xfrm>
            <a:off x="455296" y="16"/>
            <a:ext cx="11279504" cy="2741596"/>
            <a:chOff x="455296" y="0"/>
            <a:chExt cx="11279504" cy="289560"/>
          </a:xfrm>
        </p:grpSpPr>
        <p:sp>
          <p:nvSpPr>
            <p:cNvPr id="45" name="Rectangle 44"/>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964018" y="0"/>
              <a:ext cx="2855754" cy="289560"/>
            </a:xfrm>
            <a:prstGeom prst="rect">
              <a:avLst/>
            </a:prstGeom>
            <a:solidFill>
              <a:srgbClr val="3C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userDrawn="1"/>
          </p:nvSpPr>
          <p:spPr>
            <a:xfrm>
              <a:off x="9819772" y="0"/>
              <a:ext cx="1915028"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p:nvPr>
        </p:nvSpPr>
        <p:spPr>
          <a:xfrm>
            <a:off x="455296" y="2741612"/>
            <a:ext cx="11279504" cy="1538287"/>
          </a:xfrm>
        </p:spPr>
        <p:txBody>
          <a:bodyPr anchor="b"/>
          <a:lstStyle>
            <a:lvl1pPr>
              <a:defRPr sz="4800" b="0"/>
            </a:lvl1pPr>
          </a:lstStyle>
          <a:p>
            <a:r>
              <a:rPr lang="en-US"/>
              <a:t>Click to edit Master title style</a:t>
            </a:r>
            <a:endParaRPr lang="en-GB" dirty="0"/>
          </a:p>
        </p:txBody>
      </p:sp>
      <p:sp>
        <p:nvSpPr>
          <p:cNvPr id="3" name="Text Placeholder 2"/>
          <p:cNvSpPr>
            <a:spLocks noGrp="1"/>
          </p:cNvSpPr>
          <p:nvPr userDrawn="1">
            <p:ph type="body" idx="1"/>
          </p:nvPr>
        </p:nvSpPr>
        <p:spPr>
          <a:xfrm>
            <a:off x="457200" y="4381500"/>
            <a:ext cx="11277600" cy="1193800"/>
          </a:xfrm>
          <a:prstGeom prst="rect">
            <a:avLst/>
          </a:prstGeom>
        </p:spPr>
        <p:txBody>
          <a:bodyPr lIns="0" tIns="0" rIns="0" bIns="0" anchor="b" anchorCtr="0"/>
          <a:lstStyle>
            <a:lvl1pPr marL="0" indent="0">
              <a:buNone/>
              <a:defRPr sz="2400">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userDrawn="1">
            <p:ph type="dt" sz="half" idx="10"/>
          </p:nvPr>
        </p:nvSpPr>
        <p:spPr/>
        <p:txBody>
          <a:bodyPr/>
          <a:lstStyle/>
          <a:p>
            <a:r>
              <a:rPr lang="en-US" dirty="0"/>
              <a:t>November 2025</a:t>
            </a:r>
            <a:endParaRPr lang="en-GB" dirty="0"/>
          </a:p>
        </p:txBody>
      </p:sp>
      <p:sp>
        <p:nvSpPr>
          <p:cNvPr id="5" name="Footer Placeholder 4"/>
          <p:cNvSpPr>
            <a:spLocks noGrp="1"/>
          </p:cNvSpPr>
          <p:nvPr userDrawn="1">
            <p:ph type="ftr" sz="quarter" idx="11"/>
          </p:nvPr>
        </p:nvSpPr>
        <p:spPr/>
        <p:txBody>
          <a:bodyPr/>
          <a:lstStyle/>
          <a:p>
            <a:endParaRPr lang="en-GB"/>
          </a:p>
        </p:txBody>
      </p:sp>
      <p:sp>
        <p:nvSpPr>
          <p:cNvPr id="6" name="Slide Number Placeholder 5"/>
          <p:cNvSpPr>
            <a:spLocks noGrp="1"/>
          </p:cNvSpPr>
          <p:nvPr userDrawn="1">
            <p:ph type="sldNum" sz="quarter" idx="12"/>
          </p:nvPr>
        </p:nvSpPr>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347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12273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6093" b="9264"/>
          <a:stretch/>
        </p:blipFill>
        <p:spPr>
          <a:xfrm>
            <a:off x="0" y="-27214"/>
            <a:ext cx="12192000" cy="687977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27500" y="1441671"/>
            <a:ext cx="3942000" cy="3942000"/>
          </a:xfrm>
          <a:prstGeom prst="rect">
            <a:avLst/>
          </a:prstGeom>
        </p:spPr>
      </p:pic>
    </p:spTree>
    <p:extLst>
      <p:ext uri="{BB962C8B-B14F-4D97-AF65-F5344CB8AC3E}">
        <p14:creationId xmlns:p14="http://schemas.microsoft.com/office/powerpoint/2010/main" val="910040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186894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319427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283158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424333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882697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154190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lvl1pPr>
              <a:defRPr/>
            </a:lvl1pPr>
          </a:lstStyle>
          <a:p>
            <a:r>
              <a:rPr lang="en-US" dirty="0"/>
              <a:t>April 2026</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1126864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407114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457200"/>
            <a:ext cx="11277600" cy="912814"/>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Master title style</a:t>
            </a:r>
            <a:endParaRPr lang="en-GB" dirty="0"/>
          </a:p>
        </p:txBody>
      </p:sp>
      <p:sp>
        <p:nvSpPr>
          <p:cNvPr id="4" name="Date Placeholder 3"/>
          <p:cNvSpPr>
            <a:spLocks noGrp="1"/>
          </p:cNvSpPr>
          <p:nvPr>
            <p:ph type="dt" sz="half" idx="2"/>
          </p:nvPr>
        </p:nvSpPr>
        <p:spPr>
          <a:xfrm>
            <a:off x="457200" y="6383971"/>
            <a:ext cx="2593975" cy="365125"/>
          </a:xfrm>
          <a:prstGeom prst="rect">
            <a:avLst/>
          </a:prstGeom>
        </p:spPr>
        <p:txBody>
          <a:bodyPr vert="horz" lIns="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April 2026</a:t>
            </a:r>
            <a:endParaRPr lang="en-GB" dirty="0"/>
          </a:p>
        </p:txBody>
      </p:sp>
      <p:sp>
        <p:nvSpPr>
          <p:cNvPr id="5" name="Footer Placeholder 4"/>
          <p:cNvSpPr>
            <a:spLocks noGrp="1"/>
          </p:cNvSpPr>
          <p:nvPr>
            <p:ph type="ftr" sz="quarter" idx="3"/>
          </p:nvPr>
        </p:nvSpPr>
        <p:spPr>
          <a:xfrm>
            <a:off x="3051175" y="6383971"/>
            <a:ext cx="60960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10668000" y="6383971"/>
            <a:ext cx="1060450" cy="369570"/>
          </a:xfrm>
          <a:prstGeom prst="rect">
            <a:avLst/>
          </a:prstGeom>
        </p:spPr>
        <p:txBody>
          <a:bodyPr vert="horz" lIns="91440" tIns="45720" rIns="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0B34E4B-25F1-4D72-B319-B9B5A0ABC919}" type="slidenum">
              <a:rPr lang="en-GB" smtClean="0"/>
              <a:pPr/>
              <a:t>‹#›</a:t>
            </a:fld>
            <a:endParaRPr lang="en-GB" dirty="0"/>
          </a:p>
        </p:txBody>
      </p:sp>
      <p:sp>
        <p:nvSpPr>
          <p:cNvPr id="40" name="Rectangle 39"/>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468000" y="1752599"/>
            <a:ext cx="11277600" cy="462708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8064393"/>
      </p:ext>
    </p:extLst>
  </p:cSld>
  <p:clrMap bg1="lt1" tx1="dk1" bg2="lt2" tx2="dk2" accent1="accent1" accent2="accent2" accent3="accent3" accent4="accent4" accent5="accent5" accent6="accent6" hlink="hlink" folHlink="folHlink"/>
  <p:sldLayoutIdLst>
    <p:sldLayoutId id="2147483742" r:id="rId1"/>
    <p:sldLayoutId id="2147483744" r:id="rId2"/>
    <p:sldLayoutId id="2147483740" r:id="rId3"/>
    <p:sldLayoutId id="2147483741" r:id="rId4"/>
    <p:sldLayoutId id="2147483710" r:id="rId5"/>
    <p:sldLayoutId id="2147483743" r:id="rId6"/>
    <p:sldLayoutId id="2147483745" r:id="rId7"/>
    <p:sldLayoutId id="2147483746" r:id="rId8"/>
    <p:sldLayoutId id="2147483716" r:id="rId9"/>
    <p:sldLayoutId id="2147483732" r:id="rId10"/>
    <p:sldLayoutId id="2147483717" r:id="rId11"/>
    <p:sldLayoutId id="2147483718" r:id="rId12"/>
    <p:sldLayoutId id="2147483719" r:id="rId13"/>
    <p:sldLayoutId id="2147483720" r:id="rId14"/>
    <p:sldLayoutId id="2147483734" r:id="rId15"/>
    <p:sldLayoutId id="2147483721" r:id="rId16"/>
    <p:sldLayoutId id="2147483722" r:id="rId17"/>
    <p:sldLayoutId id="2147483723" r:id="rId18"/>
    <p:sldLayoutId id="2147483733" r:id="rId19"/>
    <p:sldLayoutId id="2147483725" r:id="rId20"/>
    <p:sldLayoutId id="2147483726" r:id="rId21"/>
    <p:sldLayoutId id="2147483727" r:id="rId22"/>
    <p:sldLayoutId id="2147483728" r:id="rId23"/>
    <p:sldLayoutId id="2147483747" r:id="rId24"/>
    <p:sldLayoutId id="2147483731" r:id="rId25"/>
    <p:sldLayoutId id="2147483739" r:id="rId26"/>
  </p:sldLayoutIdLst>
  <p:hf hdr="0" ftr="0"/>
  <p:txStyles>
    <p:title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p:titleStyle>
    <p:body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4">
          <p15:clr>
            <a:srgbClr val="F26B43"/>
          </p15:clr>
        </p15:guide>
        <p15:guide id="2" pos="3840">
          <p15:clr>
            <a:srgbClr val="F26B43"/>
          </p15:clr>
        </p15:guide>
        <p15:guide id="3" orient="horz" pos="863">
          <p15:clr>
            <a:srgbClr val="F26B43"/>
          </p15:clr>
        </p15:guide>
        <p15:guide id="4" orient="horz" pos="1727">
          <p15:clr>
            <a:srgbClr val="F26B43"/>
          </p15:clr>
        </p15:guide>
        <p15:guide id="5" orient="horz" pos="3456">
          <p15:clr>
            <a:srgbClr val="F26B43"/>
          </p15:clr>
        </p15:guide>
        <p15:guide id="6" pos="4802">
          <p15:clr>
            <a:srgbClr val="F26B43"/>
          </p15:clr>
        </p15:guide>
        <p15:guide id="7" pos="5762">
          <p15:clr>
            <a:srgbClr val="F26B43"/>
          </p15:clr>
        </p15:guide>
        <p15:guide id="8" pos="6720">
          <p15:clr>
            <a:srgbClr val="F26B43"/>
          </p15:clr>
        </p15:guide>
        <p15:guide id="9" pos="7392">
          <p15:clr>
            <a:srgbClr val="F26B43"/>
          </p15:clr>
        </p15:guide>
        <p15:guide id="10" orient="horz" pos="288">
          <p15:clr>
            <a:srgbClr val="F26B43"/>
          </p15:clr>
        </p15:guide>
        <p15:guide id="11" orient="horz" pos="4020">
          <p15:clr>
            <a:srgbClr val="F26B43"/>
          </p15:clr>
        </p15:guide>
        <p15:guide id="12" pos="2880">
          <p15:clr>
            <a:srgbClr val="F26B43"/>
          </p15:clr>
        </p15:guide>
        <p15:guide id="13" pos="1922">
          <p15:clr>
            <a:srgbClr val="F26B43"/>
          </p15:clr>
        </p15:guide>
        <p15:guide id="14" pos="960">
          <p15:clr>
            <a:srgbClr val="F26B43"/>
          </p15:clr>
        </p15:guide>
        <p15:guide id="15" pos="288">
          <p15:clr>
            <a:srgbClr val="F26B43"/>
          </p15:clr>
        </p15:guide>
        <p15:guide id="16" pos="6560">
          <p15:clr>
            <a:srgbClr val="F26B43"/>
          </p15:clr>
        </p15:guide>
        <p15:guide id="18" orient="horz" pos="11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p:txBody>
          <a:bodyPr>
            <a:normAutofit/>
          </a:bodyPr>
          <a:lstStyle/>
          <a:p>
            <a:r>
              <a:rPr lang="en-GB" dirty="0"/>
              <a:t>April 2026</a:t>
            </a:r>
            <a:br>
              <a:rPr lang="en-GB" dirty="0"/>
            </a:br>
            <a:br>
              <a:rPr lang="en-GB" dirty="0"/>
            </a:br>
            <a:r>
              <a:rPr lang="en-GB" dirty="0"/>
              <a:t>Monetary Policy Report</a:t>
            </a:r>
            <a:br>
              <a:rPr lang="en-GB" dirty="0"/>
            </a:br>
            <a:br>
              <a:rPr lang="en-GB" dirty="0"/>
            </a:br>
            <a:br>
              <a:rPr lang="en-GB" dirty="0"/>
            </a:br>
            <a:endParaRPr lang="en-GB" dirty="0"/>
          </a:p>
        </p:txBody>
      </p:sp>
      <p:sp>
        <p:nvSpPr>
          <p:cNvPr id="11" name="Text Placeholder 10">
            <a:extLst>
              <a:ext uri="{FF2B5EF4-FFF2-40B4-BE49-F238E27FC236}">
                <a16:creationId xmlns:a16="http://schemas.microsoft.com/office/drawing/2014/main" id="{FAA8092A-0EC1-7146-BE7F-C484CFCF2BEB}"/>
              </a:ext>
            </a:extLst>
          </p:cNvPr>
          <p:cNvSpPr>
            <a:spLocks noGrp="1"/>
          </p:cNvSpPr>
          <p:nvPr>
            <p:ph type="body" sz="quarter" idx="13"/>
          </p:nvPr>
        </p:nvSpPr>
        <p:spPr/>
        <p:txBody>
          <a:bodyPr/>
          <a:lstStyle/>
          <a:p>
            <a:r>
              <a:rPr lang="en-US" b="0" dirty="0"/>
              <a:t>Malindi Myers</a:t>
            </a:r>
          </a:p>
          <a:p>
            <a:r>
              <a:rPr lang="en-US" b="0" dirty="0"/>
              <a:t>Huw Pill</a:t>
            </a:r>
            <a:br>
              <a:rPr lang="en-US" b="0" dirty="0"/>
            </a:br>
            <a:r>
              <a:rPr lang="en-US" b="0" dirty="0"/>
              <a:t>Fergal Shortall</a:t>
            </a:r>
          </a:p>
          <a:p>
            <a:endParaRPr lang="en-US" b="0" dirty="0"/>
          </a:p>
          <a:p>
            <a:endParaRPr lang="en-US" b="0" dirty="0"/>
          </a:p>
          <a:p>
            <a:endParaRPr lang="en-US" b="0" dirty="0"/>
          </a:p>
          <a:p>
            <a:endParaRPr lang="en-US" b="0" dirty="0"/>
          </a:p>
          <a:p>
            <a:r>
              <a:rPr lang="en-US" b="0" dirty="0"/>
              <a:t>Friday 1 May 2026</a:t>
            </a:r>
          </a:p>
        </p:txBody>
      </p:sp>
    </p:spTree>
    <p:extLst>
      <p:ext uri="{BB962C8B-B14F-4D97-AF65-F5344CB8AC3E}">
        <p14:creationId xmlns:p14="http://schemas.microsoft.com/office/powerpoint/2010/main" val="3774527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368D3E-201C-1C85-7C42-FFBC6871866D}"/>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8DEF72E4-2623-735B-4D40-6DFCF4E2A38E}"/>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E9110DEA-7FD2-1976-F15B-135ADCFDA2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DE82CDD3-DCBE-ECF4-E10B-3CC070F55242}"/>
              </a:ext>
            </a:extLst>
          </p:cNvPr>
          <p:cNvSpPr>
            <a:spLocks noGrp="1"/>
          </p:cNvSpPr>
          <p:nvPr>
            <p:ph type="title"/>
          </p:nvPr>
        </p:nvSpPr>
        <p:spPr>
          <a:xfrm>
            <a:off x="457200" y="1402135"/>
            <a:ext cx="11651064" cy="912814"/>
          </a:xfrm>
        </p:spPr>
        <p:txBody>
          <a:bodyPr/>
          <a:lstStyle/>
          <a:p>
            <a:r>
              <a:rPr lang="en-GB" dirty="0"/>
              <a:t>Chart F.2: The conflict in the Middle East has started to affect some global input and transport costs, but by less than in 2022</a:t>
            </a:r>
            <a:br>
              <a:rPr lang="en-GB" dirty="0"/>
            </a:br>
            <a:r>
              <a:rPr lang="en-GB" sz="2000" b="0" dirty="0">
                <a:latin typeface="Arial" panose="020B0604020202020204" pitchFamily="34" charset="0"/>
                <a:cs typeface="Arial" panose="020B0604020202020204" pitchFamily="34" charset="0"/>
              </a:rPr>
              <a:t>Shipping cost indices and survey indicators of global and UK manufacturers’ input costs</a:t>
            </a:r>
            <a:br>
              <a:rPr lang="en-GB" dirty="0"/>
            </a:br>
            <a:br>
              <a:rPr lang="en-GB" dirty="0"/>
            </a:br>
            <a:br>
              <a:rPr lang="en-GB" dirty="0"/>
            </a:br>
            <a:br>
              <a:rPr lang="en-GB" dirty="0"/>
            </a:br>
            <a:endParaRPr lang="en-GB" dirty="0"/>
          </a:p>
        </p:txBody>
      </p:sp>
      <p:sp>
        <p:nvSpPr>
          <p:cNvPr id="2" name="Text Placeholder 3">
            <a:extLst>
              <a:ext uri="{FF2B5EF4-FFF2-40B4-BE49-F238E27FC236}">
                <a16:creationId xmlns:a16="http://schemas.microsoft.com/office/drawing/2014/main" id="{F3FC0B53-803D-107C-376D-88EB8093F011}"/>
              </a:ext>
            </a:extLst>
          </p:cNvPr>
          <p:cNvSpPr>
            <a:spLocks noGrp="1"/>
          </p:cNvSpPr>
          <p:nvPr>
            <p:ph type="body" sz="quarter" idx="13"/>
          </p:nvPr>
        </p:nvSpPr>
        <p:spPr>
          <a:xfrm>
            <a:off x="447218" y="5821619"/>
            <a:ext cx="10754182" cy="510886"/>
          </a:xfrm>
        </p:spPr>
        <p:txBody>
          <a:bodyPr/>
          <a:lstStyle/>
          <a:p>
            <a:r>
              <a:rPr lang="en-GB" sz="2000" dirty="0"/>
              <a:t>Some signs of indirect effects already visible in PMI input balances.</a:t>
            </a:r>
          </a:p>
          <a:p>
            <a:r>
              <a:rPr lang="en-GB" sz="2000" dirty="0"/>
              <a:t>Despite Strait of Hormuz blockade, costs on major shipping routes have not increased.</a:t>
            </a:r>
          </a:p>
        </p:txBody>
      </p:sp>
      <p:pic>
        <p:nvPicPr>
          <p:cNvPr id="3" name="Picture 2">
            <a:extLst>
              <a:ext uri="{FF2B5EF4-FFF2-40B4-BE49-F238E27FC236}">
                <a16:creationId xmlns:a16="http://schemas.microsoft.com/office/drawing/2014/main" id="{A5B86A32-7747-295F-27C0-E17959916A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462" y="1651768"/>
            <a:ext cx="10293077" cy="4068000"/>
          </a:xfrm>
          <a:prstGeom prst="rect">
            <a:avLst/>
          </a:prstGeom>
        </p:spPr>
      </p:pic>
    </p:spTree>
    <p:extLst>
      <p:ext uri="{BB962C8B-B14F-4D97-AF65-F5344CB8AC3E}">
        <p14:creationId xmlns:p14="http://schemas.microsoft.com/office/powerpoint/2010/main" val="689279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6FDD98-07F7-8916-AC41-D8CE6893F2E4}"/>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764EC617-812F-A067-BA37-79B1CEA14A50}"/>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9C1AB4E8-70F3-E1E0-E709-5311807451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5672D40B-9379-88A1-E5A0-88FF4E449D3C}"/>
              </a:ext>
            </a:extLst>
          </p:cNvPr>
          <p:cNvSpPr>
            <a:spLocks noGrp="1"/>
          </p:cNvSpPr>
          <p:nvPr>
            <p:ph type="title"/>
          </p:nvPr>
        </p:nvSpPr>
        <p:spPr>
          <a:xfrm>
            <a:off x="457200" y="1402135"/>
            <a:ext cx="11651064" cy="912814"/>
          </a:xfrm>
        </p:spPr>
        <p:txBody>
          <a:bodyPr/>
          <a:lstStyle/>
          <a:p>
            <a:r>
              <a:rPr lang="en-GB" dirty="0"/>
              <a:t>Chart B.1: Energy price rises will affect many firms with a lag due to fixed-price contracts </a:t>
            </a:r>
            <a:br>
              <a:rPr lang="en-GB" dirty="0"/>
            </a:br>
            <a:r>
              <a:rPr lang="en-GB" sz="2000" b="0" dirty="0">
                <a:latin typeface="Arial" panose="020B0604020202020204" pitchFamily="34" charset="0"/>
                <a:cs typeface="Arial" panose="020B0604020202020204" pitchFamily="34" charset="0"/>
              </a:rPr>
              <a:t>Share of firms with a fixed-price gas contract</a:t>
            </a:r>
            <a:br>
              <a:rPr lang="en-GB" dirty="0"/>
            </a:br>
            <a:br>
              <a:rPr lang="en-GB" dirty="0"/>
            </a:br>
            <a:br>
              <a:rPr lang="en-GB" dirty="0"/>
            </a:br>
            <a:br>
              <a:rPr lang="en-GB" dirty="0"/>
            </a:br>
            <a:endParaRPr lang="en-GB" dirty="0"/>
          </a:p>
        </p:txBody>
      </p:sp>
      <p:sp>
        <p:nvSpPr>
          <p:cNvPr id="2" name="Text Placeholder 3">
            <a:extLst>
              <a:ext uri="{FF2B5EF4-FFF2-40B4-BE49-F238E27FC236}">
                <a16:creationId xmlns:a16="http://schemas.microsoft.com/office/drawing/2014/main" id="{538C093A-1FBD-CF9E-4344-BC0146FEC0D5}"/>
              </a:ext>
            </a:extLst>
          </p:cNvPr>
          <p:cNvSpPr>
            <a:spLocks noGrp="1"/>
          </p:cNvSpPr>
          <p:nvPr>
            <p:ph type="body" sz="quarter" idx="13"/>
          </p:nvPr>
        </p:nvSpPr>
        <p:spPr>
          <a:xfrm>
            <a:off x="447218" y="5915630"/>
            <a:ext cx="10754182" cy="510886"/>
          </a:xfrm>
        </p:spPr>
        <p:txBody>
          <a:bodyPr/>
          <a:lstStyle/>
          <a:p>
            <a:r>
              <a:rPr lang="en-GB" sz="2000" dirty="0"/>
              <a:t>Relative to 2022, more companies are on a fixed-price energy contract and more of those are long-term</a:t>
            </a:r>
          </a:p>
        </p:txBody>
      </p:sp>
      <p:pic>
        <p:nvPicPr>
          <p:cNvPr id="8" name="Picture 7">
            <a:extLst>
              <a:ext uri="{FF2B5EF4-FFF2-40B4-BE49-F238E27FC236}">
                <a16:creationId xmlns:a16="http://schemas.microsoft.com/office/drawing/2014/main" id="{A0F29311-315C-C038-A258-908ABA5B338D}"/>
              </a:ext>
            </a:extLst>
          </p:cNvPr>
          <p:cNvPicPr>
            <a:picLocks noChangeAspect="1"/>
          </p:cNvPicPr>
          <p:nvPr/>
        </p:nvPicPr>
        <p:blipFill>
          <a:blip r:embed="rId2"/>
          <a:srcRect t="2566" b="3250"/>
          <a:stretch>
            <a:fillRect/>
          </a:stretch>
        </p:blipFill>
        <p:spPr>
          <a:xfrm>
            <a:off x="2714185" y="1606600"/>
            <a:ext cx="6707733" cy="4320000"/>
          </a:xfrm>
          <a:prstGeom prst="rect">
            <a:avLst/>
          </a:prstGeom>
        </p:spPr>
      </p:pic>
    </p:spTree>
    <p:extLst>
      <p:ext uri="{BB962C8B-B14F-4D97-AF65-F5344CB8AC3E}">
        <p14:creationId xmlns:p14="http://schemas.microsoft.com/office/powerpoint/2010/main" val="801976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6793E-8E61-0648-3AC9-A451E1FC5334}"/>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A86FE3D1-CA56-989E-59BC-9DF8C5F18BDD}"/>
              </a:ext>
            </a:extLst>
          </p:cNvPr>
          <p:cNvSpPr>
            <a:spLocks noGrp="1"/>
          </p:cNvSpPr>
          <p:nvPr>
            <p:ph type="dt" sz="half" idx="10"/>
          </p:nvPr>
        </p:nvSpPr>
        <p:spPr/>
        <p:txBody>
          <a:bodyPr/>
          <a:lstStyle/>
          <a:p>
            <a:pPr lvl="0">
              <a:defRPr/>
            </a:pPr>
            <a:r>
              <a:rPr lang="en-US" dirty="0"/>
              <a:t>April</a:t>
            </a:r>
            <a:r>
              <a:rPr lang="en-US" dirty="0">
                <a:solidFill>
                  <a:srgbClr val="000000">
                    <a:tint val="75000"/>
                  </a:srgbClr>
                </a:solidFill>
              </a:rPr>
              <a:t>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63D30024-AD50-A83E-22D5-C805BC4384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94DA1E76-D9E9-2B41-EC0E-821123355382}"/>
              </a:ext>
            </a:extLst>
          </p:cNvPr>
          <p:cNvSpPr>
            <a:spLocks noGrp="1"/>
          </p:cNvSpPr>
          <p:nvPr>
            <p:ph type="title"/>
          </p:nvPr>
        </p:nvSpPr>
        <p:spPr>
          <a:xfrm>
            <a:off x="457200" y="1402135"/>
            <a:ext cx="11651064" cy="912814"/>
          </a:xfrm>
        </p:spPr>
        <p:txBody>
          <a:bodyPr/>
          <a:lstStyle/>
          <a:p>
            <a:r>
              <a:rPr lang="en-GB" dirty="0"/>
              <a:t>Chart 1.6: Inflation rates are expected to be stronger than at the time of the February Report, especially for food prices </a:t>
            </a:r>
            <a:br>
              <a:rPr lang="en-GB" dirty="0"/>
            </a:br>
            <a:r>
              <a:rPr lang="en-GB" sz="2000" b="0" dirty="0">
                <a:latin typeface="Arial" panose="020B0604020202020204" pitchFamily="34" charset="0"/>
                <a:cs typeface="Arial" panose="020B0604020202020204" pitchFamily="34" charset="0"/>
              </a:rPr>
              <a:t>Annual inflation rates for components of CPI</a:t>
            </a:r>
            <a:br>
              <a:rPr lang="en-GB" dirty="0"/>
            </a:br>
            <a:br>
              <a:rPr lang="en-GB" dirty="0"/>
            </a:br>
            <a:br>
              <a:rPr lang="en-GB" dirty="0"/>
            </a:br>
            <a:br>
              <a:rPr lang="en-GB" dirty="0"/>
            </a:br>
            <a:endParaRPr lang="en-GB" dirty="0"/>
          </a:p>
        </p:txBody>
      </p:sp>
      <p:sp>
        <p:nvSpPr>
          <p:cNvPr id="2" name="Text Placeholder 3">
            <a:extLst>
              <a:ext uri="{FF2B5EF4-FFF2-40B4-BE49-F238E27FC236}">
                <a16:creationId xmlns:a16="http://schemas.microsoft.com/office/drawing/2014/main" id="{879ED5FD-A63E-F6EB-1ABF-6E1B4D0E5AED}"/>
              </a:ext>
            </a:extLst>
          </p:cNvPr>
          <p:cNvSpPr>
            <a:spLocks noGrp="1"/>
          </p:cNvSpPr>
          <p:nvPr>
            <p:ph type="body" sz="quarter" idx="13"/>
          </p:nvPr>
        </p:nvSpPr>
        <p:spPr>
          <a:xfrm>
            <a:off x="457200" y="5448185"/>
            <a:ext cx="10754182" cy="510886"/>
          </a:xfrm>
        </p:spPr>
        <p:txBody>
          <a:bodyPr/>
          <a:lstStyle/>
          <a:p>
            <a:r>
              <a:rPr lang="en-GB" sz="2000" dirty="0"/>
              <a:t>Indirect effects (</a:t>
            </a:r>
            <a:r>
              <a:rPr lang="en-GB" sz="2000" dirty="0" err="1"/>
              <a:t>eg</a:t>
            </a:r>
            <a:r>
              <a:rPr lang="en-GB" sz="2000" dirty="0"/>
              <a:t> via energy, transport costs, fertiliser) are likely to be strongest in the near term for food prices.  Agents’ contacts suggest 6-7% food price inflation by end year.</a:t>
            </a:r>
          </a:p>
          <a:p>
            <a:r>
              <a:rPr lang="en-GB" sz="2000" dirty="0"/>
              <a:t>Less immediate impact on other goods and services prices. </a:t>
            </a:r>
          </a:p>
        </p:txBody>
      </p:sp>
      <p:pic>
        <p:nvPicPr>
          <p:cNvPr id="3" name="Picture 2">
            <a:extLst>
              <a:ext uri="{FF2B5EF4-FFF2-40B4-BE49-F238E27FC236}">
                <a16:creationId xmlns:a16="http://schemas.microsoft.com/office/drawing/2014/main" id="{AF82E5C5-B20C-C57E-CC9C-BA15304CA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3940" y="1610352"/>
            <a:ext cx="8484120" cy="3888000"/>
          </a:xfrm>
          <a:prstGeom prst="rect">
            <a:avLst/>
          </a:prstGeom>
        </p:spPr>
      </p:pic>
    </p:spTree>
    <p:extLst>
      <p:ext uri="{BB962C8B-B14F-4D97-AF65-F5344CB8AC3E}">
        <p14:creationId xmlns:p14="http://schemas.microsoft.com/office/powerpoint/2010/main" val="158737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328BE-0619-FB20-5688-45CA328B26B3}"/>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BED98303-6B75-6C92-D1DD-39574683F34A}"/>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CFA1B32E-27C4-BD21-F52D-9C21D53D2B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2C7FEE1F-A0AD-6D55-CD99-795D9BF9D072}"/>
              </a:ext>
            </a:extLst>
          </p:cNvPr>
          <p:cNvSpPr>
            <a:spLocks noGrp="1"/>
          </p:cNvSpPr>
          <p:nvPr>
            <p:ph type="title"/>
          </p:nvPr>
        </p:nvSpPr>
        <p:spPr>
          <a:xfrm>
            <a:off x="457200" y="1402135"/>
            <a:ext cx="11651064" cy="912814"/>
          </a:xfrm>
        </p:spPr>
        <p:txBody>
          <a:bodyPr/>
          <a:lstStyle/>
          <a:p>
            <a:r>
              <a:rPr lang="en-GB" dirty="0"/>
              <a:t>Chart 1.7: Households’ inflation expectations have risen markedly, but business expectations have risen by less</a:t>
            </a:r>
            <a:br>
              <a:rPr lang="en-GB" dirty="0"/>
            </a:br>
            <a:r>
              <a:rPr lang="en-GB" sz="2000" b="0" dirty="0">
                <a:latin typeface="Arial" panose="020B0604020202020204" pitchFamily="34" charset="0"/>
                <a:cs typeface="Arial" panose="020B0604020202020204" pitchFamily="34" charset="0"/>
              </a:rPr>
              <a:t>Survey-based measures of household (a) and business inflation expectations</a:t>
            </a:r>
            <a:br>
              <a:rPr lang="en-GB" dirty="0"/>
            </a:br>
            <a:br>
              <a:rPr lang="en-GB" dirty="0"/>
            </a:br>
            <a:br>
              <a:rPr lang="en-GB" dirty="0"/>
            </a:br>
            <a:br>
              <a:rPr lang="en-GB" dirty="0"/>
            </a:br>
            <a:endParaRPr lang="en-GB" dirty="0"/>
          </a:p>
        </p:txBody>
      </p:sp>
      <p:sp>
        <p:nvSpPr>
          <p:cNvPr id="2" name="Text Placeholder 3">
            <a:extLst>
              <a:ext uri="{FF2B5EF4-FFF2-40B4-BE49-F238E27FC236}">
                <a16:creationId xmlns:a16="http://schemas.microsoft.com/office/drawing/2014/main" id="{4A60D362-70C7-E4EC-C3B8-529929AF064F}"/>
              </a:ext>
            </a:extLst>
          </p:cNvPr>
          <p:cNvSpPr>
            <a:spLocks noGrp="1"/>
          </p:cNvSpPr>
          <p:nvPr>
            <p:ph type="body" sz="quarter" idx="13"/>
          </p:nvPr>
        </p:nvSpPr>
        <p:spPr>
          <a:xfrm>
            <a:off x="457200" y="5658469"/>
            <a:ext cx="10754182" cy="510886"/>
          </a:xfrm>
        </p:spPr>
        <p:txBody>
          <a:bodyPr/>
          <a:lstStyle/>
          <a:p>
            <a:r>
              <a:rPr lang="en-GB" sz="2000" dirty="0"/>
              <a:t>Some factors point to second round effects emerging: large increase in visible and salient price; recent experience of high inflation; wage and price setting hadn’t fully normalised</a:t>
            </a:r>
          </a:p>
          <a:p>
            <a:r>
              <a:rPr lang="en-GB" sz="2000" dirty="0"/>
              <a:t>Notable increase in household inflation expectations</a:t>
            </a:r>
          </a:p>
        </p:txBody>
      </p:sp>
      <p:pic>
        <p:nvPicPr>
          <p:cNvPr id="3" name="Picture 2">
            <a:extLst>
              <a:ext uri="{FF2B5EF4-FFF2-40B4-BE49-F238E27FC236}">
                <a16:creationId xmlns:a16="http://schemas.microsoft.com/office/drawing/2014/main" id="{B2FD7795-83BB-4BCB-A8D9-F0DF4DAFD9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182" y="1695041"/>
            <a:ext cx="10827637" cy="3908180"/>
          </a:xfrm>
          <a:prstGeom prst="rect">
            <a:avLst/>
          </a:prstGeom>
        </p:spPr>
      </p:pic>
    </p:spTree>
    <p:extLst>
      <p:ext uri="{BB962C8B-B14F-4D97-AF65-F5344CB8AC3E}">
        <p14:creationId xmlns:p14="http://schemas.microsoft.com/office/powerpoint/2010/main" val="291347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D8B6F-BCDB-2154-8FA5-03891DE4EE5D}"/>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A8CF8FF0-2C9A-18E2-8F94-DD2B7A4F6A77}"/>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09ECB3A7-050E-1840-8FA2-9DFF1B90CD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25D97DEC-6FC5-F581-16E7-796030112A16}"/>
              </a:ext>
            </a:extLst>
          </p:cNvPr>
          <p:cNvSpPr>
            <a:spLocks noGrp="1"/>
          </p:cNvSpPr>
          <p:nvPr>
            <p:ph type="title"/>
          </p:nvPr>
        </p:nvSpPr>
        <p:spPr>
          <a:xfrm>
            <a:off x="447218" y="1505321"/>
            <a:ext cx="11651064" cy="912814"/>
          </a:xfrm>
        </p:spPr>
        <p:txBody>
          <a:bodyPr/>
          <a:lstStyle/>
          <a:p>
            <a:r>
              <a:rPr lang="en-GB" dirty="0"/>
              <a:t>Chart 1.16: Mortgage rates have risen since the February Report, while other rates are little changed</a:t>
            </a:r>
            <a:br>
              <a:rPr lang="en-GB" dirty="0"/>
            </a:br>
            <a:r>
              <a:rPr lang="en-GB" sz="2000" b="0" dirty="0">
                <a:latin typeface="Arial" panose="020B0604020202020204" pitchFamily="34" charset="0"/>
                <a:cs typeface="Arial" panose="020B0604020202020204" pitchFamily="34" charset="0"/>
              </a:rPr>
              <a:t>Household and corporate interest rates and their corresponding reference rates</a:t>
            </a:r>
            <a:br>
              <a:rPr lang="en-GB" dirty="0"/>
            </a:br>
            <a:br>
              <a:rPr lang="en-GB" dirty="0"/>
            </a:br>
            <a:br>
              <a:rPr lang="en-GB" dirty="0"/>
            </a:br>
            <a:br>
              <a:rPr lang="en-GB" dirty="0"/>
            </a:br>
            <a:endParaRPr lang="en-GB" dirty="0"/>
          </a:p>
        </p:txBody>
      </p:sp>
      <p:sp>
        <p:nvSpPr>
          <p:cNvPr id="9" name="Text Placeholder 3">
            <a:extLst>
              <a:ext uri="{FF2B5EF4-FFF2-40B4-BE49-F238E27FC236}">
                <a16:creationId xmlns:a16="http://schemas.microsoft.com/office/drawing/2014/main" id="{0609C64F-7C0C-EBBB-34B8-7FBD562F2B5D}"/>
              </a:ext>
            </a:extLst>
          </p:cNvPr>
          <p:cNvSpPr>
            <a:spLocks noGrp="1"/>
          </p:cNvSpPr>
          <p:nvPr>
            <p:ph type="body" sz="quarter" idx="13"/>
          </p:nvPr>
        </p:nvSpPr>
        <p:spPr>
          <a:xfrm>
            <a:off x="447218" y="5787086"/>
            <a:ext cx="10754182" cy="510886"/>
          </a:xfrm>
        </p:spPr>
        <p:txBody>
          <a:bodyPr/>
          <a:lstStyle/>
          <a:p>
            <a:r>
              <a:rPr lang="en-GB" sz="2000" dirty="0"/>
              <a:t>Set against that, monetary policy starts from a restrictive position and financial conditions have tightened…</a:t>
            </a:r>
          </a:p>
        </p:txBody>
      </p:sp>
      <p:pic>
        <p:nvPicPr>
          <p:cNvPr id="2" name="Picture 1">
            <a:extLst>
              <a:ext uri="{FF2B5EF4-FFF2-40B4-BE49-F238E27FC236}">
                <a16:creationId xmlns:a16="http://schemas.microsoft.com/office/drawing/2014/main" id="{69B17D12-233A-70CE-5FDD-D03B7A9762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8120" y="1731526"/>
            <a:ext cx="8624953" cy="3996000"/>
          </a:xfrm>
          <a:prstGeom prst="rect">
            <a:avLst/>
          </a:prstGeom>
        </p:spPr>
      </p:pic>
    </p:spTree>
    <p:extLst>
      <p:ext uri="{BB962C8B-B14F-4D97-AF65-F5344CB8AC3E}">
        <p14:creationId xmlns:p14="http://schemas.microsoft.com/office/powerpoint/2010/main" val="234504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EA15D-DB7F-C01D-BD41-17731E408077}"/>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DD317C49-DE19-31D5-4DC8-6DE0A3F9EBD5}"/>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1FC01DFB-9D86-1B0B-1C6A-43B65B0F4E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118BC7E6-8E5A-AE75-982E-471598C40CC3}"/>
              </a:ext>
            </a:extLst>
          </p:cNvPr>
          <p:cNvSpPr>
            <a:spLocks noGrp="1"/>
          </p:cNvSpPr>
          <p:nvPr>
            <p:ph type="title"/>
          </p:nvPr>
        </p:nvSpPr>
        <p:spPr>
          <a:xfrm>
            <a:off x="447218" y="1232570"/>
            <a:ext cx="11651064" cy="912814"/>
          </a:xfrm>
        </p:spPr>
        <p:txBody>
          <a:bodyPr/>
          <a:lstStyle/>
          <a:p>
            <a:r>
              <a:rPr lang="en-GB" dirty="0"/>
              <a:t>Chart 1.13: Labour market conditions are looser than in 2022.</a:t>
            </a:r>
            <a:br>
              <a:rPr lang="en-GB" dirty="0"/>
            </a:br>
            <a:r>
              <a:rPr lang="en-GB" sz="2000" b="0" dirty="0">
                <a:latin typeface="Arial" panose="020B0604020202020204" pitchFamily="34" charset="0"/>
                <a:cs typeface="Arial" panose="020B0604020202020204" pitchFamily="34" charset="0"/>
              </a:rPr>
              <a:t>Indicators of labour market slack</a:t>
            </a:r>
            <a:br>
              <a:rPr lang="en-GB" dirty="0"/>
            </a:br>
            <a:br>
              <a:rPr lang="en-GB" dirty="0"/>
            </a:br>
            <a:br>
              <a:rPr lang="en-GB" dirty="0"/>
            </a:br>
            <a:br>
              <a:rPr lang="en-GB" dirty="0"/>
            </a:br>
            <a:endParaRPr lang="en-GB" dirty="0"/>
          </a:p>
        </p:txBody>
      </p:sp>
      <p:sp>
        <p:nvSpPr>
          <p:cNvPr id="2" name="Text Placeholder 3">
            <a:extLst>
              <a:ext uri="{FF2B5EF4-FFF2-40B4-BE49-F238E27FC236}">
                <a16:creationId xmlns:a16="http://schemas.microsoft.com/office/drawing/2014/main" id="{82876954-4C6D-ACF7-5709-9D6618C1E062}"/>
              </a:ext>
            </a:extLst>
          </p:cNvPr>
          <p:cNvSpPr>
            <a:spLocks noGrp="1"/>
          </p:cNvSpPr>
          <p:nvPr>
            <p:ph type="body" sz="quarter" idx="13"/>
          </p:nvPr>
        </p:nvSpPr>
        <p:spPr>
          <a:xfrm>
            <a:off x="447218" y="5904017"/>
            <a:ext cx="10754182" cy="510886"/>
          </a:xfrm>
        </p:spPr>
        <p:txBody>
          <a:bodyPr/>
          <a:lstStyle/>
          <a:p>
            <a:r>
              <a:rPr lang="en-GB" sz="2000" dirty="0"/>
              <a:t>…and the labour market is considerably looser than in 2022. Looser labour market seems to have restrained second-round effects from energy shocks in the past (Box C).</a:t>
            </a:r>
          </a:p>
        </p:txBody>
      </p:sp>
      <p:pic>
        <p:nvPicPr>
          <p:cNvPr id="3" name="Picture 2">
            <a:extLst>
              <a:ext uri="{FF2B5EF4-FFF2-40B4-BE49-F238E27FC236}">
                <a16:creationId xmlns:a16="http://schemas.microsoft.com/office/drawing/2014/main" id="{72B5326A-9486-819F-EC10-6EA054F8C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242" y="1318522"/>
            <a:ext cx="10505517" cy="4500000"/>
          </a:xfrm>
          <a:prstGeom prst="rect">
            <a:avLst/>
          </a:prstGeom>
        </p:spPr>
      </p:pic>
    </p:spTree>
    <p:extLst>
      <p:ext uri="{BB962C8B-B14F-4D97-AF65-F5344CB8AC3E}">
        <p14:creationId xmlns:p14="http://schemas.microsoft.com/office/powerpoint/2010/main" val="2646105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20627-8267-6FED-F80F-CBB591CE8A6A}"/>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BC50F8BE-7F6D-73BA-B347-404710554734}"/>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4BF7107A-AC4A-C00E-5B90-03C2821CA8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61BF2DF9-1A30-36B1-F874-AC205EDB8958}"/>
              </a:ext>
            </a:extLst>
          </p:cNvPr>
          <p:cNvSpPr>
            <a:spLocks noGrp="1"/>
          </p:cNvSpPr>
          <p:nvPr>
            <p:ph type="title"/>
          </p:nvPr>
        </p:nvSpPr>
        <p:spPr>
          <a:xfrm>
            <a:off x="457200" y="1402135"/>
            <a:ext cx="11651064" cy="912814"/>
          </a:xfrm>
        </p:spPr>
        <p:txBody>
          <a:bodyPr/>
          <a:lstStyle/>
          <a:p>
            <a:r>
              <a:rPr lang="en-GB" dirty="0"/>
              <a:t>Chart B.2: Higher prices and lower profit margins are the most common responses from firms in response to higher energy costs</a:t>
            </a:r>
            <a:br>
              <a:rPr lang="en-GB" dirty="0"/>
            </a:br>
            <a:r>
              <a:rPr lang="en-GB" sz="2000" b="0" dirty="0">
                <a:latin typeface="Arial" panose="020B0604020202020204" pitchFamily="34" charset="0"/>
                <a:cs typeface="Arial" panose="020B0604020202020204" pitchFamily="34" charset="0"/>
              </a:rPr>
              <a:t>Share of firms reporting how they expect the increase in energy prices to affect aspects of their business over the next year</a:t>
            </a:r>
            <a:br>
              <a:rPr lang="en-GB" dirty="0"/>
            </a:br>
            <a:br>
              <a:rPr lang="en-GB" dirty="0"/>
            </a:br>
            <a:br>
              <a:rPr lang="en-GB" dirty="0"/>
            </a:br>
            <a:br>
              <a:rPr lang="en-GB" dirty="0"/>
            </a:br>
            <a:endParaRPr lang="en-GB" dirty="0"/>
          </a:p>
        </p:txBody>
      </p:sp>
      <p:sp>
        <p:nvSpPr>
          <p:cNvPr id="2" name="Text Placeholder 3">
            <a:extLst>
              <a:ext uri="{FF2B5EF4-FFF2-40B4-BE49-F238E27FC236}">
                <a16:creationId xmlns:a16="http://schemas.microsoft.com/office/drawing/2014/main" id="{7F5E0304-9F2B-8973-0B6A-0836748E545E}"/>
              </a:ext>
            </a:extLst>
          </p:cNvPr>
          <p:cNvSpPr>
            <a:spLocks noGrp="1"/>
          </p:cNvSpPr>
          <p:nvPr>
            <p:ph type="body" sz="quarter" idx="13"/>
          </p:nvPr>
        </p:nvSpPr>
        <p:spPr>
          <a:xfrm>
            <a:off x="447218" y="5686591"/>
            <a:ext cx="10754182" cy="510886"/>
          </a:xfrm>
        </p:spPr>
        <p:txBody>
          <a:bodyPr/>
          <a:lstStyle/>
          <a:p>
            <a:r>
              <a:rPr lang="en-GB" sz="2000" dirty="0"/>
              <a:t>DMP respondents expect material impacts on sales volumes (Box B)</a:t>
            </a:r>
          </a:p>
          <a:p>
            <a:r>
              <a:rPr lang="en-GB" sz="2000" dirty="0"/>
              <a:t>Relatively muted impacts expected on wages and employment. Most wage settlements for 2026 have already been implemented</a:t>
            </a:r>
          </a:p>
          <a:p>
            <a:endParaRPr lang="en-GB" sz="2000" dirty="0"/>
          </a:p>
        </p:txBody>
      </p:sp>
      <p:pic>
        <p:nvPicPr>
          <p:cNvPr id="3" name="Picture 2">
            <a:extLst>
              <a:ext uri="{FF2B5EF4-FFF2-40B4-BE49-F238E27FC236}">
                <a16:creationId xmlns:a16="http://schemas.microsoft.com/office/drawing/2014/main" id="{A8DA6F33-73A1-CD94-FF2F-08983F27F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803" y="1852290"/>
            <a:ext cx="10590394" cy="3729153"/>
          </a:xfrm>
          <a:prstGeom prst="rect">
            <a:avLst/>
          </a:prstGeom>
        </p:spPr>
      </p:pic>
    </p:spTree>
    <p:extLst>
      <p:ext uri="{BB962C8B-B14F-4D97-AF65-F5344CB8AC3E}">
        <p14:creationId xmlns:p14="http://schemas.microsoft.com/office/powerpoint/2010/main" val="2412901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0BEE7C-A707-2755-7429-9C9302B3E633}"/>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54AF33FA-A0F8-B13D-66D0-02CB134FFFC6}"/>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8AA6E16C-6450-8B87-EA40-F25F1B8C52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49F812A5-F392-C57D-CE19-B8EAA07F03FC}"/>
              </a:ext>
            </a:extLst>
          </p:cNvPr>
          <p:cNvSpPr>
            <a:spLocks noGrp="1"/>
          </p:cNvSpPr>
          <p:nvPr>
            <p:ph type="title"/>
          </p:nvPr>
        </p:nvSpPr>
        <p:spPr>
          <a:xfrm>
            <a:off x="447218" y="1165861"/>
            <a:ext cx="11651064" cy="912814"/>
          </a:xfrm>
        </p:spPr>
        <p:txBody>
          <a:bodyPr/>
          <a:lstStyle/>
          <a:p>
            <a:r>
              <a:rPr lang="en-GB" dirty="0"/>
              <a:t>Chart 1.8: Wage growth has continued to slow</a:t>
            </a:r>
            <a:br>
              <a:rPr lang="en-GB" dirty="0"/>
            </a:br>
            <a:r>
              <a:rPr lang="en-GB" sz="2000" b="0" dirty="0">
                <a:latin typeface="Arial" panose="020B0604020202020204" pitchFamily="34" charset="0"/>
                <a:cs typeface="Arial" panose="020B0604020202020204" pitchFamily="34" charset="0"/>
              </a:rPr>
              <a:t>Measures of private sector wage growth</a:t>
            </a:r>
            <a:br>
              <a:rPr lang="en-GB" dirty="0"/>
            </a:br>
            <a:br>
              <a:rPr lang="en-GB" dirty="0"/>
            </a:br>
            <a:br>
              <a:rPr lang="en-GB" dirty="0"/>
            </a:br>
            <a:br>
              <a:rPr lang="en-GB" dirty="0"/>
            </a:br>
            <a:endParaRPr lang="en-GB" dirty="0"/>
          </a:p>
        </p:txBody>
      </p:sp>
      <p:sp>
        <p:nvSpPr>
          <p:cNvPr id="2" name="Text Placeholder 3">
            <a:extLst>
              <a:ext uri="{FF2B5EF4-FFF2-40B4-BE49-F238E27FC236}">
                <a16:creationId xmlns:a16="http://schemas.microsoft.com/office/drawing/2014/main" id="{11947DC9-7851-752E-9E16-3336B3508995}"/>
              </a:ext>
            </a:extLst>
          </p:cNvPr>
          <p:cNvSpPr>
            <a:spLocks noGrp="1"/>
          </p:cNvSpPr>
          <p:nvPr>
            <p:ph type="body" sz="quarter" idx="13"/>
          </p:nvPr>
        </p:nvSpPr>
        <p:spPr>
          <a:xfrm>
            <a:off x="457200" y="5719872"/>
            <a:ext cx="10754182" cy="510886"/>
          </a:xfrm>
        </p:spPr>
        <p:txBody>
          <a:bodyPr/>
          <a:lstStyle/>
          <a:p>
            <a:r>
              <a:rPr lang="en-GB" sz="2000" dirty="0"/>
              <a:t>Wage growth has been falling towards target consistent rates</a:t>
            </a:r>
          </a:p>
          <a:p>
            <a:r>
              <a:rPr lang="en-GB" sz="2000" dirty="0"/>
              <a:t>Most wage settlements for 2026 have already been implemented</a:t>
            </a:r>
          </a:p>
        </p:txBody>
      </p:sp>
      <p:pic>
        <p:nvPicPr>
          <p:cNvPr id="3" name="Picture 2">
            <a:extLst>
              <a:ext uri="{FF2B5EF4-FFF2-40B4-BE49-F238E27FC236}">
                <a16:creationId xmlns:a16="http://schemas.microsoft.com/office/drawing/2014/main" id="{A3390436-8EB1-E464-DED0-3C270CCDB4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942" y="1435767"/>
            <a:ext cx="11006116" cy="3986467"/>
          </a:xfrm>
          <a:prstGeom prst="rect">
            <a:avLst/>
          </a:prstGeom>
        </p:spPr>
      </p:pic>
    </p:spTree>
    <p:extLst>
      <p:ext uri="{BB962C8B-B14F-4D97-AF65-F5344CB8AC3E}">
        <p14:creationId xmlns:p14="http://schemas.microsoft.com/office/powerpoint/2010/main" val="3378994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72E0B-CE75-851F-18CA-57F117CF1BE5}"/>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0AFDB02D-CF51-4E0E-6C80-9F7BE6403F94}"/>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3F248281-BDC5-3876-DC74-F59A4DDD31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E671EADF-ED67-7D92-C5B0-B71ECB9B8FE5}"/>
              </a:ext>
            </a:extLst>
          </p:cNvPr>
          <p:cNvSpPr>
            <a:spLocks noGrp="1"/>
          </p:cNvSpPr>
          <p:nvPr>
            <p:ph type="title"/>
          </p:nvPr>
        </p:nvSpPr>
        <p:spPr>
          <a:xfrm>
            <a:off x="447218" y="1311717"/>
            <a:ext cx="11651064" cy="912814"/>
          </a:xfrm>
        </p:spPr>
        <p:txBody>
          <a:bodyPr/>
          <a:lstStyle/>
          <a:p>
            <a:r>
              <a:rPr lang="en-GB" dirty="0"/>
              <a:t>Chart B.3: Firms’ expectations for own prices have increased markedly as energy prices rose; wage expectations little changed</a:t>
            </a:r>
            <a:br>
              <a:rPr lang="en-GB" dirty="0"/>
            </a:br>
            <a:r>
              <a:rPr lang="en-GB" sz="2000" b="0" dirty="0">
                <a:latin typeface="Arial" panose="020B0604020202020204" pitchFamily="34" charset="0"/>
                <a:cs typeface="Arial" panose="020B0604020202020204" pitchFamily="34" charset="0"/>
              </a:rPr>
              <a:t>Firms’ reported expectations for their own price and wage growth</a:t>
            </a:r>
            <a:br>
              <a:rPr lang="en-GB" dirty="0"/>
            </a:br>
            <a:br>
              <a:rPr lang="en-GB" dirty="0"/>
            </a:br>
            <a:br>
              <a:rPr lang="en-GB" dirty="0"/>
            </a:br>
            <a:br>
              <a:rPr lang="en-GB" dirty="0"/>
            </a:br>
            <a:endParaRPr lang="en-GB" dirty="0"/>
          </a:p>
        </p:txBody>
      </p:sp>
      <p:sp>
        <p:nvSpPr>
          <p:cNvPr id="2" name="Text Placeholder 3">
            <a:extLst>
              <a:ext uri="{FF2B5EF4-FFF2-40B4-BE49-F238E27FC236}">
                <a16:creationId xmlns:a16="http://schemas.microsoft.com/office/drawing/2014/main" id="{5B446CDA-58FE-D629-3F11-C1C7328FC1D5}"/>
              </a:ext>
            </a:extLst>
          </p:cNvPr>
          <p:cNvSpPr>
            <a:spLocks noGrp="1"/>
          </p:cNvSpPr>
          <p:nvPr>
            <p:ph type="body" sz="quarter" idx="13"/>
          </p:nvPr>
        </p:nvSpPr>
        <p:spPr>
          <a:xfrm>
            <a:off x="457200" y="5485901"/>
            <a:ext cx="10754182" cy="510886"/>
          </a:xfrm>
        </p:spPr>
        <p:txBody>
          <a:bodyPr/>
          <a:lstStyle/>
          <a:p>
            <a:r>
              <a:rPr lang="en-GB" sz="2000" dirty="0"/>
              <a:t>While DMP respondents have not changed expectations for wage growth, expectations for their own prices have increased</a:t>
            </a:r>
          </a:p>
          <a:p>
            <a:r>
              <a:rPr lang="en-GB" sz="2000" dirty="0"/>
              <a:t>So if second-round effects occur, may be kick-started by prices rather than wages.</a:t>
            </a:r>
          </a:p>
        </p:txBody>
      </p:sp>
      <p:pic>
        <p:nvPicPr>
          <p:cNvPr id="3" name="Picture 2">
            <a:extLst>
              <a:ext uri="{FF2B5EF4-FFF2-40B4-BE49-F238E27FC236}">
                <a16:creationId xmlns:a16="http://schemas.microsoft.com/office/drawing/2014/main" id="{24D6B529-EDFC-EAAA-CB65-1D4C3DDCFF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1623" y="1533136"/>
            <a:ext cx="8548755" cy="3888000"/>
          </a:xfrm>
          <a:prstGeom prst="rect">
            <a:avLst/>
          </a:prstGeom>
        </p:spPr>
      </p:pic>
    </p:spTree>
    <p:extLst>
      <p:ext uri="{BB962C8B-B14F-4D97-AF65-F5344CB8AC3E}">
        <p14:creationId xmlns:p14="http://schemas.microsoft.com/office/powerpoint/2010/main" val="4216337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7077E-A8D5-1905-5DE0-1D4B01CEF474}"/>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483AE8A5-6340-8EA2-9658-CDFC7DD0A13F}"/>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B6A62B64-2C1F-ABAD-1972-38FB57614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D13A4B69-6530-6FBC-2DAB-17DFA2102A3B}"/>
              </a:ext>
            </a:extLst>
          </p:cNvPr>
          <p:cNvSpPr>
            <a:spLocks noGrp="1"/>
          </p:cNvSpPr>
          <p:nvPr>
            <p:ph type="title"/>
          </p:nvPr>
        </p:nvSpPr>
        <p:spPr>
          <a:xfrm>
            <a:off x="447218" y="1246029"/>
            <a:ext cx="11651064" cy="912814"/>
          </a:xfrm>
        </p:spPr>
        <p:txBody>
          <a:bodyPr/>
          <a:lstStyle/>
          <a:p>
            <a:r>
              <a:rPr lang="en-GB" dirty="0"/>
              <a:t>Chart 1.9: Underlying GDP growth is expected to remain subdued</a:t>
            </a:r>
            <a:br>
              <a:rPr lang="en-GB" dirty="0"/>
            </a:br>
            <a:r>
              <a:rPr lang="en-GB" sz="2000" b="0" dirty="0">
                <a:latin typeface="Arial" panose="020B0604020202020204" pitchFamily="34" charset="0"/>
                <a:cs typeface="Arial" panose="020B0604020202020204" pitchFamily="34" charset="0"/>
              </a:rPr>
              <a:t>Quarterly growth in headline GDP and underlying growth implied by business surveys</a:t>
            </a:r>
            <a:br>
              <a:rPr lang="en-GB" dirty="0"/>
            </a:br>
            <a:br>
              <a:rPr lang="en-GB" dirty="0"/>
            </a:br>
            <a:br>
              <a:rPr lang="en-GB" dirty="0"/>
            </a:br>
            <a:br>
              <a:rPr lang="en-GB" dirty="0"/>
            </a:br>
            <a:endParaRPr lang="en-GB" dirty="0"/>
          </a:p>
        </p:txBody>
      </p:sp>
      <p:sp>
        <p:nvSpPr>
          <p:cNvPr id="2" name="Text Placeholder 3">
            <a:extLst>
              <a:ext uri="{FF2B5EF4-FFF2-40B4-BE49-F238E27FC236}">
                <a16:creationId xmlns:a16="http://schemas.microsoft.com/office/drawing/2014/main" id="{DD0E724B-777C-92AB-38AF-DEB9797BC61F}"/>
              </a:ext>
            </a:extLst>
          </p:cNvPr>
          <p:cNvSpPr>
            <a:spLocks noGrp="1"/>
          </p:cNvSpPr>
          <p:nvPr>
            <p:ph type="body" sz="quarter" idx="13"/>
          </p:nvPr>
        </p:nvSpPr>
        <p:spPr>
          <a:xfrm>
            <a:off x="457200" y="5762262"/>
            <a:ext cx="10754182" cy="510886"/>
          </a:xfrm>
        </p:spPr>
        <p:txBody>
          <a:bodyPr/>
          <a:lstStyle/>
          <a:p>
            <a:r>
              <a:rPr lang="en-GB" sz="2000" dirty="0"/>
              <a:t>Higher energy prices will also have an impact on demand. Activity growth starts from a relatively muted position, despite stronger headline February outturn for GDP.</a:t>
            </a:r>
          </a:p>
        </p:txBody>
      </p:sp>
      <p:pic>
        <p:nvPicPr>
          <p:cNvPr id="3" name="Picture 2">
            <a:extLst>
              <a:ext uri="{FF2B5EF4-FFF2-40B4-BE49-F238E27FC236}">
                <a16:creationId xmlns:a16="http://schemas.microsoft.com/office/drawing/2014/main" id="{C92142EA-E8F5-CE4B-0DA1-46F5A8656E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456" y="1441401"/>
            <a:ext cx="10829089" cy="4212260"/>
          </a:xfrm>
          <a:prstGeom prst="rect">
            <a:avLst/>
          </a:prstGeom>
        </p:spPr>
      </p:pic>
    </p:spTree>
    <p:extLst>
      <p:ext uri="{BB962C8B-B14F-4D97-AF65-F5344CB8AC3E}">
        <p14:creationId xmlns:p14="http://schemas.microsoft.com/office/powerpoint/2010/main" val="983057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912814"/>
          </a:xfrm>
        </p:spPr>
        <p:txBody>
          <a:bodyPr/>
          <a:lstStyle/>
          <a:p>
            <a:r>
              <a:rPr lang="en-GB" dirty="0"/>
              <a:t>Plan for the session</a:t>
            </a:r>
          </a:p>
        </p:txBody>
      </p:sp>
      <p:sp>
        <p:nvSpPr>
          <p:cNvPr id="3" name="Text Placeholder 2"/>
          <p:cNvSpPr>
            <a:spLocks noGrp="1"/>
          </p:cNvSpPr>
          <p:nvPr>
            <p:ph type="body" sz="quarter" idx="13"/>
          </p:nvPr>
        </p:nvSpPr>
        <p:spPr/>
        <p:txBody>
          <a:bodyPr/>
          <a:lstStyle/>
          <a:p>
            <a:r>
              <a:rPr lang="en-US" dirty="0"/>
              <a:t>Scene setting (Malindi) – 5 minutes </a:t>
            </a:r>
          </a:p>
          <a:p>
            <a:endParaRPr lang="en-US" dirty="0"/>
          </a:p>
          <a:p>
            <a:r>
              <a:rPr lang="en-US" dirty="0"/>
              <a:t>Quick tour of the Report (Fergal) – 20 minutes </a:t>
            </a:r>
          </a:p>
          <a:p>
            <a:endParaRPr lang="en-US" dirty="0"/>
          </a:p>
          <a:p>
            <a:r>
              <a:rPr lang="en-US" dirty="0"/>
              <a:t>MPC perspective and policy (Huw) – 5 minutes </a:t>
            </a:r>
          </a:p>
          <a:p>
            <a:endParaRPr lang="en-US" dirty="0"/>
          </a:p>
          <a:p>
            <a:r>
              <a:rPr lang="en-US" dirty="0"/>
              <a:t>Q&amp;A with Huw and Fergal (please submit your questions via chat box and Malindi will ask them) – 30 minutes</a:t>
            </a:r>
          </a:p>
        </p:txBody>
      </p:sp>
      <p:sp>
        <p:nvSpPr>
          <p:cNvPr id="5" name="Picture Placeholder 4"/>
          <p:cNvSpPr>
            <a:spLocks noGrp="1"/>
          </p:cNvSpPr>
          <p:nvPr>
            <p:ph type="pic" sz="quarter" idx="14"/>
          </p:nvPr>
        </p:nvSpPr>
        <p:spPr/>
        <p:txBody>
          <a:bodyPr/>
          <a:lstStyle/>
          <a:p>
            <a:endParaRPr lang="en-GB"/>
          </a:p>
        </p:txBody>
      </p:sp>
      <p:pic>
        <p:nvPicPr>
          <p:cNvPr id="9" name="Picture Placeholder 7"/>
          <p:cNvPicPr>
            <a:picLocks noChangeAspect="1"/>
          </p:cNvPicPr>
          <p:nvPr/>
        </p:nvPicPr>
        <p:blipFill rotWithShape="1">
          <a:blip r:embed="rId2" cstate="print">
            <a:extLst>
              <a:ext uri="{28A0092B-C50C-407E-A947-70E740481C1C}">
                <a14:useLocalDpi xmlns:a14="http://schemas.microsoft.com/office/drawing/2010/main" val="0"/>
              </a:ext>
            </a:extLst>
          </a:blip>
          <a:srcRect l="23032" t="7313" r="23449" b="6334"/>
          <a:stretch/>
        </p:blipFill>
        <p:spPr>
          <a:xfrm>
            <a:off x="453628" y="1752599"/>
            <a:ext cx="2150269" cy="4626769"/>
          </a:xfrm>
          <a:prstGeom prst="rect">
            <a:avLst/>
          </a:prstGeom>
        </p:spPr>
      </p:pic>
      <p:sp>
        <p:nvSpPr>
          <p:cNvPr id="6" name="Date Placeholder 5"/>
          <p:cNvSpPr>
            <a:spLocks noGrp="1"/>
          </p:cNvSpPr>
          <p:nvPr>
            <p:ph type="dt" sz="half" idx="10"/>
          </p:nvPr>
        </p:nvSpPr>
        <p:spPr/>
        <p:txBody>
          <a:bodyPr/>
          <a:lstStyle/>
          <a:p>
            <a:r>
              <a:rPr lang="en-US" dirty="0"/>
              <a:t>April 2026</a:t>
            </a:r>
            <a:endParaRPr lang="en-GB" dirty="0"/>
          </a:p>
        </p:txBody>
      </p:sp>
      <p:sp>
        <p:nvSpPr>
          <p:cNvPr id="7" name="Slide Number Placeholder 6"/>
          <p:cNvSpPr>
            <a:spLocks noGrp="1"/>
          </p:cNvSpPr>
          <p:nvPr>
            <p:ph type="sldNum" sz="quarter" idx="12"/>
          </p:nvPr>
        </p:nvSpPr>
        <p:spPr/>
        <p:txBody>
          <a:bodyPr/>
          <a:lstStyle/>
          <a:p>
            <a:fld id="{B0B34E4B-25F1-4D72-B319-B9B5A0ABC919}" type="slidenum">
              <a:rPr lang="en-GB" smtClean="0"/>
              <a:t>2</a:t>
            </a:fld>
            <a:endParaRPr lang="en-GB"/>
          </a:p>
        </p:txBody>
      </p:sp>
    </p:spTree>
    <p:extLst>
      <p:ext uri="{BB962C8B-B14F-4D97-AF65-F5344CB8AC3E}">
        <p14:creationId xmlns:p14="http://schemas.microsoft.com/office/powerpoint/2010/main" val="95686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AF1B23-E079-D998-E582-BCECAA75523B}"/>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5B7DB89A-7DF4-81F7-0035-132BB5D58837}"/>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BA09FA94-B05B-DED5-8351-4346619A93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39A4CDC3-054B-D15D-1CFB-418476D890E2}"/>
              </a:ext>
            </a:extLst>
          </p:cNvPr>
          <p:cNvSpPr>
            <a:spLocks noGrp="1"/>
          </p:cNvSpPr>
          <p:nvPr>
            <p:ph type="title"/>
          </p:nvPr>
        </p:nvSpPr>
        <p:spPr>
          <a:xfrm>
            <a:off x="447218" y="1505321"/>
            <a:ext cx="11651064" cy="912814"/>
          </a:xfrm>
        </p:spPr>
        <p:txBody>
          <a:bodyPr/>
          <a:lstStyle/>
          <a:p>
            <a:r>
              <a:rPr lang="en-GB" dirty="0"/>
              <a:t>Chart D.1: Dispersion in unemployment rates across industries has been elevated over the past year</a:t>
            </a:r>
            <a:br>
              <a:rPr lang="en-GB" dirty="0"/>
            </a:br>
            <a:r>
              <a:rPr lang="en-GB" sz="2000" b="0" dirty="0">
                <a:latin typeface="Arial" panose="020B0604020202020204" pitchFamily="34" charset="0"/>
                <a:cs typeface="Arial" panose="020B0604020202020204" pitchFamily="34" charset="0"/>
              </a:rPr>
              <a:t>Unemployment rates by previous industry</a:t>
            </a:r>
            <a:br>
              <a:rPr lang="en-GB" dirty="0"/>
            </a:br>
            <a:br>
              <a:rPr lang="en-GB" dirty="0"/>
            </a:br>
            <a:br>
              <a:rPr lang="en-GB" dirty="0"/>
            </a:br>
            <a:br>
              <a:rPr lang="en-GB" dirty="0"/>
            </a:br>
            <a:endParaRPr lang="en-GB" dirty="0"/>
          </a:p>
        </p:txBody>
      </p:sp>
      <p:pic>
        <p:nvPicPr>
          <p:cNvPr id="3" name="Picture 2">
            <a:extLst>
              <a:ext uri="{FF2B5EF4-FFF2-40B4-BE49-F238E27FC236}">
                <a16:creationId xmlns:a16="http://schemas.microsoft.com/office/drawing/2014/main" id="{A596CDA1-5B2B-B2B8-236A-D6878F908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290" y="1811857"/>
            <a:ext cx="9677420" cy="3810008"/>
          </a:xfrm>
          <a:prstGeom prst="rect">
            <a:avLst/>
          </a:prstGeom>
        </p:spPr>
      </p:pic>
      <p:sp>
        <p:nvSpPr>
          <p:cNvPr id="9" name="Text Placeholder 3">
            <a:extLst>
              <a:ext uri="{FF2B5EF4-FFF2-40B4-BE49-F238E27FC236}">
                <a16:creationId xmlns:a16="http://schemas.microsoft.com/office/drawing/2014/main" id="{E6D9FD5E-7433-6037-36B9-8E59E7738BBA}"/>
              </a:ext>
            </a:extLst>
          </p:cNvPr>
          <p:cNvSpPr>
            <a:spLocks noGrp="1"/>
          </p:cNvSpPr>
          <p:nvPr>
            <p:ph type="body" sz="quarter" idx="13"/>
          </p:nvPr>
        </p:nvSpPr>
        <p:spPr>
          <a:xfrm>
            <a:off x="457200" y="5627208"/>
            <a:ext cx="10754182" cy="510886"/>
          </a:xfrm>
        </p:spPr>
        <p:txBody>
          <a:bodyPr/>
          <a:lstStyle/>
          <a:p>
            <a:r>
              <a:rPr lang="en-GB" sz="2000" dirty="0"/>
              <a:t>Unemployment has risen, and by more in some sectors than in others.</a:t>
            </a:r>
          </a:p>
          <a:p>
            <a:r>
              <a:rPr lang="en-GB" sz="2000" dirty="0"/>
              <a:t>Some vulnerabilities in accommodation &amp; food, and professional &amp; scientific sectors.</a:t>
            </a:r>
          </a:p>
        </p:txBody>
      </p:sp>
    </p:spTree>
    <p:extLst>
      <p:ext uri="{BB962C8B-B14F-4D97-AF65-F5344CB8AC3E}">
        <p14:creationId xmlns:p14="http://schemas.microsoft.com/office/powerpoint/2010/main" val="1243491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C4A70-3BD0-FDFA-5A0A-F31B00C299C8}"/>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17D006C4-6391-B23A-BF14-F4B71F1A644C}"/>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FC590F30-A2B6-BEA4-8029-7C4C9F8752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F20CA80A-F088-4934-9F56-05B0AD1E3549}"/>
              </a:ext>
            </a:extLst>
          </p:cNvPr>
          <p:cNvSpPr>
            <a:spLocks noGrp="1"/>
          </p:cNvSpPr>
          <p:nvPr>
            <p:ph type="title"/>
          </p:nvPr>
        </p:nvSpPr>
        <p:spPr>
          <a:xfrm>
            <a:off x="447218" y="1505321"/>
            <a:ext cx="11651064" cy="912814"/>
          </a:xfrm>
        </p:spPr>
        <p:txBody>
          <a:bodyPr/>
          <a:lstStyle/>
          <a:p>
            <a:r>
              <a:rPr lang="en-GB" dirty="0"/>
              <a:t>Chart A.1: Low-income households are more exposed to cost increases than high-income households</a:t>
            </a:r>
            <a:br>
              <a:rPr lang="en-GB" dirty="0"/>
            </a:br>
            <a:r>
              <a:rPr lang="en-GB" sz="2000" b="0" dirty="0">
                <a:latin typeface="Arial" panose="020B0604020202020204" pitchFamily="34" charset="0"/>
                <a:cs typeface="Arial" panose="020B0604020202020204" pitchFamily="34" charset="0"/>
              </a:rPr>
              <a:t>Share of household spending on categories particularly exposed to energy-driven price rises, by income decile</a:t>
            </a:r>
            <a:br>
              <a:rPr lang="en-GB" dirty="0"/>
            </a:br>
            <a:br>
              <a:rPr lang="en-GB" dirty="0"/>
            </a:br>
            <a:br>
              <a:rPr lang="en-GB" dirty="0"/>
            </a:br>
            <a:br>
              <a:rPr lang="en-GB" dirty="0"/>
            </a:br>
            <a:endParaRPr lang="en-GB" dirty="0"/>
          </a:p>
        </p:txBody>
      </p:sp>
      <p:sp>
        <p:nvSpPr>
          <p:cNvPr id="9" name="Text Placeholder 3">
            <a:extLst>
              <a:ext uri="{FF2B5EF4-FFF2-40B4-BE49-F238E27FC236}">
                <a16:creationId xmlns:a16="http://schemas.microsoft.com/office/drawing/2014/main" id="{BF07010D-81AD-59D9-18EC-B1F809472133}"/>
              </a:ext>
            </a:extLst>
          </p:cNvPr>
          <p:cNvSpPr txBox="1">
            <a:spLocks/>
          </p:cNvSpPr>
          <p:nvPr/>
        </p:nvSpPr>
        <p:spPr>
          <a:xfrm>
            <a:off x="457200" y="5761393"/>
            <a:ext cx="11074400" cy="510886"/>
          </a:xfrm>
          <a:prstGeom prst="rect">
            <a:avLst/>
          </a:prstGeom>
        </p:spPr>
        <p:txBody>
          <a:bodyPr vert="horz" lIns="0" tIns="0" rIns="0" bIns="0" rtlCol="0">
            <a:noAutofit/>
          </a:bodyPr>
          <a:lst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Low-income households particularly exposed to higher food prices and to home energy prices</a:t>
            </a:r>
          </a:p>
          <a:p>
            <a:r>
              <a:rPr lang="en-GB" sz="2000" dirty="0"/>
              <a:t>Impact of higher motor-fuel prices more evenly spread.</a:t>
            </a:r>
          </a:p>
        </p:txBody>
      </p:sp>
      <p:pic>
        <p:nvPicPr>
          <p:cNvPr id="2" name="Picture 1">
            <a:extLst>
              <a:ext uri="{FF2B5EF4-FFF2-40B4-BE49-F238E27FC236}">
                <a16:creationId xmlns:a16="http://schemas.microsoft.com/office/drawing/2014/main" id="{B4A02F24-4AE5-F505-6F95-35DF8DDA7F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5166" y="1821527"/>
            <a:ext cx="8602364" cy="3888000"/>
          </a:xfrm>
          <a:prstGeom prst="rect">
            <a:avLst/>
          </a:prstGeom>
        </p:spPr>
      </p:pic>
    </p:spTree>
    <p:extLst>
      <p:ext uri="{BB962C8B-B14F-4D97-AF65-F5344CB8AC3E}">
        <p14:creationId xmlns:p14="http://schemas.microsoft.com/office/powerpoint/2010/main" val="706744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B2417-5E37-E91D-9B4D-FD000717FA66}"/>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3201CA7E-F75C-ECB1-99D0-88C7C5AFFD16}"/>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43904C20-9EEF-441B-A93D-48789E5928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D73271CC-E8C6-336C-7E59-B8A6661F611E}"/>
              </a:ext>
            </a:extLst>
          </p:cNvPr>
          <p:cNvSpPr>
            <a:spLocks noGrp="1"/>
          </p:cNvSpPr>
          <p:nvPr>
            <p:ph type="title"/>
          </p:nvPr>
        </p:nvSpPr>
        <p:spPr>
          <a:xfrm>
            <a:off x="406400" y="1472375"/>
            <a:ext cx="11651064" cy="869748"/>
          </a:xfrm>
        </p:spPr>
        <p:txBody>
          <a:bodyPr/>
          <a:lstStyle/>
          <a:p>
            <a:r>
              <a:rPr lang="en-GB" dirty="0"/>
              <a:t>Chart E.2: Household debt has fallen relative to income since 2022, and the availability of credit has improved</a:t>
            </a:r>
            <a:br>
              <a:rPr lang="en-GB" dirty="0"/>
            </a:br>
            <a:r>
              <a:rPr lang="en-GB" sz="2000" b="0" dirty="0">
                <a:latin typeface="Arial" panose="020B0604020202020204" pitchFamily="34" charset="0"/>
                <a:cs typeface="Arial" panose="020B0604020202020204" pitchFamily="34" charset="0"/>
              </a:rPr>
              <a:t>Aggregate household debt-to-income ratio; household credit availability</a:t>
            </a:r>
            <a:br>
              <a:rPr lang="en-GB" dirty="0"/>
            </a:br>
            <a:br>
              <a:rPr lang="en-GB" dirty="0"/>
            </a:br>
            <a:br>
              <a:rPr lang="en-GB" dirty="0"/>
            </a:br>
            <a:br>
              <a:rPr lang="en-GB" dirty="0"/>
            </a:br>
            <a:endParaRPr lang="en-GB" dirty="0"/>
          </a:p>
        </p:txBody>
      </p:sp>
      <p:sp>
        <p:nvSpPr>
          <p:cNvPr id="9" name="Text Placeholder 3">
            <a:extLst>
              <a:ext uri="{FF2B5EF4-FFF2-40B4-BE49-F238E27FC236}">
                <a16:creationId xmlns:a16="http://schemas.microsoft.com/office/drawing/2014/main" id="{5CCD9833-4D6E-5138-CE27-7C0C25CAC919}"/>
              </a:ext>
            </a:extLst>
          </p:cNvPr>
          <p:cNvSpPr txBox="1">
            <a:spLocks/>
          </p:cNvSpPr>
          <p:nvPr/>
        </p:nvSpPr>
        <p:spPr>
          <a:xfrm>
            <a:off x="457200" y="5639879"/>
            <a:ext cx="10754182" cy="429204"/>
          </a:xfrm>
          <a:prstGeom prst="rect">
            <a:avLst/>
          </a:prstGeom>
        </p:spPr>
        <p:txBody>
          <a:bodyPr vert="horz" lIns="0" tIns="0" rIns="0" bIns="0" rtlCol="0">
            <a:noAutofit/>
          </a:bodyPr>
          <a:lst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How consumers respond to another squeeze on real incomes is a key uncertainty.</a:t>
            </a:r>
          </a:p>
          <a:p>
            <a:r>
              <a:rPr lang="en-GB" sz="2000" dirty="0"/>
              <a:t>In aggregate, household debt position more favourable than in 2022 and little sign yet of any tightening in credit conditions for borrowers</a:t>
            </a:r>
          </a:p>
        </p:txBody>
      </p:sp>
      <p:pic>
        <p:nvPicPr>
          <p:cNvPr id="2" name="Picture 1">
            <a:extLst>
              <a:ext uri="{FF2B5EF4-FFF2-40B4-BE49-F238E27FC236}">
                <a16:creationId xmlns:a16="http://schemas.microsoft.com/office/drawing/2014/main" id="{B7C43ED7-0CDC-5476-DE4E-5DEE9F040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421" y="1676278"/>
            <a:ext cx="10869448" cy="3960000"/>
          </a:xfrm>
          <a:prstGeom prst="rect">
            <a:avLst/>
          </a:prstGeom>
        </p:spPr>
      </p:pic>
    </p:spTree>
    <p:extLst>
      <p:ext uri="{BB962C8B-B14F-4D97-AF65-F5344CB8AC3E}">
        <p14:creationId xmlns:p14="http://schemas.microsoft.com/office/powerpoint/2010/main" val="3555752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6A21C07-A89D-556A-8218-C2DC974357B4}"/>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A4E59EC9-49E9-7680-BA56-E101A8514111}"/>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32D820A2-21C4-CA73-52DF-7E96434A03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5B164F59-7485-730D-7021-3D4DBAA3971E}"/>
              </a:ext>
            </a:extLst>
          </p:cNvPr>
          <p:cNvSpPr>
            <a:spLocks noGrp="1"/>
          </p:cNvSpPr>
          <p:nvPr>
            <p:ph type="title"/>
          </p:nvPr>
        </p:nvSpPr>
        <p:spPr>
          <a:xfrm>
            <a:off x="447218" y="1165861"/>
            <a:ext cx="11651064" cy="912814"/>
          </a:xfrm>
        </p:spPr>
        <p:txBody>
          <a:bodyPr/>
          <a:lstStyle/>
          <a:p>
            <a:r>
              <a:rPr lang="en-GB" dirty="0"/>
              <a:t>Chart 1.11: Measures of uncertainty among firms have risen slightly</a:t>
            </a:r>
            <a:br>
              <a:rPr lang="en-GB" dirty="0"/>
            </a:br>
            <a:r>
              <a:rPr lang="en-GB" sz="2000" b="0" dirty="0">
                <a:latin typeface="Arial" panose="020B0604020202020204" pitchFamily="34" charset="0"/>
                <a:cs typeface="Arial" panose="020B0604020202020204" pitchFamily="34" charset="0"/>
              </a:rPr>
              <a:t>DMP measures of uncertainty</a:t>
            </a:r>
            <a:br>
              <a:rPr lang="en-GB" dirty="0"/>
            </a:br>
            <a:br>
              <a:rPr lang="en-GB" dirty="0"/>
            </a:br>
            <a:br>
              <a:rPr lang="en-GB" dirty="0"/>
            </a:br>
            <a:br>
              <a:rPr lang="en-GB" dirty="0"/>
            </a:br>
            <a:endParaRPr lang="en-GB" dirty="0"/>
          </a:p>
        </p:txBody>
      </p:sp>
      <p:sp>
        <p:nvSpPr>
          <p:cNvPr id="2" name="Text Placeholder 3">
            <a:extLst>
              <a:ext uri="{FF2B5EF4-FFF2-40B4-BE49-F238E27FC236}">
                <a16:creationId xmlns:a16="http://schemas.microsoft.com/office/drawing/2014/main" id="{BF28A30B-99B2-BC40-0CF2-6B45687345FB}"/>
              </a:ext>
            </a:extLst>
          </p:cNvPr>
          <p:cNvSpPr>
            <a:spLocks noGrp="1"/>
          </p:cNvSpPr>
          <p:nvPr>
            <p:ph type="body" sz="quarter" idx="13"/>
          </p:nvPr>
        </p:nvSpPr>
        <p:spPr>
          <a:xfrm>
            <a:off x="447218" y="5990278"/>
            <a:ext cx="10754182" cy="510886"/>
          </a:xfrm>
        </p:spPr>
        <p:txBody>
          <a:bodyPr/>
          <a:lstStyle/>
          <a:p>
            <a:r>
              <a:rPr lang="en-GB" sz="2000" dirty="0"/>
              <a:t>Some bullets</a:t>
            </a:r>
          </a:p>
        </p:txBody>
      </p:sp>
      <p:pic>
        <p:nvPicPr>
          <p:cNvPr id="3" name="Picture 2">
            <a:extLst>
              <a:ext uri="{FF2B5EF4-FFF2-40B4-BE49-F238E27FC236}">
                <a16:creationId xmlns:a16="http://schemas.microsoft.com/office/drawing/2014/main" id="{E72F136F-558E-7569-6F24-E3063D32B9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130" y="1275263"/>
            <a:ext cx="9117740" cy="4500000"/>
          </a:xfrm>
          <a:prstGeom prst="rect">
            <a:avLst/>
          </a:prstGeom>
        </p:spPr>
      </p:pic>
    </p:spTree>
    <p:extLst>
      <p:ext uri="{BB962C8B-B14F-4D97-AF65-F5344CB8AC3E}">
        <p14:creationId xmlns:p14="http://schemas.microsoft.com/office/powerpoint/2010/main" val="4265733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EA27-86B3-28CD-22C7-31A4F44C3DB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DBC640F-E4B8-3F11-1114-9517FDE3A236}"/>
              </a:ext>
            </a:extLst>
          </p:cNvPr>
          <p:cNvSpPr>
            <a:spLocks noGrp="1"/>
          </p:cNvSpPr>
          <p:nvPr>
            <p:ph type="body" sz="quarter" idx="13"/>
          </p:nvPr>
        </p:nvSpPr>
        <p:spPr>
          <a:xfrm>
            <a:off x="457200" y="1061470"/>
            <a:ext cx="11268643" cy="4629150"/>
          </a:xfrm>
        </p:spPr>
        <p:txBody>
          <a:bodyPr/>
          <a:lstStyle/>
          <a:p>
            <a:endParaRPr lang="en-GB" dirty="0"/>
          </a:p>
          <a:p>
            <a:r>
              <a:rPr lang="en-GB" dirty="0"/>
              <a:t>Overall, the MPC judges that current economic conditions are likely to lessen the strength of “second-round effects” that monetary policy needs to lean against.  </a:t>
            </a:r>
          </a:p>
          <a:p>
            <a:endParaRPr lang="en-GB" dirty="0"/>
          </a:p>
          <a:p>
            <a:r>
              <a:rPr lang="en-GB" dirty="0"/>
              <a:t>…but uncertainty around this judgement and the MPC will monitor the evidence as it emerges.</a:t>
            </a:r>
          </a:p>
          <a:p>
            <a:endParaRPr lang="en-GB" dirty="0"/>
          </a:p>
          <a:p>
            <a:r>
              <a:rPr lang="en-GB" dirty="0"/>
              <a:t>MPC also judges that second-round effects are likely to be stronger, the larger and more persistent is the rise in global energy prices.  </a:t>
            </a:r>
          </a:p>
          <a:p>
            <a:endParaRPr lang="en-GB" dirty="0"/>
          </a:p>
        </p:txBody>
      </p:sp>
      <p:sp>
        <p:nvSpPr>
          <p:cNvPr id="4" name="Title 3">
            <a:extLst>
              <a:ext uri="{FF2B5EF4-FFF2-40B4-BE49-F238E27FC236}">
                <a16:creationId xmlns:a16="http://schemas.microsoft.com/office/drawing/2014/main" id="{9CE2F914-E60D-9BE7-C22A-67604ED08F54}"/>
              </a:ext>
            </a:extLst>
          </p:cNvPr>
          <p:cNvSpPr>
            <a:spLocks noGrp="1"/>
          </p:cNvSpPr>
          <p:nvPr>
            <p:ph type="title"/>
          </p:nvPr>
        </p:nvSpPr>
        <p:spPr>
          <a:xfrm>
            <a:off x="457200" y="343839"/>
            <a:ext cx="11277600" cy="912814"/>
          </a:xfrm>
        </p:spPr>
        <p:txBody>
          <a:bodyPr/>
          <a:lstStyle/>
          <a:p>
            <a:r>
              <a:rPr lang="en-GB" dirty="0"/>
              <a:t>Key policy judgement 1</a:t>
            </a:r>
          </a:p>
        </p:txBody>
      </p:sp>
      <p:sp>
        <p:nvSpPr>
          <p:cNvPr id="5" name="Date Placeholder 4">
            <a:extLst>
              <a:ext uri="{FF2B5EF4-FFF2-40B4-BE49-F238E27FC236}">
                <a16:creationId xmlns:a16="http://schemas.microsoft.com/office/drawing/2014/main" id="{89061645-3070-0D9F-C28D-5C2E9C8708C4}"/>
              </a:ext>
            </a:extLst>
          </p:cNvPr>
          <p:cNvSpPr>
            <a:spLocks noGrp="1"/>
          </p:cNvSpPr>
          <p:nvPr>
            <p:ph type="dt" sz="half" idx="10"/>
          </p:nvPr>
        </p:nvSpPr>
        <p:spPr/>
        <p:txBody>
          <a:bodyPr/>
          <a:lstStyle/>
          <a:p>
            <a:r>
              <a:rPr lang="en-US" dirty="0"/>
              <a:t>April 2026</a:t>
            </a:r>
            <a:endParaRPr lang="en-GB" dirty="0"/>
          </a:p>
        </p:txBody>
      </p:sp>
      <p:sp>
        <p:nvSpPr>
          <p:cNvPr id="6" name="Slide Number Placeholder 5">
            <a:extLst>
              <a:ext uri="{FF2B5EF4-FFF2-40B4-BE49-F238E27FC236}">
                <a16:creationId xmlns:a16="http://schemas.microsoft.com/office/drawing/2014/main" id="{057E44B9-D6BB-1B2B-51C4-B3DE034685D8}"/>
              </a:ext>
            </a:extLst>
          </p:cNvPr>
          <p:cNvSpPr>
            <a:spLocks noGrp="1"/>
          </p:cNvSpPr>
          <p:nvPr>
            <p:ph type="sldNum" sz="quarter" idx="12"/>
          </p:nvPr>
        </p:nvSpPr>
        <p:spPr/>
        <p:txBody>
          <a:bodyPr/>
          <a:lstStyle/>
          <a:p>
            <a:fld id="{B0B34E4B-25F1-4D72-B319-B9B5A0ABC919}" type="slidenum">
              <a:rPr lang="en-GB" smtClean="0"/>
              <a:t>24</a:t>
            </a:fld>
            <a:endParaRPr lang="en-GB"/>
          </a:p>
        </p:txBody>
      </p:sp>
    </p:spTree>
    <p:extLst>
      <p:ext uri="{BB962C8B-B14F-4D97-AF65-F5344CB8AC3E}">
        <p14:creationId xmlns:p14="http://schemas.microsoft.com/office/powerpoint/2010/main" val="2982070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F80D-0D2A-7C42-B0BF-F3434017A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33CAD3-22E8-3B4D-4FAA-2D3045491CDE}"/>
              </a:ext>
            </a:extLst>
          </p:cNvPr>
          <p:cNvSpPr>
            <a:spLocks noGrp="1"/>
          </p:cNvSpPr>
          <p:nvPr>
            <p:ph type="title"/>
          </p:nvPr>
        </p:nvSpPr>
        <p:spPr/>
        <p:txBody>
          <a:bodyPr/>
          <a:lstStyle/>
          <a:p>
            <a:r>
              <a:rPr lang="en-GB" dirty="0"/>
              <a:t>Main points from the MPR</a:t>
            </a:r>
          </a:p>
        </p:txBody>
      </p:sp>
      <p:sp>
        <p:nvSpPr>
          <p:cNvPr id="3" name="Text Placeholder 2">
            <a:extLst>
              <a:ext uri="{FF2B5EF4-FFF2-40B4-BE49-F238E27FC236}">
                <a16:creationId xmlns:a16="http://schemas.microsoft.com/office/drawing/2014/main" id="{C2CE44D5-1CAD-5E44-A57F-182A46F18723}"/>
              </a:ext>
            </a:extLst>
          </p:cNvPr>
          <p:cNvSpPr>
            <a:spLocks noGrp="1"/>
          </p:cNvSpPr>
          <p:nvPr>
            <p:ph type="body" idx="1"/>
          </p:nvPr>
        </p:nvSpPr>
        <p:spPr/>
        <p:txBody>
          <a:bodyPr/>
          <a:lstStyle/>
          <a:p>
            <a:r>
              <a:rPr lang="en-GB" dirty="0">
                <a:latin typeface="Century Gothic" panose="020B0502020202020204" pitchFamily="34" charset="0"/>
              </a:rPr>
              <a:t>Key policy judgement 2</a:t>
            </a:r>
          </a:p>
        </p:txBody>
      </p:sp>
      <p:sp>
        <p:nvSpPr>
          <p:cNvPr id="6" name="Slide Number Placeholder 5">
            <a:extLst>
              <a:ext uri="{FF2B5EF4-FFF2-40B4-BE49-F238E27FC236}">
                <a16:creationId xmlns:a16="http://schemas.microsoft.com/office/drawing/2014/main" id="{D20EF4B6-CC3C-4422-FAD5-A343F3BD70B1}"/>
              </a:ext>
            </a:extLst>
          </p:cNvPr>
          <p:cNvSpPr>
            <a:spLocks noGrp="1"/>
          </p:cNvSpPr>
          <p:nvPr>
            <p:ph type="sldNum" sz="quarter" idx="12"/>
          </p:nvPr>
        </p:nvSpPr>
        <p:spPr/>
        <p:txBody>
          <a:bodyPr/>
          <a:lstStyle/>
          <a:p>
            <a:fld id="{B0B34E4B-25F1-4D72-B319-B9B5A0ABC919}" type="slidenum">
              <a:rPr lang="en-GB" smtClean="0"/>
              <a:t>25</a:t>
            </a:fld>
            <a:endParaRPr lang="en-GB"/>
          </a:p>
        </p:txBody>
      </p:sp>
      <p:sp>
        <p:nvSpPr>
          <p:cNvPr id="4" name="Date Placeholder 3">
            <a:extLst>
              <a:ext uri="{FF2B5EF4-FFF2-40B4-BE49-F238E27FC236}">
                <a16:creationId xmlns:a16="http://schemas.microsoft.com/office/drawing/2014/main" id="{DB10F65C-1BEF-4474-B8CA-E62881A581E2}"/>
              </a:ext>
            </a:extLst>
          </p:cNvPr>
          <p:cNvSpPr>
            <a:spLocks noGrp="1"/>
          </p:cNvSpPr>
          <p:nvPr>
            <p:ph type="dt" sz="half" idx="10"/>
          </p:nvPr>
        </p:nvSpPr>
        <p:spPr/>
        <p:txBody>
          <a:bodyPr/>
          <a:lstStyle/>
          <a:p>
            <a:r>
              <a:rPr lang="en-US" dirty="0"/>
              <a:t>April 2026</a:t>
            </a:r>
            <a:endParaRPr lang="en-GB" dirty="0"/>
          </a:p>
        </p:txBody>
      </p:sp>
    </p:spTree>
    <p:extLst>
      <p:ext uri="{BB962C8B-B14F-4D97-AF65-F5344CB8AC3E}">
        <p14:creationId xmlns:p14="http://schemas.microsoft.com/office/powerpoint/2010/main" val="2827561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E39B5-2BCE-D3F9-037C-23CA8922A19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69E3EBD-77BD-924C-8821-45BA5CCE8262}"/>
              </a:ext>
            </a:extLst>
          </p:cNvPr>
          <p:cNvSpPr>
            <a:spLocks noGrp="1"/>
          </p:cNvSpPr>
          <p:nvPr>
            <p:ph type="body" sz="quarter" idx="13"/>
          </p:nvPr>
        </p:nvSpPr>
        <p:spPr>
          <a:xfrm>
            <a:off x="457200" y="1061470"/>
            <a:ext cx="11268643" cy="4629150"/>
          </a:xfrm>
        </p:spPr>
        <p:txBody>
          <a:bodyPr/>
          <a:lstStyle/>
          <a:p>
            <a:pPr marL="0" indent="0">
              <a:buNone/>
            </a:pPr>
            <a:r>
              <a:rPr lang="en-GB" sz="2200" b="1" dirty="0"/>
              <a:t>Monetary policy needs to balance the costs of leaning too little against second-round effects and the costs of responding too much.  The right balance is likely to change depending on how events unfold.</a:t>
            </a:r>
          </a:p>
          <a:p>
            <a:endParaRPr lang="en-GB" sz="2200" dirty="0"/>
          </a:p>
          <a:p>
            <a:r>
              <a:rPr lang="en-GB" sz="2200" dirty="0"/>
              <a:t>The monetary policy setting will depend on the scale and duration of the shock and how it feeds through the UK economy. </a:t>
            </a:r>
          </a:p>
          <a:p>
            <a:endParaRPr lang="en-GB" sz="2200" dirty="0"/>
          </a:p>
          <a:p>
            <a:r>
              <a:rPr lang="en-GB" sz="2200" dirty="0"/>
              <a:t>If there are signs that second-round effects are likely to be weaker, then monetary policy can lean against inflation by less.  </a:t>
            </a:r>
          </a:p>
          <a:p>
            <a:endParaRPr lang="en-GB" sz="2200" dirty="0"/>
          </a:p>
          <a:p>
            <a:r>
              <a:rPr lang="en-GB" sz="2200" dirty="0"/>
              <a:t>If there are signs that second-round effects are likely to be stronger, monetary policy will need to lean more strongly against those possible effects.</a:t>
            </a:r>
          </a:p>
          <a:p>
            <a:endParaRPr lang="en-GB" sz="2200" i="1" dirty="0"/>
          </a:p>
        </p:txBody>
      </p:sp>
      <p:sp>
        <p:nvSpPr>
          <p:cNvPr id="4" name="Title 3">
            <a:extLst>
              <a:ext uri="{FF2B5EF4-FFF2-40B4-BE49-F238E27FC236}">
                <a16:creationId xmlns:a16="http://schemas.microsoft.com/office/drawing/2014/main" id="{E604E776-0A34-2929-441B-40377C7A728F}"/>
              </a:ext>
            </a:extLst>
          </p:cNvPr>
          <p:cNvSpPr>
            <a:spLocks noGrp="1"/>
          </p:cNvSpPr>
          <p:nvPr>
            <p:ph type="title"/>
          </p:nvPr>
        </p:nvSpPr>
        <p:spPr>
          <a:xfrm>
            <a:off x="457200" y="343839"/>
            <a:ext cx="11277600" cy="912814"/>
          </a:xfrm>
        </p:spPr>
        <p:txBody>
          <a:bodyPr/>
          <a:lstStyle/>
          <a:p>
            <a:r>
              <a:rPr lang="en-GB" dirty="0"/>
              <a:t>Key policy judgement 2</a:t>
            </a:r>
          </a:p>
        </p:txBody>
      </p:sp>
      <p:sp>
        <p:nvSpPr>
          <p:cNvPr id="5" name="Date Placeholder 4">
            <a:extLst>
              <a:ext uri="{FF2B5EF4-FFF2-40B4-BE49-F238E27FC236}">
                <a16:creationId xmlns:a16="http://schemas.microsoft.com/office/drawing/2014/main" id="{E2A19C76-6915-C740-9A92-C3B29419FD06}"/>
              </a:ext>
            </a:extLst>
          </p:cNvPr>
          <p:cNvSpPr>
            <a:spLocks noGrp="1"/>
          </p:cNvSpPr>
          <p:nvPr>
            <p:ph type="dt" sz="half" idx="10"/>
          </p:nvPr>
        </p:nvSpPr>
        <p:spPr/>
        <p:txBody>
          <a:bodyPr/>
          <a:lstStyle/>
          <a:p>
            <a:r>
              <a:rPr lang="en-US" dirty="0"/>
              <a:t>April 2026</a:t>
            </a:r>
            <a:endParaRPr lang="en-GB" dirty="0"/>
          </a:p>
        </p:txBody>
      </p:sp>
      <p:sp>
        <p:nvSpPr>
          <p:cNvPr id="6" name="Slide Number Placeholder 5">
            <a:extLst>
              <a:ext uri="{FF2B5EF4-FFF2-40B4-BE49-F238E27FC236}">
                <a16:creationId xmlns:a16="http://schemas.microsoft.com/office/drawing/2014/main" id="{4DF10B43-9F5A-8211-8FDE-C517ABA85832}"/>
              </a:ext>
            </a:extLst>
          </p:cNvPr>
          <p:cNvSpPr>
            <a:spLocks noGrp="1"/>
          </p:cNvSpPr>
          <p:nvPr>
            <p:ph type="sldNum" sz="quarter" idx="12"/>
          </p:nvPr>
        </p:nvSpPr>
        <p:spPr/>
        <p:txBody>
          <a:bodyPr/>
          <a:lstStyle/>
          <a:p>
            <a:fld id="{B0B34E4B-25F1-4D72-B319-B9B5A0ABC919}" type="slidenum">
              <a:rPr lang="en-GB" smtClean="0"/>
              <a:t>26</a:t>
            </a:fld>
            <a:endParaRPr lang="en-GB"/>
          </a:p>
        </p:txBody>
      </p:sp>
    </p:spTree>
    <p:extLst>
      <p:ext uri="{BB962C8B-B14F-4D97-AF65-F5344CB8AC3E}">
        <p14:creationId xmlns:p14="http://schemas.microsoft.com/office/powerpoint/2010/main" val="3914514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A9A25-9CF5-145F-7EBC-44F4EDDEA100}"/>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7647E1AB-9C48-A69E-C50C-A37033F5F076}"/>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B2FE1263-0B60-7D05-2698-9F942D3032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9A085DBD-A7D7-6BAD-D7F4-7DE1B7CD37EF}"/>
              </a:ext>
            </a:extLst>
          </p:cNvPr>
          <p:cNvSpPr>
            <a:spLocks noGrp="1"/>
          </p:cNvSpPr>
          <p:nvPr>
            <p:ph type="title"/>
          </p:nvPr>
        </p:nvSpPr>
        <p:spPr>
          <a:xfrm>
            <a:off x="468001" y="812553"/>
            <a:ext cx="11651064" cy="869748"/>
          </a:xfrm>
        </p:spPr>
        <p:txBody>
          <a:bodyPr/>
          <a:lstStyle/>
          <a:p>
            <a:r>
              <a:rPr lang="en-GB" dirty="0"/>
              <a:t>Table 3.A: Key assumptions and judgements in scenarios </a:t>
            </a:r>
            <a:br>
              <a:rPr lang="en-GB" dirty="0"/>
            </a:br>
            <a:br>
              <a:rPr lang="en-GB" dirty="0"/>
            </a:br>
            <a:br>
              <a:rPr lang="en-GB" dirty="0"/>
            </a:br>
            <a:endParaRPr lang="en-GB" dirty="0"/>
          </a:p>
        </p:txBody>
      </p:sp>
      <p:pic>
        <p:nvPicPr>
          <p:cNvPr id="2" name="Picture 1">
            <a:extLst>
              <a:ext uri="{FF2B5EF4-FFF2-40B4-BE49-F238E27FC236}">
                <a16:creationId xmlns:a16="http://schemas.microsoft.com/office/drawing/2014/main" id="{D7FAD9C0-2A9A-5ABB-21DC-12DAC166B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681" y="1013949"/>
            <a:ext cx="10802638" cy="4140000"/>
          </a:xfrm>
          <a:prstGeom prst="rect">
            <a:avLst/>
          </a:prstGeom>
        </p:spPr>
      </p:pic>
      <p:sp>
        <p:nvSpPr>
          <p:cNvPr id="3" name="Text Placeholder 3">
            <a:extLst>
              <a:ext uri="{FF2B5EF4-FFF2-40B4-BE49-F238E27FC236}">
                <a16:creationId xmlns:a16="http://schemas.microsoft.com/office/drawing/2014/main" id="{FF6E531C-6585-E7BC-810B-55E30C25DA9F}"/>
              </a:ext>
            </a:extLst>
          </p:cNvPr>
          <p:cNvSpPr txBox="1">
            <a:spLocks/>
          </p:cNvSpPr>
          <p:nvPr/>
        </p:nvSpPr>
        <p:spPr>
          <a:xfrm>
            <a:off x="447218" y="5261007"/>
            <a:ext cx="10754182" cy="429204"/>
          </a:xfrm>
          <a:prstGeom prst="rect">
            <a:avLst/>
          </a:prstGeom>
        </p:spPr>
        <p:txBody>
          <a:bodyPr vert="horz" lIns="0" tIns="0" rIns="0" bIns="0" rtlCol="0">
            <a:noAutofit/>
          </a:bodyPr>
          <a:lst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Three scenarios – not designed to cover the full spectrum of possibilities, but useful inputs to the decision.</a:t>
            </a:r>
          </a:p>
          <a:p>
            <a:r>
              <a:rPr lang="en-GB" sz="2000" dirty="0"/>
              <a:t>Different members put different weights on each scenario. Some thought C less likely, some thought A less likely</a:t>
            </a:r>
          </a:p>
          <a:p>
            <a:endParaRPr lang="en-GB" sz="2000" dirty="0"/>
          </a:p>
        </p:txBody>
      </p:sp>
    </p:spTree>
    <p:extLst>
      <p:ext uri="{BB962C8B-B14F-4D97-AF65-F5344CB8AC3E}">
        <p14:creationId xmlns:p14="http://schemas.microsoft.com/office/powerpoint/2010/main" val="85084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7CF98-8979-5A41-5B82-6E8F7264A802}"/>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17328E4A-13D5-C2A9-630E-804BE4FCC341}"/>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3EDBBCC3-6823-8B5C-1A71-30F894698D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Title 6">
            <a:extLst>
              <a:ext uri="{FF2B5EF4-FFF2-40B4-BE49-F238E27FC236}">
                <a16:creationId xmlns:a16="http://schemas.microsoft.com/office/drawing/2014/main" id="{C7005C93-DA02-104D-786C-129B5F78C77F}"/>
              </a:ext>
            </a:extLst>
          </p:cNvPr>
          <p:cNvSpPr txBox="1">
            <a:spLocks/>
          </p:cNvSpPr>
          <p:nvPr/>
        </p:nvSpPr>
        <p:spPr>
          <a:xfrm>
            <a:off x="457200" y="1110408"/>
            <a:ext cx="11651064" cy="86974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a:lstStyle>
          <a:p>
            <a:r>
              <a:rPr lang="en-GB" dirty="0"/>
              <a:t>Chart 3.1: Energy price paths are higher in Scenario C relative to A and B</a:t>
            </a:r>
          </a:p>
          <a:p>
            <a:r>
              <a:rPr lang="en-GB" sz="2000" b="0" dirty="0">
                <a:latin typeface="Arial" panose="020B0604020202020204" pitchFamily="34" charset="0"/>
                <a:cs typeface="Arial" panose="020B0604020202020204" pitchFamily="34" charset="0"/>
              </a:rPr>
              <a:t>Brent crude oil and natural gas price paths in Scenarios A, B and C</a:t>
            </a:r>
            <a:br>
              <a:rPr lang="en-GB" sz="2000" b="0" dirty="0">
                <a:latin typeface="Arial" panose="020B0604020202020204" pitchFamily="34" charset="0"/>
                <a:cs typeface="Arial" panose="020B0604020202020204" pitchFamily="34" charset="0"/>
              </a:rPr>
            </a:br>
            <a:br>
              <a:rPr lang="en-GB" dirty="0"/>
            </a:br>
            <a:br>
              <a:rPr lang="en-GB" dirty="0"/>
            </a:br>
            <a:endParaRPr lang="en-GB" dirty="0"/>
          </a:p>
        </p:txBody>
      </p:sp>
      <p:sp>
        <p:nvSpPr>
          <p:cNvPr id="7" name="Text Placeholder 3">
            <a:extLst>
              <a:ext uri="{FF2B5EF4-FFF2-40B4-BE49-F238E27FC236}">
                <a16:creationId xmlns:a16="http://schemas.microsoft.com/office/drawing/2014/main" id="{ABC0DD3C-43BD-96FE-F0D1-73A3933D8092}"/>
              </a:ext>
            </a:extLst>
          </p:cNvPr>
          <p:cNvSpPr txBox="1">
            <a:spLocks/>
          </p:cNvSpPr>
          <p:nvPr/>
        </p:nvSpPr>
        <p:spPr>
          <a:xfrm>
            <a:off x="457200" y="5424312"/>
            <a:ext cx="10754182" cy="429204"/>
          </a:xfrm>
          <a:prstGeom prst="rect">
            <a:avLst/>
          </a:prstGeom>
        </p:spPr>
        <p:txBody>
          <a:bodyPr vert="horz" lIns="0" tIns="0" rIns="0" bIns="0" rtlCol="0">
            <a:noAutofit/>
          </a:bodyPr>
          <a:lst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Scenario A has energy prices falling back in line with futures curves in 15 days to 22 April. Slower fall back in B. Further and prolonged increase under C.</a:t>
            </a:r>
          </a:p>
          <a:p>
            <a:r>
              <a:rPr lang="en-GB" sz="2000" dirty="0"/>
              <a:t>Since 22 April oil prices have been volatile and moved higher; smaller increase in gas prices.</a:t>
            </a:r>
          </a:p>
        </p:txBody>
      </p:sp>
      <p:pic>
        <p:nvPicPr>
          <p:cNvPr id="2" name="Picture 1">
            <a:extLst>
              <a:ext uri="{FF2B5EF4-FFF2-40B4-BE49-F238E27FC236}">
                <a16:creationId xmlns:a16="http://schemas.microsoft.com/office/drawing/2014/main" id="{21F3004F-1D10-3FD7-A23A-F826F7A126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619" y="1516143"/>
            <a:ext cx="10532763" cy="3888000"/>
          </a:xfrm>
          <a:prstGeom prst="rect">
            <a:avLst/>
          </a:prstGeom>
        </p:spPr>
      </p:pic>
    </p:spTree>
    <p:extLst>
      <p:ext uri="{BB962C8B-B14F-4D97-AF65-F5344CB8AC3E}">
        <p14:creationId xmlns:p14="http://schemas.microsoft.com/office/powerpoint/2010/main" val="798222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7FD1A-D19D-783B-2107-B738F098CC5C}"/>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59CFB518-5AD6-7182-3E99-E51D03786AD4}"/>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621B8A74-07AA-ADED-46DF-21C42D24A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81D937A2-A62C-39B2-8559-568E05EF945D}"/>
              </a:ext>
            </a:extLst>
          </p:cNvPr>
          <p:cNvSpPr>
            <a:spLocks noGrp="1"/>
          </p:cNvSpPr>
          <p:nvPr>
            <p:ph type="title"/>
          </p:nvPr>
        </p:nvSpPr>
        <p:spPr>
          <a:xfrm>
            <a:off x="457200" y="912867"/>
            <a:ext cx="11651064" cy="869748"/>
          </a:xfrm>
        </p:spPr>
        <p:txBody>
          <a:bodyPr/>
          <a:lstStyle/>
          <a:p>
            <a:r>
              <a:rPr lang="en-GB" dirty="0"/>
              <a:t>Outcomes under market rates across Scenarios</a:t>
            </a:r>
            <a:br>
              <a:rPr lang="en-GB" dirty="0"/>
            </a:br>
            <a:br>
              <a:rPr lang="en-GB" dirty="0"/>
            </a:br>
            <a:endParaRPr lang="en-GB" dirty="0"/>
          </a:p>
        </p:txBody>
      </p:sp>
      <p:graphicFrame>
        <p:nvGraphicFramePr>
          <p:cNvPr id="3" name="Table 2">
            <a:extLst>
              <a:ext uri="{FF2B5EF4-FFF2-40B4-BE49-F238E27FC236}">
                <a16:creationId xmlns:a16="http://schemas.microsoft.com/office/drawing/2014/main" id="{87A3D68E-C8DF-96C7-DE92-B091BADE7526}"/>
              </a:ext>
            </a:extLst>
          </p:cNvPr>
          <p:cNvGraphicFramePr>
            <a:graphicFrameLocks noGrp="1"/>
          </p:cNvGraphicFramePr>
          <p:nvPr>
            <p:extLst>
              <p:ext uri="{D42A27DB-BD31-4B8C-83A1-F6EECF244321}">
                <p14:modId xmlns:p14="http://schemas.microsoft.com/office/powerpoint/2010/main" val="1341447767"/>
              </p:ext>
            </p:extLst>
          </p:nvPr>
        </p:nvGraphicFramePr>
        <p:xfrm>
          <a:off x="517585" y="1544128"/>
          <a:ext cx="11136703" cy="3191772"/>
        </p:xfrm>
        <a:graphic>
          <a:graphicData uri="http://schemas.openxmlformats.org/drawingml/2006/table">
            <a:tbl>
              <a:tblPr/>
              <a:tblGrid>
                <a:gridCol w="820495">
                  <a:extLst>
                    <a:ext uri="{9D8B030D-6E8A-4147-A177-3AD203B41FA5}">
                      <a16:colId xmlns:a16="http://schemas.microsoft.com/office/drawing/2014/main" val="3214112190"/>
                    </a:ext>
                  </a:extLst>
                </a:gridCol>
                <a:gridCol w="644763">
                  <a:extLst>
                    <a:ext uri="{9D8B030D-6E8A-4147-A177-3AD203B41FA5}">
                      <a16:colId xmlns:a16="http://schemas.microsoft.com/office/drawing/2014/main" val="1681418278"/>
                    </a:ext>
                  </a:extLst>
                </a:gridCol>
                <a:gridCol w="644763">
                  <a:extLst>
                    <a:ext uri="{9D8B030D-6E8A-4147-A177-3AD203B41FA5}">
                      <a16:colId xmlns:a16="http://schemas.microsoft.com/office/drawing/2014/main" val="2297242957"/>
                    </a:ext>
                  </a:extLst>
                </a:gridCol>
                <a:gridCol w="644763">
                  <a:extLst>
                    <a:ext uri="{9D8B030D-6E8A-4147-A177-3AD203B41FA5}">
                      <a16:colId xmlns:a16="http://schemas.microsoft.com/office/drawing/2014/main" val="2520854176"/>
                    </a:ext>
                  </a:extLst>
                </a:gridCol>
                <a:gridCol w="644763">
                  <a:extLst>
                    <a:ext uri="{9D8B030D-6E8A-4147-A177-3AD203B41FA5}">
                      <a16:colId xmlns:a16="http://schemas.microsoft.com/office/drawing/2014/main" val="2997443165"/>
                    </a:ext>
                  </a:extLst>
                </a:gridCol>
                <a:gridCol w="644763">
                  <a:extLst>
                    <a:ext uri="{9D8B030D-6E8A-4147-A177-3AD203B41FA5}">
                      <a16:colId xmlns:a16="http://schemas.microsoft.com/office/drawing/2014/main" val="2387969527"/>
                    </a:ext>
                  </a:extLst>
                </a:gridCol>
                <a:gridCol w="644763">
                  <a:extLst>
                    <a:ext uri="{9D8B030D-6E8A-4147-A177-3AD203B41FA5}">
                      <a16:colId xmlns:a16="http://schemas.microsoft.com/office/drawing/2014/main" val="235921806"/>
                    </a:ext>
                  </a:extLst>
                </a:gridCol>
                <a:gridCol w="644763">
                  <a:extLst>
                    <a:ext uri="{9D8B030D-6E8A-4147-A177-3AD203B41FA5}">
                      <a16:colId xmlns:a16="http://schemas.microsoft.com/office/drawing/2014/main" val="249069672"/>
                    </a:ext>
                  </a:extLst>
                </a:gridCol>
                <a:gridCol w="644763">
                  <a:extLst>
                    <a:ext uri="{9D8B030D-6E8A-4147-A177-3AD203B41FA5}">
                      <a16:colId xmlns:a16="http://schemas.microsoft.com/office/drawing/2014/main" val="3118206626"/>
                    </a:ext>
                  </a:extLst>
                </a:gridCol>
                <a:gridCol w="644763">
                  <a:extLst>
                    <a:ext uri="{9D8B030D-6E8A-4147-A177-3AD203B41FA5}">
                      <a16:colId xmlns:a16="http://schemas.microsoft.com/office/drawing/2014/main" val="3722280089"/>
                    </a:ext>
                  </a:extLst>
                </a:gridCol>
                <a:gridCol w="644763">
                  <a:extLst>
                    <a:ext uri="{9D8B030D-6E8A-4147-A177-3AD203B41FA5}">
                      <a16:colId xmlns:a16="http://schemas.microsoft.com/office/drawing/2014/main" val="637455753"/>
                    </a:ext>
                  </a:extLst>
                </a:gridCol>
                <a:gridCol w="644763">
                  <a:extLst>
                    <a:ext uri="{9D8B030D-6E8A-4147-A177-3AD203B41FA5}">
                      <a16:colId xmlns:a16="http://schemas.microsoft.com/office/drawing/2014/main" val="690794621"/>
                    </a:ext>
                  </a:extLst>
                </a:gridCol>
                <a:gridCol w="644763">
                  <a:extLst>
                    <a:ext uri="{9D8B030D-6E8A-4147-A177-3AD203B41FA5}">
                      <a16:colId xmlns:a16="http://schemas.microsoft.com/office/drawing/2014/main" val="435630429"/>
                    </a:ext>
                  </a:extLst>
                </a:gridCol>
                <a:gridCol w="644763">
                  <a:extLst>
                    <a:ext uri="{9D8B030D-6E8A-4147-A177-3AD203B41FA5}">
                      <a16:colId xmlns:a16="http://schemas.microsoft.com/office/drawing/2014/main" val="3413389840"/>
                    </a:ext>
                  </a:extLst>
                </a:gridCol>
                <a:gridCol w="644763">
                  <a:extLst>
                    <a:ext uri="{9D8B030D-6E8A-4147-A177-3AD203B41FA5}">
                      <a16:colId xmlns:a16="http://schemas.microsoft.com/office/drawing/2014/main" val="1543592806"/>
                    </a:ext>
                  </a:extLst>
                </a:gridCol>
                <a:gridCol w="644763">
                  <a:extLst>
                    <a:ext uri="{9D8B030D-6E8A-4147-A177-3AD203B41FA5}">
                      <a16:colId xmlns:a16="http://schemas.microsoft.com/office/drawing/2014/main" val="944274274"/>
                    </a:ext>
                  </a:extLst>
                </a:gridCol>
                <a:gridCol w="644763">
                  <a:extLst>
                    <a:ext uri="{9D8B030D-6E8A-4147-A177-3AD203B41FA5}">
                      <a16:colId xmlns:a16="http://schemas.microsoft.com/office/drawing/2014/main" val="1757533526"/>
                    </a:ext>
                  </a:extLst>
                </a:gridCol>
              </a:tblGrid>
              <a:tr h="422158">
                <a:tc>
                  <a:txBody>
                    <a:bodyPr/>
                    <a:lstStyle/>
                    <a:p>
                      <a:pPr algn="ctr" rtl="0" fontAlgn="b">
                        <a:buNone/>
                      </a:pPr>
                      <a:r>
                        <a:rPr lang="en-GB" sz="1600" b="1"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gridSpan="4">
                  <a:txBody>
                    <a:bodyPr/>
                    <a:lstStyle/>
                    <a:p>
                      <a:pPr algn="ctr" rtl="0" fontAlgn="b">
                        <a:buNone/>
                      </a:pPr>
                      <a:r>
                        <a:rPr lang="en-GB" sz="1600" b="1" i="0" u="none" strike="noStrike" dirty="0">
                          <a:solidFill>
                            <a:srgbClr val="FFFFFF"/>
                          </a:solidFill>
                          <a:effectLst/>
                          <a:latin typeface="Arial" panose="020B0604020202020204" pitchFamily="34" charset="0"/>
                        </a:rPr>
                        <a:t>CPI Inflation</a:t>
                      </a:r>
                    </a:p>
                  </a:txBody>
                  <a:tcPr marL="0" marR="0" marT="0" marB="0" anchor="ctr">
                    <a:lnL>
                      <a:noFill/>
                    </a:lnL>
                    <a:lnR>
                      <a:noFill/>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rtl="0" fontAlgn="b">
                        <a:buNone/>
                      </a:pPr>
                      <a:r>
                        <a:rPr lang="en-GB" sz="1600" b="1" i="0" u="none" strike="noStrike">
                          <a:solidFill>
                            <a:srgbClr val="FFFFFF"/>
                          </a:solidFill>
                          <a:effectLst/>
                          <a:latin typeface="Arial" panose="020B0604020202020204" pitchFamily="34" charset="0"/>
                        </a:rPr>
                        <a:t>Output gap</a:t>
                      </a:r>
                    </a:p>
                  </a:txBody>
                  <a:tcPr marL="0" marR="0" marT="0" marB="0" anchor="ctr">
                    <a:lnL>
                      <a:noFill/>
                    </a:lnL>
                    <a:lnR>
                      <a:noFill/>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rtl="0" fontAlgn="b">
                        <a:buNone/>
                      </a:pPr>
                      <a:r>
                        <a:rPr lang="en-GB" sz="1600" b="1" i="0" u="none" strike="noStrike" dirty="0">
                          <a:solidFill>
                            <a:srgbClr val="FFFFFF"/>
                          </a:solidFill>
                          <a:effectLst/>
                          <a:latin typeface="Arial" panose="020B0604020202020204" pitchFamily="34" charset="0"/>
                        </a:rPr>
                        <a:t>GDP growth</a:t>
                      </a:r>
                    </a:p>
                  </a:txBody>
                  <a:tcPr marL="0" marR="0" marT="0" marB="0" anchor="ctr">
                    <a:lnL>
                      <a:noFill/>
                    </a:lnL>
                    <a:lnR>
                      <a:noFill/>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rtl="0" fontAlgn="b">
                        <a:buNone/>
                      </a:pPr>
                      <a:r>
                        <a:rPr lang="en-GB" sz="1600" b="1" i="0" u="none" strike="noStrike" dirty="0">
                          <a:solidFill>
                            <a:srgbClr val="FFFFFF"/>
                          </a:solidFill>
                          <a:effectLst/>
                          <a:latin typeface="Arial" panose="020B0604020202020204" pitchFamily="34" charset="0"/>
                        </a:rPr>
                        <a:t>Unemployment rate</a:t>
                      </a:r>
                    </a:p>
                  </a:txBody>
                  <a:tcPr marL="0" marR="0" marT="0" marB="0" anchor="ctr">
                    <a:lnL>
                      <a:noFill/>
                    </a:lnL>
                    <a:lnR>
                      <a:noFill/>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hMerge="1">
                  <a:txBody>
                    <a:bodyPr/>
                    <a:lstStyle/>
                    <a:p>
                      <a:pPr algn="ctr" rtl="0" fontAlgn="b">
                        <a:buNone/>
                      </a:pPr>
                      <a:endParaRPr lang="en-GB" sz="1200" b="1" i="0" u="none" strike="noStrike" dirty="0">
                        <a:solidFill>
                          <a:srgbClr val="FFFFFF"/>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hMerge="1">
                  <a:txBody>
                    <a:bodyPr/>
                    <a:lstStyle/>
                    <a:p>
                      <a:endParaRPr lang="en-GB"/>
                    </a:p>
                  </a:txBody>
                  <a:tcPr/>
                </a:tc>
                <a:tc hMerge="1">
                  <a:txBody>
                    <a:bodyPr/>
                    <a:lstStyle/>
                    <a:p>
                      <a:pPr algn="ctr" rtl="0" fontAlgn="b">
                        <a:buNone/>
                      </a:pPr>
                      <a:endParaRPr lang="en-GB" sz="1200" b="1" i="0" u="none" strike="noStrike" dirty="0">
                        <a:solidFill>
                          <a:srgbClr val="FFFFFF"/>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extLst>
                  <a:ext uri="{0D108BD9-81ED-4DB2-BD59-A6C34878D82A}">
                    <a16:rowId xmlns:a16="http://schemas.microsoft.com/office/drawing/2014/main" val="4154100829"/>
                  </a:ext>
                </a:extLst>
              </a:tr>
              <a:tr h="699126">
                <a:tc>
                  <a:txBody>
                    <a:bodyPr/>
                    <a:lstStyle/>
                    <a:p>
                      <a:pPr algn="ctr" rtl="0" fontAlgn="ctr">
                        <a:buNone/>
                      </a:pPr>
                      <a:r>
                        <a:rPr lang="en-GB" sz="16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dirty="0">
                          <a:solidFill>
                            <a:srgbClr val="FFFFFF"/>
                          </a:solidFill>
                          <a:effectLst/>
                          <a:latin typeface="Arial" panose="020B0604020202020204" pitchFamily="34" charset="0"/>
                        </a:rPr>
                        <a:t>A</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dirty="0">
                          <a:solidFill>
                            <a:srgbClr val="FFFFFF"/>
                          </a:solidFill>
                          <a:effectLst/>
                          <a:latin typeface="Arial" panose="020B0604020202020204" pitchFamily="34" charset="0"/>
                        </a:rPr>
                        <a:t>B</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dirty="0">
                          <a:solidFill>
                            <a:srgbClr val="FFFFFF"/>
                          </a:solidFill>
                          <a:effectLst/>
                          <a:latin typeface="Arial" panose="020B0604020202020204" pitchFamily="34" charset="0"/>
                        </a:rPr>
                        <a:t>C</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dirty="0">
                          <a:solidFill>
                            <a:schemeClr val="accent3"/>
                          </a:solidFill>
                          <a:effectLst/>
                          <a:latin typeface="Arial" panose="020B0604020202020204" pitchFamily="34" charset="0"/>
                        </a:rPr>
                        <a:t>F26</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a:solidFill>
                            <a:srgbClr val="FFFFFF"/>
                          </a:solidFill>
                          <a:effectLst/>
                          <a:latin typeface="Arial" panose="020B0604020202020204" pitchFamily="34" charset="0"/>
                        </a:rPr>
                        <a:t>A</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dirty="0">
                          <a:solidFill>
                            <a:srgbClr val="FFFFFF"/>
                          </a:solidFill>
                          <a:effectLst/>
                          <a:latin typeface="Arial" panose="020B0604020202020204" pitchFamily="34" charset="0"/>
                        </a:rPr>
                        <a:t>B</a:t>
                      </a:r>
                    </a:p>
                  </a:txBody>
                  <a:tcPr marL="0" marR="0" marT="0" marB="0" anchor="ctr">
                    <a:lnL>
                      <a:noFill/>
                    </a:lnL>
                    <a:lnR>
                      <a:noFill/>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dirty="0">
                          <a:solidFill>
                            <a:srgbClr val="FFFFFF"/>
                          </a:solidFill>
                          <a:effectLst/>
                          <a:latin typeface="Arial" panose="020B0604020202020204" pitchFamily="34" charset="0"/>
                        </a:rPr>
                        <a:t>C</a:t>
                      </a:r>
                    </a:p>
                  </a:txBody>
                  <a:tcPr marL="0" marR="0" marT="0" marB="0" anchor="ctr">
                    <a:lnL>
                      <a:noFill/>
                    </a:lnL>
                    <a:lnR>
                      <a:noFill/>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dirty="0">
                          <a:solidFill>
                            <a:schemeClr val="accent3"/>
                          </a:solidFill>
                          <a:effectLst/>
                          <a:latin typeface="Arial" panose="020B0604020202020204" pitchFamily="34" charset="0"/>
                        </a:rPr>
                        <a:t>F26</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dirty="0">
                          <a:solidFill>
                            <a:srgbClr val="FFFFFF"/>
                          </a:solidFill>
                          <a:effectLst/>
                          <a:latin typeface="Arial" panose="020B0604020202020204" pitchFamily="34" charset="0"/>
                        </a:rPr>
                        <a:t>A</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dirty="0">
                          <a:solidFill>
                            <a:srgbClr val="FFFFFF"/>
                          </a:solidFill>
                          <a:effectLst/>
                          <a:latin typeface="Arial" panose="020B0604020202020204" pitchFamily="34" charset="0"/>
                        </a:rPr>
                        <a:t>B</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dirty="0">
                          <a:solidFill>
                            <a:srgbClr val="FFFFFF"/>
                          </a:solidFill>
                          <a:effectLst/>
                          <a:latin typeface="Arial" panose="020B0604020202020204" pitchFamily="34" charset="0"/>
                        </a:rPr>
                        <a:t>C</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dirty="0">
                          <a:solidFill>
                            <a:schemeClr val="accent3"/>
                          </a:solidFill>
                          <a:effectLst/>
                          <a:latin typeface="Arial" panose="020B0604020202020204" pitchFamily="34" charset="0"/>
                        </a:rPr>
                        <a:t>F26</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dirty="0">
                          <a:solidFill>
                            <a:srgbClr val="FFFFFF"/>
                          </a:solidFill>
                          <a:effectLst/>
                          <a:latin typeface="Arial" panose="020B0604020202020204" pitchFamily="34" charset="0"/>
                        </a:rPr>
                        <a:t>A</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a:txBody>
                    <a:bodyPr/>
                    <a:lstStyle/>
                    <a:p>
                      <a:pPr marL="0" algn="ctr" defTabSz="914400" rtl="0" eaLnBrk="1" fontAlgn="b" latinLnBrk="0" hangingPunct="1">
                        <a:buNone/>
                      </a:pPr>
                      <a:r>
                        <a:rPr lang="en-GB" sz="1600" b="1" i="0" u="none" strike="noStrike" kern="1200" dirty="0">
                          <a:solidFill>
                            <a:srgbClr val="FFFFFF"/>
                          </a:solidFill>
                          <a:effectLst/>
                          <a:latin typeface="Arial" panose="020B0604020202020204" pitchFamily="34" charset="0"/>
                          <a:ea typeface="+mn-ea"/>
                          <a:cs typeface="+mn-cs"/>
                        </a:rPr>
                        <a:t>B</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a:txBody>
                    <a:bodyPr/>
                    <a:lstStyle/>
                    <a:p>
                      <a:pPr marL="0" algn="ctr" defTabSz="914400" rtl="0" eaLnBrk="1" fontAlgn="b" latinLnBrk="0" hangingPunct="1">
                        <a:buNone/>
                      </a:pPr>
                      <a:r>
                        <a:rPr lang="en-GB" sz="1600" b="1" i="0" u="none" strike="noStrike" kern="1200" dirty="0">
                          <a:solidFill>
                            <a:srgbClr val="FFFFFF"/>
                          </a:solidFill>
                          <a:effectLst/>
                          <a:latin typeface="Arial" panose="020B0604020202020204" pitchFamily="34" charset="0"/>
                          <a:ea typeface="+mn-ea"/>
                          <a:cs typeface="+mn-cs"/>
                        </a:rPr>
                        <a:t>C</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tc>
                  <a:txBody>
                    <a:bodyPr/>
                    <a:lstStyle/>
                    <a:p>
                      <a:pPr algn="ctr" rtl="0" fontAlgn="b">
                        <a:buNone/>
                      </a:pPr>
                      <a:r>
                        <a:rPr lang="en-GB" sz="1600" b="1" i="0" u="none" strike="noStrike" dirty="0">
                          <a:solidFill>
                            <a:schemeClr val="accent3"/>
                          </a:solidFill>
                          <a:effectLst/>
                          <a:latin typeface="Arial" panose="020B0604020202020204" pitchFamily="34" charset="0"/>
                        </a:rPr>
                        <a:t>F26</a:t>
                      </a:r>
                    </a:p>
                  </a:txBody>
                  <a:tcPr marL="0" marR="0" marT="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2273F"/>
                    </a:solidFill>
                  </a:tcPr>
                </a:tc>
                <a:extLst>
                  <a:ext uri="{0D108BD9-81ED-4DB2-BD59-A6C34878D82A}">
                    <a16:rowId xmlns:a16="http://schemas.microsoft.com/office/drawing/2014/main" val="3707542311"/>
                  </a:ext>
                </a:extLst>
              </a:tr>
              <a:tr h="699126">
                <a:tc>
                  <a:txBody>
                    <a:bodyPr/>
                    <a:lstStyle/>
                    <a:p>
                      <a:pPr algn="ctr" rtl="0" fontAlgn="b">
                        <a:buNone/>
                      </a:pPr>
                      <a:r>
                        <a:rPr lang="en-GB" sz="1600" b="0" i="0" u="none" strike="noStrike">
                          <a:solidFill>
                            <a:srgbClr val="000000"/>
                          </a:solidFill>
                          <a:effectLst/>
                          <a:latin typeface="Arial" panose="020B0604020202020204" pitchFamily="34" charset="0"/>
                        </a:rPr>
                        <a:t>2026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a:solidFill>
                            <a:srgbClr val="000000"/>
                          </a:solidFill>
                          <a:effectLst/>
                          <a:latin typeface="Arial" panose="020B0604020202020204" pitchFamily="34" charset="0"/>
                        </a:rPr>
                        <a:t>3.3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3.3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4.5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chemeClr val="accent3"/>
                          </a:solidFill>
                          <a:effectLst/>
                          <a:latin typeface="Arial" panose="020B0604020202020204" pitchFamily="34" charset="0"/>
                        </a:rPr>
                        <a:t>2.2</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-1.3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b">
                        <a:buNone/>
                      </a:pPr>
                      <a:r>
                        <a:rPr lang="en-GB" sz="1600" b="0" i="0" u="none" strike="noStrike" dirty="0">
                          <a:solidFill>
                            <a:srgbClr val="000000"/>
                          </a:solidFill>
                          <a:effectLst/>
                          <a:latin typeface="Arial" panose="020B0604020202020204" pitchFamily="34" charset="0"/>
                        </a:rPr>
                        <a:t>-1.2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-1.3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chemeClr val="accent3"/>
                          </a:solidFill>
                          <a:effectLst/>
                          <a:latin typeface="Arial" panose="020B0604020202020204" pitchFamily="34" charset="0"/>
                        </a:rPr>
                        <a:t>-1.0</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0.8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0.8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0.7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chemeClr val="accent3"/>
                          </a:solidFill>
                          <a:effectLst/>
                          <a:latin typeface="Arial" panose="020B0604020202020204" pitchFamily="34" charset="0"/>
                        </a:rPr>
                        <a:t>0.9</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chemeClr val="tx1"/>
                          </a:solidFill>
                          <a:effectLst/>
                          <a:latin typeface="Arial" panose="020B0604020202020204" pitchFamily="34" charset="0"/>
                        </a:rPr>
                        <a:t>5.1</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marL="0" algn="ctr" defTabSz="914400" rtl="0" eaLnBrk="1" fontAlgn="b" latinLnBrk="0" hangingPunct="1">
                        <a:buNone/>
                      </a:pPr>
                      <a:r>
                        <a:rPr lang="en-GB" sz="1600" b="0" i="0" u="none" strike="noStrike" kern="1200" dirty="0">
                          <a:solidFill>
                            <a:schemeClr val="tx1"/>
                          </a:solidFill>
                          <a:effectLst/>
                          <a:latin typeface="Arial" panose="020B0604020202020204" pitchFamily="34" charset="0"/>
                          <a:ea typeface="+mn-ea"/>
                          <a:cs typeface="+mn-cs"/>
                        </a:rPr>
                        <a:t>5.1</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marL="0" algn="ctr" defTabSz="914400" rtl="0" eaLnBrk="1" fontAlgn="b" latinLnBrk="0" hangingPunct="1">
                        <a:buNone/>
                      </a:pPr>
                      <a:r>
                        <a:rPr lang="en-GB" sz="1600" b="0" i="0" u="none" strike="noStrike" kern="1200" dirty="0">
                          <a:solidFill>
                            <a:schemeClr val="tx1"/>
                          </a:solidFill>
                          <a:effectLst/>
                          <a:latin typeface="Arial" panose="020B0604020202020204" pitchFamily="34" charset="0"/>
                          <a:ea typeface="+mn-ea"/>
                          <a:cs typeface="+mn-cs"/>
                        </a:rPr>
                        <a:t>5.1</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chemeClr val="accent3"/>
                          </a:solidFill>
                          <a:effectLst/>
                          <a:latin typeface="Arial" panose="020B0604020202020204" pitchFamily="34" charset="0"/>
                        </a:rPr>
                        <a:t>5.3</a:t>
                      </a:r>
                    </a:p>
                  </a:txBody>
                  <a:tcPr marL="0" marR="0" marT="0" marB="0" anchor="ctr">
                    <a:lnL w="12700" cap="flat" cmpd="sng" algn="ctr">
                      <a:solidFill>
                        <a:schemeClr val="bg2"/>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extLst>
                  <a:ext uri="{0D108BD9-81ED-4DB2-BD59-A6C34878D82A}">
                    <a16:rowId xmlns:a16="http://schemas.microsoft.com/office/drawing/2014/main" val="678830077"/>
                  </a:ext>
                </a:extLst>
              </a:tr>
              <a:tr h="672236">
                <a:tc>
                  <a:txBody>
                    <a:bodyPr/>
                    <a:lstStyle/>
                    <a:p>
                      <a:pPr algn="ctr" rtl="0" fontAlgn="b">
                        <a:buNone/>
                      </a:pPr>
                      <a:r>
                        <a:rPr lang="en-GB" sz="1600" b="0" i="0" u="none" strike="noStrike">
                          <a:solidFill>
                            <a:srgbClr val="000000"/>
                          </a:solidFill>
                          <a:effectLst/>
                          <a:latin typeface="Arial" panose="020B0604020202020204" pitchFamily="34" charset="0"/>
                        </a:rPr>
                        <a:t>2027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F8F8"/>
                    </a:solidFill>
                  </a:tcPr>
                </a:tc>
                <a:tc>
                  <a:txBody>
                    <a:bodyPr/>
                    <a:lstStyle/>
                    <a:p>
                      <a:pPr algn="ctr" rtl="0" fontAlgn="ctr">
                        <a:buNone/>
                      </a:pPr>
                      <a:r>
                        <a:rPr lang="en-GB" sz="1600" b="0" i="0" u="none" strike="noStrike">
                          <a:solidFill>
                            <a:srgbClr val="000000"/>
                          </a:solidFill>
                          <a:effectLst/>
                          <a:latin typeface="Arial" panose="020B0604020202020204" pitchFamily="34" charset="0"/>
                        </a:rPr>
                        <a:t>2.6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3.0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4.8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tc>
                  <a:txBody>
                    <a:bodyPr/>
                    <a:lstStyle/>
                    <a:p>
                      <a:pPr algn="ctr" rtl="0" fontAlgn="ctr">
                        <a:buNone/>
                      </a:pPr>
                      <a:r>
                        <a:rPr lang="en-GB" sz="1600" b="0" i="0" u="none" strike="noStrike" dirty="0">
                          <a:solidFill>
                            <a:schemeClr val="accent3"/>
                          </a:solidFill>
                          <a:effectLst/>
                          <a:latin typeface="Arial" panose="020B0604020202020204" pitchFamily="34" charset="0"/>
                        </a:rPr>
                        <a:t>1.9</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-1.4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tc>
                  <a:txBody>
                    <a:bodyPr/>
                    <a:lstStyle/>
                    <a:p>
                      <a:pPr algn="ctr" rtl="0" fontAlgn="b">
                        <a:buNone/>
                      </a:pPr>
                      <a:r>
                        <a:rPr lang="en-GB" sz="1600" b="0" i="0" u="none" strike="noStrike" dirty="0">
                          <a:solidFill>
                            <a:srgbClr val="000000"/>
                          </a:solidFill>
                          <a:effectLst/>
                          <a:latin typeface="Arial" panose="020B0604020202020204" pitchFamily="34" charset="0"/>
                        </a:rPr>
                        <a:t>-1.3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F8F8"/>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-1.6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F8F8"/>
                    </a:solidFill>
                  </a:tcPr>
                </a:tc>
                <a:tc>
                  <a:txBody>
                    <a:bodyPr/>
                    <a:lstStyle/>
                    <a:p>
                      <a:pPr algn="ctr" rtl="0" fontAlgn="ctr">
                        <a:buNone/>
                      </a:pPr>
                      <a:r>
                        <a:rPr lang="en-GB" sz="1600" b="0" i="0" u="none" strike="noStrike" dirty="0">
                          <a:solidFill>
                            <a:schemeClr val="accent3"/>
                          </a:solidFill>
                          <a:effectLst/>
                          <a:latin typeface="Arial" panose="020B0604020202020204" pitchFamily="34" charset="0"/>
                        </a:rPr>
                        <a:t>-0.8</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1.0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1.0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0.8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tc>
                  <a:txBody>
                    <a:bodyPr/>
                    <a:lstStyle/>
                    <a:p>
                      <a:pPr algn="ctr" rtl="0" fontAlgn="ctr">
                        <a:buNone/>
                      </a:pPr>
                      <a:r>
                        <a:rPr lang="en-GB" sz="1600" b="0" i="0" u="none" strike="noStrike" dirty="0">
                          <a:solidFill>
                            <a:schemeClr val="accent3"/>
                          </a:solidFill>
                          <a:effectLst/>
                          <a:latin typeface="Arial" panose="020B0604020202020204" pitchFamily="34" charset="0"/>
                        </a:rPr>
                        <a:t>1.5</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tc>
                  <a:txBody>
                    <a:bodyPr/>
                    <a:lstStyle/>
                    <a:p>
                      <a:pPr algn="ctr" rtl="0" fontAlgn="ctr">
                        <a:buNone/>
                      </a:pPr>
                      <a:r>
                        <a:rPr lang="en-GB" sz="1600" b="0" i="0" u="none" strike="noStrike" dirty="0">
                          <a:solidFill>
                            <a:schemeClr val="tx1"/>
                          </a:solidFill>
                          <a:effectLst/>
                          <a:latin typeface="Arial" panose="020B0604020202020204" pitchFamily="34" charset="0"/>
                        </a:rPr>
                        <a:t>5.5</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tc>
                  <a:txBody>
                    <a:bodyPr/>
                    <a:lstStyle/>
                    <a:p>
                      <a:pPr marL="0" algn="ctr" defTabSz="914400" rtl="0" eaLnBrk="1" fontAlgn="b" latinLnBrk="0" hangingPunct="1">
                        <a:buNone/>
                      </a:pPr>
                      <a:r>
                        <a:rPr lang="en-GB" sz="1600" b="0" i="0" u="none" strike="noStrike" kern="1200" dirty="0">
                          <a:solidFill>
                            <a:schemeClr val="tx1"/>
                          </a:solidFill>
                          <a:effectLst/>
                          <a:latin typeface="Arial" panose="020B0604020202020204" pitchFamily="34" charset="0"/>
                          <a:ea typeface="+mn-ea"/>
                          <a:cs typeface="+mn-cs"/>
                        </a:rPr>
                        <a:t>5.5</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tc>
                  <a:txBody>
                    <a:bodyPr/>
                    <a:lstStyle/>
                    <a:p>
                      <a:pPr marL="0" algn="ctr" defTabSz="914400" rtl="0" eaLnBrk="1" fontAlgn="b" latinLnBrk="0" hangingPunct="1">
                        <a:buNone/>
                      </a:pPr>
                      <a:r>
                        <a:rPr lang="en-GB" sz="1600" b="0" i="0" u="none" strike="noStrike" kern="1200" dirty="0">
                          <a:solidFill>
                            <a:schemeClr val="tx1"/>
                          </a:solidFill>
                          <a:effectLst/>
                          <a:latin typeface="Arial" panose="020B0604020202020204" pitchFamily="34" charset="0"/>
                          <a:ea typeface="+mn-ea"/>
                          <a:cs typeface="+mn-cs"/>
                        </a:rPr>
                        <a:t>5.6</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tc>
                  <a:txBody>
                    <a:bodyPr/>
                    <a:lstStyle/>
                    <a:p>
                      <a:pPr algn="ctr" rtl="0" fontAlgn="ctr">
                        <a:buNone/>
                      </a:pPr>
                      <a:r>
                        <a:rPr lang="en-GB" sz="1600" b="0" i="0" u="none" strike="noStrike" dirty="0">
                          <a:solidFill>
                            <a:schemeClr val="accent3"/>
                          </a:solidFill>
                          <a:effectLst/>
                          <a:latin typeface="Arial" panose="020B0604020202020204" pitchFamily="34" charset="0"/>
                        </a:rPr>
                        <a:t>5.2</a:t>
                      </a:r>
                    </a:p>
                  </a:txBody>
                  <a:tcPr marL="0" marR="0" marT="0" marB="0" anchor="ctr">
                    <a:lnL w="12700" cap="flat" cmpd="sng" algn="ctr">
                      <a:solidFill>
                        <a:schemeClr val="bg2"/>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F8F8"/>
                    </a:solidFill>
                  </a:tcPr>
                </a:tc>
                <a:extLst>
                  <a:ext uri="{0D108BD9-81ED-4DB2-BD59-A6C34878D82A}">
                    <a16:rowId xmlns:a16="http://schemas.microsoft.com/office/drawing/2014/main" val="2830080848"/>
                  </a:ext>
                </a:extLst>
              </a:tr>
              <a:tr h="699126">
                <a:tc>
                  <a:txBody>
                    <a:bodyPr/>
                    <a:lstStyle/>
                    <a:p>
                      <a:pPr algn="ctr" rtl="0" fontAlgn="b">
                        <a:buNone/>
                      </a:pPr>
                      <a:r>
                        <a:rPr lang="en-GB" sz="1600" b="0" i="0" u="none" strike="noStrike">
                          <a:solidFill>
                            <a:srgbClr val="000000"/>
                          </a:solidFill>
                          <a:effectLst/>
                          <a:latin typeface="Arial" panose="020B0604020202020204" pitchFamily="34" charset="0"/>
                        </a:rPr>
                        <a:t>2028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a:solidFill>
                            <a:srgbClr val="000000"/>
                          </a:solidFill>
                          <a:effectLst/>
                          <a:latin typeface="Arial" panose="020B0604020202020204" pitchFamily="34" charset="0"/>
                        </a:rPr>
                        <a:t>1.5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2.0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2.9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chemeClr val="accent3"/>
                          </a:solidFill>
                          <a:effectLst/>
                          <a:latin typeface="Arial" panose="020B0604020202020204" pitchFamily="34" charset="0"/>
                        </a:rPr>
                        <a:t>2.0</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a:solidFill>
                            <a:srgbClr val="000000"/>
                          </a:solidFill>
                          <a:effectLst/>
                          <a:latin typeface="Arial" panose="020B0604020202020204" pitchFamily="34" charset="0"/>
                        </a:rPr>
                        <a:t>-1.0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b">
                        <a:buNone/>
                      </a:pPr>
                      <a:r>
                        <a:rPr lang="en-GB" sz="1600" b="0" i="0" u="none" strike="noStrike" dirty="0">
                          <a:solidFill>
                            <a:srgbClr val="000000"/>
                          </a:solidFill>
                          <a:effectLst/>
                          <a:latin typeface="Arial" panose="020B0604020202020204" pitchFamily="34" charset="0"/>
                        </a:rPr>
                        <a:t>-1.0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-1.3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chemeClr val="accent3"/>
                          </a:solidFill>
                          <a:effectLst/>
                          <a:latin typeface="Arial" panose="020B0604020202020204" pitchFamily="34" charset="0"/>
                        </a:rPr>
                        <a:t>-0.4</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1.7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1.7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rgbClr val="000000"/>
                          </a:solidFill>
                          <a:effectLst/>
                          <a:latin typeface="Arial" panose="020B0604020202020204" pitchFamily="34" charset="0"/>
                        </a:rPr>
                        <a:t>1.7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chemeClr val="accent3"/>
                          </a:solidFill>
                          <a:effectLst/>
                          <a:latin typeface="Arial" panose="020B0604020202020204" pitchFamily="34" charset="0"/>
                        </a:rPr>
                        <a:t>1.9</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chemeClr val="tx1"/>
                          </a:solidFill>
                          <a:effectLst/>
                          <a:latin typeface="Arial" panose="020B0604020202020204" pitchFamily="34" charset="0"/>
                        </a:rPr>
                        <a:t>5.4</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marL="0" algn="ctr" defTabSz="914400" rtl="0" eaLnBrk="1" fontAlgn="b" latinLnBrk="0" hangingPunct="1">
                        <a:buNone/>
                      </a:pPr>
                      <a:r>
                        <a:rPr lang="en-GB" sz="1600" b="0" i="0" u="none" strike="noStrike" kern="1200" dirty="0">
                          <a:solidFill>
                            <a:schemeClr val="tx1"/>
                          </a:solidFill>
                          <a:effectLst/>
                          <a:latin typeface="Arial" panose="020B0604020202020204" pitchFamily="34" charset="0"/>
                          <a:ea typeface="+mn-ea"/>
                          <a:cs typeface="+mn-cs"/>
                        </a:rPr>
                        <a:t>5.4</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marL="0" algn="ctr" defTabSz="914400" rtl="0" eaLnBrk="1" fontAlgn="b" latinLnBrk="0" hangingPunct="1">
                        <a:buNone/>
                      </a:pPr>
                      <a:r>
                        <a:rPr lang="en-GB" sz="1600" b="0" i="0" u="none" strike="noStrike" kern="1200" dirty="0">
                          <a:solidFill>
                            <a:schemeClr val="tx1"/>
                          </a:solidFill>
                          <a:effectLst/>
                          <a:latin typeface="Arial" panose="020B0604020202020204" pitchFamily="34" charset="0"/>
                          <a:ea typeface="+mn-ea"/>
                          <a:cs typeface="+mn-cs"/>
                        </a:rPr>
                        <a:t>5.6</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tc>
                  <a:txBody>
                    <a:bodyPr/>
                    <a:lstStyle/>
                    <a:p>
                      <a:pPr algn="ctr" rtl="0" fontAlgn="ctr">
                        <a:buNone/>
                      </a:pPr>
                      <a:r>
                        <a:rPr lang="en-GB" sz="1600" b="0" i="0" u="none" strike="noStrike" dirty="0">
                          <a:solidFill>
                            <a:schemeClr val="accent3"/>
                          </a:solidFill>
                          <a:effectLst/>
                          <a:latin typeface="Arial" panose="020B0604020202020204" pitchFamily="34" charset="0"/>
                        </a:rPr>
                        <a:t>5.1</a:t>
                      </a:r>
                    </a:p>
                  </a:txBody>
                  <a:tcPr marL="0" marR="0" marT="0" marB="0" anchor="ctr">
                    <a:lnL w="12700" cap="flat" cmpd="sng" algn="ctr">
                      <a:solidFill>
                        <a:schemeClr val="bg2"/>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F0F1"/>
                    </a:solidFill>
                  </a:tcPr>
                </a:tc>
                <a:extLst>
                  <a:ext uri="{0D108BD9-81ED-4DB2-BD59-A6C34878D82A}">
                    <a16:rowId xmlns:a16="http://schemas.microsoft.com/office/drawing/2014/main" val="1299035066"/>
                  </a:ext>
                </a:extLst>
              </a:tr>
            </a:tbl>
          </a:graphicData>
        </a:graphic>
      </p:graphicFrame>
      <p:sp>
        <p:nvSpPr>
          <p:cNvPr id="9" name="Text Placeholder 3">
            <a:extLst>
              <a:ext uri="{FF2B5EF4-FFF2-40B4-BE49-F238E27FC236}">
                <a16:creationId xmlns:a16="http://schemas.microsoft.com/office/drawing/2014/main" id="{2C1A294C-D852-3F48-9240-E97431AD0AD9}"/>
              </a:ext>
            </a:extLst>
          </p:cNvPr>
          <p:cNvSpPr>
            <a:spLocks noGrp="1"/>
          </p:cNvSpPr>
          <p:nvPr>
            <p:ph type="body" sz="quarter" idx="13"/>
          </p:nvPr>
        </p:nvSpPr>
        <p:spPr>
          <a:xfrm>
            <a:off x="447218" y="5180731"/>
            <a:ext cx="10754182" cy="510886"/>
          </a:xfrm>
        </p:spPr>
        <p:txBody>
          <a:bodyPr/>
          <a:lstStyle/>
          <a:p>
            <a:r>
              <a:rPr lang="en-GB" sz="2000" dirty="0"/>
              <a:t>Output gap opens up and unemployment rises relative to February MPR under all scenarios, particularly C.</a:t>
            </a:r>
          </a:p>
          <a:p>
            <a:r>
              <a:rPr lang="en-GB" sz="2000" dirty="0"/>
              <a:t>Have taken on some lessons from our Jan Forecast Evaluation Report, noting the resilience of activity to the 22-23 energy shock.</a:t>
            </a:r>
          </a:p>
          <a:p>
            <a:endParaRPr lang="en-GB" sz="2000" dirty="0"/>
          </a:p>
          <a:p>
            <a:endParaRPr lang="en-GB" sz="2000" dirty="0"/>
          </a:p>
        </p:txBody>
      </p:sp>
    </p:spTree>
    <p:extLst>
      <p:ext uri="{BB962C8B-B14F-4D97-AF65-F5344CB8AC3E}">
        <p14:creationId xmlns:p14="http://schemas.microsoft.com/office/powerpoint/2010/main" val="2953686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Main points from the MPR</a:t>
            </a:r>
          </a:p>
        </p:txBody>
      </p:sp>
      <p:sp>
        <p:nvSpPr>
          <p:cNvPr id="3" name="Text Placeholder 2"/>
          <p:cNvSpPr>
            <a:spLocks noGrp="1"/>
          </p:cNvSpPr>
          <p:nvPr>
            <p:ph type="body" idx="1"/>
          </p:nvPr>
        </p:nvSpPr>
        <p:spPr/>
        <p:txBody>
          <a:bodyPr/>
          <a:lstStyle/>
          <a:p>
            <a:r>
              <a:rPr lang="en-GB" dirty="0">
                <a:latin typeface="Century Gothic" panose="020B0502020202020204" pitchFamily="34" charset="0"/>
              </a:rPr>
              <a:t>Overview</a:t>
            </a:r>
          </a:p>
        </p:txBody>
      </p:sp>
      <p:sp>
        <p:nvSpPr>
          <p:cNvPr id="6" name="Slide Number Placeholder 5"/>
          <p:cNvSpPr>
            <a:spLocks noGrp="1"/>
          </p:cNvSpPr>
          <p:nvPr>
            <p:ph type="sldNum" sz="quarter" idx="12"/>
          </p:nvPr>
        </p:nvSpPr>
        <p:spPr/>
        <p:txBody>
          <a:bodyPr/>
          <a:lstStyle/>
          <a:p>
            <a:fld id="{B0B34E4B-25F1-4D72-B319-B9B5A0ABC919}" type="slidenum">
              <a:rPr lang="en-GB" smtClean="0"/>
              <a:t>3</a:t>
            </a:fld>
            <a:endParaRPr lang="en-GB" dirty="0"/>
          </a:p>
        </p:txBody>
      </p:sp>
      <p:sp>
        <p:nvSpPr>
          <p:cNvPr id="4" name="Date Placeholder 3">
            <a:extLst>
              <a:ext uri="{FF2B5EF4-FFF2-40B4-BE49-F238E27FC236}">
                <a16:creationId xmlns:a16="http://schemas.microsoft.com/office/drawing/2014/main" id="{38101FEF-FEFE-DD5B-9728-BEE33D205676}"/>
              </a:ext>
            </a:extLst>
          </p:cNvPr>
          <p:cNvSpPr>
            <a:spLocks noGrp="1"/>
          </p:cNvSpPr>
          <p:nvPr>
            <p:ph type="dt" sz="half" idx="10"/>
          </p:nvPr>
        </p:nvSpPr>
        <p:spPr/>
        <p:txBody>
          <a:bodyPr/>
          <a:lstStyle/>
          <a:p>
            <a:r>
              <a:rPr lang="en-US" dirty="0"/>
              <a:t>April 2026</a:t>
            </a:r>
            <a:endParaRPr lang="en-GB" dirty="0"/>
          </a:p>
        </p:txBody>
      </p:sp>
    </p:spTree>
    <p:extLst>
      <p:ext uri="{BB962C8B-B14F-4D97-AF65-F5344CB8AC3E}">
        <p14:creationId xmlns:p14="http://schemas.microsoft.com/office/powerpoint/2010/main" val="3746573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BB311-5779-AA4F-C682-5DA3D270F771}"/>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6A3F6334-0D2F-C3FB-2CBD-4BC62546F76B}"/>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01B22737-A504-BD70-B65A-C48EBD89DD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9" name="Title 6">
            <a:extLst>
              <a:ext uri="{FF2B5EF4-FFF2-40B4-BE49-F238E27FC236}">
                <a16:creationId xmlns:a16="http://schemas.microsoft.com/office/drawing/2014/main" id="{8EF75F3E-0479-5644-9648-FD41A3A4F78D}"/>
              </a:ext>
            </a:extLst>
          </p:cNvPr>
          <p:cNvSpPr txBox="1">
            <a:spLocks/>
          </p:cNvSpPr>
          <p:nvPr/>
        </p:nvSpPr>
        <p:spPr>
          <a:xfrm>
            <a:off x="457200" y="1244946"/>
            <a:ext cx="11651064" cy="86974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a:lstStyle>
          <a:p>
            <a:r>
              <a:rPr lang="en-GB" dirty="0"/>
              <a:t>Chart 3.2: Inflation is higher in the near term and the output gap larger in all Scenarios relative to February central projection</a:t>
            </a:r>
          </a:p>
          <a:p>
            <a:r>
              <a:rPr lang="en-GB" sz="2000" b="0" dirty="0">
                <a:latin typeface="Arial" panose="020B0604020202020204" pitchFamily="34" charset="0"/>
                <a:cs typeface="Arial" panose="020B0604020202020204" pitchFamily="34" charset="0"/>
              </a:rPr>
              <a:t>Annual CPI inflation and the level of the output gap in Scenarios A, B and C</a:t>
            </a:r>
            <a:br>
              <a:rPr lang="en-GB" dirty="0"/>
            </a:br>
            <a:br>
              <a:rPr lang="en-GB" dirty="0"/>
            </a:br>
            <a:br>
              <a:rPr lang="en-GB" dirty="0"/>
            </a:br>
            <a:endParaRPr lang="en-GB" dirty="0"/>
          </a:p>
        </p:txBody>
      </p:sp>
      <p:sp>
        <p:nvSpPr>
          <p:cNvPr id="7" name="Text Placeholder 3">
            <a:extLst>
              <a:ext uri="{FF2B5EF4-FFF2-40B4-BE49-F238E27FC236}">
                <a16:creationId xmlns:a16="http://schemas.microsoft.com/office/drawing/2014/main" id="{21B40446-3B5E-D742-AECC-CD075BF48C0C}"/>
              </a:ext>
            </a:extLst>
          </p:cNvPr>
          <p:cNvSpPr>
            <a:spLocks noGrp="1"/>
          </p:cNvSpPr>
          <p:nvPr>
            <p:ph type="body" sz="quarter" idx="13"/>
          </p:nvPr>
        </p:nvSpPr>
        <p:spPr>
          <a:xfrm>
            <a:off x="457200" y="5563162"/>
            <a:ext cx="10754182" cy="510886"/>
          </a:xfrm>
        </p:spPr>
        <p:txBody>
          <a:bodyPr/>
          <a:lstStyle/>
          <a:p>
            <a:r>
              <a:rPr lang="en-GB" sz="2000" dirty="0"/>
              <a:t>Assuming Bank Rate follows the market curve, inflation would peak at around 3¾% in A and B. Falls back below target under A, more slowly in B.</a:t>
            </a:r>
          </a:p>
          <a:p>
            <a:r>
              <a:rPr lang="en-GB" sz="2000" dirty="0"/>
              <a:t>Inflation would rise above 6% in C with a more negative output gap. </a:t>
            </a:r>
          </a:p>
        </p:txBody>
      </p:sp>
      <p:pic>
        <p:nvPicPr>
          <p:cNvPr id="2" name="Picture 1">
            <a:extLst>
              <a:ext uri="{FF2B5EF4-FFF2-40B4-BE49-F238E27FC236}">
                <a16:creationId xmlns:a16="http://schemas.microsoft.com/office/drawing/2014/main" id="{C5E3FEC6-81D9-5392-8E62-2C6A0E9822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61" y="1646865"/>
            <a:ext cx="9023679" cy="3888000"/>
          </a:xfrm>
          <a:prstGeom prst="rect">
            <a:avLst/>
          </a:prstGeom>
        </p:spPr>
      </p:pic>
    </p:spTree>
    <p:extLst>
      <p:ext uri="{BB962C8B-B14F-4D97-AF65-F5344CB8AC3E}">
        <p14:creationId xmlns:p14="http://schemas.microsoft.com/office/powerpoint/2010/main" val="855592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328DB-223A-2AAC-D4C6-9F18236BFB87}"/>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E068033E-576B-8A3C-5C17-B0B1A0A6972A}"/>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B42A87A2-89A2-585C-EFE4-79893F3FAA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0EAF9CB3-7F84-B01F-E05E-D8534E660C97}"/>
              </a:ext>
            </a:extLst>
          </p:cNvPr>
          <p:cNvSpPr>
            <a:spLocks noGrp="1"/>
          </p:cNvSpPr>
          <p:nvPr>
            <p:ph type="title"/>
          </p:nvPr>
        </p:nvSpPr>
        <p:spPr>
          <a:xfrm>
            <a:off x="447218" y="1318261"/>
            <a:ext cx="11651064" cy="912814"/>
          </a:xfrm>
        </p:spPr>
        <p:txBody>
          <a:bodyPr/>
          <a:lstStyle/>
          <a:p>
            <a:r>
              <a:rPr lang="en-GB" dirty="0"/>
              <a:t>Chart 1.15: The market-implied paths for policy rates were higher relative to the February Report across major economies</a:t>
            </a:r>
            <a:br>
              <a:rPr lang="en-GB" dirty="0"/>
            </a:br>
            <a:r>
              <a:rPr lang="en-GB" sz="2000" b="0" dirty="0">
                <a:latin typeface="Arial" panose="020B0604020202020204" pitchFamily="34" charset="0"/>
                <a:cs typeface="Arial" panose="020B0604020202020204" pitchFamily="34" charset="0"/>
              </a:rPr>
              <a:t>Policy rates and instantaneous forward curves for the UK, US and euro area</a:t>
            </a:r>
            <a:br>
              <a:rPr lang="en-GB" dirty="0"/>
            </a:br>
            <a:br>
              <a:rPr lang="en-GB" dirty="0"/>
            </a:br>
            <a:br>
              <a:rPr lang="en-GB" dirty="0"/>
            </a:br>
            <a:br>
              <a:rPr lang="en-GB" dirty="0"/>
            </a:br>
            <a:endParaRPr lang="en-GB" dirty="0">
              <a:solidFill>
                <a:srgbClr val="FF0000"/>
              </a:solidFill>
            </a:endParaRPr>
          </a:p>
        </p:txBody>
      </p:sp>
      <p:sp>
        <p:nvSpPr>
          <p:cNvPr id="2" name="Text Placeholder 3">
            <a:extLst>
              <a:ext uri="{FF2B5EF4-FFF2-40B4-BE49-F238E27FC236}">
                <a16:creationId xmlns:a16="http://schemas.microsoft.com/office/drawing/2014/main" id="{4178CDF8-07E0-32AB-5E9D-7D55837AE0FB}"/>
              </a:ext>
            </a:extLst>
          </p:cNvPr>
          <p:cNvSpPr>
            <a:spLocks noGrp="1"/>
          </p:cNvSpPr>
          <p:nvPr>
            <p:ph type="body" sz="quarter" idx="13"/>
          </p:nvPr>
        </p:nvSpPr>
        <p:spPr>
          <a:xfrm>
            <a:off x="447218" y="5555224"/>
            <a:ext cx="10754182" cy="510886"/>
          </a:xfrm>
        </p:spPr>
        <p:txBody>
          <a:bodyPr/>
          <a:lstStyle/>
          <a:p>
            <a:r>
              <a:rPr lang="en-GB" sz="2000" dirty="0"/>
              <a:t>Scenarios based on market rate path in 15 days to 22 April. On average around 55bp higher than in February.</a:t>
            </a:r>
          </a:p>
          <a:p>
            <a:r>
              <a:rPr lang="en-GB" sz="2000" dirty="0"/>
              <a:t>Given the challenges, delivers reasonable outcomes under Scenario A and B, less so for C</a:t>
            </a:r>
          </a:p>
        </p:txBody>
      </p:sp>
      <p:pic>
        <p:nvPicPr>
          <p:cNvPr id="3" name="Picture 2">
            <a:extLst>
              <a:ext uri="{FF2B5EF4-FFF2-40B4-BE49-F238E27FC236}">
                <a16:creationId xmlns:a16="http://schemas.microsoft.com/office/drawing/2014/main" id="{0907F52B-4B7D-C914-B84E-3466A19589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393" y="1651441"/>
            <a:ext cx="10563215" cy="3826046"/>
          </a:xfrm>
          <a:prstGeom prst="rect">
            <a:avLst/>
          </a:prstGeom>
        </p:spPr>
      </p:pic>
    </p:spTree>
    <p:extLst>
      <p:ext uri="{BB962C8B-B14F-4D97-AF65-F5344CB8AC3E}">
        <p14:creationId xmlns:p14="http://schemas.microsoft.com/office/powerpoint/2010/main" val="3468302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D104-8DBE-09B6-76AC-DFDB752B4B78}"/>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6C80C72C-9C2D-D05F-D36A-D25C85EBDC93}"/>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C5F9AD34-16F1-EC21-C649-255A461EA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0D89782F-837D-5256-3867-D73DC1378C29}"/>
              </a:ext>
            </a:extLst>
          </p:cNvPr>
          <p:cNvSpPr>
            <a:spLocks noGrp="1"/>
          </p:cNvSpPr>
          <p:nvPr>
            <p:ph type="title"/>
          </p:nvPr>
        </p:nvSpPr>
        <p:spPr>
          <a:xfrm>
            <a:off x="457200" y="1187703"/>
            <a:ext cx="11651064" cy="869748"/>
          </a:xfrm>
        </p:spPr>
        <p:txBody>
          <a:bodyPr/>
          <a:lstStyle/>
          <a:p>
            <a:r>
              <a:rPr lang="en-GB" dirty="0"/>
              <a:t>Chart 3.6: Bank Rate may need to rise materially in Scenario C to ensure that inflation returns to the 2% target in the medium term</a:t>
            </a:r>
            <a:br>
              <a:rPr lang="en-GB" dirty="0"/>
            </a:br>
            <a:r>
              <a:rPr lang="en-GB" sz="2000" b="0" dirty="0">
                <a:latin typeface="Arial" panose="020B0604020202020204" pitchFamily="34" charset="0"/>
                <a:cs typeface="Arial" panose="020B0604020202020204" pitchFamily="34" charset="0"/>
              </a:rPr>
              <a:t>Scenario C under the market-implied path for Bank Rate and staff’s optimal policy projections</a:t>
            </a:r>
            <a:br>
              <a:rPr lang="en-GB" dirty="0"/>
            </a:br>
            <a:br>
              <a:rPr lang="en-GB" dirty="0"/>
            </a:br>
            <a:br>
              <a:rPr lang="en-GB" dirty="0"/>
            </a:br>
            <a:endParaRPr lang="en-GB" dirty="0"/>
          </a:p>
        </p:txBody>
      </p:sp>
      <p:pic>
        <p:nvPicPr>
          <p:cNvPr id="3" name="Picture 2">
            <a:extLst>
              <a:ext uri="{FF2B5EF4-FFF2-40B4-BE49-F238E27FC236}">
                <a16:creationId xmlns:a16="http://schemas.microsoft.com/office/drawing/2014/main" id="{3475110A-6755-126D-41AB-D2AF816EB5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9277" y="1622577"/>
            <a:ext cx="9853446" cy="3960000"/>
          </a:xfrm>
          <a:prstGeom prst="rect">
            <a:avLst/>
          </a:prstGeom>
        </p:spPr>
      </p:pic>
      <p:sp>
        <p:nvSpPr>
          <p:cNvPr id="4" name="Text Placeholder 3">
            <a:extLst>
              <a:ext uri="{FF2B5EF4-FFF2-40B4-BE49-F238E27FC236}">
                <a16:creationId xmlns:a16="http://schemas.microsoft.com/office/drawing/2014/main" id="{EC3C4714-F6A4-5159-B44D-D184C7B817F9}"/>
              </a:ext>
            </a:extLst>
          </p:cNvPr>
          <p:cNvSpPr txBox="1">
            <a:spLocks/>
          </p:cNvSpPr>
          <p:nvPr/>
        </p:nvSpPr>
        <p:spPr>
          <a:xfrm>
            <a:off x="593867" y="5558954"/>
            <a:ext cx="10754182" cy="510886"/>
          </a:xfrm>
          <a:prstGeom prst="rect">
            <a:avLst/>
          </a:prstGeom>
        </p:spPr>
        <p:txBody>
          <a:bodyPr vert="horz" lIns="0" tIns="0" rIns="0" bIns="0" rtlCol="0">
            <a:noAutofit/>
          </a:bodyPr>
          <a:lst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Model-based simulations would suggest Bank Rate would need to be materially tighter than the market curve under Scenario C</a:t>
            </a:r>
          </a:p>
          <a:p>
            <a:r>
              <a:rPr lang="en-GB" sz="2000" dirty="0"/>
              <a:t>Would deliver lower inflation in the medium term and a more negative output gap</a:t>
            </a:r>
          </a:p>
        </p:txBody>
      </p:sp>
    </p:spTree>
    <p:extLst>
      <p:ext uri="{BB962C8B-B14F-4D97-AF65-F5344CB8AC3E}">
        <p14:creationId xmlns:p14="http://schemas.microsoft.com/office/powerpoint/2010/main" val="1588354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7111A-00EB-902B-754A-66B41B776FB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63D6AC-B6A5-674B-BB27-02959D50747C}"/>
              </a:ext>
            </a:extLst>
          </p:cNvPr>
          <p:cNvSpPr>
            <a:spLocks noGrp="1"/>
          </p:cNvSpPr>
          <p:nvPr>
            <p:ph type="body" sz="quarter" idx="13"/>
          </p:nvPr>
        </p:nvSpPr>
        <p:spPr>
          <a:xfrm>
            <a:off x="457200" y="1061470"/>
            <a:ext cx="11268643" cy="4629150"/>
          </a:xfrm>
        </p:spPr>
        <p:txBody>
          <a:bodyPr/>
          <a:lstStyle/>
          <a:p>
            <a:r>
              <a:rPr lang="en-GB" sz="2200" dirty="0"/>
              <a:t>Uncertainty about how events will play out means MPC must form judgement about how much to lean against potential second-round effects.  </a:t>
            </a:r>
          </a:p>
          <a:p>
            <a:endParaRPr lang="en-GB" sz="600" dirty="0"/>
          </a:p>
          <a:p>
            <a:r>
              <a:rPr lang="en-GB" sz="2200" dirty="0"/>
              <a:t>Leaning more strongly reduces the risk that inflationary pressures become embedded. But at the cost of weakening the economy.  </a:t>
            </a:r>
          </a:p>
          <a:p>
            <a:endParaRPr lang="en-GB" sz="600" dirty="0"/>
          </a:p>
          <a:p>
            <a:r>
              <a:rPr lang="en-GB" sz="2200" dirty="0"/>
              <a:t>MPC judged that it was appropriate to maintain Bank Rate at 3.75%. </a:t>
            </a:r>
          </a:p>
          <a:p>
            <a:pPr lvl="1"/>
            <a:r>
              <a:rPr lang="en-GB" sz="1800" dirty="0"/>
              <a:t>Conditions are likely to limit the strength of second-round effects that policy needs to lean against. Some tightening in financial conditions already acting against second-round effects.</a:t>
            </a:r>
          </a:p>
          <a:p>
            <a:endParaRPr lang="en-GB" sz="600" dirty="0"/>
          </a:p>
          <a:p>
            <a:r>
              <a:rPr lang="en-GB" sz="2200" dirty="0"/>
              <a:t>MPC will continue to monitor Middle East situation and how impact propagates through the economy.  </a:t>
            </a:r>
          </a:p>
          <a:p>
            <a:pPr lvl="1"/>
            <a:r>
              <a:rPr lang="en-GB" sz="1800" dirty="0"/>
              <a:t>If second-round likely to be weaker, then policy can lean against inflation by less.  If likely to be stronger policy will need to lean more strongly against those possible effects.</a:t>
            </a:r>
          </a:p>
          <a:p>
            <a:endParaRPr lang="en-GB" sz="600" dirty="0"/>
          </a:p>
          <a:p>
            <a:r>
              <a:rPr lang="en-GB" sz="2200" dirty="0"/>
              <a:t>However events unfold, the Committee stands ready to act as necessary to ensure that CPI inflation remains on track to meet the 2% target in the medium term. </a:t>
            </a:r>
            <a:endParaRPr lang="en-GB" sz="2200" i="1" dirty="0"/>
          </a:p>
        </p:txBody>
      </p:sp>
      <p:sp>
        <p:nvSpPr>
          <p:cNvPr id="4" name="Title 3">
            <a:extLst>
              <a:ext uri="{FF2B5EF4-FFF2-40B4-BE49-F238E27FC236}">
                <a16:creationId xmlns:a16="http://schemas.microsoft.com/office/drawing/2014/main" id="{5AFEE238-9751-377A-97FA-04C8CE4120F6}"/>
              </a:ext>
            </a:extLst>
          </p:cNvPr>
          <p:cNvSpPr>
            <a:spLocks noGrp="1"/>
          </p:cNvSpPr>
          <p:nvPr>
            <p:ph type="title"/>
          </p:nvPr>
        </p:nvSpPr>
        <p:spPr>
          <a:xfrm>
            <a:off x="457200" y="343839"/>
            <a:ext cx="11277600" cy="912814"/>
          </a:xfrm>
        </p:spPr>
        <p:txBody>
          <a:bodyPr/>
          <a:lstStyle/>
          <a:p>
            <a:r>
              <a:rPr lang="en-GB" dirty="0"/>
              <a:t>Key policy judgement 2</a:t>
            </a:r>
          </a:p>
        </p:txBody>
      </p:sp>
      <p:sp>
        <p:nvSpPr>
          <p:cNvPr id="5" name="Date Placeholder 4">
            <a:extLst>
              <a:ext uri="{FF2B5EF4-FFF2-40B4-BE49-F238E27FC236}">
                <a16:creationId xmlns:a16="http://schemas.microsoft.com/office/drawing/2014/main" id="{09161D50-0008-F41B-95B3-10E2EA7D7248}"/>
              </a:ext>
            </a:extLst>
          </p:cNvPr>
          <p:cNvSpPr>
            <a:spLocks noGrp="1"/>
          </p:cNvSpPr>
          <p:nvPr>
            <p:ph type="dt" sz="half" idx="10"/>
          </p:nvPr>
        </p:nvSpPr>
        <p:spPr/>
        <p:txBody>
          <a:bodyPr/>
          <a:lstStyle/>
          <a:p>
            <a:r>
              <a:rPr lang="en-US" dirty="0"/>
              <a:t>April 2026</a:t>
            </a:r>
            <a:endParaRPr lang="en-GB" dirty="0"/>
          </a:p>
        </p:txBody>
      </p:sp>
      <p:sp>
        <p:nvSpPr>
          <p:cNvPr id="6" name="Slide Number Placeholder 5">
            <a:extLst>
              <a:ext uri="{FF2B5EF4-FFF2-40B4-BE49-F238E27FC236}">
                <a16:creationId xmlns:a16="http://schemas.microsoft.com/office/drawing/2014/main" id="{498F039A-D0C1-153F-0AA1-708B90B51BF1}"/>
              </a:ext>
            </a:extLst>
          </p:cNvPr>
          <p:cNvSpPr>
            <a:spLocks noGrp="1"/>
          </p:cNvSpPr>
          <p:nvPr>
            <p:ph type="sldNum" sz="quarter" idx="12"/>
          </p:nvPr>
        </p:nvSpPr>
        <p:spPr/>
        <p:txBody>
          <a:bodyPr/>
          <a:lstStyle/>
          <a:p>
            <a:fld id="{B0B34E4B-25F1-4D72-B319-B9B5A0ABC919}" type="slidenum">
              <a:rPr lang="en-GB" smtClean="0"/>
              <a:t>33</a:t>
            </a:fld>
            <a:endParaRPr lang="en-GB"/>
          </a:p>
        </p:txBody>
      </p:sp>
    </p:spTree>
    <p:extLst>
      <p:ext uri="{BB962C8B-B14F-4D97-AF65-F5344CB8AC3E}">
        <p14:creationId xmlns:p14="http://schemas.microsoft.com/office/powerpoint/2010/main" val="4097496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MPC perspective and policy</a:t>
            </a:r>
          </a:p>
        </p:txBody>
      </p:sp>
      <p:sp>
        <p:nvSpPr>
          <p:cNvPr id="3" name="Text Placeholder 2"/>
          <p:cNvSpPr>
            <a:spLocks noGrp="1"/>
          </p:cNvSpPr>
          <p:nvPr>
            <p:ph type="body" idx="1"/>
          </p:nvPr>
        </p:nvSpPr>
        <p:spPr/>
        <p:txBody>
          <a:bodyPr/>
          <a:lstStyle/>
          <a:p>
            <a:endParaRPr lang="en-GB" dirty="0">
              <a:latin typeface="Century Gothic" panose="020B0502020202020204" pitchFamily="34" charset="0"/>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February 2026</a:t>
            </a:r>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fld id="{B0B34E4B-25F1-4D72-B319-B9B5A0ABC919}" type="slidenum">
              <a:rPr lang="en-GB" smtClean="0"/>
              <a:t>34</a:t>
            </a:fld>
            <a:endParaRPr lang="en-GB"/>
          </a:p>
        </p:txBody>
      </p:sp>
    </p:spTree>
    <p:extLst>
      <p:ext uri="{BB962C8B-B14F-4D97-AF65-F5344CB8AC3E}">
        <p14:creationId xmlns:p14="http://schemas.microsoft.com/office/powerpoint/2010/main" val="1924561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48243" y="939336"/>
            <a:ext cx="11268643" cy="4629150"/>
          </a:xfrm>
        </p:spPr>
        <p:txBody>
          <a:bodyPr/>
          <a:lstStyle/>
          <a:p>
            <a:r>
              <a:rPr lang="en-GB" sz="2200" dirty="0"/>
              <a:t>“Monetary policy cannot influence energy prices but will be set to ensure that the economic adjustment to them occurs in a way that achieves the 2% inflation target sustainably. The policy stance required to achieve this will depend on the scale and duration of the shock, and how it propagates through the economy. </a:t>
            </a:r>
          </a:p>
          <a:p>
            <a:endParaRPr lang="en-GB" sz="1000" dirty="0"/>
          </a:p>
          <a:p>
            <a:r>
              <a:rPr lang="en-GB" sz="2200" dirty="0"/>
              <a:t>There is a risk of material second-round effects in price and wage-setting, which policy would need to lean against. But the labour market continues to loosen, and a weakening economy could contain inflationary pressures. Financial conditions have tightened since the conflict began, which will help to reduce inflation over time. </a:t>
            </a:r>
          </a:p>
          <a:p>
            <a:endParaRPr lang="en-GB" sz="1000" dirty="0"/>
          </a:p>
          <a:p>
            <a:r>
              <a:rPr lang="en-GB" sz="2200" dirty="0"/>
              <a:t>Taking all the risks to the economic outlook into account, the Committee judges that it is appropriate to maintain Bank Rate at this meeting.</a:t>
            </a:r>
          </a:p>
          <a:p>
            <a:endParaRPr lang="en-GB" sz="1000" dirty="0"/>
          </a:p>
          <a:p>
            <a:r>
              <a:rPr lang="en-GB" sz="2200" dirty="0"/>
              <a:t>The Committee will continue to monitor closely the situation in the Middle East and how its impact propagates through the economy. The Committee stands ready to act as necessary to ensure that CPI inflation remains on track to meet the 2% target in the medium term.”</a:t>
            </a:r>
          </a:p>
        </p:txBody>
      </p:sp>
      <p:sp>
        <p:nvSpPr>
          <p:cNvPr id="4" name="Title 3"/>
          <p:cNvSpPr>
            <a:spLocks noGrp="1"/>
          </p:cNvSpPr>
          <p:nvPr>
            <p:ph type="title"/>
          </p:nvPr>
        </p:nvSpPr>
        <p:spPr>
          <a:xfrm>
            <a:off x="448243" y="219134"/>
            <a:ext cx="11277600" cy="912814"/>
          </a:xfrm>
        </p:spPr>
        <p:txBody>
          <a:bodyPr/>
          <a:lstStyle/>
          <a:p>
            <a:r>
              <a:rPr lang="en-GB" dirty="0"/>
              <a:t>Main messages from the Monetary Policy Summary</a:t>
            </a:r>
          </a:p>
        </p:txBody>
      </p:sp>
      <p:sp>
        <p:nvSpPr>
          <p:cNvPr id="5" name="Date Placeholder 4"/>
          <p:cNvSpPr>
            <a:spLocks noGrp="1"/>
          </p:cNvSpPr>
          <p:nvPr>
            <p:ph type="dt" sz="half" idx="10"/>
          </p:nvPr>
        </p:nvSpPr>
        <p:spPr/>
        <p:txBody>
          <a:bodyPr/>
          <a:lstStyle/>
          <a:p>
            <a:r>
              <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April 2026</a:t>
            </a:r>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fld id="{B0B34E4B-25F1-4D72-B319-B9B5A0ABC919}" type="slidenum">
              <a:rPr lang="en-GB" smtClean="0"/>
              <a:t>35</a:t>
            </a:fld>
            <a:endParaRPr lang="en-GB"/>
          </a:p>
        </p:txBody>
      </p:sp>
    </p:spTree>
    <p:extLst>
      <p:ext uri="{BB962C8B-B14F-4D97-AF65-F5344CB8AC3E}">
        <p14:creationId xmlns:p14="http://schemas.microsoft.com/office/powerpoint/2010/main" val="2123211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Q&amp;A</a:t>
            </a:r>
          </a:p>
        </p:txBody>
      </p:sp>
      <p:sp>
        <p:nvSpPr>
          <p:cNvPr id="3" name="Text Placeholder 2"/>
          <p:cNvSpPr>
            <a:spLocks noGrp="1"/>
          </p:cNvSpPr>
          <p:nvPr>
            <p:ph type="body" idx="1"/>
          </p:nvPr>
        </p:nvSpPr>
        <p:spPr/>
        <p:txBody>
          <a:bodyPr/>
          <a:lstStyle/>
          <a:p>
            <a:endParaRPr lang="en-GB" dirty="0">
              <a:latin typeface="Century Gothic" panose="020B0502020202020204" pitchFamily="34" charset="0"/>
            </a:endParaRPr>
          </a:p>
        </p:txBody>
      </p:sp>
      <p:sp>
        <p:nvSpPr>
          <p:cNvPr id="6" name="Slide Number Placeholder 5"/>
          <p:cNvSpPr>
            <a:spLocks noGrp="1"/>
          </p:cNvSpPr>
          <p:nvPr>
            <p:ph type="sldNum" sz="quarter" idx="12"/>
          </p:nvPr>
        </p:nvSpPr>
        <p:spPr/>
        <p:txBody>
          <a:bodyPr/>
          <a:lstStyle/>
          <a:p>
            <a:fld id="{B0B34E4B-25F1-4D72-B319-B9B5A0ABC919}" type="slidenum">
              <a:rPr lang="en-GB" smtClean="0"/>
              <a:t>36</a:t>
            </a:fld>
            <a:endParaRPr lang="en-GB"/>
          </a:p>
        </p:txBody>
      </p:sp>
      <p:sp>
        <p:nvSpPr>
          <p:cNvPr id="4" name="Date Placeholder 3">
            <a:extLst>
              <a:ext uri="{FF2B5EF4-FFF2-40B4-BE49-F238E27FC236}">
                <a16:creationId xmlns:a16="http://schemas.microsoft.com/office/drawing/2014/main" id="{045797CA-55EC-D7A9-F191-2C50A15B3F9D}"/>
              </a:ext>
            </a:extLst>
          </p:cNvPr>
          <p:cNvSpPr>
            <a:spLocks noGrp="1"/>
          </p:cNvSpPr>
          <p:nvPr>
            <p:ph type="dt" sz="half" idx="10"/>
          </p:nvPr>
        </p:nvSpPr>
        <p:spPr/>
        <p:txBody>
          <a:bodyPr/>
          <a:lstStyle/>
          <a:p>
            <a:r>
              <a:rPr lang="en-US" dirty="0"/>
              <a:t>February 2026</a:t>
            </a:r>
            <a:endParaRPr lang="en-GB" dirty="0"/>
          </a:p>
        </p:txBody>
      </p:sp>
    </p:spTree>
    <p:extLst>
      <p:ext uri="{BB962C8B-B14F-4D97-AF65-F5344CB8AC3E}">
        <p14:creationId xmlns:p14="http://schemas.microsoft.com/office/powerpoint/2010/main" val="1782268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810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A0584-892D-EBED-DBCF-69E3DD15C9B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B136E3E-6AB1-ACFA-3C02-DF6E9C2FD71A}"/>
              </a:ext>
            </a:extLst>
          </p:cNvPr>
          <p:cNvSpPr>
            <a:spLocks noGrp="1"/>
          </p:cNvSpPr>
          <p:nvPr>
            <p:ph type="body" sz="quarter" idx="13"/>
          </p:nvPr>
        </p:nvSpPr>
        <p:spPr>
          <a:xfrm>
            <a:off x="457200" y="1061470"/>
            <a:ext cx="11268643" cy="4629150"/>
          </a:xfrm>
        </p:spPr>
        <p:txBody>
          <a:bodyPr/>
          <a:lstStyle/>
          <a:p>
            <a:r>
              <a:rPr lang="en-GB" dirty="0"/>
              <a:t>The disruption the Middle East conflict has caused to energy supplies has led to a sharp rise in global energy prices and changed the outlook for UK inflation.</a:t>
            </a:r>
          </a:p>
          <a:p>
            <a:endParaRPr lang="en-GB" sz="1200" dirty="0"/>
          </a:p>
          <a:p>
            <a:r>
              <a:rPr lang="en-GB" dirty="0"/>
              <a:t>The immediate effects are already being felt: CPI inflation up to 3.3% in March and is likely to remain around that level in coming months.  </a:t>
            </a:r>
          </a:p>
          <a:p>
            <a:pPr lvl="1"/>
            <a:r>
              <a:rPr lang="en-GB" dirty="0"/>
              <a:t>Very different from February, when inflation was expected to fall back close to the 2% target.</a:t>
            </a:r>
          </a:p>
          <a:p>
            <a:endParaRPr lang="en-GB" sz="1200" dirty="0"/>
          </a:p>
          <a:p>
            <a:r>
              <a:rPr lang="en-GB" dirty="0"/>
              <a:t>Monetary policy cannot undo the increase in global energy prices.  And it takes time for monetary policy to work through the economy, so any action the MPC might take now would not prevent higher inflation in coming months.</a:t>
            </a:r>
          </a:p>
          <a:p>
            <a:endParaRPr lang="en-GB" sz="1200" dirty="0"/>
          </a:p>
          <a:p>
            <a:r>
              <a:rPr lang="en-GB" dirty="0"/>
              <a:t>What the MPC will do is set monetary policy to make sure that the effects of the shock do not become embedded into broad-based inflationary pressures, so that inflation falls back to the 2% target and stays there. </a:t>
            </a:r>
          </a:p>
          <a:p>
            <a:endParaRPr lang="en-GB" dirty="0"/>
          </a:p>
        </p:txBody>
      </p:sp>
      <p:sp>
        <p:nvSpPr>
          <p:cNvPr id="4" name="Title 3">
            <a:extLst>
              <a:ext uri="{FF2B5EF4-FFF2-40B4-BE49-F238E27FC236}">
                <a16:creationId xmlns:a16="http://schemas.microsoft.com/office/drawing/2014/main" id="{AE403FC3-2520-6B6B-A63C-1339A9AC99EA}"/>
              </a:ext>
            </a:extLst>
          </p:cNvPr>
          <p:cNvSpPr>
            <a:spLocks noGrp="1"/>
          </p:cNvSpPr>
          <p:nvPr>
            <p:ph type="title"/>
          </p:nvPr>
        </p:nvSpPr>
        <p:spPr>
          <a:xfrm>
            <a:off x="457200" y="343839"/>
            <a:ext cx="11277600" cy="912814"/>
          </a:xfrm>
        </p:spPr>
        <p:txBody>
          <a:bodyPr/>
          <a:lstStyle/>
          <a:p>
            <a:r>
              <a:rPr lang="en-GB" dirty="0"/>
              <a:t>Backdrop</a:t>
            </a:r>
          </a:p>
        </p:txBody>
      </p:sp>
      <p:sp>
        <p:nvSpPr>
          <p:cNvPr id="5" name="Date Placeholder 4">
            <a:extLst>
              <a:ext uri="{FF2B5EF4-FFF2-40B4-BE49-F238E27FC236}">
                <a16:creationId xmlns:a16="http://schemas.microsoft.com/office/drawing/2014/main" id="{870A36AC-3DB4-4F4C-9B11-6163B97CC340}"/>
              </a:ext>
            </a:extLst>
          </p:cNvPr>
          <p:cNvSpPr>
            <a:spLocks noGrp="1"/>
          </p:cNvSpPr>
          <p:nvPr>
            <p:ph type="dt" sz="half" idx="10"/>
          </p:nvPr>
        </p:nvSpPr>
        <p:spPr/>
        <p:txBody>
          <a:bodyPr/>
          <a:lstStyle/>
          <a:p>
            <a:r>
              <a:rPr lang="en-US" dirty="0"/>
              <a:t>April 2026</a:t>
            </a:r>
            <a:endParaRPr lang="en-GB" dirty="0"/>
          </a:p>
        </p:txBody>
      </p:sp>
      <p:sp>
        <p:nvSpPr>
          <p:cNvPr id="6" name="Slide Number Placeholder 5">
            <a:extLst>
              <a:ext uri="{FF2B5EF4-FFF2-40B4-BE49-F238E27FC236}">
                <a16:creationId xmlns:a16="http://schemas.microsoft.com/office/drawing/2014/main" id="{D09C8D9A-5ACD-65CB-28FD-E8E1E5562A31}"/>
              </a:ext>
            </a:extLst>
          </p:cNvPr>
          <p:cNvSpPr>
            <a:spLocks noGrp="1"/>
          </p:cNvSpPr>
          <p:nvPr>
            <p:ph type="sldNum" sz="quarter" idx="12"/>
          </p:nvPr>
        </p:nvSpPr>
        <p:spPr/>
        <p:txBody>
          <a:bodyPr/>
          <a:lstStyle/>
          <a:p>
            <a:fld id="{B0B34E4B-25F1-4D72-B319-B9B5A0ABC919}" type="slidenum">
              <a:rPr lang="en-GB" smtClean="0"/>
              <a:t>4</a:t>
            </a:fld>
            <a:endParaRPr lang="en-GB"/>
          </a:p>
        </p:txBody>
      </p:sp>
    </p:spTree>
    <p:extLst>
      <p:ext uri="{BB962C8B-B14F-4D97-AF65-F5344CB8AC3E}">
        <p14:creationId xmlns:p14="http://schemas.microsoft.com/office/powerpoint/2010/main" val="28789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74C8D-1D06-A685-0EDC-EF5E4B936A7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B385A33-FF75-0697-2419-A860185889F5}"/>
              </a:ext>
            </a:extLst>
          </p:cNvPr>
          <p:cNvSpPr>
            <a:spLocks noGrp="1"/>
          </p:cNvSpPr>
          <p:nvPr>
            <p:ph type="body" sz="quarter" idx="13"/>
          </p:nvPr>
        </p:nvSpPr>
        <p:spPr>
          <a:xfrm>
            <a:off x="457200" y="1061470"/>
            <a:ext cx="11268643" cy="4629150"/>
          </a:xfrm>
        </p:spPr>
        <p:txBody>
          <a:bodyPr/>
          <a:lstStyle/>
          <a:p>
            <a:pPr marL="0" indent="0">
              <a:buNone/>
            </a:pPr>
            <a:endParaRPr lang="en-GB" b="1" dirty="0"/>
          </a:p>
          <a:p>
            <a:pPr marL="0" indent="0">
              <a:buNone/>
            </a:pPr>
            <a:r>
              <a:rPr lang="en-GB" b="1" dirty="0"/>
              <a:t>Key policy judgement 1</a:t>
            </a:r>
          </a:p>
          <a:p>
            <a:r>
              <a:rPr lang="en-GB" dirty="0"/>
              <a:t>Continued weakness in demand and the labour market is likely to lessen the strength of “second-round effects” from higher global energy prices.  </a:t>
            </a:r>
          </a:p>
          <a:p>
            <a:r>
              <a:rPr lang="en-GB" dirty="0"/>
              <a:t>But these effects are likely to be stronger, the larger and more persistent is the rise in global energy prices.</a:t>
            </a:r>
          </a:p>
          <a:p>
            <a:pPr marL="0" indent="0">
              <a:buNone/>
            </a:pPr>
            <a:endParaRPr lang="en-GB" b="1" dirty="0"/>
          </a:p>
          <a:p>
            <a:pPr marL="0" indent="0">
              <a:buNone/>
            </a:pPr>
            <a:r>
              <a:rPr lang="en-GB" b="1" dirty="0"/>
              <a:t>Key policy judgement 2</a:t>
            </a:r>
          </a:p>
          <a:p>
            <a:r>
              <a:rPr lang="en-GB" dirty="0"/>
              <a:t>Monetary policy needs to balance the costs of leaning too little against second-round effects and the costs of responding too much.  </a:t>
            </a:r>
          </a:p>
          <a:p>
            <a:r>
              <a:rPr lang="en-GB" dirty="0"/>
              <a:t>The right balance is likely to change depending on how events unfold.</a:t>
            </a:r>
          </a:p>
          <a:p>
            <a:r>
              <a:rPr lang="en-GB" dirty="0"/>
              <a:t>MPC judged that it was appropriate to maintain Bank Rate at 3.75%.</a:t>
            </a:r>
          </a:p>
        </p:txBody>
      </p:sp>
      <p:sp>
        <p:nvSpPr>
          <p:cNvPr id="4" name="Title 3">
            <a:extLst>
              <a:ext uri="{FF2B5EF4-FFF2-40B4-BE49-F238E27FC236}">
                <a16:creationId xmlns:a16="http://schemas.microsoft.com/office/drawing/2014/main" id="{681C3E78-3E28-5D35-1998-875C270F2155}"/>
              </a:ext>
            </a:extLst>
          </p:cNvPr>
          <p:cNvSpPr>
            <a:spLocks noGrp="1"/>
          </p:cNvSpPr>
          <p:nvPr>
            <p:ph type="title"/>
          </p:nvPr>
        </p:nvSpPr>
        <p:spPr>
          <a:xfrm>
            <a:off x="457200" y="343839"/>
            <a:ext cx="11277600" cy="912814"/>
          </a:xfrm>
        </p:spPr>
        <p:txBody>
          <a:bodyPr/>
          <a:lstStyle/>
          <a:p>
            <a:r>
              <a:rPr lang="en-GB" dirty="0"/>
              <a:t>Current approach to setting policy is based on two key policy judgements</a:t>
            </a:r>
          </a:p>
        </p:txBody>
      </p:sp>
      <p:sp>
        <p:nvSpPr>
          <p:cNvPr id="5" name="Date Placeholder 4">
            <a:extLst>
              <a:ext uri="{FF2B5EF4-FFF2-40B4-BE49-F238E27FC236}">
                <a16:creationId xmlns:a16="http://schemas.microsoft.com/office/drawing/2014/main" id="{389A5877-9731-5D98-3B9A-5D0CAF2B81B7}"/>
              </a:ext>
            </a:extLst>
          </p:cNvPr>
          <p:cNvSpPr>
            <a:spLocks noGrp="1"/>
          </p:cNvSpPr>
          <p:nvPr>
            <p:ph type="dt" sz="half" idx="10"/>
          </p:nvPr>
        </p:nvSpPr>
        <p:spPr/>
        <p:txBody>
          <a:bodyPr/>
          <a:lstStyle/>
          <a:p>
            <a:r>
              <a:rPr lang="en-US" dirty="0"/>
              <a:t>April 2026</a:t>
            </a:r>
            <a:endParaRPr lang="en-GB" dirty="0"/>
          </a:p>
        </p:txBody>
      </p:sp>
      <p:sp>
        <p:nvSpPr>
          <p:cNvPr id="6" name="Slide Number Placeholder 5">
            <a:extLst>
              <a:ext uri="{FF2B5EF4-FFF2-40B4-BE49-F238E27FC236}">
                <a16:creationId xmlns:a16="http://schemas.microsoft.com/office/drawing/2014/main" id="{8D35238B-6375-89FA-295C-6C7131C87D6D}"/>
              </a:ext>
            </a:extLst>
          </p:cNvPr>
          <p:cNvSpPr>
            <a:spLocks noGrp="1"/>
          </p:cNvSpPr>
          <p:nvPr>
            <p:ph type="sldNum" sz="quarter" idx="12"/>
          </p:nvPr>
        </p:nvSpPr>
        <p:spPr/>
        <p:txBody>
          <a:bodyPr/>
          <a:lstStyle/>
          <a:p>
            <a:fld id="{B0B34E4B-25F1-4D72-B319-B9B5A0ABC919}" type="slidenum">
              <a:rPr lang="en-GB" smtClean="0"/>
              <a:t>5</a:t>
            </a:fld>
            <a:endParaRPr lang="en-GB"/>
          </a:p>
        </p:txBody>
      </p:sp>
    </p:spTree>
    <p:extLst>
      <p:ext uri="{BB962C8B-B14F-4D97-AF65-F5344CB8AC3E}">
        <p14:creationId xmlns:p14="http://schemas.microsoft.com/office/powerpoint/2010/main" val="259291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8EC4C-416D-7F92-4DF1-1D04F0111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F34AED-2B9D-514C-F9D8-94996AC42FEE}"/>
              </a:ext>
            </a:extLst>
          </p:cNvPr>
          <p:cNvSpPr>
            <a:spLocks noGrp="1"/>
          </p:cNvSpPr>
          <p:nvPr>
            <p:ph type="title"/>
          </p:nvPr>
        </p:nvSpPr>
        <p:spPr/>
        <p:txBody>
          <a:bodyPr/>
          <a:lstStyle/>
          <a:p>
            <a:r>
              <a:rPr lang="en-GB" dirty="0"/>
              <a:t>Main points from the MPR</a:t>
            </a:r>
          </a:p>
        </p:txBody>
      </p:sp>
      <p:sp>
        <p:nvSpPr>
          <p:cNvPr id="3" name="Text Placeholder 2">
            <a:extLst>
              <a:ext uri="{FF2B5EF4-FFF2-40B4-BE49-F238E27FC236}">
                <a16:creationId xmlns:a16="http://schemas.microsoft.com/office/drawing/2014/main" id="{73CA69ED-FBC7-39B1-586A-3607D8BFD453}"/>
              </a:ext>
            </a:extLst>
          </p:cNvPr>
          <p:cNvSpPr>
            <a:spLocks noGrp="1"/>
          </p:cNvSpPr>
          <p:nvPr>
            <p:ph type="body" idx="1"/>
          </p:nvPr>
        </p:nvSpPr>
        <p:spPr/>
        <p:txBody>
          <a:bodyPr/>
          <a:lstStyle/>
          <a:p>
            <a:r>
              <a:rPr lang="en-GB" dirty="0">
                <a:latin typeface="Century Gothic" panose="020B0502020202020204" pitchFamily="34" charset="0"/>
              </a:rPr>
              <a:t>Key policy judgement 1</a:t>
            </a:r>
          </a:p>
        </p:txBody>
      </p:sp>
      <p:sp>
        <p:nvSpPr>
          <p:cNvPr id="6" name="Slide Number Placeholder 5">
            <a:extLst>
              <a:ext uri="{FF2B5EF4-FFF2-40B4-BE49-F238E27FC236}">
                <a16:creationId xmlns:a16="http://schemas.microsoft.com/office/drawing/2014/main" id="{5229C396-A9B5-8A26-D6C8-1897F99106F9}"/>
              </a:ext>
            </a:extLst>
          </p:cNvPr>
          <p:cNvSpPr>
            <a:spLocks noGrp="1"/>
          </p:cNvSpPr>
          <p:nvPr>
            <p:ph type="sldNum" sz="quarter" idx="12"/>
          </p:nvPr>
        </p:nvSpPr>
        <p:spPr/>
        <p:txBody>
          <a:bodyPr/>
          <a:lstStyle/>
          <a:p>
            <a:fld id="{B0B34E4B-25F1-4D72-B319-B9B5A0ABC919}" type="slidenum">
              <a:rPr lang="en-GB" smtClean="0"/>
              <a:t>6</a:t>
            </a:fld>
            <a:endParaRPr lang="en-GB"/>
          </a:p>
        </p:txBody>
      </p:sp>
      <p:sp>
        <p:nvSpPr>
          <p:cNvPr id="4" name="Date Placeholder 3">
            <a:extLst>
              <a:ext uri="{FF2B5EF4-FFF2-40B4-BE49-F238E27FC236}">
                <a16:creationId xmlns:a16="http://schemas.microsoft.com/office/drawing/2014/main" id="{58191571-B4E1-C60F-E5C7-1A1F95F0A74B}"/>
              </a:ext>
            </a:extLst>
          </p:cNvPr>
          <p:cNvSpPr>
            <a:spLocks noGrp="1"/>
          </p:cNvSpPr>
          <p:nvPr>
            <p:ph type="dt" sz="half" idx="10"/>
          </p:nvPr>
        </p:nvSpPr>
        <p:spPr/>
        <p:txBody>
          <a:bodyPr/>
          <a:lstStyle/>
          <a:p>
            <a:r>
              <a:rPr lang="en-US" dirty="0"/>
              <a:t>April 2026</a:t>
            </a:r>
            <a:endParaRPr lang="en-GB" dirty="0"/>
          </a:p>
        </p:txBody>
      </p:sp>
    </p:spTree>
    <p:extLst>
      <p:ext uri="{BB962C8B-B14F-4D97-AF65-F5344CB8AC3E}">
        <p14:creationId xmlns:p14="http://schemas.microsoft.com/office/powerpoint/2010/main" val="431034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3D108-E14C-4D11-6FFE-3883F580836A}"/>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5664D72B-ADC4-4D4B-1046-8FC0F95A63D8}"/>
              </a:ext>
            </a:extLst>
          </p:cNvPr>
          <p:cNvSpPr>
            <a:spLocks noGrp="1"/>
          </p:cNvSpPr>
          <p:nvPr>
            <p:ph type="dt" sz="half" idx="10"/>
          </p:nvPr>
        </p:nvSpPr>
        <p:spPr/>
        <p:txBody>
          <a:bodyPr/>
          <a:lstStyle/>
          <a:p>
            <a:pPr lvl="0">
              <a:defRPr/>
            </a:pPr>
            <a:r>
              <a:rPr lang="en-US" dirty="0">
                <a:solidFill>
                  <a:srgbClr val="000000">
                    <a:tint val="75000"/>
                  </a:srgbClr>
                </a:solidFill>
              </a:rPr>
              <a:t>April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AE228CF5-A9B4-7776-97A2-3A3FCD0FF5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572C32F8-5AC2-3804-79D8-B7C8D19BE1AC}"/>
              </a:ext>
            </a:extLst>
          </p:cNvPr>
          <p:cNvSpPr>
            <a:spLocks noGrp="1"/>
          </p:cNvSpPr>
          <p:nvPr>
            <p:ph type="title"/>
          </p:nvPr>
        </p:nvSpPr>
        <p:spPr>
          <a:xfrm>
            <a:off x="457200" y="1178200"/>
            <a:ext cx="11651064" cy="912814"/>
          </a:xfrm>
        </p:spPr>
        <p:txBody>
          <a:bodyPr/>
          <a:lstStyle/>
          <a:p>
            <a:r>
              <a:rPr lang="en-GB" dirty="0"/>
              <a:t>Chart 1.5: Oil and gas prices up sharply but remain below 2022 </a:t>
            </a:r>
            <a:br>
              <a:rPr lang="en-GB" dirty="0"/>
            </a:br>
            <a:r>
              <a:rPr lang="en-GB" sz="2000" b="0" dirty="0">
                <a:latin typeface="Arial" panose="020B0604020202020204" pitchFamily="34" charset="0"/>
                <a:cs typeface="Arial" panose="020B0604020202020204" pitchFamily="34" charset="0"/>
              </a:rPr>
              <a:t>UK wholesale oil and gas prices</a:t>
            </a:r>
            <a:br>
              <a:rPr lang="en-GB" dirty="0"/>
            </a:br>
            <a:br>
              <a:rPr lang="en-GB" dirty="0"/>
            </a:br>
            <a:br>
              <a:rPr lang="en-GB" dirty="0"/>
            </a:br>
            <a:br>
              <a:rPr lang="en-GB" dirty="0"/>
            </a:br>
            <a:endParaRPr lang="en-GB" dirty="0"/>
          </a:p>
        </p:txBody>
      </p:sp>
      <p:sp>
        <p:nvSpPr>
          <p:cNvPr id="2" name="Text Placeholder 3">
            <a:extLst>
              <a:ext uri="{FF2B5EF4-FFF2-40B4-BE49-F238E27FC236}">
                <a16:creationId xmlns:a16="http://schemas.microsoft.com/office/drawing/2014/main" id="{831EB2B8-88A7-485B-8386-823B456EE5A2}"/>
              </a:ext>
            </a:extLst>
          </p:cNvPr>
          <p:cNvSpPr>
            <a:spLocks noGrp="1"/>
          </p:cNvSpPr>
          <p:nvPr>
            <p:ph type="body" sz="quarter" idx="13"/>
          </p:nvPr>
        </p:nvSpPr>
        <p:spPr>
          <a:xfrm>
            <a:off x="457200" y="5384175"/>
            <a:ext cx="10754182" cy="510886"/>
          </a:xfrm>
        </p:spPr>
        <p:txBody>
          <a:bodyPr/>
          <a:lstStyle/>
          <a:p>
            <a:r>
              <a:rPr lang="en-GB" sz="2000" dirty="0"/>
              <a:t>Oil prices up sharply since the outbreak of the conflict and have been volatile (have moved higher since MPR closed on 22 April). Futures curve places weight on a reasonably rapid fall.</a:t>
            </a:r>
          </a:p>
          <a:p>
            <a:r>
              <a:rPr lang="en-GB" sz="2000" dirty="0"/>
              <a:t>Scale of the increase in gas prices is materially less than oil and materially less than in 2022.</a:t>
            </a:r>
          </a:p>
        </p:txBody>
      </p:sp>
      <p:pic>
        <p:nvPicPr>
          <p:cNvPr id="3" name="Picture 2">
            <a:extLst>
              <a:ext uri="{FF2B5EF4-FFF2-40B4-BE49-F238E27FC236}">
                <a16:creationId xmlns:a16="http://schemas.microsoft.com/office/drawing/2014/main" id="{A7D1138F-EEEE-5A60-1E60-2A34741816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0600" y="1312469"/>
            <a:ext cx="8070800" cy="3996000"/>
          </a:xfrm>
          <a:prstGeom prst="rect">
            <a:avLst/>
          </a:prstGeom>
        </p:spPr>
      </p:pic>
    </p:spTree>
    <p:extLst>
      <p:ext uri="{BB962C8B-B14F-4D97-AF65-F5344CB8AC3E}">
        <p14:creationId xmlns:p14="http://schemas.microsoft.com/office/powerpoint/2010/main" val="3148126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0E417-7C19-CF6E-FE8F-5A84E76DB0EF}"/>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D7DB0310-C368-0F4A-49E1-D5E4BC4C2FD8}"/>
              </a:ext>
            </a:extLst>
          </p:cNvPr>
          <p:cNvSpPr>
            <a:spLocks noGrp="1"/>
          </p:cNvSpPr>
          <p:nvPr>
            <p:ph type="dt" sz="half" idx="10"/>
          </p:nvPr>
        </p:nvSpPr>
        <p:spPr/>
        <p:txBody>
          <a:bodyPr/>
          <a:lstStyle/>
          <a:p>
            <a:pPr lvl="0">
              <a:defRPr/>
            </a:pPr>
            <a:r>
              <a:rPr lang="en-US" dirty="0"/>
              <a:t>April</a:t>
            </a:r>
            <a:r>
              <a:rPr lang="en-US" dirty="0">
                <a:solidFill>
                  <a:srgbClr val="000000">
                    <a:tint val="75000"/>
                  </a:srgbClr>
                </a:solidFill>
              </a:rPr>
              <a:t>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3B154EE8-0E2C-46E2-BA59-C755F6D543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26175433-0AA2-8F62-3C41-7C8C469EB8C6}"/>
              </a:ext>
            </a:extLst>
          </p:cNvPr>
          <p:cNvSpPr>
            <a:spLocks noGrp="1"/>
          </p:cNvSpPr>
          <p:nvPr>
            <p:ph type="title"/>
          </p:nvPr>
        </p:nvSpPr>
        <p:spPr>
          <a:xfrm>
            <a:off x="457200" y="1402135"/>
            <a:ext cx="11651064" cy="912814"/>
          </a:xfrm>
        </p:spPr>
        <p:txBody>
          <a:bodyPr/>
          <a:lstStyle/>
          <a:p>
            <a:r>
              <a:rPr lang="en-GB" dirty="0"/>
              <a:t>Chart 1.2: Near-term CPI inflation is expected to be much stronger than in the February report  </a:t>
            </a:r>
            <a:br>
              <a:rPr lang="en-GB" dirty="0"/>
            </a:br>
            <a:r>
              <a:rPr lang="en-GB" sz="2000" b="0" dirty="0">
                <a:latin typeface="Arial" panose="020B0604020202020204" pitchFamily="34" charset="0"/>
                <a:cs typeface="Arial" panose="020B0604020202020204" pitchFamily="34" charset="0"/>
              </a:rPr>
              <a:t>Annual CPI inflation</a:t>
            </a:r>
            <a:br>
              <a:rPr lang="en-GB" dirty="0"/>
            </a:br>
            <a:br>
              <a:rPr lang="en-GB" dirty="0"/>
            </a:br>
            <a:br>
              <a:rPr lang="en-GB" dirty="0"/>
            </a:br>
            <a:br>
              <a:rPr lang="en-GB" dirty="0"/>
            </a:br>
            <a:endParaRPr lang="en-GB" dirty="0"/>
          </a:p>
        </p:txBody>
      </p:sp>
      <p:sp>
        <p:nvSpPr>
          <p:cNvPr id="2" name="Text Placeholder 3">
            <a:extLst>
              <a:ext uri="{FF2B5EF4-FFF2-40B4-BE49-F238E27FC236}">
                <a16:creationId xmlns:a16="http://schemas.microsoft.com/office/drawing/2014/main" id="{0A7D3F0B-BC57-82D2-FD4C-32BF8D802C62}"/>
              </a:ext>
            </a:extLst>
          </p:cNvPr>
          <p:cNvSpPr>
            <a:spLocks noGrp="1"/>
          </p:cNvSpPr>
          <p:nvPr>
            <p:ph type="body" sz="quarter" idx="13"/>
          </p:nvPr>
        </p:nvSpPr>
        <p:spPr>
          <a:xfrm>
            <a:off x="457200" y="5676181"/>
            <a:ext cx="10754182" cy="627935"/>
          </a:xfrm>
        </p:spPr>
        <p:txBody>
          <a:bodyPr/>
          <a:lstStyle/>
          <a:p>
            <a:r>
              <a:rPr lang="en-GB" sz="2000" dirty="0"/>
              <a:t>Higher global energy prices pushed CPI inflation up to 3.3% in March and will keep it close to that rate out to Q3. In February, MPC had expected a return to 2%.</a:t>
            </a:r>
          </a:p>
        </p:txBody>
      </p:sp>
      <p:pic>
        <p:nvPicPr>
          <p:cNvPr id="3" name="Picture 2">
            <a:extLst>
              <a:ext uri="{FF2B5EF4-FFF2-40B4-BE49-F238E27FC236}">
                <a16:creationId xmlns:a16="http://schemas.microsoft.com/office/drawing/2014/main" id="{939E2DCA-FFC0-61BF-248C-38CD131FB3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604" y="1852539"/>
            <a:ext cx="10708793" cy="3528000"/>
          </a:xfrm>
          <a:prstGeom prst="rect">
            <a:avLst/>
          </a:prstGeom>
        </p:spPr>
      </p:pic>
    </p:spTree>
    <p:extLst>
      <p:ext uri="{BB962C8B-B14F-4D97-AF65-F5344CB8AC3E}">
        <p14:creationId xmlns:p14="http://schemas.microsoft.com/office/powerpoint/2010/main" val="4060779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0AD65-9829-6B5E-D410-5D7D9D145BCC}"/>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801C109A-DE4D-AADD-5F85-762F7936078B}"/>
              </a:ext>
            </a:extLst>
          </p:cNvPr>
          <p:cNvSpPr>
            <a:spLocks noGrp="1"/>
          </p:cNvSpPr>
          <p:nvPr>
            <p:ph type="dt" sz="half" idx="10"/>
          </p:nvPr>
        </p:nvSpPr>
        <p:spPr/>
        <p:txBody>
          <a:bodyPr/>
          <a:lstStyle/>
          <a:p>
            <a:pPr lvl="0">
              <a:defRPr/>
            </a:pPr>
            <a:r>
              <a:rPr lang="en-US" dirty="0"/>
              <a:t>April</a:t>
            </a:r>
            <a:r>
              <a:rPr lang="en-US" dirty="0">
                <a:solidFill>
                  <a:srgbClr val="000000">
                    <a:tint val="75000"/>
                  </a:srgbClr>
                </a:solidFill>
              </a:rPr>
              <a:t> 2026</a:t>
            </a:r>
            <a:endParaRPr lang="en-GB" dirty="0">
              <a:solidFill>
                <a:srgbClr val="000000">
                  <a:tint val="75000"/>
                </a:srgbClr>
              </a:solidFill>
            </a:endParaRPr>
          </a:p>
        </p:txBody>
      </p:sp>
      <p:sp>
        <p:nvSpPr>
          <p:cNvPr id="6" name="Slide Number Placeholder 5">
            <a:extLst>
              <a:ext uri="{FF2B5EF4-FFF2-40B4-BE49-F238E27FC236}">
                <a16:creationId xmlns:a16="http://schemas.microsoft.com/office/drawing/2014/main" id="{40C5797C-4578-73A7-982C-A74728742F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F3BB3B7B-5C37-CAE9-0277-51513121BEA9}"/>
              </a:ext>
            </a:extLst>
          </p:cNvPr>
          <p:cNvSpPr>
            <a:spLocks noGrp="1"/>
          </p:cNvSpPr>
          <p:nvPr>
            <p:ph type="title"/>
          </p:nvPr>
        </p:nvSpPr>
        <p:spPr>
          <a:xfrm>
            <a:off x="457200" y="1402135"/>
            <a:ext cx="11651064" cy="912814"/>
          </a:xfrm>
        </p:spPr>
        <p:txBody>
          <a:bodyPr/>
          <a:lstStyle/>
          <a:p>
            <a:r>
              <a:rPr lang="en-GB" dirty="0"/>
              <a:t>Chart 1.3: Direct energy effects are main driver of higher inflation in the near term</a:t>
            </a:r>
            <a:br>
              <a:rPr lang="en-GB" dirty="0"/>
            </a:br>
            <a:r>
              <a:rPr lang="en-GB" sz="2000" b="0" dirty="0">
                <a:latin typeface="Arial" panose="020B0604020202020204" pitchFamily="34" charset="0"/>
                <a:cs typeface="Arial" panose="020B0604020202020204" pitchFamily="34" charset="0"/>
              </a:rPr>
              <a:t>News to CPI inflation relative to the February 2026 projection</a:t>
            </a:r>
            <a:br>
              <a:rPr lang="en-GB" dirty="0"/>
            </a:br>
            <a:br>
              <a:rPr lang="en-GB" dirty="0"/>
            </a:br>
            <a:br>
              <a:rPr lang="en-GB" dirty="0"/>
            </a:br>
            <a:br>
              <a:rPr lang="en-GB" dirty="0"/>
            </a:br>
            <a:endParaRPr lang="en-GB" dirty="0"/>
          </a:p>
        </p:txBody>
      </p:sp>
      <p:sp>
        <p:nvSpPr>
          <p:cNvPr id="2" name="Text Placeholder 3">
            <a:extLst>
              <a:ext uri="{FF2B5EF4-FFF2-40B4-BE49-F238E27FC236}">
                <a16:creationId xmlns:a16="http://schemas.microsoft.com/office/drawing/2014/main" id="{3BC0DE8E-2222-EFA7-39AA-E9D44F49BBD5}"/>
              </a:ext>
            </a:extLst>
          </p:cNvPr>
          <p:cNvSpPr>
            <a:spLocks noGrp="1"/>
          </p:cNvSpPr>
          <p:nvPr>
            <p:ph type="body" sz="quarter" idx="13"/>
          </p:nvPr>
        </p:nvSpPr>
        <p:spPr>
          <a:xfrm>
            <a:off x="447218" y="5693812"/>
            <a:ext cx="10754182" cy="510886"/>
          </a:xfrm>
        </p:spPr>
        <p:txBody>
          <a:bodyPr/>
          <a:lstStyle/>
          <a:p>
            <a:r>
              <a:rPr lang="en-GB" sz="2000" dirty="0"/>
              <a:t>Out to Q3, most of the higher path comes from fuel prices. Household utility bills likely to rise from July, with the Ofgem price cap rising to around £1900 from £1640 currently.</a:t>
            </a:r>
          </a:p>
          <a:p>
            <a:r>
              <a:rPr lang="en-GB" sz="2000" dirty="0"/>
              <a:t>More indirect effects through the supply chain build more slowly </a:t>
            </a:r>
          </a:p>
        </p:txBody>
      </p:sp>
      <p:pic>
        <p:nvPicPr>
          <p:cNvPr id="3" name="Picture 2">
            <a:extLst>
              <a:ext uri="{FF2B5EF4-FFF2-40B4-BE49-F238E27FC236}">
                <a16:creationId xmlns:a16="http://schemas.microsoft.com/office/drawing/2014/main" id="{93A8EAC9-C10D-67C0-FF7E-43039E2F3B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5926" y="1661812"/>
            <a:ext cx="6980149" cy="4032000"/>
          </a:xfrm>
          <a:prstGeom prst="rect">
            <a:avLst/>
          </a:prstGeom>
        </p:spPr>
      </p:pic>
    </p:spTree>
    <p:extLst>
      <p:ext uri="{BB962C8B-B14F-4D97-AF65-F5344CB8AC3E}">
        <p14:creationId xmlns:p14="http://schemas.microsoft.com/office/powerpoint/2010/main" val="1278284109"/>
      </p:ext>
    </p:extLst>
  </p:cSld>
  <p:clrMapOvr>
    <a:masterClrMapping/>
  </p:clrMapOvr>
</p:sld>
</file>

<file path=ppt/theme/theme1.xml><?xml version="1.0" encoding="utf-8"?>
<a:theme xmlns:a="http://schemas.openxmlformats.org/drawingml/2006/main" name="Bank LINKS Template">
  <a:themeElements>
    <a:clrScheme name="Custom 36">
      <a:dk1>
        <a:srgbClr val="000000"/>
      </a:dk1>
      <a:lt1>
        <a:srgbClr val="FFFFFF"/>
      </a:lt1>
      <a:dk2>
        <a:srgbClr val="12273F"/>
      </a:dk2>
      <a:lt2>
        <a:srgbClr val="C4C9CF"/>
      </a:lt2>
      <a:accent1>
        <a:srgbClr val="3CD7D9"/>
      </a:accent1>
      <a:accent2>
        <a:srgbClr val="FF7300"/>
      </a:accent2>
      <a:accent3>
        <a:srgbClr val="9E71FE"/>
      </a:accent3>
      <a:accent4>
        <a:srgbClr val="D4AF37"/>
      </a:accent4>
      <a:accent5>
        <a:srgbClr val="A5D700"/>
      </a:accent5>
      <a:accent6>
        <a:srgbClr val="FF50C8"/>
      </a:accent6>
      <a:hlink>
        <a:srgbClr val="12273F"/>
      </a:hlink>
      <a:folHlink>
        <a:srgbClr val="12273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E-Official Template B.pptx" id="{B8CE97C8-E9A2-44EF-B4B0-9E797240FBCE}" vid="{D0F9CFA9-7116-4601-9F26-75886DEBE3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BOE-Official Template B (1)</Template>
  <TotalTime>21949</TotalTime>
  <Words>2613</Words>
  <Application>Microsoft Office PowerPoint</Application>
  <PresentationFormat>Widescreen</PresentationFormat>
  <Paragraphs>288</Paragraphs>
  <Slides>37</Slides>
  <Notes>2</Notes>
  <HiddenSlides>5</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Century Gothic</vt:lpstr>
      <vt:lpstr>Bank LINKS Template</vt:lpstr>
      <vt:lpstr>PowerPoint Presentation</vt:lpstr>
      <vt:lpstr>Plan for the session</vt:lpstr>
      <vt:lpstr>Main points from the MPR</vt:lpstr>
      <vt:lpstr>Backdrop</vt:lpstr>
      <vt:lpstr>Current approach to setting policy is based on two key policy judgements</vt:lpstr>
      <vt:lpstr>Main points from the MPR</vt:lpstr>
      <vt:lpstr>Chart 1.5: Oil and gas prices up sharply but remain below 2022  UK wholesale oil and gas prices    </vt:lpstr>
      <vt:lpstr>Chart 1.2: Near-term CPI inflation is expected to be much stronger than in the February report   Annual CPI inflation    </vt:lpstr>
      <vt:lpstr>Chart 1.3: Direct energy effects are main driver of higher inflation in the near term News to CPI inflation relative to the February 2026 projection    </vt:lpstr>
      <vt:lpstr>Chart F.2: The conflict in the Middle East has started to affect some global input and transport costs, but by less than in 2022 Shipping cost indices and survey indicators of global and UK manufacturers’ input costs    </vt:lpstr>
      <vt:lpstr>Chart B.1: Energy price rises will affect many firms with a lag due to fixed-price contracts  Share of firms with a fixed-price gas contract    </vt:lpstr>
      <vt:lpstr>Chart 1.6: Inflation rates are expected to be stronger than at the time of the February Report, especially for food prices  Annual inflation rates for components of CPI    </vt:lpstr>
      <vt:lpstr>Chart 1.7: Households’ inflation expectations have risen markedly, but business expectations have risen by less Survey-based measures of household (a) and business inflation expectations    </vt:lpstr>
      <vt:lpstr>Chart 1.16: Mortgage rates have risen since the February Report, while other rates are little changed Household and corporate interest rates and their corresponding reference rates    </vt:lpstr>
      <vt:lpstr>Chart 1.13: Labour market conditions are looser than in 2022. Indicators of labour market slack    </vt:lpstr>
      <vt:lpstr>Chart B.2: Higher prices and lower profit margins are the most common responses from firms in response to higher energy costs Share of firms reporting how they expect the increase in energy prices to affect aspects of their business over the next year    </vt:lpstr>
      <vt:lpstr>Chart 1.8: Wage growth has continued to slow Measures of private sector wage growth    </vt:lpstr>
      <vt:lpstr>Chart B.3: Firms’ expectations for own prices have increased markedly as energy prices rose; wage expectations little changed Firms’ reported expectations for their own price and wage growth    </vt:lpstr>
      <vt:lpstr>Chart 1.9: Underlying GDP growth is expected to remain subdued Quarterly growth in headline GDP and underlying growth implied by business surveys    </vt:lpstr>
      <vt:lpstr>Chart D.1: Dispersion in unemployment rates across industries has been elevated over the past year Unemployment rates by previous industry    </vt:lpstr>
      <vt:lpstr>Chart A.1: Low-income households are more exposed to cost increases than high-income households Share of household spending on categories particularly exposed to energy-driven price rises, by income decile    </vt:lpstr>
      <vt:lpstr>Chart E.2: Household debt has fallen relative to income since 2022, and the availability of credit has improved Aggregate household debt-to-income ratio; household credit availability    </vt:lpstr>
      <vt:lpstr>Chart 1.11: Measures of uncertainty among firms have risen slightly DMP measures of uncertainty    </vt:lpstr>
      <vt:lpstr>Key policy judgement 1</vt:lpstr>
      <vt:lpstr>Main points from the MPR</vt:lpstr>
      <vt:lpstr>Key policy judgement 2</vt:lpstr>
      <vt:lpstr>Table 3.A: Key assumptions and judgements in scenarios    </vt:lpstr>
      <vt:lpstr>PowerPoint Presentation</vt:lpstr>
      <vt:lpstr>Outcomes under market rates across Scenarios  </vt:lpstr>
      <vt:lpstr>PowerPoint Presentation</vt:lpstr>
      <vt:lpstr>Chart 1.15: The market-implied paths for policy rates were higher relative to the February Report across major economies Policy rates and instantaneous forward curves for the UK, US and euro area    </vt:lpstr>
      <vt:lpstr>Chart 3.6: Bank Rate may need to rise materially in Scenario C to ensure that inflation returns to the 2% target in the medium term Scenario C under the market-implied path for Bank Rate and staff’s optimal policy projections   </vt:lpstr>
      <vt:lpstr>Key policy judgement 2</vt:lpstr>
      <vt:lpstr>MPC perspective and policy</vt:lpstr>
      <vt:lpstr>Main messages from the Monetary Policy Summary</vt:lpstr>
      <vt:lpstr>Q&amp;A</vt:lpstr>
      <vt:lpstr>PowerPoint Presentation</vt:lpstr>
    </vt:vector>
  </TitlesOfParts>
  <Company>Bank of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Willis, Claire</dc:creator>
  <cp:lastModifiedBy>Newton, Sandra</cp:lastModifiedBy>
  <cp:revision>721</cp:revision>
  <dcterms:created xsi:type="dcterms:W3CDTF">2022-04-07T14:45:54Z</dcterms:created>
  <dcterms:modified xsi:type="dcterms:W3CDTF">2026-05-12T09:36:31Z</dcterms:modified>
</cp:coreProperties>
</file>