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364" r:id="rId2"/>
    <p:sldId id="3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57069" autoAdjust="0"/>
  </p:normalViewPr>
  <p:slideViewPr>
    <p:cSldViewPr snapToGrid="0" showGuides="1">
      <p:cViewPr>
        <p:scale>
          <a:sx n="50" d="100"/>
          <a:sy n="50" d="100"/>
        </p:scale>
        <p:origin x="-513" y="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arenBoth"/>
              <a:tabLst/>
              <a:defRPr/>
            </a:pPr>
            <a:r>
              <a:rPr lang="en-GB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SMEs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defined as companies with turnover of up to £25 million. Data are as of 31 March 2021 or the latest available before then. Bank loans by ‘Large UK banks’ and ‘Other UK-based banks’ include lending to both private and public businesses. Bank lending may not cover some forms of financing, such as asset finance and asset-based finance provided through separate entities linked to banks. Debt securities includes bonds, private placements and commercial paper. Non-bank loans to large corporates includes lending by securities dealers and insurers, non-monetary financial institution syndicated loans, asset finance (lease and hire purchase) provided by the non-bank sector and direct lending funds.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489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Large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</a:t>
            </a:r>
            <a:br>
              <a:rPr lang="en-US" dirty="0" smtClean="0"/>
            </a:br>
            <a:r>
              <a:rPr lang="en-US" dirty="0" smtClean="0"/>
              <a:t>(Calibri 28pt): click to add text</a:t>
            </a:r>
          </a:p>
          <a:p>
            <a:pPr lvl="1"/>
            <a:r>
              <a:rPr lang="en-US" dirty="0" smtClean="0"/>
              <a:t>Subtitle 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 smtClean="0"/>
              <a:t>Subtitle (Calibri 28pt): click to add text</a:t>
            </a:r>
          </a:p>
          <a:p>
            <a:pPr lvl="0"/>
            <a:r>
              <a:rPr lang="en-US" dirty="0" smtClean="0"/>
              <a:t>Bulleted 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</a:t>
            </a:r>
            <a:br>
              <a:rPr lang="en-US" dirty="0" smtClean="0"/>
            </a:br>
            <a:r>
              <a:rPr lang="en-US" dirty="0" smtClean="0"/>
              <a:t>(Calibri 28pt)</a:t>
            </a:r>
          </a:p>
          <a:p>
            <a:pPr lvl="3"/>
            <a:r>
              <a:rPr lang="en-US" dirty="0" smtClean="0"/>
              <a:t>Body text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 smtClean="0"/>
              <a:t>Subtitle (Calibri 28pt)</a:t>
            </a:r>
          </a:p>
          <a:p>
            <a:pPr lvl="3"/>
            <a:r>
              <a:rPr lang="en-US" dirty="0" smtClean="0"/>
              <a:t>Body text </a:t>
            </a:r>
            <a:br>
              <a:rPr lang="en-US" dirty="0" smtClean="0"/>
            </a:br>
            <a:r>
              <a:rPr lang="en-US" dirty="0" smtClean="0"/>
              <a:t>(Calibri 20pt)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 smtClean="0"/>
              <a:t>Click to add Name Surname</a:t>
            </a:r>
          </a:p>
          <a:p>
            <a:pPr lvl="1"/>
            <a:r>
              <a:rPr lang="en-US" dirty="0" smtClean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 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sz="3200" b="1" dirty="0" smtClean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slide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Small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r>
              <a:rPr lang="en-GB" dirty="0" smtClean="0"/>
              <a:t>Medium image and text </a:t>
            </a:r>
            <a:r>
              <a:rPr lang="en-GB" sz="3200" b="1" dirty="0" smtClean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 smtClean="0"/>
              <a:t>Bulleted subtitle (Calibri 28pt): click to add text</a:t>
            </a:r>
          </a:p>
          <a:p>
            <a:pPr lvl="1"/>
            <a:r>
              <a:rPr lang="en-US" dirty="0" smtClean="0"/>
              <a:t>Subtitle (Calibri 28pt)</a:t>
            </a:r>
          </a:p>
          <a:p>
            <a:pPr lvl="2"/>
            <a:r>
              <a:rPr lang="en-US" dirty="0" smtClean="0"/>
              <a:t>Bulleted body text (Calibri 20pt)</a:t>
            </a:r>
          </a:p>
          <a:p>
            <a:pPr lvl="3"/>
            <a:r>
              <a:rPr lang="en-US" dirty="0" smtClean="0"/>
              <a:t>Body text (Calibri 20pt)</a:t>
            </a:r>
          </a:p>
          <a:p>
            <a:pPr lvl="4"/>
            <a:r>
              <a:rPr lang="en-US" dirty="0" smtClean="0"/>
              <a:t>Bulleted source (Calibri 16pt)</a:t>
            </a:r>
          </a:p>
          <a:p>
            <a:pPr lvl="5"/>
            <a:r>
              <a:rPr lang="en-US" dirty="0" smtClean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07/10/2021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BoxA_ChartA_fn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smtClean="0">
                <a:solidFill>
                  <a:srgbClr val="660066"/>
                </a:solidFill>
              </a:rPr>
              <a:t>Box </a:t>
            </a:r>
            <a:r>
              <a:rPr lang="en-GB" dirty="0">
                <a:solidFill>
                  <a:srgbClr val="660066"/>
                </a:solidFill>
              </a:rPr>
              <a:t>A: Productive finance: understanding the supply of finance to UK SMEs</a:t>
            </a:r>
          </a:p>
          <a:p>
            <a:pPr marL="0" indent="0">
              <a:buNone/>
            </a:pPr>
            <a:endParaRPr lang="en-GB" altLang="en-US" dirty="0" smtClean="0">
              <a:solidFill>
                <a:srgbClr val="660066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0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7355"/>
            <a:ext cx="11277600" cy="912814"/>
          </a:xfrm>
        </p:spPr>
        <p:txBody>
          <a:bodyPr/>
          <a:lstStyle/>
          <a:p>
            <a:r>
              <a:rPr lang="en-GB" b="0" dirty="0" smtClean="0"/>
              <a:t>Chart </a:t>
            </a:r>
            <a:r>
              <a:rPr lang="en-GB" b="0" dirty="0"/>
              <a:t>A: UK SMEs face more limited access to finance than large companies, and access external finance primarily through bank lending </a:t>
            </a:r>
            <a:r>
              <a:rPr lang="en-GB" dirty="0"/>
              <a:t/>
            </a:r>
            <a:br>
              <a:rPr lang="en-GB" dirty="0"/>
            </a:br>
            <a:endParaRPr lang="en-GB" b="0" dirty="0"/>
          </a:p>
        </p:txBody>
      </p:sp>
      <p:sp>
        <p:nvSpPr>
          <p:cNvPr id="6" name="TextBox 5"/>
          <p:cNvSpPr txBox="1"/>
          <p:nvPr/>
        </p:nvSpPr>
        <p:spPr>
          <a:xfrm>
            <a:off x="379141" y="1740169"/>
            <a:ext cx="11117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Composition </a:t>
            </a:r>
            <a:r>
              <a:rPr lang="en-GB" dirty="0"/>
              <a:t>of the stock of external debt finance to UK businesses (March 2021) </a:t>
            </a:r>
            <a:r>
              <a:rPr lang="en-GB" baseline="30000" dirty="0"/>
              <a:t>(</a:t>
            </a:r>
            <a:r>
              <a:rPr lang="en-GB" baseline="30000" dirty="0">
                <a:hlinkClick r:id="rId3" action="ppaction://hlinkfile"/>
              </a:rPr>
              <a:t>a</a:t>
            </a:r>
            <a:r>
              <a:rPr lang="en-GB" baseline="30000" dirty="0"/>
              <a:t>)</a:t>
            </a:r>
          </a:p>
          <a:p>
            <a:endParaRPr lang="en-GB" baseline="30000" dirty="0"/>
          </a:p>
        </p:txBody>
      </p:sp>
      <p:sp>
        <p:nvSpPr>
          <p:cNvPr id="12" name="Rectangle 11"/>
          <p:cNvSpPr/>
          <p:nvPr/>
        </p:nvSpPr>
        <p:spPr>
          <a:xfrm>
            <a:off x="3082930" y="5993949"/>
            <a:ext cx="57100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800" dirty="0" smtClean="0"/>
              <a:t>Sources</a:t>
            </a:r>
            <a:r>
              <a:rPr lang="en-GB" sz="800" dirty="0"/>
              <a:t>: Association of British Insurers, Bank of England, Cass Commercial Real Estate Lending Survey, Deloitte, </a:t>
            </a:r>
            <a:r>
              <a:rPr lang="en-GB" sz="800" dirty="0" err="1"/>
              <a:t>Eikon</a:t>
            </a:r>
            <a:r>
              <a:rPr lang="en-GB" sz="800" dirty="0"/>
              <a:t> from </a:t>
            </a:r>
            <a:r>
              <a:rPr lang="en-GB" sz="800" dirty="0" err="1"/>
              <a:t>Refinitiv</a:t>
            </a:r>
            <a:r>
              <a:rPr lang="en-GB" sz="800" dirty="0"/>
              <a:t>, Financing &amp; Leasing Association, firm public disclosures, Integer Advisors, LCD, an offering of S&amp;P Global Market Intelligence, London Stock Exchange, ONS, Peer-to-Peer Finance Association and Bank calculations. </a:t>
            </a:r>
            <a:r>
              <a:rPr lang="en-GB" sz="800" dirty="0"/>
              <a:t> </a:t>
            </a:r>
            <a:r>
              <a:rPr lang="en-GB" sz="800" dirty="0"/>
              <a:t>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656" y="2294167"/>
            <a:ext cx="6618687" cy="360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36661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1488</TotalTime>
  <Words>241</Words>
  <Application>Microsoft Office PowerPoint</Application>
  <PresentationFormat>Widescreen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Bank LINKS Template</vt:lpstr>
      <vt:lpstr>PowerPoint Presentation</vt:lpstr>
      <vt:lpstr>Chart A: UK SMEs face more limited access to finance than large companies, and access external finance primarily through bank lending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Horton, Rebecca</cp:lastModifiedBy>
  <cp:revision>276</cp:revision>
  <dcterms:created xsi:type="dcterms:W3CDTF">2019-04-05T13:20:41Z</dcterms:created>
  <dcterms:modified xsi:type="dcterms:W3CDTF">2021-10-07T18:57:29Z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</Properties>
</file>