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364" r:id="rId2"/>
    <p:sldId id="372" r:id="rId3"/>
    <p:sldId id="365" r:id="rId4"/>
    <p:sldId id="366" r:id="rId5"/>
    <p:sldId id="367" r:id="rId6"/>
    <p:sldId id="368" r:id="rId7"/>
    <p:sldId id="369" r:id="rId8"/>
    <p:sldId id="370" r:id="rId9"/>
    <p:sldId id="373" r:id="rId10"/>
    <p:sldId id="3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1567" autoAdjust="0"/>
  </p:normalViewPr>
  <p:slideViewPr>
    <p:cSldViewPr snapToGrid="0" showGuides="1">
      <p:cViewPr varScale="1">
        <p:scale>
          <a:sx n="74" d="100"/>
          <a:sy n="74" d="100"/>
        </p:scale>
        <p:origin x="570" y="4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08/10/2021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High net debt to earnings defined as net debt to EBIT greater than or equal to 6. Low ICRs defined as below 2.5. Net debt to EBIT is calculated as total gross debt net of cash holdings as a share of the three-year moving average, where available, of earnings before interest and tax. ICRs are calculated as the three-year moving average, where available, of earnings before interest and tax as a share of interest expenses and interest capitalised.</a:t>
            </a:r>
          </a:p>
          <a:p>
            <a:pPr marL="228600" indent="-228600">
              <a:buAutoNum type="alphaLcParenBoth"/>
            </a:pPr>
            <a:r>
              <a:rPr lang="en-GB" sz="1200" kern="1200" dirty="0" smtClean="0">
                <a:solidFill>
                  <a:schemeClr val="tx1"/>
                </a:solidFill>
                <a:effectLst/>
                <a:latin typeface="+mn-lt"/>
                <a:ea typeface="+mn-ea"/>
                <a:cs typeface="+mn-cs"/>
              </a:rPr>
              <a:t>The largest listed companies are those with the highest three-year average turnover in a given year. The largest private companies are defined as those with turnover greater than £10 million in any given year. </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896600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These data are for private non-financial corporates, which exclude public, financial and unincorporated businesses. Earnings are defined as 	businesses’ aggregate gross operating surplus, adjusting for financial intermediation services indirectly measured.</a:t>
            </a:r>
          </a:p>
          <a:p>
            <a:pPr marL="0" indent="0">
              <a:buNone/>
            </a:pPr>
            <a:r>
              <a:rPr lang="en-GB" sz="1200" kern="1200" dirty="0" smtClean="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418263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These data are for non-financial businesses. SMEs are defined as companies with turnover of up to £25 million. Market-based debt consists of debt securities, including commercial paper, bonds, and private placements, as well as loans held by non-bank financial institutions.</a:t>
            </a:r>
          </a:p>
          <a:p>
            <a:pPr marL="0" indent="0">
              <a:buNone/>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4087972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ICRs, the largest listed UK companies and the largest private UK companies are defined as per Chart 1. Increases in borrowing rates are relative to end-2019. The sample includes non-financial corporates only, excluding those engaged in oil, gas and mining. Sector results, and the maximum historical share, are drawn from the sample of all listed UK companies and largest private UK companies. </a:t>
            </a:r>
          </a:p>
          <a:p>
            <a:pPr marL="0" indent="0">
              <a:buNone/>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032251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Expected earnings are the median analyst forecast for EBIT in a given year, for a consistent sample of 395 non-financial corporates (excluding those engaged in oil, gas and mining). Forecast earnings are assigned to the calendar year in which the majority of the company’s financial year falls. Data up to 26 August 2021.</a:t>
            </a:r>
          </a:p>
          <a:p>
            <a:pPr marL="0" indent="0">
              <a:buNone/>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4062973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ICRs, the largest listed UK companies and the largest private UK companies are defined as per Chart 1. Earnings measured as EBIT, and changes are relative to end-2019. Sector results are drawn from the sample of all listed UK companies and largest private UK companies.</a:t>
            </a:r>
          </a:p>
          <a:p>
            <a:pPr marL="0" indent="0">
              <a:buNone/>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1558539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data sample refers to limited company SMEs reporting non-zero debt post-Covid (after 1 March 2020). Due to data constraints, we cannot show ICRs for SMEs and therefore have presented alternative indicators of their increasing debt </a:t>
            </a:r>
            <a:r>
              <a:rPr lang="en-GB" sz="1200" kern="1200" smtClean="0">
                <a:solidFill>
                  <a:schemeClr val="tx1"/>
                </a:solidFill>
                <a:effectLst/>
                <a:latin typeface="+mn-lt"/>
                <a:ea typeface="+mn-ea"/>
                <a:cs typeface="+mn-cs"/>
              </a:rPr>
              <a:t>burden.</a:t>
            </a:r>
          </a:p>
          <a:p>
            <a:pPr marL="228600" indent="-228600">
              <a:buAutoNum type="alphaLcParenBoth"/>
            </a:pPr>
            <a:r>
              <a:rPr lang="en-GB" sz="1200" kern="1200" smtClean="0">
                <a:solidFill>
                  <a:schemeClr val="tx1"/>
                </a:solidFill>
                <a:effectLst/>
                <a:latin typeface="+mn-lt"/>
                <a:ea typeface="+mn-ea"/>
                <a:cs typeface="+mn-cs"/>
              </a:rPr>
              <a:t>The </a:t>
            </a:r>
            <a:r>
              <a:rPr lang="en-GB" sz="1200" kern="1200" dirty="0" smtClean="0">
                <a:solidFill>
                  <a:schemeClr val="tx1"/>
                </a:solidFill>
                <a:effectLst/>
                <a:latin typeface="+mn-lt"/>
                <a:ea typeface="+mn-ea"/>
                <a:cs typeface="+mn-cs"/>
              </a:rPr>
              <a:t>monthly loan payments during the post-Covid period are forward looking and incorporate the projected average monthly payment for scheme loans.</a:t>
            </a:r>
          </a:p>
          <a:p>
            <a:pPr marL="0" indent="0">
              <a:buNone/>
            </a:pPr>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3808561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08/10/2021</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08/10/2021</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08/10/2021</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cht1b"/><Relationship Id="rId4" Type="http://schemas.openxmlformats.org/officeDocument/2006/relationships/hyperlink" Target="#cht1a"/></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cht2a"/></Relationships>
</file>

<file path=ppt/slides/_rels/slide5.xml.rels><?xml version="1.0" encoding="UTF-8" standalone="yes"?>
<Relationships xmlns="http://schemas.openxmlformats.org/package/2006/relationships"><Relationship Id="rId3" Type="http://schemas.openxmlformats.org/officeDocument/2006/relationships/hyperlink" Target="#cht3a"/><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cht4a"/><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cht5a"/><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hyperlink" Target="#cht6a"/><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hyperlink" Target="#tabaa"/><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hyperlink" Target="#taba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smtClean="0">
                <a:solidFill>
                  <a:srgbClr val="660066"/>
                </a:solidFill>
              </a:rPr>
              <a:t>In </a:t>
            </a:r>
            <a:r>
              <a:rPr lang="en-GB" dirty="0">
                <a:solidFill>
                  <a:srgbClr val="660066"/>
                </a:solidFill>
              </a:rPr>
              <a:t>focus – The impact of the Covid pandemic on corporate sector vulnerabilities</a:t>
            </a:r>
            <a:endParaRPr lang="en-GB" altLang="en-US" dirty="0">
              <a:solidFill>
                <a:srgbClr val="660066"/>
              </a:solidFill>
            </a:endParaRPr>
          </a:p>
          <a:p>
            <a:pPr marL="0" indent="0">
              <a:buNone/>
            </a:pP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a:t>Chart 7: Insolvencies have been subdued during the </a:t>
            </a:r>
            <a:r>
              <a:rPr lang="en-GB" b="0" dirty="0" err="1"/>
              <a:t>Covid</a:t>
            </a:r>
            <a:r>
              <a:rPr lang="en-GB" b="0" dirty="0"/>
              <a:t> pandemic</a:t>
            </a:r>
          </a:p>
        </p:txBody>
      </p:sp>
      <p:sp>
        <p:nvSpPr>
          <p:cNvPr id="4" name="Rectangle 3"/>
          <p:cNvSpPr/>
          <p:nvPr/>
        </p:nvSpPr>
        <p:spPr>
          <a:xfrm>
            <a:off x="457200" y="1505686"/>
            <a:ext cx="6072303" cy="369332"/>
          </a:xfrm>
          <a:prstGeom prst="rect">
            <a:avLst/>
          </a:prstGeom>
        </p:spPr>
        <p:txBody>
          <a:bodyPr wrap="none">
            <a:spAutoFit/>
          </a:bodyPr>
          <a:lstStyle/>
          <a:p>
            <a:r>
              <a:rPr lang="en-GB" dirty="0">
                <a:latin typeface="Calibri" panose="020F0502020204030204" pitchFamily="34" charset="0"/>
                <a:ea typeface="Calibri" panose="020F0502020204030204" pitchFamily="34" charset="0"/>
              </a:rPr>
              <a:t>Total quarterly number of new company insolvencies, 2006–21</a:t>
            </a: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295" y="1875018"/>
            <a:ext cx="7733500" cy="3424170"/>
          </a:xfrm>
          <a:prstGeom prst="rect">
            <a:avLst/>
          </a:prstGeom>
        </p:spPr>
      </p:pic>
      <p:sp>
        <p:nvSpPr>
          <p:cNvPr id="6" name="TextBox 5"/>
          <p:cNvSpPr txBox="1"/>
          <p:nvPr/>
        </p:nvSpPr>
        <p:spPr>
          <a:xfrm>
            <a:off x="631065" y="5814811"/>
            <a:ext cx="5279459" cy="369332"/>
          </a:xfrm>
          <a:prstGeom prst="rect">
            <a:avLst/>
          </a:prstGeom>
          <a:noFill/>
        </p:spPr>
        <p:txBody>
          <a:bodyPr wrap="none" rtlCol="0">
            <a:spAutoFit/>
          </a:bodyPr>
          <a:lstStyle/>
          <a:p>
            <a:r>
              <a:rPr lang="en-GB" dirty="0"/>
              <a:t>Sources: The Insolvency Service and Bank calculations</a:t>
            </a:r>
            <a:r>
              <a:rPr lang="en-GB" dirty="0" smtClean="0"/>
              <a:t>.</a:t>
            </a:r>
            <a:endParaRPr lang="en-GB" dirty="0"/>
          </a:p>
        </p:txBody>
      </p:sp>
    </p:spTree>
    <p:extLst>
      <p:ext uri="{BB962C8B-B14F-4D97-AF65-F5344CB8AC3E}">
        <p14:creationId xmlns:p14="http://schemas.microsoft.com/office/powerpoint/2010/main" val="3220494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a:t>Figure 1: A crystallisation of UK corporate debt vulnerabilities can affect UK financial stability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5540" y="1680109"/>
            <a:ext cx="7560919" cy="3400605"/>
          </a:xfrm>
          <a:prstGeom prst="rect">
            <a:avLst/>
          </a:prstGeom>
        </p:spPr>
      </p:pic>
    </p:spTree>
    <p:extLst>
      <p:ext uri="{BB962C8B-B14F-4D97-AF65-F5344CB8AC3E}">
        <p14:creationId xmlns:p14="http://schemas.microsoft.com/office/powerpoint/2010/main" val="1588012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454" y="965200"/>
            <a:ext cx="11277600" cy="912814"/>
          </a:xfrm>
        </p:spPr>
        <p:txBody>
          <a:bodyPr/>
          <a:lstStyle/>
          <a:p>
            <a:r>
              <a:rPr lang="en-GB" b="0" dirty="0" smtClean="0"/>
              <a:t>Chart 1: There is a relatively large share of businesses with high levels of debt, but the share with significant interest burdens has fallen over time</a:t>
            </a:r>
            <a:r>
              <a:rPr lang="en-GB" dirty="0" smtClean="0"/>
              <a:t/>
            </a:r>
            <a:br>
              <a:rPr lang="en-GB" dirty="0" smtClean="0"/>
            </a:b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913" y="2444684"/>
            <a:ext cx="7537871" cy="3398221"/>
          </a:xfrm>
          <a:prstGeom prst="rect">
            <a:avLst/>
          </a:prstGeom>
        </p:spPr>
      </p:pic>
      <p:sp>
        <p:nvSpPr>
          <p:cNvPr id="5" name="TextBox 4"/>
          <p:cNvSpPr txBox="1"/>
          <p:nvPr/>
        </p:nvSpPr>
        <p:spPr>
          <a:xfrm>
            <a:off x="489397" y="1878014"/>
            <a:ext cx="11041021" cy="923330"/>
          </a:xfrm>
          <a:prstGeom prst="rect">
            <a:avLst/>
          </a:prstGeom>
          <a:noFill/>
        </p:spPr>
        <p:txBody>
          <a:bodyPr wrap="square" rtlCol="0">
            <a:spAutoFit/>
          </a:bodyPr>
          <a:lstStyle/>
          <a:p>
            <a:r>
              <a:rPr lang="en-GB" dirty="0"/>
              <a:t>Share of highly indebted businesses as measured by high net debt to earnings (left-hand panel) and low ICRs (right-hand panel), both weighted by debt share (per cent) </a:t>
            </a:r>
            <a:r>
              <a:rPr lang="en-GB" baseline="30000" dirty="0"/>
              <a:t>(</a:t>
            </a:r>
            <a:r>
              <a:rPr lang="en-GB" u="sng" baseline="30000" dirty="0">
                <a:hlinkClick r:id="rId4" action="ppaction://hlinkfile"/>
              </a:rPr>
              <a:t>a</a:t>
            </a:r>
            <a:r>
              <a:rPr lang="en-GB" baseline="30000" dirty="0"/>
              <a:t>) (</a:t>
            </a:r>
            <a:r>
              <a:rPr lang="en-GB" u="sng" baseline="30000" dirty="0">
                <a:hlinkClick r:id="rId5" action="ppaction://hlinkfile"/>
              </a:rPr>
              <a:t>b</a:t>
            </a:r>
            <a:r>
              <a:rPr lang="en-GB" baseline="30000" dirty="0"/>
              <a:t>)</a:t>
            </a:r>
            <a:endParaRPr lang="en-GB" dirty="0"/>
          </a:p>
          <a:p>
            <a:endParaRPr lang="en-GB" dirty="0"/>
          </a:p>
        </p:txBody>
      </p:sp>
      <p:sp>
        <p:nvSpPr>
          <p:cNvPr id="6" name="TextBox 5"/>
          <p:cNvSpPr txBox="1"/>
          <p:nvPr/>
        </p:nvSpPr>
        <p:spPr>
          <a:xfrm>
            <a:off x="623454" y="5947910"/>
            <a:ext cx="6923242" cy="646331"/>
          </a:xfrm>
          <a:prstGeom prst="rect">
            <a:avLst/>
          </a:prstGeom>
          <a:noFill/>
        </p:spPr>
        <p:txBody>
          <a:bodyPr wrap="none" rtlCol="0">
            <a:spAutoFit/>
          </a:bodyPr>
          <a:lstStyle/>
          <a:p>
            <a:r>
              <a:rPr lang="en-GB" dirty="0" smtClean="0"/>
              <a:t>Sources</a:t>
            </a:r>
            <a:r>
              <a:rPr lang="en-GB" dirty="0"/>
              <a:t>: Fame (Bureau van </a:t>
            </a:r>
            <a:r>
              <a:rPr lang="en-GB" dirty="0" err="1"/>
              <a:t>Dijk</a:t>
            </a:r>
            <a:r>
              <a:rPr lang="en-GB" dirty="0"/>
              <a:t>), S&amp;P Capital IQ and Bank calculations. </a:t>
            </a:r>
            <a:br>
              <a:rPr lang="en-GB" dirty="0"/>
            </a:br>
            <a:endParaRPr lang="en-GB" dirty="0"/>
          </a:p>
        </p:txBody>
      </p:sp>
    </p:spTree>
    <p:extLst>
      <p:ext uri="{BB962C8B-B14F-4D97-AF65-F5344CB8AC3E}">
        <p14:creationId xmlns:p14="http://schemas.microsoft.com/office/powerpoint/2010/main" val="4104418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a:t>Chart 2: UK businesses’ debt-to-earnings ratio has increased over the pandemic</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6726" y="1832670"/>
            <a:ext cx="6634076" cy="2988383"/>
          </a:xfrm>
          <a:prstGeom prst="rect">
            <a:avLst/>
          </a:prstGeom>
        </p:spPr>
      </p:pic>
      <p:sp>
        <p:nvSpPr>
          <p:cNvPr id="5" name="TextBox 4"/>
          <p:cNvSpPr txBox="1"/>
          <p:nvPr/>
        </p:nvSpPr>
        <p:spPr>
          <a:xfrm>
            <a:off x="367047" y="1416676"/>
            <a:ext cx="5582991" cy="369332"/>
          </a:xfrm>
          <a:prstGeom prst="rect">
            <a:avLst/>
          </a:prstGeom>
          <a:noFill/>
        </p:spPr>
        <p:txBody>
          <a:bodyPr wrap="square" rtlCol="0">
            <a:spAutoFit/>
          </a:bodyPr>
          <a:lstStyle/>
          <a:p>
            <a:r>
              <a:rPr lang="en-GB" dirty="0"/>
              <a:t>UK businesses’ debt-to-earnings ratio </a:t>
            </a:r>
            <a:r>
              <a:rPr lang="en-GB" baseline="30000" dirty="0"/>
              <a:t>(</a:t>
            </a:r>
            <a:r>
              <a:rPr lang="en-GB" u="sng" baseline="30000" dirty="0">
                <a:hlinkClick r:id="rId4" action="ppaction://hlinkfile"/>
              </a:rPr>
              <a:t>a</a:t>
            </a:r>
            <a:r>
              <a:rPr lang="en-GB" baseline="30000" dirty="0"/>
              <a:t>)</a:t>
            </a:r>
            <a:endParaRPr lang="en-GB" dirty="0"/>
          </a:p>
        </p:txBody>
      </p:sp>
      <p:sp>
        <p:nvSpPr>
          <p:cNvPr id="6" name="TextBox 5"/>
          <p:cNvSpPr txBox="1"/>
          <p:nvPr/>
        </p:nvSpPr>
        <p:spPr>
          <a:xfrm>
            <a:off x="457200" y="5283709"/>
            <a:ext cx="9388699" cy="1200329"/>
          </a:xfrm>
          <a:prstGeom prst="rect">
            <a:avLst/>
          </a:prstGeom>
          <a:noFill/>
        </p:spPr>
        <p:txBody>
          <a:bodyPr wrap="square" rtlCol="0">
            <a:spAutoFit/>
          </a:bodyPr>
          <a:lstStyle/>
          <a:p>
            <a:r>
              <a:rPr lang="en-GB" dirty="0"/>
              <a:t>Sources: Association of British Insurers, Bank of England, Bayes CRE Lending Report (Bayes Business School (formerly Cass)), Deloitte, </a:t>
            </a:r>
            <a:r>
              <a:rPr lang="en-GB" dirty="0" err="1"/>
              <a:t>Eikon</a:t>
            </a:r>
            <a:r>
              <a:rPr lang="en-GB" dirty="0"/>
              <a:t> from </a:t>
            </a:r>
            <a:r>
              <a:rPr lang="en-GB" dirty="0" err="1"/>
              <a:t>Refinitiv</a:t>
            </a:r>
            <a:r>
              <a:rPr lang="en-GB" dirty="0"/>
              <a:t>, Financing &amp; Leasing Association, firm public disclosures, Integer Advisors, LCD, an offering of S&amp;P Global Market Intelligence, London Stock Exchange, ONS, Peer-to-Peer Finance Association and Bank calculations.</a:t>
            </a:r>
          </a:p>
        </p:txBody>
      </p:sp>
    </p:spTree>
    <p:extLst>
      <p:ext uri="{BB962C8B-B14F-4D97-AF65-F5344CB8AC3E}">
        <p14:creationId xmlns:p14="http://schemas.microsoft.com/office/powerpoint/2010/main" val="1446360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a:t>Chart 3: Growth in SME indebtedness has substantially outpaced that of larger businesses.</a:t>
            </a:r>
          </a:p>
        </p:txBody>
      </p:sp>
      <p:sp>
        <p:nvSpPr>
          <p:cNvPr id="4" name="TextBox 3"/>
          <p:cNvSpPr txBox="1"/>
          <p:nvPr/>
        </p:nvSpPr>
        <p:spPr>
          <a:xfrm>
            <a:off x="457200" y="1455313"/>
            <a:ext cx="5054958" cy="646331"/>
          </a:xfrm>
          <a:prstGeom prst="rect">
            <a:avLst/>
          </a:prstGeom>
          <a:noFill/>
        </p:spPr>
        <p:txBody>
          <a:bodyPr wrap="square" rtlCol="0">
            <a:spAutoFit/>
          </a:bodyPr>
          <a:lstStyle/>
          <a:p>
            <a:r>
              <a:rPr lang="en-GB" dirty="0"/>
              <a:t>The increase in debt by type of size of borrower </a:t>
            </a:r>
            <a:r>
              <a:rPr lang="en-GB" baseline="30000" dirty="0"/>
              <a:t>(</a:t>
            </a:r>
            <a:r>
              <a:rPr lang="en-GB" u="sng" baseline="30000" dirty="0">
                <a:hlinkClick r:id="rId3" action="ppaction://hlinkfile"/>
              </a:rPr>
              <a:t>a</a:t>
            </a:r>
            <a:r>
              <a:rPr lang="en-GB" baseline="30000" dirty="0"/>
              <a:t>)</a:t>
            </a:r>
            <a:endParaRPr lang="en-GB" dirty="0"/>
          </a:p>
          <a:p>
            <a:endParaRPr lang="en-GB"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6595" y="1942925"/>
            <a:ext cx="6634830" cy="3246545"/>
          </a:xfrm>
          <a:prstGeom prst="rect">
            <a:avLst/>
          </a:prstGeom>
        </p:spPr>
      </p:pic>
      <p:sp>
        <p:nvSpPr>
          <p:cNvPr id="6" name="TextBox 5"/>
          <p:cNvSpPr txBox="1"/>
          <p:nvPr/>
        </p:nvSpPr>
        <p:spPr>
          <a:xfrm>
            <a:off x="656824" y="5492838"/>
            <a:ext cx="10421994" cy="1200329"/>
          </a:xfrm>
          <a:prstGeom prst="rect">
            <a:avLst/>
          </a:prstGeom>
          <a:noFill/>
        </p:spPr>
        <p:txBody>
          <a:bodyPr wrap="square" rtlCol="0">
            <a:spAutoFit/>
          </a:bodyPr>
          <a:lstStyle/>
          <a:p>
            <a:r>
              <a:rPr lang="en-GB"/>
              <a:t>Sources: Association of British Insurers, Bank of England, Bayes CRE Lending Report (Bayes Business School (formerly Cass)), Deloitte, </a:t>
            </a:r>
            <a:r>
              <a:rPr lang="en-GB" dirty="0" err="1"/>
              <a:t>Eikon</a:t>
            </a:r>
            <a:r>
              <a:rPr lang="en-GB" dirty="0"/>
              <a:t> from </a:t>
            </a:r>
            <a:r>
              <a:rPr lang="en-GB" dirty="0" err="1"/>
              <a:t>Refinitiv</a:t>
            </a:r>
            <a:r>
              <a:rPr lang="en-GB" dirty="0"/>
              <a:t>, Financing &amp; Leasing Association, firm public disclosures, Integer Advisors, LCD, an offering of S&amp;P Global Market Intelligence, London Stock Exchange, ONS, Peer-to-Peer Finance Association and Bank calculations.</a:t>
            </a:r>
          </a:p>
        </p:txBody>
      </p:sp>
    </p:spTree>
    <p:extLst>
      <p:ext uri="{BB962C8B-B14F-4D97-AF65-F5344CB8AC3E}">
        <p14:creationId xmlns:p14="http://schemas.microsoft.com/office/powerpoint/2010/main" val="2428116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560231"/>
            <a:ext cx="11277600" cy="912814"/>
          </a:xfrm>
        </p:spPr>
        <p:txBody>
          <a:bodyPr/>
          <a:lstStyle/>
          <a:p>
            <a:r>
              <a:rPr lang="en-GB" b="0" dirty="0"/>
              <a:t>Chart 4: A large increase in borrowing rates would be required to markedly increase the share of business with high debt-servicing costs</a:t>
            </a:r>
          </a:p>
        </p:txBody>
      </p:sp>
      <p:sp>
        <p:nvSpPr>
          <p:cNvPr id="4" name="TextBox 3"/>
          <p:cNvSpPr txBox="1"/>
          <p:nvPr/>
        </p:nvSpPr>
        <p:spPr>
          <a:xfrm>
            <a:off x="410220" y="1770845"/>
            <a:ext cx="10583765" cy="923330"/>
          </a:xfrm>
          <a:prstGeom prst="rect">
            <a:avLst/>
          </a:prstGeom>
          <a:noFill/>
        </p:spPr>
        <p:txBody>
          <a:bodyPr wrap="square" rtlCol="0">
            <a:spAutoFit/>
          </a:bodyPr>
          <a:lstStyle/>
          <a:p>
            <a:r>
              <a:rPr lang="en-GB" dirty="0"/>
              <a:t>Share of businesses with ICRs below 2.5 for given increases in borrowing rates, weighted by debt share (per cent) (left-hand panel) and split by sector (right-hand panel) </a:t>
            </a:r>
            <a:r>
              <a:rPr lang="en-GB" baseline="30000" dirty="0"/>
              <a:t>(</a:t>
            </a:r>
            <a:r>
              <a:rPr lang="en-GB" u="sng" baseline="30000" dirty="0">
                <a:hlinkClick r:id="rId3" action="ppaction://hlinkfile"/>
              </a:rPr>
              <a:t>a</a:t>
            </a:r>
            <a:r>
              <a:rPr lang="en-GB" baseline="30000" dirty="0"/>
              <a:t>)</a:t>
            </a:r>
            <a:endParaRPr lang="en-GB" dirty="0"/>
          </a:p>
          <a:p>
            <a:endParaRPr lang="en-GB"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4062" y="2357253"/>
            <a:ext cx="6170772" cy="3412815"/>
          </a:xfrm>
          <a:prstGeom prst="rect">
            <a:avLst/>
          </a:prstGeom>
        </p:spPr>
      </p:pic>
      <p:sp>
        <p:nvSpPr>
          <p:cNvPr id="6" name="TextBox 5"/>
          <p:cNvSpPr txBox="1"/>
          <p:nvPr/>
        </p:nvSpPr>
        <p:spPr>
          <a:xfrm>
            <a:off x="455296" y="6019340"/>
            <a:ext cx="8397025" cy="369332"/>
          </a:xfrm>
          <a:prstGeom prst="rect">
            <a:avLst/>
          </a:prstGeom>
          <a:noFill/>
        </p:spPr>
        <p:txBody>
          <a:bodyPr wrap="square" rtlCol="0">
            <a:spAutoFit/>
          </a:bodyPr>
          <a:lstStyle/>
          <a:p>
            <a:r>
              <a:rPr lang="en-GB"/>
              <a:t>Sources: Bank of England, Fame (Bureau van </a:t>
            </a:r>
            <a:r>
              <a:rPr lang="en-GB" dirty="0" err="1"/>
              <a:t>Dijk</a:t>
            </a:r>
            <a:r>
              <a:rPr lang="en-GB" dirty="0"/>
              <a:t>), S&amp;P Capital IQ and Bank calculations.</a:t>
            </a:r>
          </a:p>
        </p:txBody>
      </p:sp>
    </p:spTree>
    <p:extLst>
      <p:ext uri="{BB962C8B-B14F-4D97-AF65-F5344CB8AC3E}">
        <p14:creationId xmlns:p14="http://schemas.microsoft.com/office/powerpoint/2010/main" val="797881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0" dirty="0"/>
              <a:t>Chart 5: Analysts expect company earnings to exceed pre-</a:t>
            </a:r>
            <a:r>
              <a:rPr lang="en-GB" b="0" dirty="0" err="1"/>
              <a:t>Covid</a:t>
            </a:r>
            <a:r>
              <a:rPr lang="en-GB" b="0" dirty="0"/>
              <a:t> levels by 2022 </a:t>
            </a:r>
          </a:p>
        </p:txBody>
      </p:sp>
      <p:sp>
        <p:nvSpPr>
          <p:cNvPr id="4" name="TextBox 3"/>
          <p:cNvSpPr txBox="1"/>
          <p:nvPr/>
        </p:nvSpPr>
        <p:spPr>
          <a:xfrm>
            <a:off x="367048" y="1435995"/>
            <a:ext cx="7501943" cy="369332"/>
          </a:xfrm>
          <a:prstGeom prst="rect">
            <a:avLst/>
          </a:prstGeom>
          <a:noFill/>
        </p:spPr>
        <p:txBody>
          <a:bodyPr wrap="square" rtlCol="0">
            <a:spAutoFit/>
          </a:bodyPr>
          <a:lstStyle/>
          <a:p>
            <a:r>
              <a:rPr lang="en-GB" dirty="0"/>
              <a:t>Median expected change in earnings for listed companies relative to 2019 </a:t>
            </a:r>
            <a:r>
              <a:rPr lang="en-GB" baseline="30000" dirty="0"/>
              <a:t>(</a:t>
            </a:r>
            <a:r>
              <a:rPr lang="en-GB" u="sng" baseline="30000" dirty="0">
                <a:hlinkClick r:id="rId3" action="ppaction://hlinkfile"/>
              </a:rPr>
              <a:t>a</a:t>
            </a:r>
            <a:r>
              <a:rPr lang="en-GB" baseline="30000" dirty="0"/>
              <a:t>)</a:t>
            </a:r>
            <a:endParaRPr lang="en-GB"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003" y="1805327"/>
            <a:ext cx="6461994" cy="3605462"/>
          </a:xfrm>
          <a:prstGeom prst="rect">
            <a:avLst/>
          </a:prstGeom>
        </p:spPr>
      </p:pic>
      <p:sp>
        <p:nvSpPr>
          <p:cNvPr id="6" name="TextBox 5"/>
          <p:cNvSpPr txBox="1"/>
          <p:nvPr/>
        </p:nvSpPr>
        <p:spPr>
          <a:xfrm>
            <a:off x="579549" y="5666704"/>
            <a:ext cx="4767652" cy="369332"/>
          </a:xfrm>
          <a:prstGeom prst="rect">
            <a:avLst/>
          </a:prstGeom>
          <a:noFill/>
        </p:spPr>
        <p:txBody>
          <a:bodyPr wrap="none" rtlCol="0">
            <a:spAutoFit/>
          </a:bodyPr>
          <a:lstStyle/>
          <a:p>
            <a:r>
              <a:rPr lang="en-GB" dirty="0"/>
              <a:t>Sources: </a:t>
            </a:r>
            <a:r>
              <a:rPr lang="en-GB" dirty="0" err="1"/>
              <a:t>Eikon</a:t>
            </a:r>
            <a:r>
              <a:rPr lang="en-GB" dirty="0"/>
              <a:t> by </a:t>
            </a:r>
            <a:r>
              <a:rPr lang="en-GB" dirty="0" err="1"/>
              <a:t>Refinitiv</a:t>
            </a:r>
            <a:r>
              <a:rPr lang="en-GB" dirty="0"/>
              <a:t> and Bank calculations.</a:t>
            </a:r>
          </a:p>
        </p:txBody>
      </p:sp>
    </p:spTree>
    <p:extLst>
      <p:ext uri="{BB962C8B-B14F-4D97-AF65-F5344CB8AC3E}">
        <p14:creationId xmlns:p14="http://schemas.microsoft.com/office/powerpoint/2010/main" val="3995900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5151"/>
            <a:ext cx="11277600" cy="912814"/>
          </a:xfrm>
        </p:spPr>
        <p:txBody>
          <a:bodyPr/>
          <a:lstStyle/>
          <a:p>
            <a:r>
              <a:rPr lang="en-GB" b="0" dirty="0"/>
              <a:t>Chart 6: In most sectors, a severe earnings shock would be required to materially increase the share of businesses with high debt-servicing costs </a:t>
            </a:r>
          </a:p>
        </p:txBody>
      </p:sp>
      <p:sp>
        <p:nvSpPr>
          <p:cNvPr id="4" name="TextBox 3"/>
          <p:cNvSpPr txBox="1"/>
          <p:nvPr/>
        </p:nvSpPr>
        <p:spPr>
          <a:xfrm>
            <a:off x="457200" y="1712891"/>
            <a:ext cx="8417369" cy="369332"/>
          </a:xfrm>
          <a:prstGeom prst="rect">
            <a:avLst/>
          </a:prstGeom>
          <a:noFill/>
        </p:spPr>
        <p:txBody>
          <a:bodyPr wrap="none" rtlCol="0">
            <a:spAutoFit/>
          </a:bodyPr>
          <a:lstStyle/>
          <a:p>
            <a:r>
              <a:rPr lang="en-GB" dirty="0"/>
              <a:t>Share of businesses with ICRs below 2.5 for given falls in earnings, weighted by debt </a:t>
            </a:r>
            <a:r>
              <a:rPr lang="en-GB" baseline="30000" dirty="0"/>
              <a:t>(</a:t>
            </a:r>
            <a:r>
              <a:rPr lang="en-GB" u="sng" baseline="30000" dirty="0">
                <a:hlinkClick r:id="rId3" action="ppaction://hlinkfile"/>
              </a:rPr>
              <a:t>a</a:t>
            </a:r>
            <a:r>
              <a:rPr lang="en-GB" baseline="30000" dirty="0" smtClean="0"/>
              <a:t>)</a:t>
            </a:r>
            <a:endParaRPr lang="en-GB"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0412" y="2163272"/>
            <a:ext cx="6417757" cy="3382243"/>
          </a:xfrm>
          <a:prstGeom prst="rect">
            <a:avLst/>
          </a:prstGeom>
        </p:spPr>
      </p:pic>
      <p:sp>
        <p:nvSpPr>
          <p:cNvPr id="6" name="TextBox 5"/>
          <p:cNvSpPr txBox="1"/>
          <p:nvPr/>
        </p:nvSpPr>
        <p:spPr>
          <a:xfrm>
            <a:off x="772732" y="5866327"/>
            <a:ext cx="8412431" cy="369332"/>
          </a:xfrm>
          <a:prstGeom prst="rect">
            <a:avLst/>
          </a:prstGeom>
          <a:noFill/>
        </p:spPr>
        <p:txBody>
          <a:bodyPr wrap="none" rtlCol="0">
            <a:spAutoFit/>
          </a:bodyPr>
          <a:lstStyle/>
          <a:p>
            <a:r>
              <a:rPr lang="en-GB" dirty="0"/>
              <a:t>Sources: Bank of England, Fame (Bureau van </a:t>
            </a:r>
            <a:r>
              <a:rPr lang="en-GB" dirty="0" err="1"/>
              <a:t>Dijk</a:t>
            </a:r>
            <a:r>
              <a:rPr lang="en-GB" dirty="0"/>
              <a:t>), S&amp;P Capital IQ and Bank calculations</a:t>
            </a:r>
            <a:r>
              <a:rPr lang="en-GB" dirty="0" smtClean="0"/>
              <a:t>.</a:t>
            </a:r>
            <a:endParaRPr lang="en-GB" dirty="0"/>
          </a:p>
        </p:txBody>
      </p:sp>
    </p:spTree>
    <p:extLst>
      <p:ext uri="{BB962C8B-B14F-4D97-AF65-F5344CB8AC3E}">
        <p14:creationId xmlns:p14="http://schemas.microsoft.com/office/powerpoint/2010/main" val="213981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5151"/>
            <a:ext cx="11277600" cy="912814"/>
          </a:xfrm>
        </p:spPr>
        <p:txBody>
          <a:bodyPr/>
          <a:lstStyle/>
          <a:p>
            <a:r>
              <a:rPr lang="en-GB" b="0" dirty="0" smtClean="0"/>
              <a:t>Table </a:t>
            </a:r>
            <a:r>
              <a:rPr lang="en-GB" b="0" dirty="0"/>
              <a:t>A: There has been a substantial increase in the number of SMEs that now have debt </a:t>
            </a:r>
            <a:r>
              <a:rPr lang="en-GB" dirty="0"/>
              <a:t/>
            </a:r>
            <a:br>
              <a:rPr lang="en-GB" dirty="0"/>
            </a:br>
            <a:endParaRPr lang="en-GB" b="0" dirty="0"/>
          </a:p>
        </p:txBody>
      </p:sp>
      <p:sp>
        <p:nvSpPr>
          <p:cNvPr id="4" name="TextBox 3"/>
          <p:cNvSpPr txBox="1"/>
          <p:nvPr/>
        </p:nvSpPr>
        <p:spPr>
          <a:xfrm>
            <a:off x="416104" y="1188909"/>
            <a:ext cx="6477479" cy="646331"/>
          </a:xfrm>
          <a:prstGeom prst="rect">
            <a:avLst/>
          </a:prstGeom>
          <a:noFill/>
        </p:spPr>
        <p:txBody>
          <a:bodyPr wrap="none" rtlCol="0">
            <a:spAutoFit/>
          </a:bodyPr>
          <a:lstStyle/>
          <a:p>
            <a:r>
              <a:rPr lang="en-GB" dirty="0" smtClean="0"/>
              <a:t>Proportion </a:t>
            </a:r>
            <a:r>
              <a:rPr lang="en-GB" dirty="0"/>
              <a:t>of limited company SMEs with high debt burdens </a:t>
            </a:r>
            <a:r>
              <a:rPr lang="en-GB" baseline="30000" dirty="0"/>
              <a:t>(</a:t>
            </a:r>
            <a:r>
              <a:rPr lang="en-GB" baseline="30000" dirty="0">
                <a:hlinkClick r:id="rId3" action="ppaction://hlinkfile"/>
              </a:rPr>
              <a:t>a</a:t>
            </a:r>
            <a:r>
              <a:rPr lang="en-GB" baseline="30000" dirty="0"/>
              <a:t>) (</a:t>
            </a:r>
            <a:r>
              <a:rPr lang="en-GB" baseline="30000" dirty="0">
                <a:hlinkClick r:id="rId4" action="ppaction://hlinkfile"/>
              </a:rPr>
              <a:t>b</a:t>
            </a:r>
            <a:r>
              <a:rPr lang="en-GB" baseline="30000" dirty="0"/>
              <a:t>)</a:t>
            </a:r>
          </a:p>
          <a:p>
            <a:endParaRPr lang="en-GB" dirty="0"/>
          </a:p>
        </p:txBody>
      </p:sp>
      <p:sp>
        <p:nvSpPr>
          <p:cNvPr id="6" name="TextBox 5"/>
          <p:cNvSpPr txBox="1"/>
          <p:nvPr/>
        </p:nvSpPr>
        <p:spPr>
          <a:xfrm>
            <a:off x="772732" y="5866327"/>
            <a:ext cx="7385483" cy="369332"/>
          </a:xfrm>
          <a:prstGeom prst="rect">
            <a:avLst/>
          </a:prstGeom>
          <a:noFill/>
        </p:spPr>
        <p:txBody>
          <a:bodyPr wrap="none" rtlCol="0">
            <a:spAutoFit/>
          </a:bodyPr>
          <a:lstStyle/>
          <a:p>
            <a:r>
              <a:rPr lang="en-GB" dirty="0" smtClean="0"/>
              <a:t>Sources</a:t>
            </a:r>
            <a:r>
              <a:rPr lang="en-GB" dirty="0"/>
              <a:t>: Fame (Bureau van </a:t>
            </a:r>
            <a:r>
              <a:rPr lang="en-GB" dirty="0" err="1"/>
              <a:t>Dijk</a:t>
            </a:r>
            <a:r>
              <a:rPr lang="en-GB" dirty="0"/>
              <a:t>), Regulatory reporting and Bank calculations.</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9707" y="1835240"/>
            <a:ext cx="8850585" cy="3258700"/>
          </a:xfrm>
          <a:prstGeom prst="rect">
            <a:avLst/>
          </a:prstGeom>
        </p:spPr>
      </p:pic>
    </p:spTree>
    <p:extLst>
      <p:ext uri="{BB962C8B-B14F-4D97-AF65-F5344CB8AC3E}">
        <p14:creationId xmlns:p14="http://schemas.microsoft.com/office/powerpoint/2010/main" val="5367701"/>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1509</TotalTime>
  <Words>1003</Words>
  <Application>Microsoft Office PowerPoint</Application>
  <PresentationFormat>Widescreen</PresentationFormat>
  <Paragraphs>43</Paragraphs>
  <Slides>10</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Bank LINKS Template</vt:lpstr>
      <vt:lpstr>PowerPoint Presentation</vt:lpstr>
      <vt:lpstr>Figure 1: A crystallisation of UK corporate debt vulnerabilities can affect UK financial stability</vt:lpstr>
      <vt:lpstr>Chart 1: There is a relatively large share of businesses with high levels of debt, but the share with significant interest burdens has fallen over time </vt:lpstr>
      <vt:lpstr>Chart 2: UK businesses’ debt-to-earnings ratio has increased over the pandemic</vt:lpstr>
      <vt:lpstr>Chart 3: Growth in SME indebtedness has substantially outpaced that of larger businesses.</vt:lpstr>
      <vt:lpstr>Chart 4: A large increase in borrowing rates would be required to markedly increase the share of business with high debt-servicing costs</vt:lpstr>
      <vt:lpstr>Chart 5: Analysts expect company earnings to exceed pre-Covid levels by 2022 </vt:lpstr>
      <vt:lpstr>Chart 6: In most sectors, a severe earnings shock would be required to materially increase the share of businesses with high debt-servicing costs </vt:lpstr>
      <vt:lpstr>Table A: There has been a substantial increase in the number of SMEs that now have debt  </vt:lpstr>
      <vt:lpstr>Chart 7: Insolvencies have been subdued during the Covid pandemic</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Armer, Amy</cp:lastModifiedBy>
  <cp:revision>279</cp:revision>
  <dcterms:created xsi:type="dcterms:W3CDTF">2019-04-05T13:20:41Z</dcterms:created>
  <dcterms:modified xsi:type="dcterms:W3CDTF">2021-10-08T08:45:33Z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