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7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28EB5-788A-413B-B600-018285170888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679CF-994F-4A76-BA0E-3280486EC6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77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679CF-994F-4A76-BA0E-3280486EC6E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3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>Part </a:t>
            </a:r>
            <a:r>
              <a:rPr lang="en-GB" altLang="en-US" sz="7200" dirty="0" smtClean="0">
                <a:solidFill>
                  <a:srgbClr val="660066"/>
                </a:solidFill>
              </a:rPr>
              <a:t>A: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UK external financing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A.17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The </a:t>
            </a:r>
            <a:r>
              <a:rPr lang="en-GB" sz="2400" dirty="0">
                <a:solidFill>
                  <a:srgbClr val="660066"/>
                </a:solidFill>
              </a:rPr>
              <a:t>United Kingdom has a large stock </a:t>
            </a:r>
            <a:r>
              <a:rPr lang="en-GB" sz="2400" dirty="0" smtClean="0">
                <a:solidFill>
                  <a:srgbClr val="660066"/>
                </a:solidFill>
              </a:rPr>
              <a:t>of </a:t>
            </a:r>
            <a:r>
              <a:rPr lang="en-GB" sz="2400" dirty="0">
                <a:solidFill>
                  <a:srgbClr val="660066"/>
                </a:solidFill>
              </a:rPr>
              <a:t>external liabilities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842017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</a:t>
            </a:r>
            <a:r>
              <a:rPr lang="en-GB" sz="1000" dirty="0"/>
              <a:t>ONS and Bank calculations</a:t>
            </a:r>
            <a:r>
              <a:rPr lang="en-GB" sz="1000" dirty="0" smtClean="0"/>
              <a:t>.</a:t>
            </a:r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GB" sz="1000" dirty="0"/>
              <a:t>Derivatives are excluded.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UK </a:t>
            </a:r>
            <a:r>
              <a:rPr lang="en-GB" sz="1800" dirty="0"/>
              <a:t>gross external liabilities by </a:t>
            </a:r>
            <a:r>
              <a:rPr lang="en-GB" sz="1800" dirty="0" smtClean="0"/>
              <a:t>type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External financing\Chart A.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840760" cy="462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A.18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The </a:t>
            </a:r>
            <a:r>
              <a:rPr lang="en-GB" sz="2400" dirty="0">
                <a:solidFill>
                  <a:srgbClr val="660066"/>
                </a:solidFill>
              </a:rPr>
              <a:t>UK current account </a:t>
            </a:r>
            <a:r>
              <a:rPr lang="en-GB" sz="2400" dirty="0" smtClean="0">
                <a:solidFill>
                  <a:srgbClr val="660066"/>
                </a:solidFill>
              </a:rPr>
              <a:t>deficit </a:t>
            </a:r>
            <a:r>
              <a:rPr lang="en-GB" sz="2400" dirty="0">
                <a:solidFill>
                  <a:srgbClr val="660066"/>
                </a:solidFill>
              </a:rPr>
              <a:t>has </a:t>
            </a:r>
            <a:r>
              <a:rPr lang="en-GB" sz="2400" dirty="0" smtClean="0">
                <a:solidFill>
                  <a:srgbClr val="660066"/>
                </a:solidFill>
              </a:rPr>
              <a:t>widened in recent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842017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</a:t>
            </a:r>
            <a:r>
              <a:rPr lang="en-GB" sz="1000" dirty="0"/>
              <a:t>ONS and Bank calculations</a:t>
            </a:r>
            <a:r>
              <a:rPr lang="en-GB" sz="1000" dirty="0" smtClean="0"/>
              <a:t>.</a:t>
            </a:r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1000" dirty="0"/>
          </a:p>
          <a:p>
            <a:r>
              <a:rPr lang="en-GB" sz="1000" dirty="0" smtClean="0"/>
              <a:t>(a) Primary </a:t>
            </a:r>
            <a:r>
              <a:rPr lang="en-GB" sz="1000" dirty="0"/>
              <a:t>income mainly consists of compensation of employees and net investment </a:t>
            </a:r>
            <a:r>
              <a:rPr lang="en-GB" sz="1000" dirty="0" smtClean="0"/>
              <a:t>income. Secondary </a:t>
            </a:r>
            <a:r>
              <a:rPr lang="en-GB" sz="1000" dirty="0"/>
              <a:t>income consists of transfers.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Decomposition </a:t>
            </a:r>
            <a:r>
              <a:rPr lang="en-GB" sz="1800" dirty="0"/>
              <a:t>of the UK current </a:t>
            </a:r>
            <a:r>
              <a:rPr lang="en-GB" sz="1800" dirty="0" smtClean="0"/>
              <a:t>account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4 - External financing\Chart A.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432" y="1198981"/>
            <a:ext cx="6624736" cy="446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8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A.19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The </a:t>
            </a:r>
            <a:r>
              <a:rPr lang="en-GB" sz="2400" dirty="0">
                <a:solidFill>
                  <a:srgbClr val="660066"/>
                </a:solidFill>
              </a:rPr>
              <a:t>pattern of capital </a:t>
            </a:r>
            <a:r>
              <a:rPr lang="en-GB" sz="2400" dirty="0" smtClean="0">
                <a:solidFill>
                  <a:srgbClr val="660066"/>
                </a:solidFill>
              </a:rPr>
              <a:t>flows </a:t>
            </a:r>
            <a:r>
              <a:rPr lang="en-GB" sz="2400" dirty="0">
                <a:solidFill>
                  <a:srgbClr val="660066"/>
                </a:solidFill>
              </a:rPr>
              <a:t>has </a:t>
            </a:r>
            <a:r>
              <a:rPr lang="en-GB" sz="2400" dirty="0" smtClean="0">
                <a:solidFill>
                  <a:srgbClr val="660066"/>
                </a:solidFill>
              </a:rPr>
              <a:t>reversed since end-2015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</a:t>
            </a:r>
            <a:r>
              <a:rPr lang="en-GB" sz="1000" dirty="0"/>
              <a:t>ONS and Bank calculations</a:t>
            </a:r>
            <a:r>
              <a:rPr lang="en-GB" sz="1000" dirty="0" smtClean="0"/>
              <a:t>.</a:t>
            </a:r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Net </a:t>
            </a:r>
            <a:r>
              <a:rPr lang="en-GB" sz="1000" dirty="0"/>
              <a:t>acquisition of foreign assets by UK residents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/>
              <a:t>Net acquisition of foreign liabilities by UK residents.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Cumulative </a:t>
            </a:r>
            <a:r>
              <a:rPr lang="en-GB" sz="1800" dirty="0"/>
              <a:t>inward and outward capital </a:t>
            </a:r>
            <a:r>
              <a:rPr lang="en-GB" sz="1800" dirty="0" smtClean="0"/>
              <a:t>flows </a:t>
            </a:r>
            <a:r>
              <a:rPr lang="en-GB" sz="1800" dirty="0"/>
              <a:t>since 2012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4 - External financing\Chart A.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17515"/>
            <a:ext cx="6768752" cy="462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1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7772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A.20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UK </a:t>
            </a:r>
            <a:r>
              <a:rPr lang="en-GB" sz="2400" dirty="0">
                <a:solidFill>
                  <a:srgbClr val="660066"/>
                </a:solidFill>
              </a:rPr>
              <a:t>equity risk </a:t>
            </a:r>
            <a:r>
              <a:rPr lang="en-GB" sz="2400" dirty="0" err="1">
                <a:solidFill>
                  <a:srgbClr val="660066"/>
                </a:solidFill>
              </a:rPr>
              <a:t>premia</a:t>
            </a:r>
            <a:r>
              <a:rPr lang="en-GB" sz="2400" dirty="0">
                <a:solidFill>
                  <a:srgbClr val="660066"/>
                </a:solidFill>
              </a:rPr>
              <a:t> have not fallen in </a:t>
            </a:r>
            <a:r>
              <a:rPr lang="en-GB" sz="2400" dirty="0" smtClean="0">
                <a:solidFill>
                  <a:srgbClr val="660066"/>
                </a:solidFill>
              </a:rPr>
              <a:t>line </a:t>
            </a:r>
            <a:r>
              <a:rPr lang="en-GB" sz="2400" dirty="0"/>
              <a:t>with euro-area </a:t>
            </a:r>
            <a:r>
              <a:rPr lang="en-GB" sz="2400" dirty="0">
                <a:solidFill>
                  <a:srgbClr val="660066"/>
                </a:solidFill>
              </a:rPr>
              <a:t>and US equivalents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4792503"/>
            <a:ext cx="91440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</a:t>
            </a:r>
            <a:r>
              <a:rPr lang="en-GB" sz="1000" dirty="0"/>
              <a:t>Bloomberg Finance LP, Federal Reserve Bank of New York: Federal Reserve </a:t>
            </a:r>
            <a:r>
              <a:rPr lang="en-GB" sz="1000" dirty="0" smtClean="0"/>
              <a:t>Board, HM </a:t>
            </a:r>
            <a:r>
              <a:rPr lang="en-GB" sz="1000" dirty="0"/>
              <a:t>Treasury, ICE </a:t>
            </a:r>
            <a:r>
              <a:rPr lang="en-GB" sz="1000" dirty="0" err="1"/>
              <a:t>BofAML</a:t>
            </a:r>
            <a:r>
              <a:rPr lang="en-GB" sz="1000" dirty="0"/>
              <a:t>, IMF </a:t>
            </a:r>
            <a:r>
              <a:rPr lang="en-GB" sz="1000" i="1" dirty="0"/>
              <a:t>World Economic Outlook</a:t>
            </a:r>
            <a:r>
              <a:rPr lang="en-GB" sz="1000" dirty="0"/>
              <a:t>, Thomson </a:t>
            </a:r>
            <a:r>
              <a:rPr lang="en-GB" sz="1000" dirty="0" smtClean="0"/>
              <a:t>Reuters </a:t>
            </a:r>
            <a:r>
              <a:rPr lang="en-GB" sz="1000" dirty="0" err="1" smtClean="0"/>
              <a:t>Datastream</a:t>
            </a:r>
            <a:r>
              <a:rPr lang="en-GB" sz="1000" dirty="0" smtClean="0"/>
              <a:t> and 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endParaRPr lang="en-US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US </a:t>
            </a:r>
            <a:r>
              <a:rPr lang="en-GB" sz="1000" dirty="0"/>
              <a:t>government bond term </a:t>
            </a:r>
            <a:r>
              <a:rPr lang="en-GB" sz="1000" dirty="0" err="1"/>
              <a:t>premia</a:t>
            </a:r>
            <a:r>
              <a:rPr lang="en-GB" sz="1000" dirty="0"/>
              <a:t> data to 15 November 2017 and 16 November 2017 for </a:t>
            </a:r>
            <a:r>
              <a:rPr lang="en-GB" sz="1000" dirty="0" smtClean="0"/>
              <a:t>all other series.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UK </a:t>
            </a:r>
            <a:r>
              <a:rPr lang="en-GB" sz="1000" dirty="0"/>
              <a:t>daily term premium estimate is an average from four model outputs: benchmark </a:t>
            </a:r>
            <a:r>
              <a:rPr lang="en-GB" sz="1000" dirty="0" smtClean="0"/>
              <a:t>and survey </a:t>
            </a:r>
            <a:r>
              <a:rPr lang="en-GB" sz="1000" dirty="0"/>
              <a:t>models, including Malik, S and Meldrum, A (2016), ‘Evaluating the </a:t>
            </a:r>
            <a:r>
              <a:rPr lang="en-GB" sz="1000" dirty="0" smtClean="0"/>
              <a:t> robustness of UK </a:t>
            </a:r>
            <a:r>
              <a:rPr lang="en-GB" sz="1000" dirty="0"/>
              <a:t>term structure decompositions using linear regression methods’, </a:t>
            </a:r>
            <a:r>
              <a:rPr lang="en-GB" sz="1000" i="1" dirty="0"/>
              <a:t>Journal of Banking </a:t>
            </a:r>
            <a:r>
              <a:rPr lang="en-GB" sz="1000" i="1" dirty="0" smtClean="0"/>
              <a:t>&amp; Finance</a:t>
            </a:r>
            <a:r>
              <a:rPr lang="en-GB" sz="1000" dirty="0"/>
              <a:t>, Vol. 67, June, pages 85–102; </a:t>
            </a:r>
            <a:r>
              <a:rPr lang="en-GB" sz="1000" dirty="0" err="1"/>
              <a:t>Guimarães</a:t>
            </a:r>
            <a:r>
              <a:rPr lang="en-GB" sz="1000" dirty="0"/>
              <a:t>, R and </a:t>
            </a:r>
            <a:r>
              <a:rPr lang="en-GB" sz="1000" dirty="0" err="1"/>
              <a:t>Vlieghe</a:t>
            </a:r>
            <a:r>
              <a:rPr lang="en-GB" sz="1000" dirty="0"/>
              <a:t>, </a:t>
            </a:r>
            <a:r>
              <a:rPr lang="en-GB" sz="1000" dirty="0" smtClean="0"/>
              <a:t>G </a:t>
            </a:r>
            <a:r>
              <a:rPr lang="en-GB" sz="1000" dirty="0"/>
              <a:t>(2016), ‘Monetary </a:t>
            </a:r>
            <a:r>
              <a:rPr lang="en-GB" sz="1000" dirty="0" smtClean="0"/>
              <a:t>policy expectations </a:t>
            </a:r>
            <a:r>
              <a:rPr lang="en-GB" sz="1000" dirty="0"/>
              <a:t>and long term interest rates’, unpublished working paper; and </a:t>
            </a:r>
            <a:r>
              <a:rPr lang="en-GB" sz="1000" dirty="0" err="1"/>
              <a:t>Andreasen</a:t>
            </a:r>
            <a:r>
              <a:rPr lang="en-GB" sz="1000" dirty="0"/>
              <a:t>, </a:t>
            </a:r>
            <a:r>
              <a:rPr lang="en-GB" sz="1000" dirty="0" smtClean="0"/>
              <a:t>M and </a:t>
            </a:r>
            <a:r>
              <a:rPr lang="en-GB" sz="1000" dirty="0"/>
              <a:t>Meldrum, A (2015), ‘Market beliefs about the UK monetary policy lift-off horizon: </a:t>
            </a:r>
            <a:r>
              <a:rPr lang="en-GB" sz="1000" dirty="0" smtClean="0"/>
              <a:t>a no-arbitrage </a:t>
            </a:r>
            <a:r>
              <a:rPr lang="en-GB" sz="1000" dirty="0"/>
              <a:t>shadow rate term structure model approach’, </a:t>
            </a:r>
            <a:r>
              <a:rPr lang="en-GB" sz="1000" i="1" dirty="0"/>
              <a:t>Bank of England Staff </a:t>
            </a:r>
            <a:r>
              <a:rPr lang="en-GB" sz="1000" i="1" dirty="0" smtClean="0"/>
              <a:t>Working Paper </a:t>
            </a:r>
            <a:r>
              <a:rPr lang="en-GB" sz="1000" i="1" dirty="0"/>
              <a:t>No. 541</a:t>
            </a:r>
            <a:r>
              <a:rPr lang="en-GB" sz="1000" dirty="0"/>
              <a:t>. Germany/euro-area daily term </a:t>
            </a:r>
            <a:r>
              <a:rPr lang="en-GB" sz="1000" dirty="0" err="1"/>
              <a:t>premia</a:t>
            </a:r>
            <a:r>
              <a:rPr lang="en-GB" sz="1000" dirty="0"/>
              <a:t> are for Germany and are based on </a:t>
            </a:r>
            <a:r>
              <a:rPr lang="en-GB" sz="1000" dirty="0" smtClean="0"/>
              <a:t>the model </a:t>
            </a:r>
            <a:r>
              <a:rPr lang="en-GB" sz="1000" dirty="0"/>
              <a:t>described in Malik, S and Meldrum, A (2016), as above. US daily term </a:t>
            </a:r>
            <a:r>
              <a:rPr lang="en-GB" sz="1000" dirty="0" err="1"/>
              <a:t>premia</a:t>
            </a:r>
            <a:r>
              <a:rPr lang="en-GB" sz="1000" dirty="0"/>
              <a:t> </a:t>
            </a:r>
            <a:r>
              <a:rPr lang="en-GB" sz="1000" dirty="0" smtClean="0"/>
              <a:t>are estimates </a:t>
            </a:r>
            <a:r>
              <a:rPr lang="en-GB" sz="1000" dirty="0"/>
              <a:t>from the Federal Reserve Bank of New </a:t>
            </a:r>
            <a:r>
              <a:rPr lang="en-GB" sz="1000" dirty="0" smtClean="0"/>
              <a:t>York.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investment grade corporate bonds. The US dollar series refers </a:t>
            </a:r>
            <a:r>
              <a:rPr lang="en-GB" sz="1000" dirty="0" smtClean="0"/>
              <a:t>to US </a:t>
            </a:r>
            <a:r>
              <a:rPr lang="en-GB" sz="1000" dirty="0"/>
              <a:t>dollar denominated bonds issued in the US domestic market, while the sterling and </a:t>
            </a:r>
            <a:r>
              <a:rPr lang="en-GB" sz="1000" dirty="0" smtClean="0"/>
              <a:t>euro series </a:t>
            </a:r>
            <a:r>
              <a:rPr lang="en-GB" sz="1000" dirty="0"/>
              <a:t>refer to bonds issued in domestic or </a:t>
            </a:r>
            <a:r>
              <a:rPr lang="en-GB" sz="1000" dirty="0" err="1"/>
              <a:t>eurobond</a:t>
            </a:r>
            <a:r>
              <a:rPr lang="en-GB" sz="1000" dirty="0"/>
              <a:t> markets in the respective </a:t>
            </a:r>
            <a:r>
              <a:rPr lang="en-GB" sz="1000" dirty="0" smtClean="0"/>
              <a:t>currencies.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As </a:t>
            </a:r>
            <a:r>
              <a:rPr lang="en-GB" sz="1000" dirty="0"/>
              <a:t>implied by a dividend discount model. Equity risk </a:t>
            </a:r>
            <a:r>
              <a:rPr lang="en-GB" sz="1000" dirty="0" err="1"/>
              <a:t>premia</a:t>
            </a:r>
            <a:r>
              <a:rPr lang="en-GB" sz="1000" dirty="0"/>
              <a:t> are estimated for the </a:t>
            </a:r>
            <a:r>
              <a:rPr lang="en-GB" sz="1000" dirty="0" smtClean="0"/>
              <a:t>FTSE All-Share</a:t>
            </a:r>
            <a:r>
              <a:rPr lang="en-GB" sz="1000" dirty="0"/>
              <a:t>, S&amp;P 500 and Euro </a:t>
            </a:r>
            <a:r>
              <a:rPr lang="en-GB" sz="1000" dirty="0" err="1"/>
              <a:t>Stoxx</a:t>
            </a:r>
            <a:r>
              <a:rPr lang="en-GB" sz="1000" dirty="0"/>
              <a:t> indices.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836712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Changes in risk </a:t>
            </a:r>
            <a:r>
              <a:rPr lang="en-GB" sz="1800" dirty="0" err="1"/>
              <a:t>premia</a:t>
            </a:r>
            <a:r>
              <a:rPr lang="en-GB" sz="1800" dirty="0"/>
              <a:t> on UK, US and euro-area assets </a:t>
            </a:r>
            <a:r>
              <a:rPr lang="en-GB" sz="1800" dirty="0"/>
              <a:t>since </a:t>
            </a:r>
            <a:r>
              <a:rPr lang="en-GB" sz="1800" dirty="0"/>
              <a:t>4 January 2016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4 - External financing\Chart A.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5334457" cy="343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43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837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A.21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The sterling </a:t>
            </a:r>
            <a:r>
              <a:rPr lang="en-GB" sz="2400" dirty="0">
                <a:solidFill>
                  <a:srgbClr val="660066"/>
                </a:solidFill>
              </a:rPr>
              <a:t>exchange rate has </a:t>
            </a:r>
            <a:r>
              <a:rPr lang="en-GB" sz="2400" dirty="0" smtClean="0">
                <a:solidFill>
                  <a:srgbClr val="660066"/>
                </a:solidFill>
              </a:rPr>
              <a:t>been </a:t>
            </a:r>
            <a:r>
              <a:rPr lang="en-GB" sz="2400" dirty="0">
                <a:solidFill>
                  <a:srgbClr val="660066"/>
                </a:solidFill>
              </a:rPr>
              <a:t>relatively stable in 2017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5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Bank of England</a:t>
            </a:r>
            <a:r>
              <a:rPr lang="en-GB" sz="1000" dirty="0" smtClean="0"/>
              <a:t>.</a:t>
            </a:r>
            <a:endParaRPr lang="en-US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113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Sterling effective exchange rate index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4 - External financing\Chart A.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83" y="1270462"/>
            <a:ext cx="6908001" cy="439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70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4973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A.22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The </a:t>
            </a:r>
            <a:r>
              <a:rPr lang="en-GB" sz="2400" dirty="0">
                <a:solidFill>
                  <a:srgbClr val="660066"/>
                </a:solidFill>
              </a:rPr>
              <a:t>UK net foreign asset position has </a:t>
            </a:r>
            <a:r>
              <a:rPr lang="en-GB" sz="2400" dirty="0">
                <a:solidFill>
                  <a:srgbClr val="660066"/>
                </a:solidFill>
              </a:rPr>
              <a:t>been </a:t>
            </a:r>
            <a:r>
              <a:rPr lang="en-GB" sz="2400" dirty="0">
                <a:solidFill>
                  <a:srgbClr val="660066"/>
                </a:solidFill>
              </a:rPr>
              <a:t>improving in recent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88128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Bloomberg, ONS and Bank </a:t>
            </a:r>
            <a:r>
              <a:rPr lang="en-GB" sz="1000" dirty="0" smtClean="0"/>
              <a:t>calculations.</a:t>
            </a:r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are not seasonally </a:t>
            </a:r>
            <a:r>
              <a:rPr lang="en-GB" sz="1000" dirty="0" smtClean="0"/>
              <a:t>adjusted.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For </a:t>
            </a:r>
            <a:r>
              <a:rPr lang="en-GB" sz="1000" dirty="0"/>
              <a:t>details on how foreign direct investment estimates are adjusted for changes in </a:t>
            </a:r>
            <a:r>
              <a:rPr lang="en-GB" sz="1000" dirty="0" smtClean="0"/>
              <a:t>market value </a:t>
            </a:r>
            <a:r>
              <a:rPr lang="en-GB" sz="1000" dirty="0"/>
              <a:t>see footnote (3) on page 23 of the May 2014 </a:t>
            </a:r>
            <a:r>
              <a:rPr lang="en-GB" sz="1000" i="1" dirty="0" smtClean="0"/>
              <a:t>Inflation </a:t>
            </a:r>
            <a:r>
              <a:rPr lang="en-GB" sz="1000" i="1" dirty="0"/>
              <a:t>Report</a:t>
            </a:r>
            <a:r>
              <a:rPr lang="en-GB" sz="1000" dirty="0"/>
              <a:t>; </a:t>
            </a:r>
            <a:r>
              <a:rPr lang="en-GB" sz="1000" dirty="0" smtClean="0"/>
              <a:t> ww.bankofengland.co.uk/publications/Documents/</a:t>
            </a:r>
            <a:r>
              <a:rPr lang="en-GB" sz="1000" dirty="0" err="1" smtClean="0"/>
              <a:t>inflationreport</a:t>
            </a:r>
            <a:r>
              <a:rPr lang="en-GB" sz="1000" dirty="0" smtClean="0"/>
              <a:t>/2014/ir14may.pdf</a:t>
            </a:r>
            <a:r>
              <a:rPr lang="en-GB" sz="1000" dirty="0"/>
              <a:t>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8994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Estimates of the UK net international investment </a:t>
            </a:r>
            <a:r>
              <a:rPr lang="en-GB" sz="1800" dirty="0" smtClean="0"/>
              <a:t>position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4 - External financing\Chart A.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57447"/>
            <a:ext cx="6811915" cy="425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31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463</Words>
  <Application>Microsoft Office PowerPoint</Application>
  <PresentationFormat>On-screen Show (4:3)</PresentationFormat>
  <Paragraphs>36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Part A:   UK external financing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Hand, Daniel</cp:lastModifiedBy>
  <cp:revision>12</cp:revision>
  <dcterms:created xsi:type="dcterms:W3CDTF">2017-06-26T11:26:34Z</dcterms:created>
  <dcterms:modified xsi:type="dcterms:W3CDTF">2017-11-27T18:53:52Z</dcterms:modified>
</cp:coreProperties>
</file>