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56" r:id="rId2"/>
    <p:sldId id="257" r:id="rId3"/>
    <p:sldId id="26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6" r:id="rId12"/>
    <p:sldId id="268" r:id="rId13"/>
    <p:sldId id="269" r:id="rId1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howGuides="1">
      <p:cViewPr varScale="1">
        <p:scale>
          <a:sx n="77" d="100"/>
          <a:sy n="77" d="100"/>
        </p:scale>
        <p:origin x="-102" y="-73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C0A4CE5-7ECB-44EA-8279-426AC891C39A}" type="datetimeFigureOut">
              <a:rPr lang="en-GB" smtClean="0"/>
              <a:t>27/11/2017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357A3B2-2EB9-46BF-B51F-94AF9B0676D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950273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57A3B2-2EB9-46BF-B51F-94AF9B0676D8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7292582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D0CEDC-D464-4A1F-AA66-9F9559FFD4ED}" type="datetimeFigureOut">
              <a:rPr lang="en-GB" smtClean="0"/>
              <a:t>27/11/2017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07DD7B-1F44-46A6-B57A-C64E96E99D5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829183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D0CEDC-D464-4A1F-AA66-9F9559FFD4ED}" type="datetimeFigureOut">
              <a:rPr lang="en-GB" smtClean="0"/>
              <a:t>27/11/2017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07DD7B-1F44-46A6-B57A-C64E96E99D5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841152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D0CEDC-D464-4A1F-AA66-9F9559FFD4ED}" type="datetimeFigureOut">
              <a:rPr lang="en-GB" smtClean="0"/>
              <a:t>27/11/2017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07DD7B-1F44-46A6-B57A-C64E96E99D5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911869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D0CEDC-D464-4A1F-AA66-9F9559FFD4ED}" type="datetimeFigureOut">
              <a:rPr lang="en-GB" smtClean="0"/>
              <a:t>27/11/2017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07DD7B-1F44-46A6-B57A-C64E96E99D5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054208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D0CEDC-D464-4A1F-AA66-9F9559FFD4ED}" type="datetimeFigureOut">
              <a:rPr lang="en-GB" smtClean="0"/>
              <a:t>27/11/2017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07DD7B-1F44-46A6-B57A-C64E96E99D5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39468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D0CEDC-D464-4A1F-AA66-9F9559FFD4ED}" type="datetimeFigureOut">
              <a:rPr lang="en-GB" smtClean="0"/>
              <a:t>27/11/2017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07DD7B-1F44-46A6-B57A-C64E96E99D5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68816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D0CEDC-D464-4A1F-AA66-9F9559FFD4ED}" type="datetimeFigureOut">
              <a:rPr lang="en-GB" smtClean="0"/>
              <a:t>27/11/2017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07DD7B-1F44-46A6-B57A-C64E96E99D5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593662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D0CEDC-D464-4A1F-AA66-9F9559FFD4ED}" type="datetimeFigureOut">
              <a:rPr lang="en-GB" smtClean="0"/>
              <a:t>27/11/2017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07DD7B-1F44-46A6-B57A-C64E96E99D5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618929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D0CEDC-D464-4A1F-AA66-9F9559FFD4ED}" type="datetimeFigureOut">
              <a:rPr lang="en-GB" smtClean="0"/>
              <a:t>27/11/2017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07DD7B-1F44-46A6-B57A-C64E96E99D5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117296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D0CEDC-D464-4A1F-AA66-9F9559FFD4ED}" type="datetimeFigureOut">
              <a:rPr lang="en-GB" smtClean="0"/>
              <a:t>27/11/2017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07DD7B-1F44-46A6-B57A-C64E96E99D5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961967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D0CEDC-D464-4A1F-AA66-9F9559FFD4ED}" type="datetimeFigureOut">
              <a:rPr lang="en-GB" smtClean="0"/>
              <a:t>27/11/2017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07DD7B-1F44-46A6-B57A-C64E96E99D5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709875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D0CEDC-D464-4A1F-AA66-9F9559FFD4ED}" type="datetimeFigureOut">
              <a:rPr lang="en-GB" smtClean="0"/>
              <a:t>27/11/2017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07DD7B-1F44-46A6-B57A-C64E96E99D5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68888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en-GB" altLang="en-US" sz="7200" dirty="0" smtClean="0">
                <a:solidFill>
                  <a:srgbClr val="660066"/>
                </a:solidFill>
              </a:rPr>
              <a:t/>
            </a:r>
            <a:br>
              <a:rPr lang="en-GB" altLang="en-US" sz="7200" dirty="0" smtClean="0">
                <a:solidFill>
                  <a:srgbClr val="660066"/>
                </a:solidFill>
              </a:rPr>
            </a:br>
            <a:r>
              <a:rPr lang="en-GB" altLang="en-US" sz="7200" dirty="0" smtClean="0">
                <a:solidFill>
                  <a:srgbClr val="660066"/>
                </a:solidFill>
              </a:rPr>
              <a:t>Part A: UK household indebtedness</a:t>
            </a:r>
            <a:endParaRPr lang="en-GB" sz="7200" dirty="0">
              <a:solidFill>
                <a:srgbClr val="6600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897044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1"/>
          <p:cNvSpPr>
            <a:spLocks noChangeArrowheads="1"/>
          </p:cNvSpPr>
          <p:nvPr/>
        </p:nvSpPr>
        <p:spPr bwMode="auto">
          <a:xfrm>
            <a:off x="57150" y="14299"/>
            <a:ext cx="9144000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buNone/>
            </a:pPr>
            <a:r>
              <a:rPr lang="en-GB" altLang="en-US" sz="2400" b="1" dirty="0">
                <a:solidFill>
                  <a:srgbClr val="660066"/>
                </a:solidFill>
              </a:rPr>
              <a:t>Chart A.16 </a:t>
            </a:r>
            <a:r>
              <a:rPr lang="en-GB" altLang="en-US" sz="2400" dirty="0">
                <a:solidFill>
                  <a:srgbClr val="660066"/>
                </a:solidFill>
              </a:rPr>
              <a:t>The loss rate of consumer credit in the </a:t>
            </a:r>
            <a:r>
              <a:rPr lang="en-GB" altLang="en-US" sz="2400" dirty="0" smtClean="0">
                <a:solidFill>
                  <a:srgbClr val="660066"/>
                </a:solidFill>
              </a:rPr>
              <a:t>stress test </a:t>
            </a:r>
            <a:r>
              <a:rPr lang="en-GB" altLang="en-US" sz="2400" dirty="0" smtClean="0">
                <a:solidFill>
                  <a:srgbClr val="660066"/>
                </a:solidFill>
              </a:rPr>
              <a:t>is consistent </a:t>
            </a:r>
            <a:r>
              <a:rPr lang="en-GB" altLang="en-US" sz="2400" dirty="0">
                <a:solidFill>
                  <a:srgbClr val="660066"/>
                </a:solidFill>
              </a:rPr>
              <a:t>with the average historical </a:t>
            </a:r>
            <a:r>
              <a:rPr lang="en-GB" altLang="en-US" sz="2400" dirty="0" smtClean="0">
                <a:solidFill>
                  <a:srgbClr val="660066"/>
                </a:solidFill>
              </a:rPr>
              <a:t>relationship </a:t>
            </a:r>
            <a:r>
              <a:rPr lang="en-GB" altLang="en-US" sz="2400" dirty="0" smtClean="0">
                <a:solidFill>
                  <a:srgbClr val="660066"/>
                </a:solidFill>
              </a:rPr>
              <a:t>between unemployment </a:t>
            </a:r>
            <a:r>
              <a:rPr lang="en-GB" altLang="en-US" sz="2400" dirty="0">
                <a:solidFill>
                  <a:srgbClr val="660066"/>
                </a:solidFill>
              </a:rPr>
              <a:t>and credit losses</a:t>
            </a:r>
            <a:endParaRPr lang="en-US" altLang="en-US" sz="2400" dirty="0">
              <a:solidFill>
                <a:srgbClr val="660066"/>
              </a:solidFill>
            </a:endParaRPr>
          </a:p>
        </p:txBody>
      </p:sp>
      <p:sp>
        <p:nvSpPr>
          <p:cNvPr id="28674" name="Rectangle 2"/>
          <p:cNvSpPr>
            <a:spLocks noChangeArrowheads="1"/>
          </p:cNvSpPr>
          <p:nvPr/>
        </p:nvSpPr>
        <p:spPr bwMode="auto">
          <a:xfrm>
            <a:off x="57150" y="5688131"/>
            <a:ext cx="9144000" cy="8617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en-GB" sz="1000" dirty="0"/>
              <a:t>Sources: Bank of England, ONS and Bank calculations</a:t>
            </a:r>
            <a:r>
              <a:rPr lang="en-GB" sz="1000" dirty="0" smtClean="0"/>
              <a:t>.</a:t>
            </a:r>
          </a:p>
          <a:p>
            <a:endParaRPr lang="en-GB" sz="1000" dirty="0"/>
          </a:p>
          <a:p>
            <a:pPr marL="228600" indent="-228600">
              <a:buAutoNum type="alphaLcParenBoth"/>
            </a:pPr>
            <a:r>
              <a:rPr lang="en-GB" sz="1000" dirty="0" smtClean="0"/>
              <a:t>Average </a:t>
            </a:r>
            <a:r>
              <a:rPr lang="en-GB" sz="1000" dirty="0"/>
              <a:t>impairment rate in the </a:t>
            </a:r>
            <a:r>
              <a:rPr lang="en-GB" sz="1000" dirty="0" smtClean="0"/>
              <a:t>first </a:t>
            </a:r>
            <a:r>
              <a:rPr lang="en-GB" sz="1000" dirty="0"/>
              <a:t>three years of the 2017 annual stress test against </a:t>
            </a:r>
            <a:r>
              <a:rPr lang="en-GB" sz="1000" dirty="0" smtClean="0"/>
              <a:t>the average </a:t>
            </a:r>
            <a:r>
              <a:rPr lang="en-GB" sz="1000" dirty="0"/>
              <a:t>annual increase in unemployment between 2015 Q4 and 2018 Q4 in </a:t>
            </a:r>
            <a:r>
              <a:rPr lang="en-GB" sz="1000" dirty="0" smtClean="0"/>
              <a:t>the 2017 </a:t>
            </a:r>
            <a:r>
              <a:rPr lang="en-GB" sz="1000" dirty="0"/>
              <a:t>annual stress-test scenario</a:t>
            </a:r>
            <a:r>
              <a:rPr lang="en-GB" sz="1000" dirty="0" smtClean="0"/>
              <a:t>.</a:t>
            </a:r>
          </a:p>
          <a:p>
            <a:pPr marL="228600" indent="-228600">
              <a:buAutoNum type="alphaLcParenBoth"/>
            </a:pPr>
            <a:r>
              <a:rPr lang="en-GB" sz="1000" dirty="0" smtClean="0"/>
              <a:t>Four-quarter </a:t>
            </a:r>
            <a:r>
              <a:rPr lang="en-GB" sz="1000" dirty="0"/>
              <a:t>moving sum of consumer credit write-offs at MFIs, divided by the </a:t>
            </a:r>
            <a:r>
              <a:rPr lang="en-GB" sz="1000" dirty="0" smtClean="0"/>
              <a:t>outstanding stock </a:t>
            </a:r>
            <a:r>
              <a:rPr lang="en-GB" sz="1000" dirty="0"/>
              <a:t>of consumer credit at MFIs one year earlier.</a:t>
            </a:r>
            <a:endParaRPr lang="en-GB" sz="1000" dirty="0">
              <a:latin typeface="+mj-lt"/>
              <a:cs typeface="Arial" panose="020B0604020202020204" pitchFamily="34" charset="0"/>
            </a:endParaRPr>
          </a:p>
        </p:txBody>
      </p:sp>
      <p:sp>
        <p:nvSpPr>
          <p:cNvPr id="3076" name="Rectangle 1"/>
          <p:cNvSpPr>
            <a:spLocks noChangeArrowheads="1"/>
          </p:cNvSpPr>
          <p:nvPr/>
        </p:nvSpPr>
        <p:spPr bwMode="auto">
          <a:xfrm>
            <a:off x="20637" y="1124744"/>
            <a:ext cx="918051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sz="1800" dirty="0"/>
              <a:t>Relationship between consumer credit write-offs and changes </a:t>
            </a:r>
            <a:r>
              <a:rPr lang="en-GB" sz="1800" dirty="0" smtClean="0"/>
              <a:t>in unemployment</a:t>
            </a:r>
            <a:endParaRPr lang="en-GB" altLang="en-US" sz="1800" baseline="30000" dirty="0"/>
          </a:p>
        </p:txBody>
      </p:sp>
      <p:pic>
        <p:nvPicPr>
          <p:cNvPr id="8194" name="Picture 2" descr="N:\SHARED\FSR\PNGs\Internet PNG and PDFs\3 - UK Household indebtedness (inc box 1)\Chart A.1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66965" y="1676300"/>
            <a:ext cx="3724370" cy="3788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458277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1"/>
          <p:cNvSpPr>
            <a:spLocks noChangeArrowheads="1"/>
          </p:cNvSpPr>
          <p:nvPr/>
        </p:nvSpPr>
        <p:spPr bwMode="auto">
          <a:xfrm>
            <a:off x="57150" y="0"/>
            <a:ext cx="914400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buNone/>
            </a:pPr>
            <a:r>
              <a:rPr lang="en-GB" altLang="en-US" sz="2400" b="1" dirty="0">
                <a:solidFill>
                  <a:srgbClr val="660066"/>
                </a:solidFill>
              </a:rPr>
              <a:t>Figure A.2 </a:t>
            </a:r>
            <a:r>
              <a:rPr lang="en-GB" altLang="en-US" sz="2400" dirty="0">
                <a:solidFill>
                  <a:srgbClr val="660066"/>
                </a:solidFill>
              </a:rPr>
              <a:t>FPC responses to UK </a:t>
            </a:r>
            <a:r>
              <a:rPr lang="en-GB" altLang="en-US" sz="2400" dirty="0" smtClean="0">
                <a:solidFill>
                  <a:srgbClr val="660066"/>
                </a:solidFill>
              </a:rPr>
              <a:t>financial </a:t>
            </a:r>
            <a:r>
              <a:rPr lang="en-GB" altLang="en-US" sz="2400" dirty="0">
                <a:solidFill>
                  <a:srgbClr val="660066"/>
                </a:solidFill>
              </a:rPr>
              <a:t>stability </a:t>
            </a:r>
            <a:r>
              <a:rPr lang="en-GB" altLang="en-US" sz="2400" dirty="0" smtClean="0">
                <a:solidFill>
                  <a:srgbClr val="660066"/>
                </a:solidFill>
              </a:rPr>
              <a:t>risks from </a:t>
            </a:r>
            <a:r>
              <a:rPr lang="en-GB" altLang="en-US" sz="2400" dirty="0">
                <a:solidFill>
                  <a:srgbClr val="660066"/>
                </a:solidFill>
              </a:rPr>
              <a:t>household indebtedness</a:t>
            </a:r>
            <a:endParaRPr lang="en-US" altLang="en-US" sz="2400" dirty="0">
              <a:solidFill>
                <a:srgbClr val="660066"/>
              </a:solidFill>
            </a:endParaRPr>
          </a:p>
        </p:txBody>
      </p:sp>
      <p:pic>
        <p:nvPicPr>
          <p:cNvPr id="10242" name="Picture 2" descr="N:\SHARED\FSR\PNGs\Internet PNG and PDFs\3 - UK Household indebtedness (inc box 1)\Fig. A.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7021" y="1340768"/>
            <a:ext cx="4904258" cy="40047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21370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1"/>
          <p:cNvSpPr>
            <a:spLocks noChangeArrowheads="1"/>
          </p:cNvSpPr>
          <p:nvPr/>
        </p:nvSpPr>
        <p:spPr bwMode="auto">
          <a:xfrm>
            <a:off x="57150" y="198965"/>
            <a:ext cx="914400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buNone/>
            </a:pPr>
            <a:r>
              <a:rPr lang="en-GB" altLang="en-US" sz="2400" b="1" dirty="0">
                <a:solidFill>
                  <a:srgbClr val="660066"/>
                </a:solidFill>
              </a:rPr>
              <a:t>Chart A </a:t>
            </a:r>
            <a:r>
              <a:rPr lang="en-GB" altLang="en-US" sz="2400" dirty="0">
                <a:solidFill>
                  <a:srgbClr val="660066"/>
                </a:solidFill>
              </a:rPr>
              <a:t>The proportion of households reporting </a:t>
            </a:r>
            <a:r>
              <a:rPr lang="en-GB" altLang="en-US" sz="2400" dirty="0" smtClean="0">
                <a:solidFill>
                  <a:srgbClr val="660066"/>
                </a:solidFill>
              </a:rPr>
              <a:t>high mortgage </a:t>
            </a:r>
            <a:r>
              <a:rPr lang="en-GB" altLang="en-US" sz="2400" dirty="0">
                <a:solidFill>
                  <a:srgbClr val="660066"/>
                </a:solidFill>
              </a:rPr>
              <a:t>debt to income multiples has </a:t>
            </a:r>
            <a:r>
              <a:rPr lang="en-GB" altLang="en-US" sz="2400" dirty="0" smtClean="0">
                <a:solidFill>
                  <a:srgbClr val="660066"/>
                </a:solidFill>
              </a:rPr>
              <a:t>increased recently</a:t>
            </a:r>
            <a:endParaRPr lang="en-US" altLang="en-US" sz="2400" dirty="0">
              <a:solidFill>
                <a:srgbClr val="660066"/>
              </a:solidFill>
            </a:endParaRPr>
          </a:p>
        </p:txBody>
      </p:sp>
      <p:sp>
        <p:nvSpPr>
          <p:cNvPr id="28674" name="Rectangle 2"/>
          <p:cNvSpPr>
            <a:spLocks noChangeArrowheads="1"/>
          </p:cNvSpPr>
          <p:nvPr/>
        </p:nvSpPr>
        <p:spPr bwMode="auto">
          <a:xfrm>
            <a:off x="57150" y="5611185"/>
            <a:ext cx="9144000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en-GB" sz="1000" dirty="0"/>
              <a:t>Sources: Living Costs and Food (LCF) Survey, NMG Consulting survey and Bank calculations</a:t>
            </a:r>
            <a:r>
              <a:rPr lang="en-GB" sz="1000" dirty="0" smtClean="0"/>
              <a:t>.</a:t>
            </a:r>
          </a:p>
          <a:p>
            <a:endParaRPr lang="en-GB" sz="1000" dirty="0"/>
          </a:p>
          <a:p>
            <a:pPr marL="228600" indent="-228600">
              <a:buAutoNum type="alphaLcParenBoth"/>
            </a:pPr>
            <a:r>
              <a:rPr lang="en-GB" sz="1000" dirty="0" smtClean="0"/>
              <a:t>Ratio </a:t>
            </a:r>
            <a:r>
              <a:rPr lang="en-GB" sz="1000" dirty="0"/>
              <a:t>of outstanding mortgage debt to pre-tax annual income</a:t>
            </a:r>
            <a:r>
              <a:rPr lang="en-GB" sz="1000" dirty="0" smtClean="0"/>
              <a:t>.</a:t>
            </a:r>
          </a:p>
          <a:p>
            <a:pPr marL="228600" indent="-228600">
              <a:buAutoNum type="alphaLcParenBoth"/>
            </a:pPr>
            <a:r>
              <a:rPr lang="en-GB" sz="1000" dirty="0" smtClean="0"/>
              <a:t>Data </a:t>
            </a:r>
            <a:r>
              <a:rPr lang="en-GB" sz="1000" dirty="0"/>
              <a:t>in solid lines up to 2015 are based on responses to the LCF Survey. LCF Survey data </a:t>
            </a:r>
            <a:r>
              <a:rPr lang="en-GB" sz="1000" dirty="0" smtClean="0"/>
              <a:t>are on </a:t>
            </a:r>
            <a:r>
              <a:rPr lang="en-GB" sz="1000"/>
              <a:t>a </a:t>
            </a:r>
            <a:r>
              <a:rPr lang="en-GB" sz="1000" smtClean="0"/>
              <a:t>financial-year </a:t>
            </a:r>
            <a:r>
              <a:rPr lang="en-GB" sz="1000" dirty="0"/>
              <a:t>basis up until 2015/16, shown in the chart as 2015. Data in dashed </a:t>
            </a:r>
            <a:r>
              <a:rPr lang="en-GB" sz="1000" dirty="0" smtClean="0"/>
              <a:t>lines from </a:t>
            </a:r>
            <a:r>
              <a:rPr lang="en-GB" sz="1000" dirty="0"/>
              <a:t>2012 onwards are based on responses to the NMG Consulting survey. NMG data </a:t>
            </a:r>
            <a:r>
              <a:rPr lang="en-GB" sz="1000" dirty="0" smtClean="0"/>
              <a:t>are from </a:t>
            </a:r>
            <a:r>
              <a:rPr lang="en-GB" sz="1000" dirty="0"/>
              <a:t>the H2 surveys only. NMG data before 2015 have been adjusted for a change in </a:t>
            </a:r>
            <a:r>
              <a:rPr lang="en-GB" sz="1000" dirty="0" smtClean="0"/>
              <a:t>the income definition</a:t>
            </a:r>
            <a:r>
              <a:rPr lang="en-GB" sz="1000" dirty="0"/>
              <a:t>.</a:t>
            </a:r>
            <a:endParaRPr lang="en-GB" sz="1000" dirty="0">
              <a:latin typeface="+mj-lt"/>
              <a:cs typeface="Arial" panose="020B0604020202020204" pitchFamily="34" charset="0"/>
            </a:endParaRPr>
          </a:p>
        </p:txBody>
      </p:sp>
      <p:sp>
        <p:nvSpPr>
          <p:cNvPr id="3076" name="Rectangle 1"/>
          <p:cNvSpPr>
            <a:spLocks noChangeArrowheads="1"/>
          </p:cNvSpPr>
          <p:nvPr/>
        </p:nvSpPr>
        <p:spPr bwMode="auto">
          <a:xfrm>
            <a:off x="38893" y="1029962"/>
            <a:ext cx="918051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sz="1800" dirty="0"/>
              <a:t>Distribution of mortgage debt to </a:t>
            </a:r>
            <a:r>
              <a:rPr lang="en-GB" sz="1800" dirty="0" smtClean="0"/>
              <a:t>income</a:t>
            </a:r>
            <a:r>
              <a:rPr lang="en-GB" sz="1800" baseline="30000" dirty="0" smtClean="0"/>
              <a:t>(a</a:t>
            </a:r>
            <a:r>
              <a:rPr lang="en-GB" sz="1800" baseline="30000" dirty="0"/>
              <a:t>)(b)</a:t>
            </a:r>
            <a:endParaRPr lang="en-GB" altLang="en-US" sz="1800" baseline="30000" dirty="0"/>
          </a:p>
        </p:txBody>
      </p:sp>
      <p:pic>
        <p:nvPicPr>
          <p:cNvPr id="11266" name="Picture 2" descr="N:\SHARED\FSR\PNGs\Internet PNG and PDFs\3 - UK Household indebtedness (inc box 1)\Chart A - Box 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6307" y="1671315"/>
            <a:ext cx="4285686" cy="35158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792936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1"/>
          <p:cNvSpPr>
            <a:spLocks noChangeArrowheads="1"/>
          </p:cNvSpPr>
          <p:nvPr/>
        </p:nvSpPr>
        <p:spPr bwMode="auto">
          <a:xfrm>
            <a:off x="57150" y="198965"/>
            <a:ext cx="914400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buNone/>
            </a:pPr>
            <a:r>
              <a:rPr lang="en-GB" altLang="en-US" sz="2400" b="1" dirty="0">
                <a:solidFill>
                  <a:srgbClr val="660066"/>
                </a:solidFill>
              </a:rPr>
              <a:t>Figure A </a:t>
            </a:r>
            <a:r>
              <a:rPr lang="en-GB" altLang="en-US" sz="2400" dirty="0">
                <a:solidFill>
                  <a:srgbClr val="660066"/>
                </a:solidFill>
              </a:rPr>
              <a:t>Up to 17% of households in the NMG </a:t>
            </a:r>
            <a:r>
              <a:rPr lang="en-GB" altLang="en-US" sz="2400" dirty="0" smtClean="0">
                <a:solidFill>
                  <a:srgbClr val="660066"/>
                </a:solidFill>
              </a:rPr>
              <a:t>survey perceive </a:t>
            </a:r>
            <a:r>
              <a:rPr lang="en-GB" altLang="en-US" sz="2400" dirty="0">
                <a:solidFill>
                  <a:srgbClr val="660066"/>
                </a:solidFill>
              </a:rPr>
              <a:t>themselves as vulnerable due to problems </a:t>
            </a:r>
            <a:r>
              <a:rPr lang="en-GB" altLang="en-US" sz="2400" dirty="0" smtClean="0">
                <a:solidFill>
                  <a:srgbClr val="660066"/>
                </a:solidFill>
              </a:rPr>
              <a:t>with debt</a:t>
            </a:r>
            <a:endParaRPr lang="en-US" altLang="en-US" sz="2400" dirty="0">
              <a:solidFill>
                <a:srgbClr val="660066"/>
              </a:solidFill>
            </a:endParaRPr>
          </a:p>
        </p:txBody>
      </p:sp>
      <p:sp>
        <p:nvSpPr>
          <p:cNvPr id="28674" name="Rectangle 2"/>
          <p:cNvSpPr>
            <a:spLocks noChangeArrowheads="1"/>
          </p:cNvSpPr>
          <p:nvPr/>
        </p:nvSpPr>
        <p:spPr bwMode="auto">
          <a:xfrm>
            <a:off x="57150" y="5534243"/>
            <a:ext cx="9144000" cy="11695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en-GB" sz="1000" dirty="0"/>
              <a:t>Sources: NMG Consulting survey and Bank calculations</a:t>
            </a:r>
            <a:r>
              <a:rPr lang="en-GB" sz="1000" dirty="0" smtClean="0"/>
              <a:t>.</a:t>
            </a:r>
          </a:p>
          <a:p>
            <a:endParaRPr lang="en-GB" sz="1000" dirty="0"/>
          </a:p>
          <a:p>
            <a:pPr marL="228600" indent="-228600">
              <a:buAutoNum type="alphaLcParenBoth"/>
            </a:pPr>
            <a:r>
              <a:rPr lang="en-GB" sz="1000" dirty="0" smtClean="0"/>
              <a:t>Figure </a:t>
            </a:r>
            <a:r>
              <a:rPr lang="en-GB" sz="1000" dirty="0"/>
              <a:t>is not to scale</a:t>
            </a:r>
            <a:r>
              <a:rPr lang="en-GB" sz="1000" dirty="0" smtClean="0"/>
              <a:t>.</a:t>
            </a:r>
          </a:p>
          <a:p>
            <a:pPr marL="228600" indent="-228600">
              <a:buAutoNum type="alphaLcParenBoth"/>
            </a:pPr>
            <a:r>
              <a:rPr lang="en-GB" sz="1000" dirty="0" smtClean="0"/>
              <a:t>Households </a:t>
            </a:r>
            <a:r>
              <a:rPr lang="en-GB" sz="1000" dirty="0"/>
              <a:t>reporting that they </a:t>
            </a:r>
            <a:r>
              <a:rPr lang="en-GB" sz="1000" dirty="0" smtClean="0"/>
              <a:t>find </a:t>
            </a:r>
            <a:r>
              <a:rPr lang="en-GB" sz="1000" dirty="0"/>
              <a:t>unsecured debt repayments to be a heavy burden </a:t>
            </a:r>
            <a:r>
              <a:rPr lang="en-GB" sz="1000" dirty="0" smtClean="0"/>
              <a:t>or that </a:t>
            </a:r>
            <a:r>
              <a:rPr lang="en-GB" sz="1000" dirty="0"/>
              <a:t>they have </a:t>
            </a:r>
            <a:r>
              <a:rPr lang="en-GB" sz="1000" dirty="0" smtClean="0"/>
              <a:t>difficulty </a:t>
            </a:r>
            <a:r>
              <a:rPr lang="en-GB" sz="1000" dirty="0"/>
              <a:t>with mortgage payments</a:t>
            </a:r>
            <a:r>
              <a:rPr lang="en-GB" sz="1000" dirty="0" smtClean="0"/>
              <a:t>.</a:t>
            </a:r>
          </a:p>
          <a:p>
            <a:pPr marL="228600" indent="-228600">
              <a:buAutoNum type="alphaLcParenBoth"/>
            </a:pPr>
            <a:r>
              <a:rPr lang="en-GB" sz="1000" dirty="0" smtClean="0"/>
              <a:t>Households </a:t>
            </a:r>
            <a:r>
              <a:rPr lang="en-GB" sz="1000" dirty="0"/>
              <a:t>reporting that they are very concerned about their current level of debt</a:t>
            </a:r>
            <a:r>
              <a:rPr lang="en-GB" sz="1000" dirty="0" smtClean="0"/>
              <a:t>.</a:t>
            </a:r>
          </a:p>
          <a:p>
            <a:pPr marL="228600" indent="-228600">
              <a:buAutoNum type="alphaLcParenBoth"/>
            </a:pPr>
            <a:r>
              <a:rPr lang="en-GB" sz="1000" dirty="0" smtClean="0"/>
              <a:t>Households </a:t>
            </a:r>
            <a:r>
              <a:rPr lang="en-GB" sz="1000" dirty="0"/>
              <a:t>reporting that they have been more than two months behind on their </a:t>
            </a:r>
            <a:r>
              <a:rPr lang="en-GB" sz="1000" dirty="0" smtClean="0"/>
              <a:t>debt repayments </a:t>
            </a:r>
            <a:r>
              <a:rPr lang="en-GB" sz="1000" dirty="0"/>
              <a:t>in the past twelve months</a:t>
            </a:r>
            <a:r>
              <a:rPr lang="en-GB" sz="1000" dirty="0" smtClean="0"/>
              <a:t>.</a:t>
            </a:r>
          </a:p>
          <a:p>
            <a:pPr marL="228600" indent="-228600">
              <a:buAutoNum type="alphaLcParenBoth"/>
            </a:pPr>
            <a:r>
              <a:rPr lang="en-GB" sz="1000" dirty="0" smtClean="0"/>
              <a:t>Households </a:t>
            </a:r>
            <a:r>
              <a:rPr lang="en-GB" sz="1000" dirty="0"/>
              <a:t>reporting problems in any of the questions explained in footnotes (b)–(d).</a:t>
            </a:r>
            <a:endParaRPr lang="en-GB" sz="1000" dirty="0">
              <a:latin typeface="+mj-lt"/>
              <a:cs typeface="Arial" panose="020B0604020202020204" pitchFamily="34" charset="0"/>
            </a:endParaRPr>
          </a:p>
        </p:txBody>
      </p:sp>
      <p:sp>
        <p:nvSpPr>
          <p:cNvPr id="3076" name="Rectangle 1"/>
          <p:cNvSpPr>
            <a:spLocks noChangeArrowheads="1"/>
          </p:cNvSpPr>
          <p:nvPr/>
        </p:nvSpPr>
        <p:spPr bwMode="auto">
          <a:xfrm>
            <a:off x="0" y="1041130"/>
            <a:ext cx="918051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buNone/>
            </a:pPr>
            <a:r>
              <a:rPr lang="en-GB" sz="1800" dirty="0" smtClean="0"/>
              <a:t>Percent </a:t>
            </a:r>
            <a:r>
              <a:rPr lang="en-GB" sz="1800" dirty="0"/>
              <a:t>of households indicating problems with debt in </a:t>
            </a:r>
            <a:r>
              <a:rPr lang="en-GB" sz="1800" dirty="0" smtClean="0"/>
              <a:t>the 2017 </a:t>
            </a:r>
            <a:r>
              <a:rPr lang="en-GB" sz="1800" dirty="0"/>
              <a:t>H2 NMG </a:t>
            </a:r>
            <a:r>
              <a:rPr lang="en-GB" sz="1800" dirty="0" smtClean="0"/>
              <a:t>survey</a:t>
            </a:r>
            <a:r>
              <a:rPr lang="en-GB" sz="1800" baseline="30000" dirty="0" smtClean="0"/>
              <a:t>(a</a:t>
            </a:r>
            <a:r>
              <a:rPr lang="en-GB" sz="1800" baseline="30000" dirty="0"/>
              <a:t>)</a:t>
            </a:r>
            <a:endParaRPr lang="en-GB" altLang="en-US" sz="1800" baseline="30000" dirty="0"/>
          </a:p>
        </p:txBody>
      </p:sp>
      <p:pic>
        <p:nvPicPr>
          <p:cNvPr id="12290" name="Picture 2" descr="N:\SHARED\FSR\PNGs\Internet PNG and PDFs\3 - UK Household indebtedness (inc box 1)\Fig. A - Box 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49681" y="1892087"/>
            <a:ext cx="4158938" cy="34907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792936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1"/>
          <p:cNvSpPr>
            <a:spLocks noChangeArrowheads="1"/>
          </p:cNvSpPr>
          <p:nvPr/>
        </p:nvSpPr>
        <p:spPr bwMode="auto">
          <a:xfrm>
            <a:off x="57150" y="105350"/>
            <a:ext cx="91440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buNone/>
            </a:pPr>
            <a:r>
              <a:rPr lang="en-GB" altLang="en-US" sz="2400" b="1" dirty="0">
                <a:solidFill>
                  <a:srgbClr val="660066"/>
                </a:solidFill>
              </a:rPr>
              <a:t>Chart A.9 </a:t>
            </a:r>
            <a:r>
              <a:rPr lang="en-GB" altLang="en-US" sz="2400" dirty="0">
                <a:solidFill>
                  <a:srgbClr val="660066"/>
                </a:solidFill>
              </a:rPr>
              <a:t>Household debt is high relative to income</a:t>
            </a:r>
            <a:endParaRPr lang="en-US" altLang="en-US" sz="2400" dirty="0">
              <a:solidFill>
                <a:srgbClr val="660066"/>
              </a:solidFill>
            </a:endParaRPr>
          </a:p>
        </p:txBody>
      </p:sp>
      <p:sp>
        <p:nvSpPr>
          <p:cNvPr id="28674" name="Rectangle 2"/>
          <p:cNvSpPr>
            <a:spLocks noChangeArrowheads="1"/>
          </p:cNvSpPr>
          <p:nvPr/>
        </p:nvSpPr>
        <p:spPr bwMode="auto">
          <a:xfrm>
            <a:off x="64584" y="5457616"/>
            <a:ext cx="9144000" cy="11695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en-GB" sz="1000" dirty="0"/>
              <a:t>Sources: Bank of England, ONS and Bank </a:t>
            </a:r>
            <a:r>
              <a:rPr lang="en-GB" sz="1000" dirty="0" smtClean="0"/>
              <a:t>calculations.</a:t>
            </a:r>
          </a:p>
          <a:p>
            <a:endParaRPr lang="en-GB" sz="1000" dirty="0"/>
          </a:p>
          <a:p>
            <a:pPr marL="228600" indent="-228600">
              <a:buFont typeface="+mj-lt"/>
              <a:buAutoNum type="alphaLcParenR"/>
            </a:pPr>
            <a:r>
              <a:rPr lang="en-GB" sz="1000" dirty="0" smtClean="0"/>
              <a:t>All </a:t>
            </a:r>
            <a:r>
              <a:rPr lang="en-GB" sz="1000" dirty="0"/>
              <a:t>data are seasonally adjusted unless otherwise stated. Household sector liabilities as </a:t>
            </a:r>
            <a:r>
              <a:rPr lang="en-GB" sz="1000" dirty="0" smtClean="0"/>
              <a:t>a percentage </a:t>
            </a:r>
            <a:r>
              <a:rPr lang="en-GB" sz="1000" dirty="0"/>
              <a:t>of four-quarter moving sum of household disposable income. </a:t>
            </a:r>
            <a:r>
              <a:rPr lang="en-GB" sz="1000" dirty="0" smtClean="0"/>
              <a:t>Household disposable </a:t>
            </a:r>
            <a:r>
              <a:rPr lang="en-GB" sz="1000" dirty="0"/>
              <a:t>income series is adjusted for </a:t>
            </a:r>
            <a:r>
              <a:rPr lang="en-GB" sz="1000" dirty="0" smtClean="0"/>
              <a:t>financial </a:t>
            </a:r>
            <a:r>
              <a:rPr lang="en-GB" sz="1000" dirty="0"/>
              <a:t>intermediation services indirectly </a:t>
            </a:r>
            <a:r>
              <a:rPr lang="en-GB" sz="1000" dirty="0" smtClean="0"/>
              <a:t>measured (FISIM</a:t>
            </a:r>
            <a:r>
              <a:rPr lang="en-GB" sz="1000" dirty="0"/>
              <a:t>). Household sector liabilities exclude unfunded pension liabilities and </a:t>
            </a:r>
            <a:r>
              <a:rPr lang="en-GB" sz="1000" dirty="0" smtClean="0"/>
              <a:t>financial derivatives </a:t>
            </a:r>
            <a:r>
              <a:rPr lang="en-GB" sz="1000" dirty="0"/>
              <a:t>associated with </a:t>
            </a:r>
            <a:r>
              <a:rPr lang="en-GB" sz="1000" dirty="0" smtClean="0"/>
              <a:t>non-profit </a:t>
            </a:r>
            <a:r>
              <a:rPr lang="en-GB" sz="1000" dirty="0"/>
              <a:t>institutions serving households (NPISH), and </a:t>
            </a:r>
            <a:r>
              <a:rPr lang="en-GB" sz="1000" dirty="0" smtClean="0"/>
              <a:t>are non </a:t>
            </a:r>
            <a:r>
              <a:rPr lang="en-GB" sz="1000" dirty="0"/>
              <a:t>seasonally adjusted. The stock of outstanding income-contingent student loans </a:t>
            </a:r>
            <a:r>
              <a:rPr lang="en-GB" sz="1000" dirty="0" smtClean="0"/>
              <a:t>has been </a:t>
            </a:r>
            <a:r>
              <a:rPr lang="en-GB" sz="1000" dirty="0"/>
              <a:t>projected to 2017 Q2 using historical growth rates. Other household sector </a:t>
            </a:r>
            <a:r>
              <a:rPr lang="en-GB" sz="1000" dirty="0" smtClean="0"/>
              <a:t>liabilities includes </a:t>
            </a:r>
            <a:r>
              <a:rPr lang="en-GB" sz="1000" dirty="0"/>
              <a:t>loans to unincorporated businesses (for example, sole traders), loans to NPISH, </a:t>
            </a:r>
            <a:r>
              <a:rPr lang="en-GB" sz="1000" dirty="0" smtClean="0"/>
              <a:t>and household </a:t>
            </a:r>
            <a:r>
              <a:rPr lang="en-GB" sz="1000" dirty="0"/>
              <a:t>bills that are due but not yet paid.</a:t>
            </a:r>
            <a:endParaRPr lang="en-GB" sz="1000" dirty="0">
              <a:latin typeface="+mj-lt"/>
              <a:cs typeface="Arial" panose="020B0604020202020204" pitchFamily="34" charset="0"/>
            </a:endParaRPr>
          </a:p>
        </p:txBody>
      </p:sp>
      <p:sp>
        <p:nvSpPr>
          <p:cNvPr id="3076" name="Rectangle 1"/>
          <p:cNvSpPr>
            <a:spLocks noChangeArrowheads="1"/>
          </p:cNvSpPr>
          <p:nvPr/>
        </p:nvSpPr>
        <p:spPr bwMode="auto">
          <a:xfrm>
            <a:off x="28071" y="567812"/>
            <a:ext cx="918051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sz="1800" dirty="0"/>
              <a:t>UK household debt to income </a:t>
            </a:r>
            <a:r>
              <a:rPr lang="en-GB" sz="1800" dirty="0" smtClean="0"/>
              <a:t>ratio</a:t>
            </a:r>
            <a:r>
              <a:rPr lang="en-GB" sz="1800" baseline="30000" dirty="0" smtClean="0"/>
              <a:t>(a</a:t>
            </a:r>
            <a:r>
              <a:rPr lang="en-GB" sz="1800" baseline="30000" dirty="0"/>
              <a:t>)</a:t>
            </a:r>
            <a:endParaRPr lang="en-GB" altLang="en-US" sz="1800" baseline="30000" dirty="0"/>
          </a:p>
        </p:txBody>
      </p:sp>
      <p:pic>
        <p:nvPicPr>
          <p:cNvPr id="2" name="Picture 2" descr="N:\SHARED\FSR\PNGs\Internet PNG and PDFs\3 - UK Household indebtedness (inc box 1)\Chart A.9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74615" y="1196752"/>
            <a:ext cx="4109070" cy="3819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85371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1"/>
          <p:cNvSpPr>
            <a:spLocks noChangeArrowheads="1"/>
          </p:cNvSpPr>
          <p:nvPr/>
        </p:nvSpPr>
        <p:spPr bwMode="auto">
          <a:xfrm>
            <a:off x="19168" y="18350"/>
            <a:ext cx="914400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buNone/>
            </a:pPr>
            <a:r>
              <a:rPr lang="en-GB" altLang="en-US" sz="2400" b="1" dirty="0">
                <a:solidFill>
                  <a:srgbClr val="660066"/>
                </a:solidFill>
              </a:rPr>
              <a:t>Figure A.1 </a:t>
            </a:r>
            <a:r>
              <a:rPr lang="en-GB" altLang="en-US" sz="2400" dirty="0">
                <a:solidFill>
                  <a:srgbClr val="660066"/>
                </a:solidFill>
              </a:rPr>
              <a:t>Household debt poses risks to UK </a:t>
            </a:r>
            <a:r>
              <a:rPr lang="en-GB" altLang="en-US" sz="2400" dirty="0" smtClean="0">
                <a:solidFill>
                  <a:srgbClr val="660066"/>
                </a:solidFill>
              </a:rPr>
              <a:t>financial stability </a:t>
            </a:r>
            <a:r>
              <a:rPr lang="en-GB" altLang="en-US" sz="2400" dirty="0">
                <a:solidFill>
                  <a:srgbClr val="660066"/>
                </a:solidFill>
              </a:rPr>
              <a:t>and the UK economy through two </a:t>
            </a:r>
            <a:r>
              <a:rPr lang="en-GB" altLang="en-US" sz="2400" dirty="0" smtClean="0">
                <a:solidFill>
                  <a:srgbClr val="660066"/>
                </a:solidFill>
              </a:rPr>
              <a:t>main channels</a:t>
            </a:r>
            <a:endParaRPr lang="en-US" altLang="en-US" sz="2400" dirty="0">
              <a:solidFill>
                <a:srgbClr val="660066"/>
              </a:solidFill>
            </a:endParaRPr>
          </a:p>
        </p:txBody>
      </p:sp>
      <p:sp>
        <p:nvSpPr>
          <p:cNvPr id="28674" name="Rectangle 2"/>
          <p:cNvSpPr>
            <a:spLocks noChangeArrowheads="1"/>
          </p:cNvSpPr>
          <p:nvPr/>
        </p:nvSpPr>
        <p:spPr bwMode="auto">
          <a:xfrm>
            <a:off x="57150" y="5995907"/>
            <a:ext cx="9144000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en-GB" sz="1000" dirty="0"/>
              <a:t>Sources: Bank of England and ONS.</a:t>
            </a:r>
            <a:endParaRPr lang="en-GB" sz="1000" dirty="0">
              <a:latin typeface="+mj-lt"/>
              <a:cs typeface="Arial" panose="020B0604020202020204" pitchFamily="34" charset="0"/>
            </a:endParaRPr>
          </a:p>
        </p:txBody>
      </p:sp>
      <p:pic>
        <p:nvPicPr>
          <p:cNvPr id="9218" name="Picture 2" descr="N:\SHARED\FSR\PNGs\Internet PNG and PDFs\3 - UK Household indebtedness (inc box 1)\Fig. A.1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82916" y="908720"/>
            <a:ext cx="3092468" cy="4921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012921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1"/>
          <p:cNvSpPr>
            <a:spLocks noChangeArrowheads="1"/>
          </p:cNvSpPr>
          <p:nvPr/>
        </p:nvSpPr>
        <p:spPr bwMode="auto">
          <a:xfrm>
            <a:off x="57150" y="-79316"/>
            <a:ext cx="914400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buNone/>
            </a:pPr>
            <a:r>
              <a:rPr lang="en-GB" altLang="en-US" sz="2400" b="1" dirty="0">
                <a:solidFill>
                  <a:srgbClr val="660066"/>
                </a:solidFill>
              </a:rPr>
              <a:t>Chart A.10 </a:t>
            </a:r>
            <a:r>
              <a:rPr lang="en-GB" altLang="en-US" sz="2400" dirty="0">
                <a:solidFill>
                  <a:srgbClr val="660066"/>
                </a:solidFill>
              </a:rPr>
              <a:t>Households with high debt-servicing </a:t>
            </a:r>
            <a:r>
              <a:rPr lang="en-GB" altLang="en-US" sz="2400" dirty="0" smtClean="0">
                <a:solidFill>
                  <a:srgbClr val="660066"/>
                </a:solidFill>
              </a:rPr>
              <a:t>ratios (DSRs</a:t>
            </a:r>
            <a:r>
              <a:rPr lang="en-GB" altLang="en-US" sz="2400" dirty="0">
                <a:solidFill>
                  <a:srgbClr val="660066"/>
                </a:solidFill>
              </a:rPr>
              <a:t>) can experience much greater </a:t>
            </a:r>
            <a:r>
              <a:rPr lang="en-GB" altLang="en-US" sz="2400" dirty="0" smtClean="0">
                <a:solidFill>
                  <a:srgbClr val="660066"/>
                </a:solidFill>
              </a:rPr>
              <a:t>repayment difficulties</a:t>
            </a:r>
            <a:endParaRPr lang="en-US" altLang="en-US" sz="2400" dirty="0">
              <a:solidFill>
                <a:srgbClr val="660066"/>
              </a:solidFill>
            </a:endParaRPr>
          </a:p>
        </p:txBody>
      </p:sp>
      <p:sp>
        <p:nvSpPr>
          <p:cNvPr id="28674" name="Rectangle 2"/>
          <p:cNvSpPr>
            <a:spLocks noChangeArrowheads="1"/>
          </p:cNvSpPr>
          <p:nvPr/>
        </p:nvSpPr>
        <p:spPr bwMode="auto">
          <a:xfrm>
            <a:off x="57150" y="5765075"/>
            <a:ext cx="91440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en-GB" sz="1000" dirty="0"/>
              <a:t>Sources: NMG Consulting survey, Wealth and Asset Survey and Bank calculations</a:t>
            </a:r>
            <a:r>
              <a:rPr lang="en-GB" sz="1000" dirty="0" smtClean="0"/>
              <a:t>.</a:t>
            </a:r>
          </a:p>
          <a:p>
            <a:endParaRPr lang="en-GB" sz="1000" dirty="0" smtClean="0"/>
          </a:p>
          <a:p>
            <a:pPr marL="228600" indent="-228600">
              <a:buFont typeface="+mj-lt"/>
              <a:buAutoNum type="alphaLcParenR"/>
            </a:pPr>
            <a:r>
              <a:rPr lang="en-GB" sz="1000" dirty="0" smtClean="0"/>
              <a:t>The </a:t>
            </a:r>
            <a:r>
              <a:rPr lang="en-GB" sz="1000" dirty="0"/>
              <a:t>share of mortgagors who have been in arrears for at least two months. The </a:t>
            </a:r>
            <a:r>
              <a:rPr lang="en-GB" sz="1000" dirty="0" smtClean="0"/>
              <a:t>mortgage DSR </a:t>
            </a:r>
            <a:r>
              <a:rPr lang="en-GB" sz="1000" dirty="0"/>
              <a:t>is calculated as total mortgage payments (including principal repayments) as </a:t>
            </a:r>
            <a:r>
              <a:rPr lang="en-GB" sz="1000" dirty="0" smtClean="0"/>
              <a:t>a percentage </a:t>
            </a:r>
            <a:r>
              <a:rPr lang="en-GB" sz="1000" dirty="0"/>
              <a:t>of pre-tax income. Calculation excludes those whose DSR exceeds 100</a:t>
            </a:r>
            <a:r>
              <a:rPr lang="en-GB" sz="1000" dirty="0" smtClean="0"/>
              <a:t>%. Reported </a:t>
            </a:r>
            <a:r>
              <a:rPr lang="en-GB" sz="1000" dirty="0"/>
              <a:t>repayments may not account for endowment mortgage </a:t>
            </a:r>
            <a:r>
              <a:rPr lang="en-GB" sz="1000" dirty="0" err="1"/>
              <a:t>premia</a:t>
            </a:r>
            <a:r>
              <a:rPr lang="en-GB" sz="1000" dirty="0"/>
              <a:t>.</a:t>
            </a:r>
            <a:endParaRPr lang="en-GB" sz="1000" dirty="0">
              <a:latin typeface="+mj-lt"/>
              <a:cs typeface="Arial" panose="020B0604020202020204" pitchFamily="34" charset="0"/>
            </a:endParaRPr>
          </a:p>
        </p:txBody>
      </p:sp>
      <p:sp>
        <p:nvSpPr>
          <p:cNvPr id="3076" name="Rectangle 1"/>
          <p:cNvSpPr>
            <a:spLocks noChangeArrowheads="1"/>
          </p:cNvSpPr>
          <p:nvPr/>
        </p:nvSpPr>
        <p:spPr bwMode="auto">
          <a:xfrm>
            <a:off x="57150" y="752478"/>
            <a:ext cx="918051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sz="1800" dirty="0"/>
              <a:t>Households in two-month arrears by mortgage DSR</a:t>
            </a:r>
            <a:endParaRPr lang="en-GB" altLang="en-US" sz="1800" baseline="30000" dirty="0"/>
          </a:p>
        </p:txBody>
      </p:sp>
      <p:pic>
        <p:nvPicPr>
          <p:cNvPr id="2050" name="Picture 2" descr="N:\SHARED\FSR\PNGs\Internet PNG and PDFs\3 - UK Household indebtedness (inc box 1)\Chart A.10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91377" y="1213385"/>
            <a:ext cx="4475546" cy="38565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490295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1"/>
          <p:cNvSpPr>
            <a:spLocks noChangeArrowheads="1"/>
          </p:cNvSpPr>
          <p:nvPr/>
        </p:nvSpPr>
        <p:spPr bwMode="auto">
          <a:xfrm>
            <a:off x="57150" y="-79316"/>
            <a:ext cx="914400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buNone/>
            </a:pPr>
            <a:r>
              <a:rPr lang="en-GB" altLang="en-US" sz="2400" b="1" dirty="0">
                <a:solidFill>
                  <a:srgbClr val="660066"/>
                </a:solidFill>
              </a:rPr>
              <a:t>Chart A.11 </a:t>
            </a:r>
            <a:r>
              <a:rPr lang="en-GB" altLang="en-US" sz="2400" dirty="0">
                <a:solidFill>
                  <a:srgbClr val="660066"/>
                </a:solidFill>
              </a:rPr>
              <a:t>An interest rate or unemployment </a:t>
            </a:r>
            <a:r>
              <a:rPr lang="en-GB" altLang="en-US" sz="2400" dirty="0" smtClean="0">
                <a:solidFill>
                  <a:srgbClr val="660066"/>
                </a:solidFill>
              </a:rPr>
              <a:t>shock could </a:t>
            </a:r>
            <a:r>
              <a:rPr lang="en-GB" altLang="en-US" sz="2400" dirty="0">
                <a:solidFill>
                  <a:srgbClr val="660066"/>
                </a:solidFill>
              </a:rPr>
              <a:t>challenge households’ ability to service </a:t>
            </a:r>
            <a:r>
              <a:rPr lang="en-GB" altLang="en-US" sz="2400" dirty="0" smtClean="0">
                <a:solidFill>
                  <a:srgbClr val="660066"/>
                </a:solidFill>
              </a:rPr>
              <a:t>their mortgage </a:t>
            </a:r>
            <a:r>
              <a:rPr lang="en-GB" altLang="en-US" sz="2400" dirty="0">
                <a:solidFill>
                  <a:srgbClr val="660066"/>
                </a:solidFill>
              </a:rPr>
              <a:t>debts</a:t>
            </a:r>
            <a:endParaRPr lang="en-US" altLang="en-US" sz="2400" dirty="0">
              <a:solidFill>
                <a:srgbClr val="660066"/>
              </a:solidFill>
            </a:endParaRPr>
          </a:p>
        </p:txBody>
      </p:sp>
      <p:sp>
        <p:nvSpPr>
          <p:cNvPr id="28674" name="Rectangle 2"/>
          <p:cNvSpPr>
            <a:spLocks noChangeArrowheads="1"/>
          </p:cNvSpPr>
          <p:nvPr/>
        </p:nvSpPr>
        <p:spPr bwMode="auto">
          <a:xfrm>
            <a:off x="57150" y="5534243"/>
            <a:ext cx="9144000" cy="11695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en-GB" sz="1000" dirty="0"/>
              <a:t>Sources: Bank of England, British Household Panel Survey/Understanding Society (BHPS/US</a:t>
            </a:r>
            <a:r>
              <a:rPr lang="en-GB" sz="1000" dirty="0" smtClean="0"/>
              <a:t>), NMG </a:t>
            </a:r>
            <a:r>
              <a:rPr lang="en-GB" sz="1000" dirty="0"/>
              <a:t>Consulting survey and Bank calculations</a:t>
            </a:r>
            <a:r>
              <a:rPr lang="en-GB" sz="1000" dirty="0" smtClean="0"/>
              <a:t>.</a:t>
            </a:r>
          </a:p>
          <a:p>
            <a:endParaRPr lang="en-GB" sz="1000" dirty="0" smtClean="0"/>
          </a:p>
          <a:p>
            <a:pPr marL="228600" indent="-228600">
              <a:buAutoNum type="alphaLcParenBoth"/>
            </a:pPr>
            <a:r>
              <a:rPr lang="en-GB" sz="1000" dirty="0" smtClean="0"/>
              <a:t>Mortgage </a:t>
            </a:r>
            <a:r>
              <a:rPr lang="en-GB" sz="1000" dirty="0"/>
              <a:t>DSR calculated as total mortgage payments as a percentage of pre-tax income</a:t>
            </a:r>
            <a:r>
              <a:rPr lang="en-GB" sz="1000" dirty="0" smtClean="0"/>
              <a:t>.</a:t>
            </a:r>
          </a:p>
          <a:p>
            <a:pPr marL="228600" indent="-228600">
              <a:buAutoNum type="alphaLcParenBoth"/>
            </a:pPr>
            <a:r>
              <a:rPr lang="en-GB" sz="1000" dirty="0" smtClean="0"/>
              <a:t>Percentage </a:t>
            </a:r>
            <a:r>
              <a:rPr lang="en-GB" sz="1000" dirty="0"/>
              <a:t>of households with mortgage DSR above 40% is calculated using </a:t>
            </a:r>
            <a:r>
              <a:rPr lang="en-GB" sz="1000" dirty="0" smtClean="0"/>
              <a:t>British Household </a:t>
            </a:r>
            <a:r>
              <a:rPr lang="en-GB" sz="1000" dirty="0"/>
              <a:t>Panel Survey (1991–2008), Understanding Society (2009–13), and the </a:t>
            </a:r>
            <a:r>
              <a:rPr lang="en-GB" sz="1000" dirty="0" smtClean="0"/>
              <a:t>online waves </a:t>
            </a:r>
            <a:r>
              <a:rPr lang="en-GB" sz="1000" dirty="0"/>
              <a:t>of NMG Consulting survey (2011–17</a:t>
            </a:r>
            <a:r>
              <a:rPr lang="en-GB" sz="1000" dirty="0" smtClean="0"/>
              <a:t>).</a:t>
            </a:r>
          </a:p>
          <a:p>
            <a:pPr marL="228600" indent="-228600">
              <a:buAutoNum type="alphaLcParenBoth"/>
            </a:pPr>
            <a:r>
              <a:rPr lang="en-GB" sz="1000" dirty="0" smtClean="0"/>
              <a:t>A </a:t>
            </a:r>
            <a:r>
              <a:rPr lang="en-GB" sz="1000" dirty="0"/>
              <a:t>new household income question was introduced in the NMG survey in 2015. Data </a:t>
            </a:r>
            <a:r>
              <a:rPr lang="en-GB" sz="1000" dirty="0" smtClean="0"/>
              <a:t>from 2011 </a:t>
            </a:r>
            <a:r>
              <a:rPr lang="en-GB" sz="1000" dirty="0"/>
              <a:t>to 2014 surveys have been spliced on to 2015 data to produce a consistent time series.</a:t>
            </a:r>
            <a:endParaRPr lang="en-GB" sz="1000" dirty="0">
              <a:latin typeface="+mj-lt"/>
              <a:cs typeface="Arial" panose="020B0604020202020204" pitchFamily="34" charset="0"/>
            </a:endParaRPr>
          </a:p>
        </p:txBody>
      </p:sp>
      <p:sp>
        <p:nvSpPr>
          <p:cNvPr id="3076" name="Rectangle 1"/>
          <p:cNvSpPr>
            <a:spLocks noChangeArrowheads="1"/>
          </p:cNvSpPr>
          <p:nvPr/>
        </p:nvSpPr>
        <p:spPr bwMode="auto">
          <a:xfrm>
            <a:off x="38893" y="692696"/>
            <a:ext cx="918051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None/>
            </a:pPr>
            <a:r>
              <a:rPr lang="en-GB" sz="1800" dirty="0"/>
              <a:t>Percentage of households with mortgage debt-servicing ratios </a:t>
            </a:r>
            <a:r>
              <a:rPr lang="en-GB" sz="1800" dirty="0" smtClean="0"/>
              <a:t>of 40</a:t>
            </a:r>
            <a:r>
              <a:rPr lang="en-GB" sz="1800" dirty="0"/>
              <a:t>% or </a:t>
            </a:r>
            <a:r>
              <a:rPr lang="en-GB" sz="1800" dirty="0" smtClean="0"/>
              <a:t>greater</a:t>
            </a:r>
            <a:r>
              <a:rPr lang="en-GB" sz="1800" baseline="30000" dirty="0"/>
              <a:t>(a</a:t>
            </a:r>
            <a:r>
              <a:rPr lang="en-GB" sz="1800" baseline="30000" dirty="0" smtClean="0"/>
              <a:t>)(b</a:t>
            </a:r>
            <a:r>
              <a:rPr lang="en-GB" sz="1800" baseline="30000" dirty="0"/>
              <a:t>)(c</a:t>
            </a:r>
            <a:r>
              <a:rPr lang="en-GB" sz="1800" baseline="30000" dirty="0" smtClean="0"/>
              <a:t>)</a:t>
            </a:r>
            <a:endParaRPr lang="en-GB" altLang="en-US" sz="1800" baseline="30000" dirty="0"/>
          </a:p>
        </p:txBody>
      </p:sp>
      <p:pic>
        <p:nvPicPr>
          <p:cNvPr id="3" name="Picture 2" descr="N:\SHARED\FSR\PNGs\Internet PNG and PDFs\3 - UK Household indebtedness (inc box 1)\Chart A.1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39805" y="1260637"/>
            <a:ext cx="3778690" cy="37958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711020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1"/>
          <p:cNvSpPr>
            <a:spLocks noChangeArrowheads="1"/>
          </p:cNvSpPr>
          <p:nvPr/>
        </p:nvSpPr>
        <p:spPr bwMode="auto">
          <a:xfrm>
            <a:off x="57150" y="105350"/>
            <a:ext cx="91440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buNone/>
            </a:pPr>
            <a:r>
              <a:rPr lang="en-GB" altLang="en-US" sz="2400" b="1" dirty="0">
                <a:solidFill>
                  <a:srgbClr val="660066"/>
                </a:solidFill>
              </a:rPr>
              <a:t>Chart A.12 </a:t>
            </a:r>
            <a:r>
              <a:rPr lang="en-GB" altLang="en-US" sz="2400" dirty="0">
                <a:solidFill>
                  <a:srgbClr val="660066"/>
                </a:solidFill>
              </a:rPr>
              <a:t>The proportion of new mortgages with </a:t>
            </a:r>
            <a:r>
              <a:rPr lang="en-GB" altLang="en-US" sz="2400" dirty="0" smtClean="0">
                <a:solidFill>
                  <a:srgbClr val="660066"/>
                </a:solidFill>
              </a:rPr>
              <a:t>no fees </a:t>
            </a:r>
            <a:r>
              <a:rPr lang="en-GB" altLang="en-US" sz="2400" dirty="0">
                <a:solidFill>
                  <a:srgbClr val="660066"/>
                </a:solidFill>
              </a:rPr>
              <a:t>has increased</a:t>
            </a:r>
            <a:endParaRPr lang="en-US" altLang="en-US" sz="2400" dirty="0">
              <a:solidFill>
                <a:srgbClr val="660066"/>
              </a:solidFill>
            </a:endParaRPr>
          </a:p>
        </p:txBody>
      </p:sp>
      <p:sp>
        <p:nvSpPr>
          <p:cNvPr id="28674" name="Rectangle 2"/>
          <p:cNvSpPr>
            <a:spLocks noChangeArrowheads="1"/>
          </p:cNvSpPr>
          <p:nvPr/>
        </p:nvSpPr>
        <p:spPr bwMode="auto">
          <a:xfrm>
            <a:off x="57150" y="5765074"/>
            <a:ext cx="91440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en-GB" sz="1000" dirty="0"/>
              <a:t>Sources: </a:t>
            </a:r>
            <a:r>
              <a:rPr lang="en-GB" sz="1000" dirty="0" err="1"/>
              <a:t>Moneyfacts</a:t>
            </a:r>
            <a:r>
              <a:rPr lang="en-GB" sz="1000" dirty="0"/>
              <a:t> and Bank calculations</a:t>
            </a:r>
            <a:r>
              <a:rPr lang="en-GB" sz="1000" dirty="0" smtClean="0"/>
              <a:t>.</a:t>
            </a:r>
          </a:p>
          <a:p>
            <a:endParaRPr lang="en-GB" sz="1000" dirty="0"/>
          </a:p>
          <a:p>
            <a:pPr marL="228600" indent="-228600">
              <a:buAutoNum type="alphaLcParenBoth"/>
            </a:pPr>
            <a:r>
              <a:rPr lang="en-GB" sz="1000" dirty="0" smtClean="0"/>
              <a:t>The </a:t>
            </a:r>
            <a:r>
              <a:rPr lang="en-GB" sz="1000" dirty="0"/>
              <a:t>proportion of £0 fee products in each year is calculated relative to the total number </a:t>
            </a:r>
            <a:r>
              <a:rPr lang="en-GB" sz="1000" dirty="0" smtClean="0"/>
              <a:t>of new </a:t>
            </a:r>
            <a:r>
              <a:rPr lang="en-GB" sz="1000" dirty="0"/>
              <a:t>mortgages offered during the year. The proportion in 2017 is calculated based on </a:t>
            </a:r>
            <a:r>
              <a:rPr lang="en-GB" sz="1000" dirty="0" smtClean="0"/>
              <a:t>data from </a:t>
            </a:r>
            <a:r>
              <a:rPr lang="en-GB" sz="1000" dirty="0"/>
              <a:t>January to October 2017.</a:t>
            </a:r>
            <a:endParaRPr lang="en-GB" sz="1000" dirty="0">
              <a:latin typeface="+mj-lt"/>
              <a:cs typeface="Arial" panose="020B0604020202020204" pitchFamily="34" charset="0"/>
            </a:endParaRPr>
          </a:p>
        </p:txBody>
      </p:sp>
      <p:sp>
        <p:nvSpPr>
          <p:cNvPr id="3076" name="Rectangle 1"/>
          <p:cNvSpPr>
            <a:spLocks noChangeArrowheads="1"/>
          </p:cNvSpPr>
          <p:nvPr/>
        </p:nvSpPr>
        <p:spPr bwMode="auto">
          <a:xfrm>
            <a:off x="28071" y="567812"/>
            <a:ext cx="918051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sz="1800" dirty="0" smtClean="0"/>
              <a:t>Proportion </a:t>
            </a:r>
            <a:r>
              <a:rPr lang="en-GB" sz="1800" dirty="0"/>
              <a:t>of new mortgages with no </a:t>
            </a:r>
            <a:r>
              <a:rPr lang="en-GB" sz="1800" dirty="0" smtClean="0"/>
              <a:t>fees</a:t>
            </a:r>
            <a:r>
              <a:rPr lang="en-GB" sz="1800" baseline="30000" dirty="0" smtClean="0"/>
              <a:t>(a</a:t>
            </a:r>
            <a:r>
              <a:rPr lang="en-GB" sz="1800" baseline="30000" dirty="0"/>
              <a:t>)</a:t>
            </a:r>
            <a:endParaRPr lang="en-GB" altLang="en-US" sz="1800" baseline="30000" dirty="0"/>
          </a:p>
        </p:txBody>
      </p:sp>
      <p:pic>
        <p:nvPicPr>
          <p:cNvPr id="4098" name="Picture 2" descr="N:\SHARED\FSR\PNGs\Internet PNG and PDFs\3 - UK Household indebtedness (inc box 1)\Chart A.12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9025" y="1371040"/>
            <a:ext cx="4720250" cy="38437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537144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1"/>
          <p:cNvSpPr>
            <a:spLocks noChangeArrowheads="1"/>
          </p:cNvSpPr>
          <p:nvPr/>
        </p:nvSpPr>
        <p:spPr bwMode="auto">
          <a:xfrm>
            <a:off x="57150" y="-79316"/>
            <a:ext cx="914400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buNone/>
            </a:pPr>
            <a:r>
              <a:rPr lang="en-GB" altLang="en-US" sz="2400" b="1" dirty="0">
                <a:solidFill>
                  <a:srgbClr val="660066"/>
                </a:solidFill>
              </a:rPr>
              <a:t>Chart A.13 </a:t>
            </a:r>
            <a:r>
              <a:rPr lang="en-GB" altLang="en-US" sz="2400" dirty="0">
                <a:solidFill>
                  <a:srgbClr val="660066"/>
                </a:solidFill>
              </a:rPr>
              <a:t>There has been a continued trend </a:t>
            </a:r>
            <a:r>
              <a:rPr lang="en-GB" altLang="en-US" sz="2400" dirty="0" smtClean="0">
                <a:solidFill>
                  <a:srgbClr val="660066"/>
                </a:solidFill>
              </a:rPr>
              <a:t>towards longer </a:t>
            </a:r>
            <a:r>
              <a:rPr lang="en-GB" altLang="en-US" sz="2400" dirty="0">
                <a:solidFill>
                  <a:srgbClr val="660066"/>
                </a:solidFill>
              </a:rPr>
              <a:t>mortgage terms</a:t>
            </a:r>
            <a:endParaRPr lang="en-US" altLang="en-US" sz="2400" dirty="0">
              <a:solidFill>
                <a:srgbClr val="660066"/>
              </a:solidFill>
            </a:endParaRPr>
          </a:p>
        </p:txBody>
      </p:sp>
      <p:sp>
        <p:nvSpPr>
          <p:cNvPr id="28674" name="Rectangle 2"/>
          <p:cNvSpPr>
            <a:spLocks noChangeArrowheads="1"/>
          </p:cNvSpPr>
          <p:nvPr/>
        </p:nvSpPr>
        <p:spPr bwMode="auto">
          <a:xfrm>
            <a:off x="57150" y="5765075"/>
            <a:ext cx="91440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en-GB" sz="1000" dirty="0"/>
              <a:t>Sources: FCA Product Sales Database and Bank calculations</a:t>
            </a:r>
            <a:r>
              <a:rPr lang="en-GB" sz="1000" dirty="0" smtClean="0"/>
              <a:t>.</a:t>
            </a:r>
          </a:p>
          <a:p>
            <a:endParaRPr lang="en-GB" sz="1000" dirty="0" smtClean="0"/>
          </a:p>
          <a:p>
            <a:pPr marL="228600" indent="-228600">
              <a:buAutoNum type="alphaLcParenBoth"/>
            </a:pPr>
            <a:r>
              <a:rPr lang="en-GB" sz="1000" dirty="0" smtClean="0"/>
              <a:t>The </a:t>
            </a:r>
            <a:r>
              <a:rPr lang="en-GB" sz="1000" dirty="0"/>
              <a:t>Product Sales Database includes regulated mortgages only</a:t>
            </a:r>
            <a:r>
              <a:rPr lang="en-GB" sz="1000" dirty="0" smtClean="0"/>
              <a:t>.</a:t>
            </a:r>
          </a:p>
          <a:p>
            <a:pPr marL="228600" indent="-228600">
              <a:buAutoNum type="alphaLcParenBoth"/>
            </a:pPr>
            <a:r>
              <a:rPr lang="en-GB" sz="1000" dirty="0" smtClean="0"/>
              <a:t>Chart </a:t>
            </a:r>
            <a:r>
              <a:rPr lang="en-GB" sz="1000" dirty="0"/>
              <a:t>excludes lifetime mortgages, advances for business purposes and </a:t>
            </a:r>
            <a:r>
              <a:rPr lang="en-GB" sz="1000" dirty="0" err="1"/>
              <a:t>remortgages</a:t>
            </a:r>
            <a:r>
              <a:rPr lang="en-GB" sz="1000" dirty="0"/>
              <a:t> with </a:t>
            </a:r>
            <a:r>
              <a:rPr lang="en-GB" sz="1000" dirty="0" smtClean="0"/>
              <a:t>no change </a:t>
            </a:r>
            <a:r>
              <a:rPr lang="en-GB" sz="1000" dirty="0"/>
              <a:t>in the amount borrowed</a:t>
            </a:r>
            <a:endParaRPr lang="en-GB" sz="1000" dirty="0">
              <a:latin typeface="+mj-lt"/>
              <a:cs typeface="Arial" panose="020B0604020202020204" pitchFamily="34" charset="0"/>
            </a:endParaRPr>
          </a:p>
        </p:txBody>
      </p:sp>
      <p:sp>
        <p:nvSpPr>
          <p:cNvPr id="3076" name="Rectangle 1"/>
          <p:cNvSpPr>
            <a:spLocks noChangeArrowheads="1"/>
          </p:cNvSpPr>
          <p:nvPr/>
        </p:nvSpPr>
        <p:spPr bwMode="auto">
          <a:xfrm>
            <a:off x="8587" y="620688"/>
            <a:ext cx="918051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sz="1800" dirty="0" smtClean="0"/>
              <a:t>Share </a:t>
            </a:r>
            <a:r>
              <a:rPr lang="en-GB" sz="1800" dirty="0"/>
              <a:t>of new mortgages by mortgage </a:t>
            </a:r>
            <a:r>
              <a:rPr lang="en-GB" sz="1800" dirty="0" smtClean="0"/>
              <a:t>terms</a:t>
            </a:r>
            <a:r>
              <a:rPr lang="en-GB" sz="1800" baseline="30000" dirty="0" smtClean="0"/>
              <a:t>(a)(b)</a:t>
            </a:r>
            <a:endParaRPr lang="en-GB" altLang="en-US" sz="1800" baseline="30000" dirty="0"/>
          </a:p>
        </p:txBody>
      </p:sp>
      <p:pic>
        <p:nvPicPr>
          <p:cNvPr id="5122" name="Picture 2" descr="N:\SHARED\FSR\PNGs\Internet PNG and PDFs\3 - UK Household indebtedness (inc box 1)\Chart A.13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73714" y="1291264"/>
            <a:ext cx="4289226" cy="39897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087063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1"/>
          <p:cNvSpPr>
            <a:spLocks noChangeArrowheads="1"/>
          </p:cNvSpPr>
          <p:nvPr/>
        </p:nvSpPr>
        <p:spPr bwMode="auto">
          <a:xfrm>
            <a:off x="57150" y="-79316"/>
            <a:ext cx="914400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buNone/>
            </a:pPr>
            <a:r>
              <a:rPr lang="en-GB" altLang="en-US" sz="2400" b="1" dirty="0">
                <a:solidFill>
                  <a:srgbClr val="660066"/>
                </a:solidFill>
              </a:rPr>
              <a:t>Chart A.14 </a:t>
            </a:r>
            <a:r>
              <a:rPr lang="en-GB" altLang="en-US" sz="2400" dirty="0">
                <a:solidFill>
                  <a:srgbClr val="660066"/>
                </a:solidFill>
              </a:rPr>
              <a:t>There remains headroom for further high </a:t>
            </a:r>
            <a:r>
              <a:rPr lang="en-GB" altLang="en-US" sz="2400" dirty="0" smtClean="0">
                <a:solidFill>
                  <a:srgbClr val="660066"/>
                </a:solidFill>
              </a:rPr>
              <a:t>LTI lending </a:t>
            </a:r>
            <a:r>
              <a:rPr lang="en-GB" altLang="en-US" sz="2400" dirty="0">
                <a:solidFill>
                  <a:srgbClr val="660066"/>
                </a:solidFill>
              </a:rPr>
              <a:t>in aggregate</a:t>
            </a:r>
            <a:endParaRPr lang="en-US" altLang="en-US" sz="2400" dirty="0">
              <a:solidFill>
                <a:srgbClr val="660066"/>
              </a:solidFill>
            </a:endParaRPr>
          </a:p>
        </p:txBody>
      </p:sp>
      <p:sp>
        <p:nvSpPr>
          <p:cNvPr id="28674" name="Rectangle 2"/>
          <p:cNvSpPr>
            <a:spLocks noChangeArrowheads="1"/>
          </p:cNvSpPr>
          <p:nvPr/>
        </p:nvSpPr>
        <p:spPr bwMode="auto">
          <a:xfrm>
            <a:off x="57150" y="5765073"/>
            <a:ext cx="91440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en-GB" sz="1000" dirty="0"/>
              <a:t>Sources: FCA Product Sales Database and Bank calculations</a:t>
            </a:r>
            <a:r>
              <a:rPr lang="en-GB" sz="1000" dirty="0" smtClean="0"/>
              <a:t>.</a:t>
            </a:r>
          </a:p>
          <a:p>
            <a:endParaRPr lang="en-GB" sz="1000" dirty="0" smtClean="0"/>
          </a:p>
          <a:p>
            <a:pPr marL="228600" indent="-228600">
              <a:buAutoNum type="alphaLcParenBoth"/>
            </a:pPr>
            <a:r>
              <a:rPr lang="en-GB" sz="1000" dirty="0" smtClean="0"/>
              <a:t>The </a:t>
            </a:r>
            <a:r>
              <a:rPr lang="en-GB" sz="1000" dirty="0"/>
              <a:t>Product Sales Database includes regulated mortgage contracts only. Loan to </a:t>
            </a:r>
            <a:r>
              <a:rPr lang="en-GB" sz="1000" dirty="0" smtClean="0"/>
              <a:t>income ratio </a:t>
            </a:r>
            <a:r>
              <a:rPr lang="en-GB" sz="1000" dirty="0"/>
              <a:t>(LTI) calculated as loan value divided by the total reported gross income </a:t>
            </a:r>
            <a:r>
              <a:rPr lang="en-GB" sz="1000" dirty="0" smtClean="0"/>
              <a:t>for all named borrowers</a:t>
            </a:r>
            <a:r>
              <a:rPr lang="en-GB" sz="1000" dirty="0"/>
              <a:t>. Chart excludes lifetime mortgages, advances for business purposes </a:t>
            </a:r>
            <a:r>
              <a:rPr lang="en-GB" sz="1000" dirty="0" smtClean="0"/>
              <a:t>and </a:t>
            </a:r>
            <a:r>
              <a:rPr lang="en-GB" sz="1000" dirty="0" err="1" smtClean="0"/>
              <a:t>remortgages</a:t>
            </a:r>
            <a:r>
              <a:rPr lang="en-GB" sz="1000" dirty="0" smtClean="0"/>
              <a:t> </a:t>
            </a:r>
            <a:r>
              <a:rPr lang="en-GB" sz="1000" dirty="0"/>
              <a:t>with no change in amount borrowed.</a:t>
            </a:r>
            <a:endParaRPr lang="en-GB" sz="1000" dirty="0">
              <a:latin typeface="+mj-lt"/>
              <a:cs typeface="Arial" panose="020B0604020202020204" pitchFamily="34" charset="0"/>
            </a:endParaRPr>
          </a:p>
        </p:txBody>
      </p:sp>
      <p:sp>
        <p:nvSpPr>
          <p:cNvPr id="3076" name="Rectangle 1"/>
          <p:cNvSpPr>
            <a:spLocks noChangeArrowheads="1"/>
          </p:cNvSpPr>
          <p:nvPr/>
        </p:nvSpPr>
        <p:spPr bwMode="auto">
          <a:xfrm>
            <a:off x="28780" y="617426"/>
            <a:ext cx="918051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sz="1800" dirty="0" smtClean="0"/>
              <a:t>Flow </a:t>
            </a:r>
            <a:r>
              <a:rPr lang="en-GB" sz="1800" dirty="0"/>
              <a:t>of new mortgages by </a:t>
            </a:r>
            <a:r>
              <a:rPr lang="en-GB" sz="1800" dirty="0" smtClean="0"/>
              <a:t>LTI</a:t>
            </a:r>
            <a:r>
              <a:rPr lang="en-GB" sz="1800" baseline="30000" dirty="0" smtClean="0"/>
              <a:t>(a</a:t>
            </a:r>
            <a:r>
              <a:rPr lang="en-GB" sz="1800" baseline="30000" dirty="0"/>
              <a:t>)</a:t>
            </a:r>
            <a:endParaRPr lang="en-GB" altLang="en-US" sz="1800" baseline="30000" dirty="0"/>
          </a:p>
        </p:txBody>
      </p:sp>
      <p:pic>
        <p:nvPicPr>
          <p:cNvPr id="6146" name="Picture 2" descr="N:\SHARED\FSR\PNGs\Internet PNG and PDFs\3 - UK Household indebtedness (inc box 1)\Chart A.14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8366" y="982266"/>
            <a:ext cx="5281568" cy="43157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803227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1"/>
          <p:cNvSpPr>
            <a:spLocks noChangeArrowheads="1"/>
          </p:cNvSpPr>
          <p:nvPr/>
        </p:nvSpPr>
        <p:spPr bwMode="auto">
          <a:xfrm>
            <a:off x="57150" y="-17864"/>
            <a:ext cx="914400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buNone/>
            </a:pPr>
            <a:r>
              <a:rPr lang="en-GB" altLang="en-US" sz="2400" b="1" dirty="0">
                <a:solidFill>
                  <a:srgbClr val="660066"/>
                </a:solidFill>
              </a:rPr>
              <a:t>Chart A.15 </a:t>
            </a:r>
            <a:r>
              <a:rPr lang="en-GB" altLang="en-US" sz="2400" dirty="0">
                <a:solidFill>
                  <a:srgbClr val="660066"/>
                </a:solidFill>
              </a:rPr>
              <a:t>Consumer credit growth remains high, </a:t>
            </a:r>
            <a:r>
              <a:rPr lang="en-GB" altLang="en-US" sz="2400" dirty="0" smtClean="0">
                <a:solidFill>
                  <a:srgbClr val="660066"/>
                </a:solidFill>
              </a:rPr>
              <a:t>but has </a:t>
            </a:r>
            <a:r>
              <a:rPr lang="en-GB" altLang="en-US" sz="2400" dirty="0">
                <a:solidFill>
                  <a:srgbClr val="660066"/>
                </a:solidFill>
              </a:rPr>
              <a:t>slowed slightly in recent months</a:t>
            </a:r>
            <a:endParaRPr lang="en-US" altLang="en-US" sz="2400" dirty="0">
              <a:solidFill>
                <a:srgbClr val="660066"/>
              </a:solidFill>
            </a:endParaRPr>
          </a:p>
        </p:txBody>
      </p:sp>
      <p:sp>
        <p:nvSpPr>
          <p:cNvPr id="28674" name="Rectangle 2"/>
          <p:cNvSpPr>
            <a:spLocks noChangeArrowheads="1"/>
          </p:cNvSpPr>
          <p:nvPr/>
        </p:nvSpPr>
        <p:spPr bwMode="auto">
          <a:xfrm>
            <a:off x="57150" y="5611184"/>
            <a:ext cx="9144000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en-GB" sz="1000" dirty="0"/>
              <a:t>Sources: Bank of England, ONS and Bank </a:t>
            </a:r>
            <a:r>
              <a:rPr lang="en-GB" sz="1000" dirty="0" smtClean="0"/>
              <a:t>calculations.</a:t>
            </a:r>
          </a:p>
          <a:p>
            <a:endParaRPr lang="en-GB" sz="1000" dirty="0" smtClean="0"/>
          </a:p>
          <a:p>
            <a:pPr marL="228600" indent="-228600">
              <a:buAutoNum type="alphaLcParenBoth"/>
            </a:pPr>
            <a:r>
              <a:rPr lang="en-GB" sz="1000" dirty="0" smtClean="0"/>
              <a:t>Identified </a:t>
            </a:r>
            <a:r>
              <a:rPr lang="en-GB" sz="1000" dirty="0"/>
              <a:t>dealership car </a:t>
            </a:r>
            <a:r>
              <a:rPr lang="en-GB" sz="1000" dirty="0" smtClean="0"/>
              <a:t>finance </a:t>
            </a:r>
            <a:r>
              <a:rPr lang="en-GB" sz="1000" dirty="0"/>
              <a:t>lending by UK monetary </a:t>
            </a:r>
            <a:r>
              <a:rPr lang="en-GB" sz="1000" dirty="0" smtClean="0"/>
              <a:t>financial </a:t>
            </a:r>
            <a:r>
              <a:rPr lang="en-GB" sz="1000" dirty="0"/>
              <a:t>institutions (MFIs) </a:t>
            </a:r>
            <a:r>
              <a:rPr lang="en-GB" sz="1000" dirty="0" smtClean="0"/>
              <a:t>and other lenders.</a:t>
            </a:r>
            <a:endParaRPr lang="en-GB" sz="1000" dirty="0"/>
          </a:p>
          <a:p>
            <a:pPr marL="228600" indent="-228600">
              <a:buAutoNum type="alphaLcParenBoth"/>
            </a:pPr>
            <a:r>
              <a:rPr lang="en-GB" sz="1000" dirty="0" smtClean="0"/>
              <a:t>Sterling </a:t>
            </a:r>
            <a:r>
              <a:rPr lang="en-GB" sz="1000" dirty="0"/>
              <a:t>net lending by UK MFIs and other lenders to UK individuals (excluding </a:t>
            </a:r>
            <a:r>
              <a:rPr lang="en-GB" sz="1000" dirty="0" smtClean="0"/>
              <a:t>student loans</a:t>
            </a:r>
            <a:r>
              <a:rPr lang="en-GB" sz="1000" dirty="0"/>
              <a:t>). Non seasonally adjusted</a:t>
            </a:r>
            <a:r>
              <a:rPr lang="en-GB" sz="1000" dirty="0" smtClean="0"/>
              <a:t>.</a:t>
            </a:r>
          </a:p>
          <a:p>
            <a:pPr marL="228600" indent="-228600">
              <a:buAutoNum type="alphaLcParenBoth"/>
            </a:pPr>
            <a:r>
              <a:rPr lang="en-GB" sz="1000" dirty="0" smtClean="0"/>
              <a:t>Quarterly </a:t>
            </a:r>
            <a:r>
              <a:rPr lang="en-GB" sz="1000" dirty="0"/>
              <a:t>nominal disposable household income. Seasonally adjusted</a:t>
            </a:r>
            <a:r>
              <a:rPr lang="en-GB" sz="1000" dirty="0" smtClean="0"/>
              <a:t>.</a:t>
            </a:r>
          </a:p>
          <a:p>
            <a:pPr marL="228600" indent="-228600">
              <a:buAutoNum type="alphaLcParenBoth"/>
            </a:pPr>
            <a:r>
              <a:rPr lang="en-GB" sz="1000" dirty="0" smtClean="0"/>
              <a:t>Other </a:t>
            </a:r>
            <a:r>
              <a:rPr lang="en-GB" sz="1000" dirty="0"/>
              <a:t>is estimated as total consumer credit lending minus dealership car </a:t>
            </a:r>
            <a:r>
              <a:rPr lang="en-GB" sz="1000" dirty="0" smtClean="0"/>
              <a:t>finance </a:t>
            </a:r>
            <a:r>
              <a:rPr lang="en-GB" sz="1000" dirty="0"/>
              <a:t>and </a:t>
            </a:r>
            <a:r>
              <a:rPr lang="en-GB" sz="1000" dirty="0" smtClean="0"/>
              <a:t>credit card </a:t>
            </a:r>
            <a:r>
              <a:rPr lang="en-GB" sz="1000" dirty="0"/>
              <a:t>lending.</a:t>
            </a:r>
            <a:endParaRPr lang="en-GB" sz="1000" dirty="0">
              <a:latin typeface="+mj-lt"/>
              <a:cs typeface="Arial" panose="020B0604020202020204" pitchFamily="34" charset="0"/>
            </a:endParaRPr>
          </a:p>
        </p:txBody>
      </p:sp>
      <p:sp>
        <p:nvSpPr>
          <p:cNvPr id="3076" name="Rectangle 1"/>
          <p:cNvSpPr>
            <a:spLocks noChangeArrowheads="1"/>
          </p:cNvSpPr>
          <p:nvPr/>
        </p:nvSpPr>
        <p:spPr bwMode="auto">
          <a:xfrm>
            <a:off x="29331" y="751681"/>
            <a:ext cx="918051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buNone/>
            </a:pPr>
            <a:r>
              <a:rPr lang="en-GB" sz="1800" dirty="0"/>
              <a:t>Annual growth rates of consumer credit products and </a:t>
            </a:r>
            <a:r>
              <a:rPr lang="en-GB" sz="1800" dirty="0" smtClean="0"/>
              <a:t>household income</a:t>
            </a:r>
            <a:endParaRPr lang="en-GB" altLang="en-US" sz="1800" baseline="30000" dirty="0"/>
          </a:p>
        </p:txBody>
      </p:sp>
      <p:pic>
        <p:nvPicPr>
          <p:cNvPr id="7170" name="Picture 2" descr="N:\SHARED\FSR\PNGs\Internet PNG and PDFs\3 - UK Household indebtedness (inc box 1)\Chart A.15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71261" y="1196752"/>
            <a:ext cx="4515778" cy="43729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5632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</TotalTime>
  <Words>1069</Words>
  <Application>Microsoft Office PowerPoint</Application>
  <PresentationFormat>On-screen Show (4:3)</PresentationFormat>
  <Paragraphs>67</Paragraphs>
  <Slides>13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4" baseType="lpstr">
      <vt:lpstr>Office Theme</vt:lpstr>
      <vt:lpstr> Part A: UK household indebtedness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Bank of England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Part A:   CCyB</dc:title>
  <dc:creator>Savva, Stacey</dc:creator>
  <cp:lastModifiedBy>Munroe, Rosie</cp:lastModifiedBy>
  <cp:revision>9</cp:revision>
  <dcterms:created xsi:type="dcterms:W3CDTF">2017-06-26T11:26:34Z</dcterms:created>
  <dcterms:modified xsi:type="dcterms:W3CDTF">2017-11-27T19:34:28Z</dcterms:modified>
</cp:coreProperties>
</file>