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5" r:id="rId11"/>
    <p:sldId id="276" r:id="rId12"/>
    <p:sldId id="27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2814" y="-9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28/11/2017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Part </a:t>
            </a:r>
            <a:r>
              <a:rPr lang="en-GB" altLang="en-US" sz="7200" dirty="0">
                <a:solidFill>
                  <a:srgbClr val="660066"/>
                </a:solidFill>
              </a:rPr>
              <a:t>B:  </a:t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>
                <a:solidFill>
                  <a:srgbClr val="660066"/>
                </a:solidFill>
              </a:rPr>
              <a:t>Banking Sector </a:t>
            </a:r>
            <a:r>
              <a:rPr lang="en-US" altLang="en-US" sz="7200" dirty="0" smtClean="0">
                <a:solidFill>
                  <a:srgbClr val="660066"/>
                </a:solidFill>
              </a:rPr>
              <a:t>Resilience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2036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B.8 There is a strong positive correlation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between banks</a:t>
            </a:r>
            <a:r>
              <a:rPr lang="en-GB" altLang="en-US" sz="2400" b="1" dirty="0">
                <a:solidFill>
                  <a:srgbClr val="660066"/>
                </a:solidFill>
              </a:rPr>
              <a:t>’ price to book ratios and expected returns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on equity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58885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price to book ratio relates the share price with the book, or accounting, value </a:t>
            </a:r>
            <a:r>
              <a:rPr lang="en-GB" sz="1000" dirty="0" smtClean="0"/>
              <a:t>of shareholders</a:t>
            </a:r>
            <a:r>
              <a:rPr lang="en-GB" sz="1000" dirty="0"/>
              <a:t>’ equity per </a:t>
            </a:r>
            <a:r>
              <a:rPr lang="en-GB" sz="1000" dirty="0" smtClean="0"/>
              <a:t>share.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Group, RBS and Standard Chartered.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380" y="809404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Price to book ratios for major global banks compared </a:t>
            </a:r>
            <a:r>
              <a:rPr lang="en-GB" sz="1800" dirty="0" smtClean="0"/>
              <a:t>with expected </a:t>
            </a:r>
            <a:r>
              <a:rPr lang="en-GB" sz="1800" dirty="0"/>
              <a:t>one year ahead returns on </a:t>
            </a:r>
            <a:r>
              <a:rPr lang="en-GB" sz="1800" dirty="0" smtClean="0"/>
              <a:t>equity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7 - Banking sector - Resillience (inc box 3,4,5,6)\Chart B_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0" y="1195217"/>
            <a:ext cx="3941766" cy="382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45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3541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B.9 Bank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profitability </a:t>
            </a:r>
            <a:r>
              <a:rPr lang="en-GB" altLang="en-US" sz="2400" b="1" dirty="0">
                <a:solidFill>
                  <a:srgbClr val="660066"/>
                </a:solidFill>
              </a:rPr>
              <a:t>improved in 2017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358017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Weighted </a:t>
            </a:r>
            <a:r>
              <a:rPr lang="en-GB" sz="1000" dirty="0"/>
              <a:t>average by </a:t>
            </a:r>
            <a:r>
              <a:rPr lang="en-GB" sz="1000" dirty="0" smtClean="0"/>
              <a:t>shareholders</a:t>
            </a:r>
            <a:r>
              <a:rPr lang="en-GB" sz="1000" dirty="0"/>
              <a:t>’ equity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Statutory </a:t>
            </a:r>
            <a:r>
              <a:rPr lang="en-GB" sz="1000" dirty="0" err="1"/>
              <a:t>RoE</a:t>
            </a:r>
            <a:r>
              <a:rPr lang="en-GB" sz="1000" dirty="0"/>
              <a:t> is </a:t>
            </a:r>
            <a:r>
              <a:rPr lang="en-GB" sz="1000" dirty="0" smtClean="0"/>
              <a:t>defined </a:t>
            </a:r>
            <a:r>
              <a:rPr lang="en-GB" sz="1000" dirty="0"/>
              <a:t>as net income attributable to shareholders divided by </a:t>
            </a:r>
            <a:r>
              <a:rPr lang="en-GB" sz="1000" dirty="0" smtClean="0"/>
              <a:t>average shareholders</a:t>
            </a:r>
            <a:r>
              <a:rPr lang="en-GB" sz="1000" dirty="0"/>
              <a:t>’ equity. Underlying </a:t>
            </a:r>
            <a:r>
              <a:rPr lang="en-GB" sz="1000" dirty="0" err="1"/>
              <a:t>RoE</a:t>
            </a:r>
            <a:r>
              <a:rPr lang="en-GB" sz="1000" dirty="0"/>
              <a:t> strips out misconduct costs as well as </a:t>
            </a:r>
            <a:r>
              <a:rPr lang="en-GB" sz="1000" dirty="0" smtClean="0"/>
              <a:t>one-time charges </a:t>
            </a:r>
            <a:r>
              <a:rPr lang="en-GB" sz="1000" dirty="0"/>
              <a:t>such as restructuring costs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 and RBS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Diamonds </a:t>
            </a:r>
            <a:r>
              <a:rPr lang="en-GB" sz="1000" dirty="0"/>
              <a:t>show averages of quarterly results for 2017 Q1–Q3. Data are annualised and </a:t>
            </a:r>
            <a:r>
              <a:rPr lang="en-GB" sz="1000" dirty="0" smtClean="0"/>
              <a:t>may display </a:t>
            </a:r>
            <a:r>
              <a:rPr lang="en-GB" sz="1000" dirty="0"/>
              <a:t>seasonality. They are not directly comparable to full-year results.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380" y="55123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UK banks’ statutory and underlying return on equity (</a:t>
            </a:r>
            <a:r>
              <a:rPr lang="en-GB" sz="1800" dirty="0" err="1"/>
              <a:t>RoE</a:t>
            </a:r>
            <a:r>
              <a:rPr lang="en-GB" sz="1800" dirty="0" smtClean="0"/>
              <a:t>)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)(b)(c)(d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6" name="Picture 2" descr="N:\SHARED\FSR\PNGs\Internet PNG and PDFs\7 - Banking sector - Resillience (inc box 3,4,5,6)\Chart B_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699" y="1124744"/>
            <a:ext cx="4370388" cy="408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56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3070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B.10 Investment banking has been less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profitable than </a:t>
            </a:r>
            <a:r>
              <a:rPr lang="en-GB" altLang="en-US" sz="2400" b="1" dirty="0">
                <a:solidFill>
                  <a:srgbClr val="660066"/>
                </a:solidFill>
              </a:rPr>
              <a:t>before the global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financial </a:t>
            </a:r>
            <a:r>
              <a:rPr lang="en-GB" altLang="en-US" sz="2400" b="1" dirty="0">
                <a:solidFill>
                  <a:srgbClr val="660066"/>
                </a:solidFill>
              </a:rPr>
              <a:t>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358017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Simple </a:t>
            </a:r>
            <a:r>
              <a:rPr lang="en-GB" sz="1000" dirty="0"/>
              <a:t>average of estimated return on equity by business segment for Barclays, HSBC </a:t>
            </a:r>
            <a:r>
              <a:rPr lang="en-GB" sz="1000" dirty="0" smtClean="0"/>
              <a:t>and RBS</a:t>
            </a:r>
            <a:r>
              <a:rPr lang="en-GB" sz="1000" dirty="0"/>
              <a:t>. The exact scope of the business segments varies across institutions depending on </a:t>
            </a:r>
            <a:r>
              <a:rPr lang="en-GB" sz="1000" dirty="0" smtClean="0"/>
              <a:t>their public </a:t>
            </a:r>
            <a:r>
              <a:rPr lang="en-GB" sz="1000" dirty="0"/>
              <a:t>disclosures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income for each business segment is estimated by applying the UK corporate tax </a:t>
            </a:r>
            <a:r>
              <a:rPr lang="en-GB" sz="1000" dirty="0" smtClean="0"/>
              <a:t>rate and </a:t>
            </a:r>
            <a:r>
              <a:rPr lang="en-GB" sz="1000" dirty="0"/>
              <a:t>bank surcharge to that segment’s reported </a:t>
            </a:r>
            <a:r>
              <a:rPr lang="en-GB" sz="1000" dirty="0" smtClean="0"/>
              <a:t>profits </a:t>
            </a:r>
            <a:r>
              <a:rPr lang="en-GB" sz="1000" dirty="0"/>
              <a:t>before </a:t>
            </a:r>
            <a:r>
              <a:rPr lang="en-GB" sz="1000" dirty="0" smtClean="0"/>
              <a:t>tax.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Equity </a:t>
            </a:r>
            <a:r>
              <a:rPr lang="en-GB" sz="1000" dirty="0"/>
              <a:t>is estimated for business segments based on their share of total group </a:t>
            </a:r>
            <a:r>
              <a:rPr lang="en-GB" sz="1000" dirty="0" smtClean="0"/>
              <a:t>risk-weighted assets</a:t>
            </a:r>
            <a:r>
              <a:rPr lang="en-GB" sz="1000" dirty="0"/>
              <a:t>. This will vary over time </a:t>
            </a:r>
            <a:r>
              <a:rPr lang="en-GB" sz="1000" dirty="0" smtClean="0"/>
              <a:t>reflecting </a:t>
            </a:r>
            <a:r>
              <a:rPr lang="en-GB" sz="1000" dirty="0"/>
              <a:t>changes to the regulatory regime as well </a:t>
            </a:r>
            <a:r>
              <a:rPr lang="en-GB" sz="1000" dirty="0" smtClean="0"/>
              <a:t>as underlying </a:t>
            </a:r>
            <a:r>
              <a:rPr lang="en-GB" sz="1000" dirty="0"/>
              <a:t>exposures.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893" y="86575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Estimated return on equity for UK banks’ retail and </a:t>
            </a:r>
            <a:r>
              <a:rPr lang="en-GB" sz="1800" dirty="0" smtClean="0"/>
              <a:t>investment banking divisions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10242" name="Picture 2" descr="N:\SHARED\FSR\PNGs\Internet PNG and PDFs\7 - Banking sector - Resillience (inc box 3,4,5,6)\Chart B_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389" y="1235086"/>
            <a:ext cx="4834036" cy="394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46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B.1 UK banks have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significantly </a:t>
            </a:r>
            <a:r>
              <a:rPr lang="en-GB" altLang="en-US" sz="2400" b="1" dirty="0">
                <a:solidFill>
                  <a:srgbClr val="660066"/>
                </a:solidFill>
              </a:rPr>
              <a:t>strengthened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their capital </a:t>
            </a:r>
            <a:r>
              <a:rPr lang="en-GB" altLang="en-US" sz="2400" b="1" dirty="0">
                <a:solidFill>
                  <a:srgbClr val="660066"/>
                </a:solidFill>
              </a:rPr>
              <a:t>resources since the global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financial </a:t>
            </a:r>
            <a:r>
              <a:rPr lang="en-GB" altLang="en-US" sz="2400" b="1" dirty="0">
                <a:solidFill>
                  <a:srgbClr val="660066"/>
                </a:solidFill>
              </a:rPr>
              <a:t>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072891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Major </a:t>
            </a:r>
            <a:r>
              <a:rPr lang="en-GB" sz="1000" dirty="0"/>
              <a:t>UK banks’ core Tier 1 capital as a percentage of their risk-weighted assets. Major </a:t>
            </a:r>
            <a:r>
              <a:rPr lang="en-GB" sz="1000" dirty="0" smtClean="0"/>
              <a:t>UK banks </a:t>
            </a:r>
            <a:r>
              <a:rPr lang="en-GB" sz="1000" dirty="0"/>
              <a:t>are: Banco Santander, Bank of Ireland, Barclays, Co-operative Banking Group, </a:t>
            </a:r>
            <a:r>
              <a:rPr lang="en-GB" sz="1000" dirty="0" smtClean="0"/>
              <a:t>HSBC, Lloyds </a:t>
            </a:r>
            <a:r>
              <a:rPr lang="en-GB" sz="1000" dirty="0"/>
              <a:t>Banking Group, National Australia Bank, Nationwide, RBS and Northern Rock (</a:t>
            </a:r>
            <a:r>
              <a:rPr lang="en-GB" sz="1000" dirty="0" smtClean="0"/>
              <a:t>until 2007).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From </a:t>
            </a:r>
            <a:r>
              <a:rPr lang="en-GB" sz="1000" dirty="0"/>
              <a:t>2008, the chart shows core Tier 1 ratios as published by banks, excluding hybrid </a:t>
            </a:r>
            <a:r>
              <a:rPr lang="en-GB" sz="1000" dirty="0" smtClean="0"/>
              <a:t>capital instruments </a:t>
            </a:r>
            <a:r>
              <a:rPr lang="en-GB" sz="1000" dirty="0"/>
              <a:t>and preference shares, and making deductions from capital based on </a:t>
            </a:r>
            <a:r>
              <a:rPr lang="en-GB" sz="1000" dirty="0" smtClean="0"/>
              <a:t>FSA definitions</a:t>
            </a:r>
            <a:r>
              <a:rPr lang="en-GB" sz="1000" dirty="0"/>
              <a:t>. Prior to 2008 that measure was not typically disclosed; the chart shows </a:t>
            </a:r>
            <a:r>
              <a:rPr lang="en-GB" sz="1000" dirty="0" smtClean="0"/>
              <a:t>Bank estimates.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Weighted </a:t>
            </a:r>
            <a:r>
              <a:rPr lang="en-GB" sz="1000" dirty="0"/>
              <a:t>by risk-weighted assets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From </a:t>
            </a:r>
            <a:r>
              <a:rPr lang="en-GB" sz="1000" dirty="0"/>
              <a:t>2012, the ‘Basel III common equity Tier 1 capital ratio’ is calculated as common </a:t>
            </a:r>
            <a:r>
              <a:rPr lang="en-GB" sz="1000" dirty="0" smtClean="0"/>
              <a:t>equity Tier </a:t>
            </a:r>
            <a:r>
              <a:rPr lang="en-GB" sz="1000" dirty="0"/>
              <a:t>1 capital over risk-weighted assets, according to the CRD IV </a:t>
            </a:r>
            <a:r>
              <a:rPr lang="en-GB" sz="1000" dirty="0" smtClean="0"/>
              <a:t>definition </a:t>
            </a:r>
            <a:r>
              <a:rPr lang="en-GB" sz="1000" dirty="0"/>
              <a:t>as implemented </a:t>
            </a:r>
            <a:r>
              <a:rPr lang="en-GB" sz="1000" dirty="0" smtClean="0"/>
              <a:t>in the </a:t>
            </a:r>
            <a:r>
              <a:rPr lang="en-GB" sz="1000" dirty="0"/>
              <a:t>United Kingdom. Prior to 2012, the chart shows Bank estimates. The peer </a:t>
            </a:r>
            <a:r>
              <a:rPr lang="en-GB" sz="1000" dirty="0" smtClean="0"/>
              <a:t>group includes </a:t>
            </a:r>
            <a:r>
              <a:rPr lang="en-GB" sz="1000" dirty="0"/>
              <a:t>Barclays, Co-operative Banking Group, HSBC, Lloyds Banking Group, </a:t>
            </a:r>
            <a:r>
              <a:rPr lang="en-GB" sz="1000" dirty="0" smtClean="0"/>
              <a:t>Nationwide, RBS </a:t>
            </a:r>
            <a:r>
              <a:rPr lang="en-GB" sz="1000" dirty="0"/>
              <a:t>and Santander UK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CET1 </a:t>
            </a:r>
            <a:r>
              <a:rPr lang="en-GB" sz="1000" dirty="0"/>
              <a:t>ratio less the aggregate percentage point fall projected under the Bank of </a:t>
            </a:r>
            <a:r>
              <a:rPr lang="en-GB" sz="1000" dirty="0" smtClean="0"/>
              <a:t>England’s 2017 </a:t>
            </a:r>
            <a:r>
              <a:rPr lang="en-GB" sz="1000" dirty="0"/>
              <a:t>annual cyclical stress scenario for the six largest UK banks.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380" y="76498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capital ratios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7 - Banking sector - Resillience (inc box 3,4,5,6)\Chart B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260" y="1111287"/>
            <a:ext cx="3962752" cy="389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92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14292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B.2 UK banks’ risk weights have fallen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43497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Sample </a:t>
            </a:r>
            <a:r>
              <a:rPr lang="en-GB" sz="1000" dirty="0"/>
              <a:t>includes Banco Santander, Bank of Ireland, Barclays, Co-operative Banking </a:t>
            </a:r>
            <a:r>
              <a:rPr lang="en-GB" sz="1000" dirty="0" smtClean="0"/>
              <a:t>Group, HSBC</a:t>
            </a:r>
            <a:r>
              <a:rPr lang="en-GB" sz="1000" dirty="0"/>
              <a:t>, Lloyds Banking Group, National Australia Bank, Nationwide, RBS and Virgin </a:t>
            </a:r>
            <a:r>
              <a:rPr lang="en-GB" sz="1000" dirty="0" smtClean="0"/>
              <a:t>Money.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Aggregate </a:t>
            </a:r>
            <a:r>
              <a:rPr lang="en-GB" sz="1000" dirty="0"/>
              <a:t>end-year peer group risk-weighted assets divided by aggregate end-year </a:t>
            </a:r>
            <a:r>
              <a:rPr lang="en-GB" sz="1000" dirty="0" smtClean="0"/>
              <a:t>peer group </a:t>
            </a:r>
            <a:r>
              <a:rPr lang="en-GB" sz="1000" dirty="0"/>
              <a:t>published balance sheet assets. Data are on a CRD IV basis. </a:t>
            </a:r>
            <a:r>
              <a:rPr lang="en-GB" sz="1000" dirty="0" smtClean="0"/>
              <a:t>Latest published figures have </a:t>
            </a:r>
            <a:r>
              <a:rPr lang="en-GB" sz="1000" dirty="0"/>
              <a:t>been used; in the case of Nationwide, these relate to 2016 H2.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380" y="62718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average risk </a:t>
            </a:r>
            <a:r>
              <a:rPr lang="en-GB" sz="1800" dirty="0" smtClean="0"/>
              <a:t>weights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7 - Banking sector - Resillience (inc box 3,4,5,6)\Chart B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590" y="1012857"/>
            <a:ext cx="4956606" cy="421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7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14292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B.3 UK banks’ leverage ratios have strengthened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127196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Simple </a:t>
            </a:r>
            <a:r>
              <a:rPr lang="en-GB" sz="1000" dirty="0"/>
              <a:t>leverage ratio is </a:t>
            </a:r>
            <a:r>
              <a:rPr lang="en-GB" sz="1000" dirty="0" smtClean="0"/>
              <a:t>defined </a:t>
            </a:r>
            <a:r>
              <a:rPr lang="en-GB" sz="1000" dirty="0"/>
              <a:t>as the ratio of shareholders’ claims to total assets based </a:t>
            </a:r>
            <a:r>
              <a:rPr lang="en-GB" sz="1000" dirty="0" smtClean="0"/>
              <a:t>on banks</a:t>
            </a:r>
            <a:r>
              <a:rPr lang="en-GB" sz="1000" dirty="0"/>
              <a:t>’ published accounts (note a discontinuity due to introduction of IFRS </a:t>
            </a:r>
            <a:r>
              <a:rPr lang="en-GB" sz="1000" dirty="0" smtClean="0"/>
              <a:t>accounting standards </a:t>
            </a:r>
            <a:r>
              <a:rPr lang="en-GB" sz="1000" dirty="0"/>
              <a:t>in 2005, which tends to reduce leverage ratios thereafter). The peer </a:t>
            </a:r>
            <a:r>
              <a:rPr lang="en-GB" sz="1000" dirty="0" smtClean="0"/>
              <a:t>group described </a:t>
            </a:r>
            <a:r>
              <a:rPr lang="en-GB" sz="1000" dirty="0"/>
              <a:t>in footnote (o) in Annex 2 also applies here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Weighted </a:t>
            </a:r>
            <a:r>
              <a:rPr lang="en-GB" sz="1000" dirty="0"/>
              <a:t>by total exposures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Basel </a:t>
            </a:r>
            <a:r>
              <a:rPr lang="en-GB" sz="1000" dirty="0"/>
              <a:t>III leverage ratio corresponds to aggregate Tier 1 capital over the leverage </a:t>
            </a:r>
            <a:r>
              <a:rPr lang="en-GB" sz="1000" dirty="0" smtClean="0"/>
              <a:t>ratio exposure</a:t>
            </a:r>
            <a:r>
              <a:rPr lang="en-GB" sz="1000" dirty="0"/>
              <a:t>. Up to 2013, Tier 1 capital includes grandfathered capital instruments and </a:t>
            </a:r>
            <a:r>
              <a:rPr lang="en-GB" sz="1000" dirty="0" smtClean="0"/>
              <a:t>the exposure </a:t>
            </a:r>
            <a:r>
              <a:rPr lang="en-GB" sz="1000" dirty="0"/>
              <a:t>measure is based on the Basel 2010 </a:t>
            </a:r>
            <a:r>
              <a:rPr lang="en-GB" sz="1000" dirty="0" smtClean="0"/>
              <a:t>definition</a:t>
            </a:r>
            <a:r>
              <a:rPr lang="en-GB" sz="1000" dirty="0"/>
              <a:t>. From 2014 H1, Tier 1 </a:t>
            </a:r>
            <a:r>
              <a:rPr lang="en-GB" sz="1000" dirty="0" smtClean="0"/>
              <a:t>capital excludes </a:t>
            </a:r>
            <a:r>
              <a:rPr lang="en-GB" sz="1000" dirty="0"/>
              <a:t>grandfathered capital instruments. The exposure measure is based on the </a:t>
            </a:r>
            <a:r>
              <a:rPr lang="en-GB" sz="1000" dirty="0" smtClean="0"/>
              <a:t>Basel 2014 definition </a:t>
            </a:r>
            <a:r>
              <a:rPr lang="en-GB" sz="1000" dirty="0"/>
              <a:t>for 2014 and the CRR </a:t>
            </a:r>
            <a:r>
              <a:rPr lang="en-GB" sz="1000" dirty="0" smtClean="0"/>
              <a:t>definition </a:t>
            </a:r>
            <a:r>
              <a:rPr lang="en-GB" sz="1000" dirty="0"/>
              <a:t>from 2015 onwards. The peer </a:t>
            </a:r>
            <a:r>
              <a:rPr lang="en-GB" sz="1000" dirty="0" smtClean="0"/>
              <a:t>group described </a:t>
            </a:r>
            <a:r>
              <a:rPr lang="en-GB" sz="1000" dirty="0"/>
              <a:t>in footnote (d) to </a:t>
            </a:r>
            <a:r>
              <a:rPr lang="en-GB" sz="1000" b="1" dirty="0"/>
              <a:t>Chart B.1 </a:t>
            </a:r>
            <a:r>
              <a:rPr lang="en-GB" sz="1000" dirty="0"/>
              <a:t>also applies here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Leverage </a:t>
            </a:r>
            <a:r>
              <a:rPr lang="en-GB" sz="1000" dirty="0"/>
              <a:t>ratio with central bank reserves excluded from the exposure measure, </a:t>
            </a:r>
            <a:r>
              <a:rPr lang="en-GB" sz="1000" dirty="0" smtClean="0"/>
              <a:t>consistent with </a:t>
            </a:r>
            <a:r>
              <a:rPr lang="en-GB" sz="1000" dirty="0"/>
              <a:t>the FPC Recommendation from July 2016. Based on end of the period </a:t>
            </a:r>
            <a:r>
              <a:rPr lang="en-GB" sz="1000" dirty="0" smtClean="0"/>
              <a:t>figures</a:t>
            </a:r>
            <a:r>
              <a:rPr lang="en-GB" sz="1000" dirty="0"/>
              <a:t>. The </a:t>
            </a:r>
            <a:r>
              <a:rPr lang="en-GB" sz="1000" dirty="0" smtClean="0"/>
              <a:t>peer group </a:t>
            </a:r>
            <a:r>
              <a:rPr lang="en-GB" sz="1000" dirty="0"/>
              <a:t>used in footnote (d) to </a:t>
            </a:r>
            <a:r>
              <a:rPr lang="en-GB" sz="1000" b="1" dirty="0"/>
              <a:t>Chart B.1 </a:t>
            </a:r>
            <a:r>
              <a:rPr lang="en-GB" sz="1000" dirty="0"/>
              <a:t>also applies here.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380" y="62718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Major UK banks’ leverage </a:t>
            </a:r>
            <a:r>
              <a:rPr lang="en-GB" sz="1800" dirty="0" smtClean="0"/>
              <a:t>ratios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7 - Banking sector - Resillience (inc box 3,4,5,6)\Chart B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060" y="1000802"/>
            <a:ext cx="4665152" cy="412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44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B.4 UK banks’ liquidity and funding positions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have improved </a:t>
            </a:r>
            <a:r>
              <a:rPr lang="en-GB" altLang="en-US" sz="2400" b="1" dirty="0">
                <a:solidFill>
                  <a:srgbClr val="660066"/>
                </a:solidFill>
              </a:rPr>
              <a:t>since 2007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28108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PRA regulatory returns, published accounts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R"/>
            </a:pPr>
            <a:r>
              <a:rPr lang="en-US" sz="1000" dirty="0" smtClean="0"/>
              <a:t>Sample </a:t>
            </a:r>
            <a:r>
              <a:rPr lang="en-US" sz="1000" dirty="0"/>
              <a:t>includes Barclays, HSBC, Lloyds Banking Group (including HBOS in 2007</a:t>
            </a:r>
            <a:r>
              <a:rPr lang="en-US" sz="1000" dirty="0" smtClean="0"/>
              <a:t>), </a:t>
            </a:r>
            <a:r>
              <a:rPr lang="en-GB" sz="1000" dirty="0" smtClean="0"/>
              <a:t>Nationwide </a:t>
            </a:r>
            <a:r>
              <a:rPr lang="en-GB" sz="1000" dirty="0"/>
              <a:t>and </a:t>
            </a:r>
            <a:r>
              <a:rPr lang="en-GB" sz="1000" dirty="0" smtClean="0"/>
              <a:t>RBS.</a:t>
            </a:r>
          </a:p>
          <a:p>
            <a:pPr marL="228600" indent="-228600">
              <a:buAutoNum type="alphaLcParenR"/>
            </a:pPr>
            <a:r>
              <a:rPr lang="en-US" sz="1000" dirty="0" smtClean="0"/>
              <a:t>The </a:t>
            </a:r>
            <a:r>
              <a:rPr lang="en-US" sz="1000" dirty="0"/>
              <a:t>estimate of liquid assets in 2007 is based on: cash and balances with central banks, </a:t>
            </a:r>
            <a:r>
              <a:rPr lang="en-US" sz="1000" dirty="0" smtClean="0"/>
              <a:t>and highly </a:t>
            </a:r>
            <a:r>
              <a:rPr lang="en-US" sz="1000" dirty="0"/>
              <a:t>liquid securities. Liquid assets in 2016 comprise Liquidity Coverage Ratio Level </a:t>
            </a:r>
            <a:r>
              <a:rPr lang="en-US" sz="1000" dirty="0" smtClean="0"/>
              <a:t>1 high-quality </a:t>
            </a:r>
            <a:r>
              <a:rPr lang="en-US" sz="1000" dirty="0"/>
              <a:t>liquid assets excluding covered </a:t>
            </a:r>
            <a:r>
              <a:rPr lang="en-US" sz="1000" dirty="0" smtClean="0"/>
              <a:t>bonds.</a:t>
            </a:r>
          </a:p>
          <a:p>
            <a:pPr marL="228600" indent="-228600">
              <a:buAutoNum type="alphaLcParenR"/>
            </a:pPr>
            <a:r>
              <a:rPr lang="en-US" sz="1000" dirty="0" smtClean="0"/>
              <a:t>Share </a:t>
            </a:r>
            <a:r>
              <a:rPr lang="en-US" sz="1000" dirty="0"/>
              <a:t>of total funding (including capital) accounted for by wholesale funding with </a:t>
            </a:r>
            <a:r>
              <a:rPr lang="en-US" sz="1000" dirty="0" smtClean="0"/>
              <a:t>residual maturity </a:t>
            </a:r>
            <a:r>
              <a:rPr lang="en-US" sz="1000" dirty="0"/>
              <a:t>of under three months other than repo funding (repurchase agreements </a:t>
            </a:r>
            <a:r>
              <a:rPr lang="en-US" sz="1000" dirty="0" smtClean="0"/>
              <a:t>and securities </a:t>
            </a:r>
            <a:r>
              <a:rPr lang="en-US" sz="1000" dirty="0"/>
              <a:t>lending). Wholesale funding comprises deposits by banks, debt securities </a:t>
            </a:r>
            <a:r>
              <a:rPr lang="en-US" sz="1000" dirty="0" smtClean="0"/>
              <a:t>and subordinated </a:t>
            </a:r>
            <a:r>
              <a:rPr lang="en-US" sz="1000" dirty="0"/>
              <a:t>liabilities. Funding is </a:t>
            </a:r>
            <a:r>
              <a:rPr lang="en-US" sz="1000" dirty="0" err="1"/>
              <a:t>proxied</a:t>
            </a:r>
            <a:r>
              <a:rPr lang="en-US" sz="1000" dirty="0"/>
              <a:t> by total liabilities excluding derivatives </a:t>
            </a:r>
            <a:r>
              <a:rPr lang="en-US" sz="1000" dirty="0" smtClean="0"/>
              <a:t>and liabilities </a:t>
            </a:r>
            <a:r>
              <a:rPr lang="en-US" sz="1000" dirty="0"/>
              <a:t>to customers under investment contracts. Where underlying data are </a:t>
            </a:r>
            <a:r>
              <a:rPr lang="en-US" sz="1000" dirty="0" smtClean="0"/>
              <a:t>not published </a:t>
            </a:r>
            <a:r>
              <a:rPr lang="en-US" sz="1000" dirty="0"/>
              <a:t>estimates have been used.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4862" y="67919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Liquid assets and short-term funding of large UK </a:t>
            </a:r>
            <a:r>
              <a:rPr lang="en-GB" sz="1800" dirty="0" smtClean="0"/>
              <a:t>banks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6" name="Picture 2" descr="N:\SHARED\FSR\PNGs\Internet PNG and PDFs\7 - Banking sector - Resillience (inc box 3,4,5,6)\Chart B_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872" y="1080713"/>
            <a:ext cx="4322254" cy="386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56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Figure B.1 When a bank fails, the Bank of England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steps in </a:t>
            </a:r>
            <a:r>
              <a:rPr lang="en-GB" altLang="en-US" sz="2400" b="1" dirty="0">
                <a:solidFill>
                  <a:srgbClr val="660066"/>
                </a:solidFill>
              </a:rPr>
              <a:t>to manage the process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1044" y="6534834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i="1" dirty="0"/>
              <a:t>England’s approach to resolution</a:t>
            </a:r>
            <a:r>
              <a:rPr lang="en-GB" sz="1000" dirty="0"/>
              <a:t>, which provides more details </a:t>
            </a:r>
            <a:r>
              <a:rPr lang="en-GB" sz="1000" dirty="0" smtClean="0"/>
              <a:t>on the </a:t>
            </a:r>
            <a:r>
              <a:rPr lang="en-GB" sz="1000" dirty="0"/>
              <a:t>resolution regime in the United Kingdom (</a:t>
            </a:r>
            <a:r>
              <a:rPr lang="en-GB" sz="1000" b="1" dirty="0"/>
              <a:t>Figure B.1</a:t>
            </a:r>
            <a:r>
              <a:rPr lang="en-GB" sz="1000" dirty="0" smtClean="0"/>
              <a:t>).</a:t>
            </a:r>
            <a:r>
              <a:rPr lang="en-GB" sz="1000" baseline="30000" dirty="0" smtClean="0"/>
              <a:t>(</a:t>
            </a:r>
            <a:r>
              <a:rPr lang="en-GB" sz="1000" baseline="30000" dirty="0"/>
              <a:t>1)</a:t>
            </a:r>
            <a:endParaRPr lang="en-GB" sz="1000" baseline="30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4862" y="67919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The Bank of England’s resolution framework</a:t>
            </a:r>
            <a:endParaRPr lang="en-GB" altLang="en-US" sz="1800" baseline="30000" dirty="0"/>
          </a:p>
        </p:txBody>
      </p:sp>
      <p:pic>
        <p:nvPicPr>
          <p:cNvPr id="5124" name="Picture 4" descr="N:\SHARED\FSR\PNGs\Internet PNG and PDFs\7 - Banking sector - Resillience (inc box 3,4,5,6)\Figure B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175" y="1340768"/>
            <a:ext cx="207839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89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14292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B.5 Bank funding costs remain low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127192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LP, IHS </a:t>
            </a:r>
            <a:r>
              <a:rPr lang="en-GB" sz="1000" dirty="0" err="1"/>
              <a:t>Markit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 and RBS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Constant-maturity </a:t>
            </a:r>
            <a:r>
              <a:rPr lang="en-GB" sz="1000" dirty="0"/>
              <a:t>unweighted average of secondary market spreads to mid-swaps </a:t>
            </a:r>
            <a:r>
              <a:rPr lang="en-GB" sz="1000" dirty="0" smtClean="0"/>
              <a:t>for UK </a:t>
            </a:r>
            <a:r>
              <a:rPr lang="en-GB" sz="1000" dirty="0"/>
              <a:t>banks’ </a:t>
            </a:r>
            <a:r>
              <a:rPr lang="en-GB" sz="1000" dirty="0" smtClean="0"/>
              <a:t>five-year </a:t>
            </a:r>
            <a:r>
              <a:rPr lang="en-GB" sz="1000" dirty="0"/>
              <a:t>euro-denominated senior unsecured bonds issued by the </a:t>
            </a:r>
            <a:r>
              <a:rPr lang="en-GB" sz="1000" dirty="0" smtClean="0"/>
              <a:t>operating company </a:t>
            </a:r>
            <a:r>
              <a:rPr lang="en-GB" sz="1000" dirty="0"/>
              <a:t>(</a:t>
            </a:r>
            <a:r>
              <a:rPr lang="en-GB" sz="1000" dirty="0" err="1"/>
              <a:t>OpCo</a:t>
            </a:r>
            <a:r>
              <a:rPr lang="en-GB" sz="1000" dirty="0"/>
              <a:t>) or a suitable proxy when unavailable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Unweighted </a:t>
            </a:r>
            <a:r>
              <a:rPr lang="en-GB" sz="1000" dirty="0"/>
              <a:t>average of </a:t>
            </a:r>
            <a:r>
              <a:rPr lang="en-GB" sz="1000" dirty="0" smtClean="0"/>
              <a:t>five-year </a:t>
            </a:r>
            <a:r>
              <a:rPr lang="en-GB" sz="1000" dirty="0"/>
              <a:t>euro-denominated senior credit default swaps (</a:t>
            </a:r>
            <a:r>
              <a:rPr lang="en-GB" sz="1000" dirty="0" smtClean="0"/>
              <a:t>CDS) </a:t>
            </a:r>
            <a:r>
              <a:rPr lang="en-GB" sz="1000" dirty="0" err="1" smtClean="0"/>
              <a:t>premia</a:t>
            </a:r>
            <a:r>
              <a:rPr lang="en-GB" sz="1000" dirty="0" smtClean="0"/>
              <a:t> </a:t>
            </a:r>
            <a:r>
              <a:rPr lang="en-GB" sz="1000" dirty="0"/>
              <a:t>for UK </a:t>
            </a:r>
            <a:r>
              <a:rPr lang="en-GB" sz="1000" dirty="0" smtClean="0"/>
              <a:t>banks.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Constant-maturity </a:t>
            </a:r>
            <a:r>
              <a:rPr lang="en-GB" sz="1000" dirty="0"/>
              <a:t>unweighted average of secondary market spreads to mid-swaps </a:t>
            </a:r>
            <a:r>
              <a:rPr lang="en-GB" sz="1000" dirty="0" smtClean="0"/>
              <a:t>for UK </a:t>
            </a:r>
            <a:r>
              <a:rPr lang="en-GB" sz="1000" dirty="0"/>
              <a:t>banks’ </a:t>
            </a:r>
            <a:r>
              <a:rPr lang="en-GB" sz="1000" dirty="0" smtClean="0"/>
              <a:t>five-year </a:t>
            </a:r>
            <a:r>
              <a:rPr lang="en-GB" sz="1000" dirty="0"/>
              <a:t>euro-denominated senior unsecured bonds issued by the </a:t>
            </a:r>
            <a:r>
              <a:rPr lang="en-GB" sz="1000" dirty="0" smtClean="0"/>
              <a:t>holding company </a:t>
            </a:r>
            <a:r>
              <a:rPr lang="en-GB" sz="1000" dirty="0"/>
              <a:t>(Hold Co) or a suitable proxy when </a:t>
            </a:r>
            <a:r>
              <a:rPr lang="en-GB" sz="1000" dirty="0" smtClean="0"/>
              <a:t>unavailable.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Constant-maturity </a:t>
            </a:r>
            <a:r>
              <a:rPr lang="en-GB" sz="1000" dirty="0"/>
              <a:t>unweighted average of secondary market spreads to swaps for UK </a:t>
            </a:r>
            <a:r>
              <a:rPr lang="en-GB" sz="1000" dirty="0" smtClean="0"/>
              <a:t>banks’ five-year </a:t>
            </a:r>
            <a:r>
              <a:rPr lang="en-GB" sz="1000" dirty="0"/>
              <a:t>euro-denominated covered bonds or a suitable proxy </a:t>
            </a:r>
            <a:r>
              <a:rPr lang="en-GB" sz="1000" dirty="0" smtClean="0"/>
              <a:t>when</a:t>
            </a:r>
          </a:p>
          <a:p>
            <a:r>
              <a:rPr lang="en-GB" sz="1000" dirty="0" smtClean="0"/>
              <a:t>        unavailable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40772" y="49453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banks’ indicative long-term funding </a:t>
            </a:r>
            <a:r>
              <a:rPr lang="en-GB" sz="1800" dirty="0" smtClean="0"/>
              <a:t>spreads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7 - Banking sector - Resillience (inc box 3,4,5,6)\Chart B_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300" y="1225650"/>
            <a:ext cx="4888112" cy="392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3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B.6 Price to book ratios have improved since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their mid-2016 </a:t>
            </a:r>
            <a:r>
              <a:rPr lang="en-GB" altLang="en-US" sz="2400" b="1" dirty="0">
                <a:solidFill>
                  <a:srgbClr val="660066"/>
                </a:solidFill>
              </a:rPr>
              <a:t>trough but remain below one for some banks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434967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 and RBS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Relates </a:t>
            </a:r>
            <a:r>
              <a:rPr lang="en-GB" sz="1000" dirty="0"/>
              <a:t>the share price with the book, or accounting, value of shareholders’ equity per share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HSBC’s </a:t>
            </a:r>
            <a:r>
              <a:rPr lang="en-GB" sz="1000" dirty="0"/>
              <a:t>price to book ratio is adjusted for currency movements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underlying data have been sourced from Thomson Reuters </a:t>
            </a:r>
            <a:r>
              <a:rPr lang="en-GB" sz="1000" dirty="0" err="1"/>
              <a:t>Datastream</a:t>
            </a:r>
            <a:r>
              <a:rPr lang="en-GB" sz="1000" dirty="0"/>
              <a:t> up to 2013, </a:t>
            </a:r>
            <a:r>
              <a:rPr lang="en-GB" sz="1000" dirty="0" smtClean="0"/>
              <a:t>and from </a:t>
            </a:r>
            <a:r>
              <a:rPr lang="en-GB" sz="1000" dirty="0"/>
              <a:t>Bloomberg from 2014 onwards.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20886" y="79586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banks’ average price to book ratio</a:t>
            </a:r>
            <a:r>
              <a:rPr lang="en-GB" sz="1800" baseline="30000" dirty="0"/>
              <a:t>(a)(b)(c)(d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7 - Banking sector - Resillience (inc box 3,4,5,6)\Chart B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11" y="1195798"/>
            <a:ext cx="4094164" cy="366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6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18001" y="-4174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B.7 There is a weak positive correlation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between banks</a:t>
            </a:r>
            <a:r>
              <a:rPr lang="en-GB" altLang="en-US" sz="2400" b="1" dirty="0">
                <a:solidFill>
                  <a:srgbClr val="660066"/>
                </a:solidFill>
              </a:rPr>
              <a:t>’ price to book ratios and estimates of their </a:t>
            </a:r>
            <a:r>
              <a:rPr lang="en-GB" altLang="en-US" sz="2400" b="1" dirty="0" smtClean="0">
                <a:solidFill>
                  <a:srgbClr val="660066"/>
                </a:solidFill>
              </a:rPr>
              <a:t>asset quality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893" y="5434965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Texas ratio is calculated as non-performing loans over common equity </a:t>
            </a:r>
            <a:r>
              <a:rPr lang="en-GB" sz="1000" dirty="0" smtClean="0"/>
              <a:t>Tier </a:t>
            </a:r>
            <a:r>
              <a:rPr lang="en-GB" sz="1000" dirty="0"/>
              <a:t>1 capital </a:t>
            </a:r>
            <a:r>
              <a:rPr lang="en-GB" sz="1000" dirty="0" smtClean="0"/>
              <a:t>and loan </a:t>
            </a:r>
            <a:r>
              <a:rPr lang="en-GB" sz="1000" dirty="0"/>
              <a:t>loss reserve. Latest available data (2016 or 2017 H1) are used for each bank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price to book ratio relates the share price with the book, or accounting, value </a:t>
            </a:r>
            <a:r>
              <a:rPr lang="en-GB" sz="1000" dirty="0" smtClean="0"/>
              <a:t>of shareholders</a:t>
            </a:r>
            <a:r>
              <a:rPr lang="en-GB" sz="1000" dirty="0"/>
              <a:t>’ equity per share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banks are Barclays, HSBC, Lloyds Banking Group, RBS and Standard Chartered</a:t>
            </a:r>
            <a:r>
              <a:rPr lang="en-GB" sz="1000" dirty="0" smtClean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20886" y="79586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Price to book ratios for major global banks compared </a:t>
            </a:r>
            <a:r>
              <a:rPr lang="en-GB" sz="1800" dirty="0" smtClean="0"/>
              <a:t>with Texas ratios</a:t>
            </a:r>
            <a:r>
              <a:rPr lang="en-GB" sz="1800" baseline="30000" dirty="0" smtClean="0"/>
              <a:t>(a)(b)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7 - Banking sector - Resillience (inc box 3,4,5,6)\Chart B_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36" y="1314274"/>
            <a:ext cx="4075114" cy="385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9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1497</Words>
  <Application>Microsoft Office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 Part B:   Banking Sector Resilience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Part B:   Resilience of the UK financial system – Banking Sector</dc:title>
  <dc:creator>Savva, Stacey</dc:creator>
  <cp:lastModifiedBy>Wells, Lauren</cp:lastModifiedBy>
  <cp:revision>17</cp:revision>
  <dcterms:created xsi:type="dcterms:W3CDTF">2017-06-26T10:35:02Z</dcterms:created>
  <dcterms:modified xsi:type="dcterms:W3CDTF">2017-11-28T08:54:53Z</dcterms:modified>
</cp:coreProperties>
</file>