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2918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4115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1186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5420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946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881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9366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1892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1729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6196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0987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888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altLang="en-US" sz="7200" dirty="0">
                <a:solidFill>
                  <a:srgbClr val="660066"/>
                </a:solidFill>
              </a:rPr>
              <a:t>Part </a:t>
            </a:r>
            <a:r>
              <a:rPr lang="en-GB" altLang="en-US" sz="7200" dirty="0" smtClean="0">
                <a:solidFill>
                  <a:srgbClr val="660066"/>
                </a:solidFill>
              </a:rPr>
              <a:t>A:  </a:t>
            </a:r>
            <a:r>
              <a:rPr lang="en-GB" altLang="en-US" sz="7200" dirty="0">
                <a:solidFill>
                  <a:srgbClr val="660066"/>
                </a:solidFill>
              </a:rPr>
              <a:t/>
            </a:r>
            <a:br>
              <a:rPr lang="en-GB" altLang="en-US" sz="7200" dirty="0">
                <a:solidFill>
                  <a:srgbClr val="660066"/>
                </a:solidFill>
              </a:rPr>
            </a:br>
            <a:r>
              <a:rPr lang="en-US" altLang="en-US" sz="7200" dirty="0" smtClean="0">
                <a:solidFill>
                  <a:srgbClr val="660066"/>
                </a:solidFill>
              </a:rPr>
              <a:t>Global debt vulnerabilities</a:t>
            </a:r>
            <a:endParaRPr lang="en-GB" sz="72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970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-36512" y="-75585"/>
            <a:ext cx="90868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A.34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US" altLang="en-US" sz="2400" dirty="0">
                <a:solidFill>
                  <a:srgbClr val="660066"/>
                </a:solidFill>
              </a:rPr>
              <a:t>Private </a:t>
            </a:r>
            <a:r>
              <a:rPr lang="en-US" altLang="en-US" sz="2400" dirty="0" smtClean="0">
                <a:solidFill>
                  <a:srgbClr val="660066"/>
                </a:solidFill>
              </a:rPr>
              <a:t>non-financial </a:t>
            </a:r>
            <a:r>
              <a:rPr lang="en-US" altLang="en-US" sz="2400" dirty="0">
                <a:solidFill>
                  <a:srgbClr val="660066"/>
                </a:solidFill>
              </a:rPr>
              <a:t>sector debt to </a:t>
            </a:r>
            <a:r>
              <a:rPr lang="en-US" altLang="en-US" sz="2400" dirty="0" smtClean="0">
                <a:solidFill>
                  <a:srgbClr val="660066"/>
                </a:solidFill>
              </a:rPr>
              <a:t>GDP ratios </a:t>
            </a:r>
            <a:r>
              <a:rPr lang="en-US" altLang="en-US" sz="2400" dirty="0">
                <a:solidFill>
                  <a:srgbClr val="660066"/>
                </a:solidFill>
              </a:rPr>
              <a:t>in </a:t>
            </a:r>
            <a:r>
              <a:rPr lang="en-US" altLang="en-US" sz="2400" dirty="0" smtClean="0">
                <a:solidFill>
                  <a:srgbClr val="660066"/>
                </a:solidFill>
              </a:rPr>
              <a:t>emerging economies </a:t>
            </a:r>
            <a:r>
              <a:rPr lang="en-US" altLang="en-US" sz="2400" dirty="0">
                <a:solidFill>
                  <a:srgbClr val="660066"/>
                </a:solidFill>
              </a:rPr>
              <a:t>have risen since the </a:t>
            </a:r>
            <a:r>
              <a:rPr lang="en-US" altLang="en-US" sz="2400" dirty="0" smtClean="0">
                <a:solidFill>
                  <a:srgbClr val="660066"/>
                </a:solidFill>
              </a:rPr>
              <a:t>2008 global financial </a:t>
            </a:r>
            <a:r>
              <a:rPr lang="en-US" altLang="en-US" sz="2400" dirty="0">
                <a:solidFill>
                  <a:srgbClr val="660066"/>
                </a:solidFill>
              </a:rPr>
              <a:t>crisis, </a:t>
            </a:r>
            <a:r>
              <a:rPr lang="en-US" altLang="en-US" sz="2400" dirty="0" smtClean="0">
                <a:solidFill>
                  <a:srgbClr val="660066"/>
                </a:solidFill>
              </a:rPr>
              <a:t>driven largely </a:t>
            </a:r>
            <a:r>
              <a:rPr lang="en-US" altLang="en-US" sz="2400" dirty="0">
                <a:solidFill>
                  <a:srgbClr val="660066"/>
                </a:solidFill>
              </a:rPr>
              <a:t>by China</a:t>
            </a: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5496" y="5797713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1000" dirty="0"/>
              <a:t>Sources: BIS total credit statistics, IMF </a:t>
            </a:r>
            <a:r>
              <a:rPr lang="en-US" sz="1000" i="1" dirty="0"/>
              <a:t>World Economic Outlook</a:t>
            </a:r>
            <a:r>
              <a:rPr lang="en-US" sz="1000" dirty="0"/>
              <a:t>, Institute of </a:t>
            </a:r>
            <a:r>
              <a:rPr lang="en-US" sz="1000" dirty="0" smtClean="0"/>
              <a:t>International Finance </a:t>
            </a:r>
            <a:r>
              <a:rPr lang="en-US" sz="1000" dirty="0"/>
              <a:t>(IIF) and Bank calculations</a:t>
            </a:r>
            <a:r>
              <a:rPr lang="en-US" sz="1000" dirty="0" smtClean="0"/>
              <a:t>.</a:t>
            </a:r>
            <a:br>
              <a:rPr lang="en-US" sz="1000" dirty="0" smtClean="0"/>
            </a:br>
            <a:endParaRPr lang="en-US" sz="1000" dirty="0"/>
          </a:p>
          <a:p>
            <a:pPr marL="228600" indent="-228600">
              <a:buAutoNum type="alphaLcParenBoth"/>
            </a:pPr>
            <a:r>
              <a:rPr lang="en-US" sz="1000" dirty="0" smtClean="0"/>
              <a:t>2017 </a:t>
            </a:r>
            <a:r>
              <a:rPr lang="en-US" sz="1000" dirty="0"/>
              <a:t>Q2 </a:t>
            </a:r>
            <a:r>
              <a:rPr lang="en-US" sz="1000" dirty="0" smtClean="0"/>
              <a:t>figures </a:t>
            </a:r>
            <a:r>
              <a:rPr lang="en-US" sz="1000" dirty="0"/>
              <a:t>use IIF estimates. Includes lending by all sectors at market value as </a:t>
            </a:r>
            <a:r>
              <a:rPr lang="en-US" sz="1000" dirty="0" smtClean="0"/>
              <a:t>a percentage </a:t>
            </a:r>
            <a:r>
              <a:rPr lang="en-US" sz="1000" dirty="0"/>
              <a:t>of GDP, adjusted for breaks. Private </a:t>
            </a:r>
            <a:r>
              <a:rPr lang="en-US" sz="1000" dirty="0" smtClean="0"/>
              <a:t>non-financial </a:t>
            </a:r>
            <a:r>
              <a:rPr lang="en-US" sz="1000" dirty="0"/>
              <a:t>sector debt includes lending </a:t>
            </a:r>
            <a:r>
              <a:rPr lang="en-US" sz="1000" dirty="0" smtClean="0"/>
              <a:t>to households </a:t>
            </a:r>
            <a:r>
              <a:rPr lang="en-US" sz="1000" dirty="0"/>
              <a:t>and </a:t>
            </a:r>
            <a:r>
              <a:rPr lang="en-US" sz="1000" dirty="0" smtClean="0"/>
              <a:t>non-financial </a:t>
            </a:r>
            <a:r>
              <a:rPr lang="en-US" sz="1000" dirty="0"/>
              <a:t>corporations. Public </a:t>
            </a:r>
            <a:r>
              <a:rPr lang="en-US" sz="1000" dirty="0" smtClean="0"/>
              <a:t>non-financial </a:t>
            </a:r>
            <a:r>
              <a:rPr lang="en-US" sz="1000" dirty="0"/>
              <a:t>sector debt includes </a:t>
            </a:r>
            <a:r>
              <a:rPr lang="en-US" sz="1000" dirty="0" smtClean="0"/>
              <a:t>lending to </a:t>
            </a:r>
            <a:r>
              <a:rPr lang="en-US" sz="1000" dirty="0"/>
              <a:t>governments. Regional </a:t>
            </a:r>
            <a:r>
              <a:rPr lang="en-US" sz="1000" dirty="0" smtClean="0"/>
              <a:t>figures </a:t>
            </a:r>
            <a:r>
              <a:rPr lang="en-US" sz="1000" dirty="0"/>
              <a:t>are weighted using GDP valued at market exchange rates</a:t>
            </a:r>
            <a:r>
              <a:rPr lang="en-US" sz="1000" dirty="0" smtClean="0"/>
              <a:t>.</a:t>
            </a:r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-36512" y="971436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 smtClean="0"/>
              <a:t>Non-financial </a:t>
            </a:r>
            <a:r>
              <a:rPr lang="en-GB" sz="1800" dirty="0"/>
              <a:t>sector debt</a:t>
            </a:r>
            <a:r>
              <a:rPr lang="en-GB" sz="1800" baseline="30000" dirty="0"/>
              <a:t>(a)</a:t>
            </a:r>
            <a:endParaRPr lang="en-GB" altLang="en-US" sz="1800" b="1" baseline="30000" dirty="0"/>
          </a:p>
        </p:txBody>
      </p:sp>
      <p:pic>
        <p:nvPicPr>
          <p:cNvPr id="2" name="Picture 2" descr="C:\Users\320392\Desktop\Internet PNG and PDFs\6 - Global debt vulnerabilities\Chart A.34 - FSR Dec 1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245950"/>
            <a:ext cx="4968552" cy="4367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53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28575" y="0"/>
            <a:ext cx="90868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A.35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US" altLang="en-US" sz="2400" dirty="0">
                <a:solidFill>
                  <a:srgbClr val="660066"/>
                </a:solidFill>
              </a:rPr>
              <a:t>UK banks have </a:t>
            </a:r>
            <a:r>
              <a:rPr lang="en-US" altLang="en-US" sz="2400" dirty="0" smtClean="0">
                <a:solidFill>
                  <a:srgbClr val="660066"/>
                </a:solidFill>
              </a:rPr>
              <a:t>significant </a:t>
            </a:r>
            <a:r>
              <a:rPr lang="en-US" altLang="en-US" sz="2400" dirty="0">
                <a:solidFill>
                  <a:srgbClr val="660066"/>
                </a:solidFill>
              </a:rPr>
              <a:t>exposures </a:t>
            </a:r>
            <a:r>
              <a:rPr lang="en-US" altLang="en-US" sz="2400" dirty="0" smtClean="0">
                <a:solidFill>
                  <a:srgbClr val="660066"/>
                </a:solidFill>
              </a:rPr>
              <a:t>to China</a:t>
            </a:r>
            <a:r>
              <a:rPr lang="en-US" altLang="en-US" sz="2400" dirty="0">
                <a:solidFill>
                  <a:srgbClr val="660066"/>
                </a:solidFill>
              </a:rPr>
              <a:t>, Hong Kong, the United States and the euro area</a:t>
            </a: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7150" y="5995906"/>
            <a:ext cx="91440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1000" dirty="0"/>
              <a:t>Sources: Bank of England, SNL Financial and Bank calculations</a:t>
            </a:r>
            <a:r>
              <a:rPr lang="en-US" sz="1000" dirty="0" smtClean="0"/>
              <a:t>.</a:t>
            </a:r>
            <a:endParaRPr lang="en-GB" sz="1000" dirty="0"/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20637" y="830997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 dirty="0"/>
              <a:t>UK-owned banking groups’ consolidated exposures to </a:t>
            </a:r>
            <a:r>
              <a:rPr lang="en-US" sz="1800" dirty="0" smtClean="0"/>
              <a:t>selected countries </a:t>
            </a:r>
            <a:r>
              <a:rPr lang="en-US" sz="1800" dirty="0"/>
              <a:t>and regions</a:t>
            </a:r>
            <a:endParaRPr lang="en-GB" altLang="en-US" sz="1800" baseline="30000" dirty="0"/>
          </a:p>
        </p:txBody>
      </p:sp>
      <p:pic>
        <p:nvPicPr>
          <p:cNvPr id="2050" name="Picture 2" descr="C:\Users\320392\Desktop\Internet PNG and PDFs\6 - Global debt vulnerabilities\Chart A.35 - FSR Dec 1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93" y="1484784"/>
            <a:ext cx="5364517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4669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28575" y="0"/>
            <a:ext cx="90868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A.36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US" altLang="en-US" sz="2400" dirty="0">
                <a:solidFill>
                  <a:srgbClr val="660066"/>
                </a:solidFill>
              </a:rPr>
              <a:t>Countries that underwent sharp </a:t>
            </a:r>
            <a:r>
              <a:rPr lang="en-US" altLang="en-US" sz="2400" dirty="0" smtClean="0">
                <a:solidFill>
                  <a:srgbClr val="660066"/>
                </a:solidFill>
              </a:rPr>
              <a:t>credit booms </a:t>
            </a:r>
            <a:r>
              <a:rPr lang="en-US" altLang="en-US" sz="2400" dirty="0">
                <a:solidFill>
                  <a:srgbClr val="660066"/>
                </a:solidFill>
              </a:rPr>
              <a:t>have often experienced a crisis</a:t>
            </a: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7150" y="5765073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1000" dirty="0"/>
              <a:t>Sources: BIS total credit statistics and Bank calculations</a:t>
            </a:r>
            <a:r>
              <a:rPr lang="en-US" sz="1000" dirty="0" smtClean="0"/>
              <a:t>.</a:t>
            </a:r>
          </a:p>
          <a:p>
            <a:endParaRPr lang="en-US" sz="1000" dirty="0"/>
          </a:p>
          <a:p>
            <a:pPr marL="228600" indent="-228600">
              <a:buAutoNum type="alphaLcParenBoth"/>
            </a:pPr>
            <a:r>
              <a:rPr lang="en-US" sz="1000" dirty="0" smtClean="0"/>
              <a:t>Includes </a:t>
            </a:r>
            <a:r>
              <a:rPr lang="en-US" sz="1000" dirty="0"/>
              <a:t>lending to households and </a:t>
            </a:r>
            <a:r>
              <a:rPr lang="en-US" sz="1000" dirty="0" smtClean="0"/>
              <a:t>non-financial </a:t>
            </a:r>
            <a:r>
              <a:rPr lang="en-US" sz="1000" dirty="0"/>
              <a:t>corporations by all sectors at market </a:t>
            </a:r>
            <a:r>
              <a:rPr lang="en-US" sz="1000" dirty="0" smtClean="0"/>
              <a:t>value as </a:t>
            </a:r>
            <a:r>
              <a:rPr lang="en-US" sz="1000" dirty="0"/>
              <a:t>a percentage of GDP, adjusted for breaks</a:t>
            </a:r>
            <a:r>
              <a:rPr lang="en-US" sz="1000" dirty="0" smtClean="0"/>
              <a:t>.</a:t>
            </a:r>
          </a:p>
          <a:p>
            <a:pPr marL="228600" indent="-228600">
              <a:buAutoNum type="alphaLcParenBoth"/>
            </a:pP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38893" y="815443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Private </a:t>
            </a:r>
            <a:r>
              <a:rPr lang="en-GB" sz="1800" dirty="0" smtClean="0"/>
              <a:t>non-financial </a:t>
            </a:r>
            <a:r>
              <a:rPr lang="en-GB" sz="1800" dirty="0"/>
              <a:t>sector debt</a:t>
            </a:r>
            <a:r>
              <a:rPr lang="en-GB" sz="1800" baseline="30000" dirty="0"/>
              <a:t>(a)</a:t>
            </a:r>
            <a:endParaRPr lang="en-GB" altLang="en-US" sz="1800" baseline="30000" dirty="0"/>
          </a:p>
        </p:txBody>
      </p:sp>
      <p:pic>
        <p:nvPicPr>
          <p:cNvPr id="3" name="Picture 2" descr="C:\Users\320392\Desktop\Internet PNG and PDFs\6 - Global debt vulnerabilities\Chart A.36 - FSR Dec 1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503071"/>
            <a:ext cx="4968552" cy="4001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557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28575" y="0"/>
            <a:ext cx="90868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A.37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US" altLang="en-US" sz="2400" dirty="0">
                <a:solidFill>
                  <a:srgbClr val="660066"/>
                </a:solidFill>
              </a:rPr>
              <a:t>US corporate leverage and </a:t>
            </a:r>
            <a:r>
              <a:rPr lang="en-US" altLang="en-US" sz="2400" dirty="0" smtClean="0">
                <a:solidFill>
                  <a:srgbClr val="660066"/>
                </a:solidFill>
              </a:rPr>
              <a:t>the debt-servicing </a:t>
            </a:r>
            <a:r>
              <a:rPr lang="en-US" altLang="en-US" sz="2400" dirty="0">
                <a:solidFill>
                  <a:srgbClr val="660066"/>
                </a:solidFill>
              </a:rPr>
              <a:t>ratio have been rising since 2014</a:t>
            </a: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7150" y="5765073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1000" dirty="0"/>
              <a:t>Sources: BIS debt service ratios statistics, Federal Reserve Board Flow of Funds, US Bureau </a:t>
            </a:r>
            <a:r>
              <a:rPr lang="en-US" sz="1000" dirty="0" smtClean="0"/>
              <a:t>of Economic </a:t>
            </a:r>
            <a:r>
              <a:rPr lang="en-US" sz="1000" dirty="0"/>
              <a:t>Analysis and Bank calculations</a:t>
            </a:r>
            <a:r>
              <a:rPr lang="en-US" sz="1000" dirty="0" smtClean="0"/>
              <a:t>.</a:t>
            </a:r>
          </a:p>
          <a:p>
            <a:endParaRPr lang="en-US" sz="1000" dirty="0"/>
          </a:p>
          <a:p>
            <a:pPr marL="228600" indent="-228600">
              <a:buAutoNum type="alphaLcParenBoth"/>
            </a:pPr>
            <a:r>
              <a:rPr lang="en-US" sz="1000" dirty="0" smtClean="0"/>
              <a:t>Debt-servicing </a:t>
            </a:r>
            <a:r>
              <a:rPr lang="en-US" sz="1000" dirty="0"/>
              <a:t>ratio as calculated by BIS, </a:t>
            </a:r>
            <a:r>
              <a:rPr lang="en-US" sz="1000" dirty="0" smtClean="0"/>
              <a:t>defined </a:t>
            </a:r>
            <a:r>
              <a:rPr lang="en-US" sz="1000" dirty="0"/>
              <a:t>as the ratio of interest payments </a:t>
            </a:r>
            <a:r>
              <a:rPr lang="en-US" sz="1000" dirty="0" smtClean="0"/>
              <a:t>plus </a:t>
            </a:r>
            <a:r>
              <a:rPr lang="en-GB" sz="1000" dirty="0" smtClean="0"/>
              <a:t>amortisations </a:t>
            </a:r>
            <a:r>
              <a:rPr lang="en-GB" sz="1000" dirty="0"/>
              <a:t>to income</a:t>
            </a:r>
            <a:r>
              <a:rPr lang="en-GB" sz="1000" dirty="0" smtClean="0"/>
              <a:t>.</a:t>
            </a:r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38893" y="815443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 dirty="0"/>
              <a:t>US corporate net debt ratios and debt-servicing ratio</a:t>
            </a:r>
            <a:endParaRPr lang="en-GB" altLang="en-US" sz="1800" baseline="30000" dirty="0"/>
          </a:p>
        </p:txBody>
      </p:sp>
      <p:pic>
        <p:nvPicPr>
          <p:cNvPr id="2" name="Picture 2" descr="C:\Users\320392\Desktop\Internet PNG and PDFs\6 - Global debt vulnerabilities\Chart A.37 - FSR Dec 1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024" y="1184775"/>
            <a:ext cx="5239952" cy="4064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6023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28575" y="0"/>
            <a:ext cx="90868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A.38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US" altLang="en-US" sz="2400" dirty="0">
                <a:solidFill>
                  <a:srgbClr val="660066"/>
                </a:solidFill>
              </a:rPr>
              <a:t>Public sector debt remains elevated </a:t>
            </a:r>
            <a:r>
              <a:rPr lang="en-US" altLang="en-US" sz="2400" dirty="0" smtClean="0">
                <a:solidFill>
                  <a:srgbClr val="660066"/>
                </a:solidFill>
              </a:rPr>
              <a:t>in several </a:t>
            </a:r>
            <a:r>
              <a:rPr lang="en-US" altLang="en-US" sz="2400" dirty="0">
                <a:solidFill>
                  <a:srgbClr val="660066"/>
                </a:solidFill>
              </a:rPr>
              <a:t>euro-area economies</a:t>
            </a: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7150" y="5765072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Source: European Commission (AMECO</a:t>
            </a:r>
            <a:r>
              <a:rPr lang="en-GB" sz="1000" dirty="0" smtClean="0"/>
              <a:t>).</a:t>
            </a:r>
            <a:br>
              <a:rPr lang="en-GB" sz="1000" dirty="0" smtClean="0"/>
            </a:br>
            <a:endParaRPr lang="en-GB" sz="1000" dirty="0"/>
          </a:p>
          <a:p>
            <a:pPr marL="228600" indent="-228600">
              <a:buAutoNum type="alphaLcParenBoth"/>
            </a:pPr>
            <a:r>
              <a:rPr lang="en-US" sz="1000" dirty="0" smtClean="0"/>
              <a:t>Dashed </a:t>
            </a:r>
            <a:r>
              <a:rPr lang="en-US" sz="1000" dirty="0"/>
              <a:t>lines are European Commission </a:t>
            </a:r>
            <a:r>
              <a:rPr lang="en-US" sz="1000" dirty="0" smtClean="0"/>
              <a:t>projections.</a:t>
            </a:r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38893" y="815443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General government debt</a:t>
            </a:r>
            <a:r>
              <a:rPr lang="en-GB" sz="1800" baseline="30000" dirty="0"/>
              <a:t>(a)</a:t>
            </a:r>
            <a:endParaRPr lang="en-GB" altLang="en-US" sz="1800" baseline="30000" dirty="0"/>
          </a:p>
        </p:txBody>
      </p:sp>
      <p:pic>
        <p:nvPicPr>
          <p:cNvPr id="2" name="Picture 2" descr="C:\Users\320392\Desktop\Internet PNG and PDFs\6 - Global debt vulnerabilities\Chart A.38 - FSR Dec 1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1360" y="1124744"/>
            <a:ext cx="5361280" cy="4323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42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236</Words>
  <Application>Microsoft Office PowerPoint</Application>
  <PresentationFormat>On-screen Show (4:3)</PresentationFormat>
  <Paragraphs>22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Part A:   Global debt vulnerabilities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Bank of England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 A:   CCyB</dc:title>
  <dc:creator>Savva, Stacey</dc:creator>
  <cp:lastModifiedBy>Game, Alice</cp:lastModifiedBy>
  <cp:revision>11</cp:revision>
  <dcterms:created xsi:type="dcterms:W3CDTF">2017-06-26T11:26:34Z</dcterms:created>
  <dcterms:modified xsi:type="dcterms:W3CDTF">2017-11-27T19:30:27Z</dcterms:modified>
</cp:coreProperties>
</file>