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5" r:id="rId4"/>
    <p:sldId id="264" r:id="rId5"/>
    <p:sldId id="266" r:id="rId6"/>
    <p:sldId id="267" r:id="rId7"/>
    <p:sldId id="268" r:id="rId8"/>
    <p:sldId id="269" r:id="rId9"/>
    <p:sldId id="270" r:id="rId10"/>
    <p:sldId id="271" r:id="rId11"/>
    <p:sldId id="272" r:id="rId12"/>
    <p:sldId id="274" r:id="rId13"/>
    <p:sldId id="273" r:id="rId14"/>
    <p:sldId id="275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77" d="100"/>
          <a:sy n="77" d="100"/>
        </p:scale>
        <p:origin x="-102" y="-738"/>
      </p:cViewPr>
      <p:guideLst>
        <p:guide orient="horz" pos="845"/>
        <p:guide orient="horz" pos="3566"/>
        <p:guide pos="1156"/>
        <p:guide pos="47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41222-2A1C-4650-B1FB-C4A8A84D69EB}" type="datetimeFigureOut">
              <a:rPr lang="en-GB" smtClean="0"/>
              <a:t>27/11/2017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C957E-F47A-448E-A4D1-61C186F6B8B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698766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41222-2A1C-4650-B1FB-C4A8A84D69EB}" type="datetimeFigureOut">
              <a:rPr lang="en-GB" smtClean="0"/>
              <a:t>27/11/2017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C957E-F47A-448E-A4D1-61C186F6B8B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544937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41222-2A1C-4650-B1FB-C4A8A84D69EB}" type="datetimeFigureOut">
              <a:rPr lang="en-GB" smtClean="0"/>
              <a:t>27/11/2017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C957E-F47A-448E-A4D1-61C186F6B8B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651383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41222-2A1C-4650-B1FB-C4A8A84D69EB}" type="datetimeFigureOut">
              <a:rPr lang="en-GB" smtClean="0"/>
              <a:t>27/11/2017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C957E-F47A-448E-A4D1-61C186F6B8B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7263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41222-2A1C-4650-B1FB-C4A8A84D69EB}" type="datetimeFigureOut">
              <a:rPr lang="en-GB" smtClean="0"/>
              <a:t>27/11/2017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C957E-F47A-448E-A4D1-61C186F6B8B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921512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41222-2A1C-4650-B1FB-C4A8A84D69EB}" type="datetimeFigureOut">
              <a:rPr lang="en-GB" smtClean="0"/>
              <a:t>27/11/2017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C957E-F47A-448E-A4D1-61C186F6B8B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624350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41222-2A1C-4650-B1FB-C4A8A84D69EB}" type="datetimeFigureOut">
              <a:rPr lang="en-GB" smtClean="0"/>
              <a:t>27/11/2017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C957E-F47A-448E-A4D1-61C186F6B8B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445117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41222-2A1C-4650-B1FB-C4A8A84D69EB}" type="datetimeFigureOut">
              <a:rPr lang="en-GB" smtClean="0"/>
              <a:t>27/11/2017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C957E-F47A-448E-A4D1-61C186F6B8B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034229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41222-2A1C-4650-B1FB-C4A8A84D69EB}" type="datetimeFigureOut">
              <a:rPr lang="en-GB" smtClean="0"/>
              <a:t>27/11/2017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C957E-F47A-448E-A4D1-61C186F6B8B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602391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41222-2A1C-4650-B1FB-C4A8A84D69EB}" type="datetimeFigureOut">
              <a:rPr lang="en-GB" smtClean="0"/>
              <a:t>27/11/2017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C957E-F47A-448E-A4D1-61C186F6B8B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988482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41222-2A1C-4650-B1FB-C4A8A84D69EB}" type="datetimeFigureOut">
              <a:rPr lang="en-GB" smtClean="0"/>
              <a:t>27/11/2017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C957E-F47A-448E-A4D1-61C186F6B8B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951859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241222-2A1C-4650-B1FB-C4A8A84D69EB}" type="datetimeFigureOut">
              <a:rPr lang="en-GB" smtClean="0"/>
              <a:t>27/11/2017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4C957E-F47A-448E-A4D1-61C186F6B8B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677404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GB" altLang="en-US" sz="7200" dirty="0" smtClean="0">
                <a:solidFill>
                  <a:srgbClr val="660066"/>
                </a:solidFill>
              </a:rPr>
              <a:t/>
            </a:r>
            <a:br>
              <a:rPr lang="en-GB" altLang="en-US" sz="7200" dirty="0" smtClean="0">
                <a:solidFill>
                  <a:srgbClr val="660066"/>
                </a:solidFill>
              </a:rPr>
            </a:br>
            <a:r>
              <a:rPr lang="en-GB" altLang="en-US" sz="7200" dirty="0" smtClean="0">
                <a:solidFill>
                  <a:srgbClr val="660066"/>
                </a:solidFill>
              </a:rPr>
              <a:t>Part </a:t>
            </a:r>
            <a:r>
              <a:rPr lang="en-GB" altLang="en-US" sz="7200" dirty="0">
                <a:solidFill>
                  <a:srgbClr val="660066"/>
                </a:solidFill>
              </a:rPr>
              <a:t>B:  </a:t>
            </a:r>
            <a:br>
              <a:rPr lang="en-GB" altLang="en-US" sz="7200" dirty="0">
                <a:solidFill>
                  <a:srgbClr val="660066"/>
                </a:solidFill>
              </a:rPr>
            </a:br>
            <a:r>
              <a:rPr lang="en-US" altLang="en-US" sz="7200" dirty="0" smtClean="0">
                <a:solidFill>
                  <a:srgbClr val="660066"/>
                </a:solidFill>
              </a:rPr>
              <a:t>Market-based finance</a:t>
            </a:r>
            <a:endParaRPr lang="en-GB" sz="7200" dirty="0">
              <a:solidFill>
                <a:srgbClr val="66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817872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"/>
          <p:cNvSpPr>
            <a:spLocks noChangeArrowheads="1"/>
          </p:cNvSpPr>
          <p:nvPr/>
        </p:nvSpPr>
        <p:spPr bwMode="auto">
          <a:xfrm>
            <a:off x="0" y="116632"/>
            <a:ext cx="91440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US" altLang="en-US" sz="2400" b="1" dirty="0" smtClean="0">
                <a:solidFill>
                  <a:srgbClr val="660066"/>
                </a:solidFill>
              </a:rPr>
              <a:t>Chart B.18</a:t>
            </a:r>
            <a:r>
              <a:rPr lang="en-US" altLang="en-US" sz="2400" dirty="0" smtClean="0">
                <a:solidFill>
                  <a:srgbClr val="660066"/>
                </a:solidFill>
                <a:latin typeface="Arial" charset="0"/>
              </a:rPr>
              <a:t> </a:t>
            </a:r>
            <a:r>
              <a:rPr lang="en-GB" sz="2400" dirty="0" smtClean="0">
                <a:solidFill>
                  <a:srgbClr val="660066"/>
                </a:solidFill>
              </a:rPr>
              <a:t>Open-ended </a:t>
            </a:r>
            <a:r>
              <a:rPr lang="en-GB" sz="2400" dirty="0">
                <a:solidFill>
                  <a:srgbClr val="660066"/>
                </a:solidFill>
              </a:rPr>
              <a:t>investment bond funds’ holdings of corporate bonds have increased</a:t>
            </a:r>
            <a:endParaRPr lang="en-US" altLang="en-US" sz="2400" dirty="0">
              <a:solidFill>
                <a:srgbClr val="660066"/>
              </a:solidFill>
            </a:endParaRPr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36512" y="5802644"/>
            <a:ext cx="9144000" cy="861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GB" sz="1000" dirty="0"/>
              <a:t>Sources: Bank of England, ECB, Federal Reserve, Morningstar, Thomson One </a:t>
            </a:r>
            <a:r>
              <a:rPr lang="en-GB" sz="1000" dirty="0" smtClean="0"/>
              <a:t>and Bank calculations.</a:t>
            </a:r>
          </a:p>
          <a:p>
            <a:endParaRPr lang="en-GB" sz="1000" dirty="0" smtClean="0"/>
          </a:p>
          <a:p>
            <a:r>
              <a:rPr lang="en-GB" sz="1000" dirty="0" smtClean="0"/>
              <a:t>(a) United </a:t>
            </a:r>
            <a:r>
              <a:rPr lang="en-GB" sz="1000" dirty="0"/>
              <a:t>Kingdom: sterling corporate bond funds (open-ended and exchange-traded </a:t>
            </a:r>
            <a:r>
              <a:rPr lang="en-GB" sz="1000" dirty="0" smtClean="0"/>
              <a:t>funds) total </a:t>
            </a:r>
            <a:r>
              <a:rPr lang="en-GB" sz="1000" dirty="0"/>
              <a:t>net assets as a share of all outstanding sterling corporate bonds. United </a:t>
            </a:r>
            <a:r>
              <a:rPr lang="en-GB" sz="1000" dirty="0" smtClean="0"/>
              <a:t/>
            </a:r>
            <a:br>
              <a:rPr lang="en-GB" sz="1000" dirty="0" smtClean="0"/>
            </a:br>
            <a:r>
              <a:rPr lang="en-GB" sz="1000" dirty="0" smtClean="0"/>
              <a:t>      States</a:t>
            </a:r>
            <a:r>
              <a:rPr lang="en-GB" sz="1000" dirty="0"/>
              <a:t>: </a:t>
            </a:r>
            <a:r>
              <a:rPr lang="en-GB" sz="1000" dirty="0" smtClean="0"/>
              <a:t>mutual funds</a:t>
            </a:r>
            <a:r>
              <a:rPr lang="en-GB" sz="1000" dirty="0"/>
              <a:t>’ holdings of corporate and foreign bonds as a share of all outstanding corporate </a:t>
            </a:r>
            <a:r>
              <a:rPr lang="en-GB" sz="1000" dirty="0" smtClean="0"/>
              <a:t>and foreign </a:t>
            </a:r>
            <a:r>
              <a:rPr lang="en-GB" sz="1000" dirty="0"/>
              <a:t>bonds. Euro area: euro-area open-ended funds holdings </a:t>
            </a:r>
            <a:r>
              <a:rPr lang="en-GB" sz="1000" dirty="0" smtClean="0"/>
              <a:t/>
            </a:r>
            <a:br>
              <a:rPr lang="en-GB" sz="1000" dirty="0" smtClean="0"/>
            </a:br>
            <a:r>
              <a:rPr lang="en-GB" sz="1000" dirty="0" smtClean="0"/>
              <a:t>      of </a:t>
            </a:r>
            <a:r>
              <a:rPr lang="en-GB" sz="1000" dirty="0"/>
              <a:t>bonds issued </a:t>
            </a:r>
            <a:r>
              <a:rPr lang="en-GB" sz="1000" dirty="0" smtClean="0"/>
              <a:t>by euro-area </a:t>
            </a:r>
            <a:r>
              <a:rPr lang="en-GB" sz="1000" dirty="0" smtClean="0"/>
              <a:t>non-financial </a:t>
            </a:r>
            <a:r>
              <a:rPr lang="en-GB" sz="1000" dirty="0"/>
              <a:t>corporations as a share of total. UK data until July 2017. US </a:t>
            </a:r>
            <a:r>
              <a:rPr lang="en-GB" sz="1000" dirty="0" smtClean="0"/>
              <a:t>data until </a:t>
            </a:r>
            <a:r>
              <a:rPr lang="en-GB" sz="1000" dirty="0"/>
              <a:t>2017 Q1. Euro-area data until 2017 Q2.</a:t>
            </a:r>
          </a:p>
        </p:txBody>
      </p:sp>
      <p:sp>
        <p:nvSpPr>
          <p:cNvPr id="3076" name="Rectangle 1"/>
          <p:cNvSpPr>
            <a:spLocks noChangeArrowheads="1"/>
          </p:cNvSpPr>
          <p:nvPr/>
        </p:nvSpPr>
        <p:spPr bwMode="auto">
          <a:xfrm>
            <a:off x="-1" y="875621"/>
            <a:ext cx="918051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GB" sz="1800" dirty="0"/>
              <a:t>Open-ended investment bond funds’ holdings of </a:t>
            </a:r>
            <a:r>
              <a:rPr lang="en-GB" sz="1800" dirty="0" smtClean="0"/>
              <a:t>corporate </a:t>
            </a:r>
            <a:r>
              <a:rPr lang="en-GB" sz="1800" dirty="0"/>
              <a:t>bonds</a:t>
            </a:r>
            <a:r>
              <a:rPr lang="en-GB" sz="1800" baseline="30000" dirty="0"/>
              <a:t>(a)</a:t>
            </a:r>
            <a:endParaRPr lang="en-GB" altLang="en-US" sz="1800" baseline="30000" dirty="0"/>
          </a:p>
        </p:txBody>
      </p:sp>
      <p:pic>
        <p:nvPicPr>
          <p:cNvPr id="9218" name="Picture 2" descr="N:\SHARED\FSR\PNGs\Internet PNG and PDFs\8 - Market based finance - Resillience 2\Chart B-18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2824" y="1365862"/>
            <a:ext cx="5599496" cy="4295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23264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GB" altLang="en-US" sz="7200" dirty="0" smtClean="0">
                <a:solidFill>
                  <a:srgbClr val="660066"/>
                </a:solidFill>
              </a:rPr>
              <a:t/>
            </a:r>
            <a:br>
              <a:rPr lang="en-GB" altLang="en-US" sz="7200" dirty="0" smtClean="0">
                <a:solidFill>
                  <a:srgbClr val="660066"/>
                </a:solidFill>
              </a:rPr>
            </a:br>
            <a:r>
              <a:rPr lang="en-GB" altLang="en-US" sz="7200" dirty="0" smtClean="0">
                <a:solidFill>
                  <a:srgbClr val="660066"/>
                </a:solidFill>
              </a:rPr>
              <a:t>Box 5:  </a:t>
            </a:r>
            <a:r>
              <a:rPr lang="en-GB" altLang="en-US" sz="7200" dirty="0">
                <a:solidFill>
                  <a:srgbClr val="660066"/>
                </a:solidFill>
              </a:rPr>
              <a:t/>
            </a:r>
            <a:br>
              <a:rPr lang="en-GB" altLang="en-US" sz="7200" dirty="0">
                <a:solidFill>
                  <a:srgbClr val="660066"/>
                </a:solidFill>
              </a:rPr>
            </a:br>
            <a:r>
              <a:rPr lang="en-US" altLang="en-US" sz="7200" dirty="0" smtClean="0">
                <a:solidFill>
                  <a:srgbClr val="660066"/>
                </a:solidFill>
              </a:rPr>
              <a:t>Developments in ‘fast markets’</a:t>
            </a:r>
            <a:endParaRPr lang="en-GB" sz="7200" dirty="0">
              <a:solidFill>
                <a:srgbClr val="66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268055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"/>
          <p:cNvSpPr>
            <a:spLocks noChangeArrowheads="1"/>
          </p:cNvSpPr>
          <p:nvPr/>
        </p:nvSpPr>
        <p:spPr bwMode="auto">
          <a:xfrm>
            <a:off x="0" y="221739"/>
            <a:ext cx="91440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US" altLang="en-US" sz="2400" b="1" dirty="0" smtClean="0">
                <a:solidFill>
                  <a:srgbClr val="660066"/>
                </a:solidFill>
              </a:rPr>
              <a:t>Table 1 </a:t>
            </a:r>
            <a:r>
              <a:rPr lang="en-GB" sz="2400" dirty="0">
                <a:solidFill>
                  <a:srgbClr val="660066"/>
                </a:solidFill>
              </a:rPr>
              <a:t>The </a:t>
            </a:r>
            <a:r>
              <a:rPr lang="en-GB" sz="2400" dirty="0">
                <a:solidFill>
                  <a:srgbClr val="660066"/>
                </a:solidFill>
              </a:rPr>
              <a:t>markets with the most standardised assets are </a:t>
            </a:r>
            <a:r>
              <a:rPr lang="en-GB" sz="2400" dirty="0">
                <a:solidFill>
                  <a:srgbClr val="660066"/>
                </a:solidFill>
              </a:rPr>
              <a:t>also </a:t>
            </a:r>
            <a:r>
              <a:rPr lang="en-GB" sz="2400" dirty="0">
                <a:solidFill>
                  <a:srgbClr val="660066"/>
                </a:solidFill>
              </a:rPr>
              <a:t>those with highest trading speed and degree of </a:t>
            </a:r>
            <a:r>
              <a:rPr lang="en-GB" sz="2400" dirty="0" err="1">
                <a:solidFill>
                  <a:srgbClr val="660066"/>
                </a:solidFill>
              </a:rPr>
              <a:t>electronification</a:t>
            </a:r>
            <a:endParaRPr lang="en-US" altLang="en-US" sz="2400" dirty="0">
              <a:solidFill>
                <a:srgbClr val="660066"/>
              </a:solidFill>
            </a:endParaRPr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7334" y="5817458"/>
            <a:ext cx="91440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GB" sz="1000" dirty="0"/>
              <a:t>Sources: Bank for International Settlements and Bank calculations</a:t>
            </a:r>
            <a:r>
              <a:rPr lang="en-GB" sz="1000" dirty="0" smtClean="0"/>
              <a:t>.</a:t>
            </a:r>
          </a:p>
          <a:p>
            <a:endParaRPr lang="en-GB" sz="1000" dirty="0" smtClean="0">
              <a:latin typeface="+mj-lt"/>
              <a:cs typeface="Arial" panose="020B0604020202020204" pitchFamily="34" charset="0"/>
            </a:endParaRPr>
          </a:p>
          <a:p>
            <a:r>
              <a:rPr lang="en-GB" sz="1000" dirty="0"/>
              <a:t>(a) Percentages quoted as proportion of trading volume.</a:t>
            </a:r>
          </a:p>
          <a:p>
            <a:r>
              <a:rPr lang="en-GB" sz="1000" dirty="0"/>
              <a:t>(b) Figures are approximations.</a:t>
            </a:r>
            <a:endParaRPr lang="en-GB" sz="1000" dirty="0">
              <a:latin typeface="+mj-lt"/>
              <a:cs typeface="Arial" panose="020B0604020202020204" pitchFamily="34" charset="0"/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275" y="2071688"/>
            <a:ext cx="7791450" cy="271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60946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"/>
          <p:cNvSpPr>
            <a:spLocks noChangeArrowheads="1"/>
          </p:cNvSpPr>
          <p:nvPr/>
        </p:nvSpPr>
        <p:spPr bwMode="auto">
          <a:xfrm>
            <a:off x="0" y="116632"/>
            <a:ext cx="91440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US" altLang="en-US" sz="2400" b="1" dirty="0" smtClean="0">
                <a:solidFill>
                  <a:srgbClr val="660066"/>
                </a:solidFill>
              </a:rPr>
              <a:t>Chart A</a:t>
            </a:r>
            <a:r>
              <a:rPr lang="en-US" altLang="en-US" sz="2400" dirty="0" smtClean="0">
                <a:solidFill>
                  <a:srgbClr val="660066"/>
                </a:solidFill>
                <a:latin typeface="Arial" charset="0"/>
              </a:rPr>
              <a:t> </a:t>
            </a:r>
            <a:r>
              <a:rPr lang="en-GB" sz="2400" dirty="0" smtClean="0">
                <a:solidFill>
                  <a:srgbClr val="660066"/>
                </a:solidFill>
              </a:rPr>
              <a:t>Trading </a:t>
            </a:r>
            <a:r>
              <a:rPr lang="en-GB" sz="2400" dirty="0">
                <a:solidFill>
                  <a:srgbClr val="660066"/>
                </a:solidFill>
              </a:rPr>
              <a:t>in equity markets is </a:t>
            </a:r>
            <a:r>
              <a:rPr lang="en-GB" sz="2400" dirty="0" smtClean="0">
                <a:solidFill>
                  <a:srgbClr val="660066"/>
                </a:solidFill>
              </a:rPr>
              <a:t>increasingly </a:t>
            </a:r>
            <a:r>
              <a:rPr lang="en-GB" sz="2400" dirty="0">
                <a:solidFill>
                  <a:srgbClr val="660066"/>
                </a:solidFill>
              </a:rPr>
              <a:t>fragmented</a:t>
            </a:r>
            <a:endParaRPr lang="en-US" altLang="en-US" sz="2400" dirty="0">
              <a:solidFill>
                <a:srgbClr val="660066"/>
              </a:solidFill>
            </a:endParaRPr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36512" y="5802646"/>
            <a:ext cx="9144000" cy="861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GB" sz="1000" dirty="0"/>
              <a:t>Source: </a:t>
            </a:r>
            <a:r>
              <a:rPr lang="en-GB" sz="1000" dirty="0" err="1"/>
              <a:t>Fidessa</a:t>
            </a:r>
            <a:r>
              <a:rPr lang="en-GB" sz="1000" dirty="0"/>
              <a:t> </a:t>
            </a:r>
            <a:r>
              <a:rPr lang="en-GB" sz="1000" dirty="0" err="1"/>
              <a:t>Fragulator</a:t>
            </a:r>
            <a:r>
              <a:rPr lang="en-GB" sz="1000" dirty="0" smtClean="0"/>
              <a:t>®.</a:t>
            </a:r>
          </a:p>
          <a:p>
            <a:endParaRPr lang="en-GB" sz="1000" dirty="0" smtClean="0"/>
          </a:p>
          <a:p>
            <a:r>
              <a:rPr lang="en-GB" sz="1000" dirty="0"/>
              <a:t>(a) Off-book trading refers to bilateral transactions by investors.</a:t>
            </a:r>
          </a:p>
          <a:p>
            <a:r>
              <a:rPr lang="en-GB" sz="1000" dirty="0"/>
              <a:t>(b) Dark pools refer to trading venues with no pre-trade transparency.</a:t>
            </a:r>
          </a:p>
          <a:p>
            <a:r>
              <a:rPr lang="en-GB" sz="1000" dirty="0"/>
              <a:t>(c) Lit exchanges refer to regulated exchanges and lit multilateral trading facilities, which </a:t>
            </a:r>
            <a:r>
              <a:rPr lang="en-GB" sz="1000" dirty="0" smtClean="0"/>
              <a:t>are subject </a:t>
            </a:r>
            <a:r>
              <a:rPr lang="en-GB" sz="1000" dirty="0"/>
              <a:t>to: pre and post-trade transparency and non-discriminatory access.</a:t>
            </a:r>
          </a:p>
        </p:txBody>
      </p:sp>
      <p:sp>
        <p:nvSpPr>
          <p:cNvPr id="3076" name="Rectangle 1"/>
          <p:cNvSpPr>
            <a:spLocks noChangeArrowheads="1"/>
          </p:cNvSpPr>
          <p:nvPr/>
        </p:nvSpPr>
        <p:spPr bwMode="auto">
          <a:xfrm>
            <a:off x="35496" y="548680"/>
            <a:ext cx="918051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GB" sz="1800" dirty="0"/>
              <a:t>Share of trading across venues in UK equity markets</a:t>
            </a:r>
            <a:endParaRPr lang="en-GB" altLang="en-US" sz="1800" baseline="30000" dirty="0"/>
          </a:p>
        </p:txBody>
      </p:sp>
      <p:pic>
        <p:nvPicPr>
          <p:cNvPr id="11266" name="Picture 2" descr="N:\SHARED\FSR\PNGs\Internet PNG and PDFs\8 - Market based finance - Resillience 2\Chart A - Fast markets box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268760"/>
            <a:ext cx="6878612" cy="4320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48407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"/>
          <p:cNvSpPr>
            <a:spLocks noChangeArrowheads="1"/>
          </p:cNvSpPr>
          <p:nvPr/>
        </p:nvSpPr>
        <p:spPr bwMode="auto">
          <a:xfrm>
            <a:off x="0" y="149731"/>
            <a:ext cx="91440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US" altLang="en-US" sz="2400" b="1" dirty="0" smtClean="0">
                <a:solidFill>
                  <a:srgbClr val="660066"/>
                </a:solidFill>
              </a:rPr>
              <a:t>Chart </a:t>
            </a:r>
            <a:r>
              <a:rPr lang="en-US" altLang="en-US" sz="2400" b="1" dirty="0">
                <a:solidFill>
                  <a:srgbClr val="660066"/>
                </a:solidFill>
              </a:rPr>
              <a:t>B</a:t>
            </a:r>
            <a:r>
              <a:rPr lang="en-US" altLang="en-US" sz="2400" dirty="0" smtClean="0">
                <a:solidFill>
                  <a:srgbClr val="660066"/>
                </a:solidFill>
                <a:latin typeface="Arial" charset="0"/>
              </a:rPr>
              <a:t> </a:t>
            </a:r>
            <a:r>
              <a:rPr lang="en-GB" sz="2400" dirty="0" smtClean="0">
                <a:solidFill>
                  <a:srgbClr val="660066"/>
                </a:solidFill>
              </a:rPr>
              <a:t>There </a:t>
            </a:r>
            <a:r>
              <a:rPr lang="en-GB" sz="2400" dirty="0">
                <a:solidFill>
                  <a:srgbClr val="660066"/>
                </a:solidFill>
              </a:rPr>
              <a:t>have been several </a:t>
            </a:r>
            <a:r>
              <a:rPr lang="en-GB" sz="2400" dirty="0" smtClean="0">
                <a:solidFill>
                  <a:srgbClr val="660066"/>
                </a:solidFill>
              </a:rPr>
              <a:t>flash </a:t>
            </a:r>
            <a:r>
              <a:rPr lang="en-GB" sz="2400" dirty="0">
                <a:solidFill>
                  <a:srgbClr val="660066"/>
                </a:solidFill>
              </a:rPr>
              <a:t>episodes </a:t>
            </a:r>
            <a:r>
              <a:rPr lang="en-GB" sz="2400" dirty="0">
                <a:solidFill>
                  <a:srgbClr val="660066"/>
                </a:solidFill>
              </a:rPr>
              <a:t>in usually highly liquid markets</a:t>
            </a:r>
            <a:endParaRPr lang="en-US" altLang="en-US" sz="2400" dirty="0">
              <a:solidFill>
                <a:srgbClr val="660066"/>
              </a:solidFill>
            </a:endParaRPr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36512" y="5879589"/>
            <a:ext cx="91440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GB" sz="1000" dirty="0"/>
              <a:t>Sources: Bloomberg and Bank calculations</a:t>
            </a:r>
            <a:r>
              <a:rPr lang="en-GB" sz="1000" dirty="0" smtClean="0"/>
              <a:t>.</a:t>
            </a:r>
          </a:p>
          <a:p>
            <a:endParaRPr lang="en-GB" sz="1000" dirty="0" smtClean="0"/>
          </a:p>
          <a:p>
            <a:pPr marL="228600" indent="-228600">
              <a:buAutoNum type="alphaLcParenBoth"/>
            </a:pPr>
            <a:r>
              <a:rPr lang="en-GB" sz="1000" smtClean="0"/>
              <a:t>Sterling </a:t>
            </a:r>
            <a:r>
              <a:rPr lang="en-GB" sz="1000" dirty="0" smtClean="0"/>
              <a:t>flash </a:t>
            </a:r>
            <a:r>
              <a:rPr lang="en-GB" sz="1000" dirty="0"/>
              <a:t>event 7 October 2016 (blue), US equity markets </a:t>
            </a:r>
            <a:r>
              <a:rPr lang="en-GB" sz="1000" dirty="0" smtClean="0"/>
              <a:t>flash-crash </a:t>
            </a:r>
            <a:r>
              <a:rPr lang="en-GB" sz="1000" dirty="0"/>
              <a:t>6 May </a:t>
            </a:r>
            <a:r>
              <a:rPr lang="en-GB" sz="1000" dirty="0" smtClean="0"/>
              <a:t>2010 (magenta</a:t>
            </a:r>
            <a:r>
              <a:rPr lang="en-GB" sz="1000" dirty="0"/>
              <a:t>) and US Treasury market </a:t>
            </a:r>
            <a:r>
              <a:rPr lang="en-GB" sz="1000" dirty="0" smtClean="0"/>
              <a:t>flash-rally </a:t>
            </a:r>
            <a:r>
              <a:rPr lang="en-GB" sz="1000" dirty="0"/>
              <a:t>15 October 2014 (</a:t>
            </a:r>
            <a:r>
              <a:rPr lang="en-GB" sz="1000"/>
              <a:t>orange</a:t>
            </a:r>
            <a:r>
              <a:rPr lang="en-GB" sz="1000" smtClean="0"/>
              <a:t>).</a:t>
            </a:r>
          </a:p>
          <a:p>
            <a:pPr marL="228600" indent="-228600">
              <a:buAutoNum type="alphaLcParenBoth"/>
            </a:pPr>
            <a:r>
              <a:rPr lang="en-GB" sz="1000" smtClean="0"/>
              <a:t>Data </a:t>
            </a:r>
            <a:r>
              <a:rPr lang="en-GB" sz="1000" dirty="0"/>
              <a:t>shown in two minutes intervals, and may not fully capture the lowest traded prices.</a:t>
            </a:r>
          </a:p>
        </p:txBody>
      </p:sp>
      <p:sp>
        <p:nvSpPr>
          <p:cNvPr id="3076" name="Rectangle 1"/>
          <p:cNvSpPr>
            <a:spLocks noChangeArrowheads="1"/>
          </p:cNvSpPr>
          <p:nvPr/>
        </p:nvSpPr>
        <p:spPr bwMode="auto">
          <a:xfrm>
            <a:off x="-36512" y="827420"/>
            <a:ext cx="918051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GB" sz="1800" dirty="0"/>
              <a:t>Recent episodes of heightened short-term volatility</a:t>
            </a:r>
            <a:r>
              <a:rPr lang="en-GB" sz="1800" baseline="30000" dirty="0"/>
              <a:t>(a)(b)</a:t>
            </a:r>
            <a:endParaRPr lang="en-GB" altLang="en-US" sz="1800" baseline="30000" dirty="0"/>
          </a:p>
        </p:txBody>
      </p:sp>
      <p:pic>
        <p:nvPicPr>
          <p:cNvPr id="12290" name="Picture 2" descr="N:\SHARED\FSR\PNGs\Internet PNG and PDFs\8 - Market based finance - Resillience 2\Chart B - Fast markets box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150" y="1341437"/>
            <a:ext cx="5689600" cy="4319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80259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"/>
          <p:cNvSpPr>
            <a:spLocks noChangeArrowheads="1"/>
          </p:cNvSpPr>
          <p:nvPr/>
        </p:nvSpPr>
        <p:spPr bwMode="auto">
          <a:xfrm>
            <a:off x="0" y="149731"/>
            <a:ext cx="91440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US" altLang="en-US" sz="2400" b="1" dirty="0" smtClean="0">
                <a:solidFill>
                  <a:srgbClr val="660066"/>
                </a:solidFill>
              </a:rPr>
              <a:t>Chart B.11</a:t>
            </a:r>
            <a:r>
              <a:rPr lang="en-US" altLang="en-US" sz="2400" dirty="0" smtClean="0">
                <a:solidFill>
                  <a:srgbClr val="660066"/>
                </a:solidFill>
                <a:latin typeface="Arial" charset="0"/>
              </a:rPr>
              <a:t> </a:t>
            </a:r>
            <a:r>
              <a:rPr lang="en-GB" sz="2400" dirty="0" smtClean="0">
                <a:solidFill>
                  <a:srgbClr val="660066"/>
                </a:solidFill>
              </a:rPr>
              <a:t>Non-bank financial </a:t>
            </a:r>
            <a:r>
              <a:rPr lang="en-GB" sz="2400" dirty="0">
                <a:solidFill>
                  <a:srgbClr val="660066"/>
                </a:solidFill>
              </a:rPr>
              <a:t>institutions are </a:t>
            </a:r>
            <a:r>
              <a:rPr lang="en-GB" sz="2400" dirty="0" smtClean="0">
                <a:solidFill>
                  <a:srgbClr val="660066"/>
                </a:solidFill>
              </a:rPr>
              <a:t>an </a:t>
            </a:r>
            <a:r>
              <a:rPr lang="en-GB" sz="2400" dirty="0">
                <a:solidFill>
                  <a:srgbClr val="660066"/>
                </a:solidFill>
              </a:rPr>
              <a:t>important component of the UK </a:t>
            </a:r>
            <a:r>
              <a:rPr lang="en-GB" sz="2400" dirty="0" smtClean="0">
                <a:solidFill>
                  <a:srgbClr val="660066"/>
                </a:solidFill>
              </a:rPr>
              <a:t>financial </a:t>
            </a:r>
            <a:r>
              <a:rPr lang="en-GB" sz="2400" dirty="0">
                <a:solidFill>
                  <a:srgbClr val="660066"/>
                </a:solidFill>
              </a:rPr>
              <a:t>system</a:t>
            </a:r>
            <a:endParaRPr lang="en-US" altLang="en-US" sz="2400" dirty="0">
              <a:solidFill>
                <a:srgbClr val="660066"/>
              </a:solidFill>
            </a:endParaRPr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36512" y="5571817"/>
            <a:ext cx="9144000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GB" sz="1000" dirty="0"/>
              <a:t>Sources: Bank of England, </a:t>
            </a:r>
            <a:r>
              <a:rPr lang="en-GB" sz="1000" dirty="0" smtClean="0"/>
              <a:t>Office </a:t>
            </a:r>
            <a:r>
              <a:rPr lang="en-GB" sz="1000" dirty="0"/>
              <a:t>for National Statistics and Bank calculations</a:t>
            </a:r>
            <a:r>
              <a:rPr lang="en-GB" sz="1000" dirty="0" smtClean="0"/>
              <a:t>.</a:t>
            </a:r>
          </a:p>
          <a:p>
            <a:endParaRPr lang="en-GB" sz="1000" dirty="0"/>
          </a:p>
          <a:p>
            <a:pPr marL="228600" indent="-228600">
              <a:buAutoNum type="alphaLcParenBoth"/>
            </a:pPr>
            <a:r>
              <a:rPr lang="en-GB" sz="1000" dirty="0" smtClean="0"/>
              <a:t>Other financial </a:t>
            </a:r>
            <a:r>
              <a:rPr lang="en-GB" sz="1000" dirty="0"/>
              <a:t>intermediaries include: investment funds (including money market funds</a:t>
            </a:r>
            <a:r>
              <a:rPr lang="en-GB" sz="1000" dirty="0" smtClean="0"/>
              <a:t>), hedge </a:t>
            </a:r>
            <a:r>
              <a:rPr lang="en-GB" sz="1000" dirty="0"/>
              <a:t>funds, real estate investment trusts, trust companies, broker-dealers,  </a:t>
            </a:r>
            <a:r>
              <a:rPr lang="en-GB" sz="1000" dirty="0" smtClean="0"/>
              <a:t> </a:t>
            </a:r>
            <a:br>
              <a:rPr lang="en-GB" sz="1000" dirty="0" smtClean="0"/>
            </a:br>
            <a:r>
              <a:rPr lang="en-GB" sz="1000" dirty="0" smtClean="0"/>
              <a:t>structured finance </a:t>
            </a:r>
            <a:r>
              <a:rPr lang="en-GB" sz="1000" dirty="0"/>
              <a:t>vehicles, central counterparties, </a:t>
            </a:r>
            <a:r>
              <a:rPr lang="en-GB" sz="1000" dirty="0" smtClean="0"/>
              <a:t>finance </a:t>
            </a:r>
            <a:r>
              <a:rPr lang="en-GB" sz="1000" dirty="0"/>
              <a:t>companies, captive </a:t>
            </a:r>
            <a:r>
              <a:rPr lang="en-GB" sz="1000" dirty="0" smtClean="0"/>
              <a:t>financial </a:t>
            </a:r>
            <a:r>
              <a:rPr lang="en-GB" sz="1000" dirty="0"/>
              <a:t>institutions </a:t>
            </a:r>
            <a:r>
              <a:rPr lang="en-GB" sz="1000" dirty="0" smtClean="0"/>
              <a:t>and money </a:t>
            </a:r>
            <a:r>
              <a:rPr lang="en-GB" sz="1000" dirty="0"/>
              <a:t>lenders, bank holding companies and </a:t>
            </a:r>
            <a:r>
              <a:rPr lang="en-GB" sz="1000" dirty="0" smtClean="0"/>
              <a:t>financial auxiliaries.</a:t>
            </a:r>
          </a:p>
          <a:p>
            <a:pPr marL="228600" indent="-228600">
              <a:buAutoNum type="alphaLcParenBoth"/>
            </a:pPr>
            <a:r>
              <a:rPr lang="en-GB" sz="1000" dirty="0" smtClean="0"/>
              <a:t>Bank </a:t>
            </a:r>
            <a:r>
              <a:rPr lang="en-GB" sz="1000" dirty="0"/>
              <a:t>of England estimate for 2016, based on asset price movements and known </a:t>
            </a:r>
            <a:r>
              <a:rPr lang="en-GB" sz="1000" dirty="0" smtClean="0"/>
              <a:t>investment since 2015.</a:t>
            </a:r>
          </a:p>
          <a:p>
            <a:pPr marL="228600" indent="-228600">
              <a:buAutoNum type="alphaLcParenBoth"/>
            </a:pPr>
            <a:r>
              <a:rPr lang="en-GB" sz="1000" dirty="0" smtClean="0"/>
              <a:t>Total financial </a:t>
            </a:r>
            <a:r>
              <a:rPr lang="en-GB" sz="1000" dirty="0"/>
              <a:t>system includes: banks, Bank of England, pension funds, </a:t>
            </a:r>
            <a:r>
              <a:rPr lang="en-GB" sz="1000" dirty="0" smtClean="0"/>
              <a:t>insurance companies </a:t>
            </a:r>
            <a:r>
              <a:rPr lang="en-GB" sz="1000" dirty="0"/>
              <a:t>and other </a:t>
            </a:r>
            <a:r>
              <a:rPr lang="en-GB" sz="1000" dirty="0" smtClean="0"/>
              <a:t>financial </a:t>
            </a:r>
            <a:r>
              <a:rPr lang="en-GB" sz="1000" dirty="0"/>
              <a:t>intermediaries. Non-bank </a:t>
            </a:r>
            <a:r>
              <a:rPr lang="en-GB" sz="1000" dirty="0" smtClean="0"/>
              <a:t>financial </a:t>
            </a:r>
            <a:r>
              <a:rPr lang="en-GB" sz="1000" dirty="0"/>
              <a:t>institutions </a:t>
            </a:r>
            <a:r>
              <a:rPr lang="en-GB" sz="1000" dirty="0" smtClean="0"/>
              <a:t>include non </a:t>
            </a:r>
            <a:r>
              <a:rPr lang="en-GB" sz="1000" dirty="0"/>
              <a:t>deposit-taking entities that may be part of banking groups.</a:t>
            </a:r>
            <a:endParaRPr lang="en-GB" sz="1000" dirty="0" smtClean="0"/>
          </a:p>
        </p:txBody>
      </p:sp>
      <p:sp>
        <p:nvSpPr>
          <p:cNvPr id="3076" name="Rectangle 1"/>
          <p:cNvSpPr>
            <a:spLocks noChangeArrowheads="1"/>
          </p:cNvSpPr>
          <p:nvPr/>
        </p:nvSpPr>
        <p:spPr bwMode="auto">
          <a:xfrm>
            <a:off x="57150" y="971436"/>
            <a:ext cx="918051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sz="1800" dirty="0"/>
              <a:t>UK non-bank </a:t>
            </a:r>
            <a:r>
              <a:rPr lang="en-GB" sz="1800" dirty="0" smtClean="0"/>
              <a:t>financial </a:t>
            </a:r>
            <a:r>
              <a:rPr lang="en-GB" sz="1800" dirty="0"/>
              <a:t>institutions’ balance sheet assets</a:t>
            </a:r>
            <a:endParaRPr lang="en-GB" altLang="en-US" sz="1800" baseline="30000" dirty="0"/>
          </a:p>
        </p:txBody>
      </p:sp>
      <p:pic>
        <p:nvPicPr>
          <p:cNvPr id="2" name="Picture 2" descr="N:\SHARED\FSR\PNGs\Internet PNG and PDFs\8 - Market based finance - Resillience 2\Chart B-1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150" y="1340768"/>
            <a:ext cx="5689600" cy="419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03872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"/>
          <p:cNvSpPr>
            <a:spLocks noChangeArrowheads="1"/>
          </p:cNvSpPr>
          <p:nvPr/>
        </p:nvSpPr>
        <p:spPr bwMode="auto">
          <a:xfrm>
            <a:off x="0" y="149731"/>
            <a:ext cx="91440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US" altLang="en-US" sz="2400" b="1" dirty="0" smtClean="0">
                <a:solidFill>
                  <a:srgbClr val="660066"/>
                </a:solidFill>
              </a:rPr>
              <a:t>Chart B.12</a:t>
            </a:r>
            <a:r>
              <a:rPr lang="en-US" altLang="en-US" sz="2400" dirty="0" smtClean="0">
                <a:solidFill>
                  <a:srgbClr val="660066"/>
                </a:solidFill>
                <a:latin typeface="Arial" charset="0"/>
              </a:rPr>
              <a:t> </a:t>
            </a:r>
            <a:r>
              <a:rPr lang="en-GB" sz="2400" dirty="0">
                <a:solidFill>
                  <a:srgbClr val="660066"/>
                </a:solidFill>
              </a:rPr>
              <a:t>Market-based finance is an important source of financing for UK companies</a:t>
            </a:r>
            <a:endParaRPr lang="en-US" altLang="en-US" sz="2400" dirty="0">
              <a:solidFill>
                <a:srgbClr val="660066"/>
              </a:solidFill>
            </a:endParaRPr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36512" y="5725705"/>
            <a:ext cx="91440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GB" sz="1000" dirty="0"/>
              <a:t>Sources: Bank of England and Bank calculations</a:t>
            </a:r>
            <a:r>
              <a:rPr lang="en-GB" sz="1000" dirty="0" smtClean="0"/>
              <a:t>.</a:t>
            </a:r>
          </a:p>
          <a:p>
            <a:endParaRPr lang="en-GB" sz="1000" dirty="0"/>
          </a:p>
          <a:p>
            <a:pPr marL="228600" indent="-228600">
              <a:buAutoNum type="alphaLcParenBoth"/>
            </a:pPr>
            <a:r>
              <a:rPr lang="en-GB" sz="1000" dirty="0" smtClean="0"/>
              <a:t>Finance </a:t>
            </a:r>
            <a:r>
              <a:rPr lang="en-GB" sz="1000" dirty="0"/>
              <a:t>raised by PNFCs from UK MFIs and from capital markets. Data cover funds raised </a:t>
            </a:r>
            <a:r>
              <a:rPr lang="en-GB" sz="1000" dirty="0" smtClean="0"/>
              <a:t>in both </a:t>
            </a:r>
            <a:r>
              <a:rPr lang="en-GB" sz="1000" dirty="0"/>
              <a:t>sterling and foreign currency, converted to sterling. Seasonally </a:t>
            </a:r>
            <a:r>
              <a:rPr lang="en-GB" sz="1000" dirty="0" smtClean="0"/>
              <a:t>adjusted. Bonds </a:t>
            </a:r>
            <a:r>
              <a:rPr lang="en-GB" sz="1000" dirty="0" smtClean="0"/>
              <a:t>and commercial </a:t>
            </a:r>
            <a:r>
              <a:rPr lang="en-GB" sz="1000" dirty="0"/>
              <a:t>paper are not seasonally adjusted</a:t>
            </a:r>
            <a:r>
              <a:rPr lang="en-GB" sz="1000" dirty="0" smtClean="0"/>
              <a:t>.</a:t>
            </a:r>
          </a:p>
          <a:p>
            <a:pPr marL="228600" indent="-228600">
              <a:buAutoNum type="alphaLcParenBoth"/>
            </a:pPr>
            <a:r>
              <a:rPr lang="en-GB" sz="1000" dirty="0"/>
              <a:t>Market-based </a:t>
            </a:r>
            <a:r>
              <a:rPr lang="en-GB" sz="1000" dirty="0" smtClean="0"/>
              <a:t>finance </a:t>
            </a:r>
            <a:r>
              <a:rPr lang="en-GB" sz="1000" dirty="0"/>
              <a:t>is composed of bonds, equities and commercial </a:t>
            </a:r>
            <a:r>
              <a:rPr lang="en-GB" sz="1000" dirty="0" smtClean="0"/>
              <a:t>paper.</a:t>
            </a:r>
          </a:p>
          <a:p>
            <a:pPr marL="228600" indent="-228600">
              <a:buAutoNum type="alphaLcParenBoth"/>
            </a:pPr>
            <a:r>
              <a:rPr lang="en-GB" sz="1000" dirty="0" smtClean="0"/>
              <a:t>Owing </a:t>
            </a:r>
            <a:r>
              <a:rPr lang="en-GB" sz="1000" dirty="0"/>
              <a:t>to the seasonal adjustment methodology, the total series may not equal the sum </a:t>
            </a:r>
            <a:r>
              <a:rPr lang="en-GB" sz="1000" dirty="0" smtClean="0"/>
              <a:t>of its </a:t>
            </a:r>
            <a:r>
              <a:rPr lang="en-GB" sz="1000" dirty="0"/>
              <a:t>components.</a:t>
            </a:r>
            <a:endParaRPr lang="en-GB" sz="1000" dirty="0" smtClean="0"/>
          </a:p>
        </p:txBody>
      </p:sp>
      <p:sp>
        <p:nvSpPr>
          <p:cNvPr id="3076" name="Rectangle 1"/>
          <p:cNvSpPr>
            <a:spLocks noChangeArrowheads="1"/>
          </p:cNvSpPr>
          <p:nvPr/>
        </p:nvSpPr>
        <p:spPr bwMode="auto">
          <a:xfrm>
            <a:off x="57150" y="971436"/>
            <a:ext cx="918051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GB" sz="1800" dirty="0"/>
              <a:t>Net </a:t>
            </a:r>
            <a:r>
              <a:rPr lang="en-GB" sz="1800" dirty="0" smtClean="0"/>
              <a:t>finance </a:t>
            </a:r>
            <a:r>
              <a:rPr lang="en-GB" sz="1800" dirty="0"/>
              <a:t>raised by UK private </a:t>
            </a:r>
            <a:r>
              <a:rPr lang="en-GB" sz="1800" dirty="0" smtClean="0"/>
              <a:t>non-financial corporations(PNFCs</a:t>
            </a:r>
            <a:r>
              <a:rPr lang="en-GB" sz="1800" dirty="0"/>
              <a:t>)</a:t>
            </a:r>
            <a:r>
              <a:rPr lang="en-GB" sz="1800" baseline="30000" dirty="0"/>
              <a:t>(a)</a:t>
            </a:r>
            <a:endParaRPr lang="en-GB" altLang="en-US" sz="1800" baseline="30000" dirty="0"/>
          </a:p>
        </p:txBody>
      </p:sp>
      <p:pic>
        <p:nvPicPr>
          <p:cNvPr id="2050" name="Picture 2" descr="N:\SHARED\FSR\PNGs\Internet PNG and PDFs\8 - Market based finance - Resillience 2\Chart B-1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4453" y="1341437"/>
            <a:ext cx="5597867" cy="4319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83055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"/>
          <p:cNvSpPr>
            <a:spLocks noChangeArrowheads="1"/>
          </p:cNvSpPr>
          <p:nvPr/>
        </p:nvSpPr>
        <p:spPr bwMode="auto">
          <a:xfrm>
            <a:off x="0" y="132748"/>
            <a:ext cx="91440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US" altLang="en-US" sz="2400" b="1" dirty="0" smtClean="0">
                <a:solidFill>
                  <a:srgbClr val="660066"/>
                </a:solidFill>
              </a:rPr>
              <a:t>Figure B.2 </a:t>
            </a:r>
            <a:r>
              <a:rPr lang="en-GB" sz="2400" dirty="0">
                <a:solidFill>
                  <a:srgbClr val="660066"/>
                </a:solidFill>
              </a:rPr>
              <a:t>Importance of dealer intermediation in </a:t>
            </a:r>
            <a:r>
              <a:rPr lang="en-GB" sz="2400" dirty="0">
                <a:solidFill>
                  <a:srgbClr val="660066"/>
                </a:solidFill>
              </a:rPr>
              <a:t>core </a:t>
            </a:r>
            <a:r>
              <a:rPr lang="en-GB" sz="2400" dirty="0" smtClean="0">
                <a:solidFill>
                  <a:srgbClr val="660066"/>
                </a:solidFill>
              </a:rPr>
              <a:t>markets</a:t>
            </a:r>
            <a:r>
              <a:rPr lang="en-GB" sz="2400" baseline="30000" dirty="0" smtClean="0">
                <a:solidFill>
                  <a:srgbClr val="660066"/>
                </a:solidFill>
              </a:rPr>
              <a:t>(a</a:t>
            </a:r>
            <a:r>
              <a:rPr lang="en-GB" sz="2400" baseline="30000" dirty="0">
                <a:solidFill>
                  <a:srgbClr val="660066"/>
                </a:solidFill>
              </a:rPr>
              <a:t>)(b)(c)</a:t>
            </a:r>
            <a:endParaRPr lang="en-US" altLang="en-US" sz="2400" baseline="30000" dirty="0">
              <a:solidFill>
                <a:srgbClr val="660066"/>
              </a:solidFill>
            </a:endParaRPr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7334" y="5417929"/>
            <a:ext cx="914400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GB" sz="1000" dirty="0"/>
              <a:t>Sources: Bank of England, Bank for International Settlements, Debt Management </a:t>
            </a:r>
            <a:r>
              <a:rPr lang="en-GB" sz="1000" dirty="0" smtClean="0"/>
              <a:t>Office</a:t>
            </a:r>
            <a:r>
              <a:rPr lang="en-GB" sz="1000" dirty="0"/>
              <a:t>, </a:t>
            </a:r>
            <a:r>
              <a:rPr lang="en-GB" sz="1000" dirty="0" smtClean="0"/>
              <a:t>Federal Reserve </a:t>
            </a:r>
            <a:r>
              <a:rPr lang="en-GB" sz="1000" dirty="0"/>
              <a:t>Bank of New York, ICAP </a:t>
            </a:r>
            <a:r>
              <a:rPr lang="en-GB" sz="1000" dirty="0" err="1"/>
              <a:t>BrokerTec</a:t>
            </a:r>
            <a:r>
              <a:rPr lang="en-GB" sz="1000" dirty="0"/>
              <a:t>, McKinsey and Greenwich </a:t>
            </a:r>
            <a:r>
              <a:rPr lang="en-GB" sz="1000" dirty="0" smtClean="0"/>
              <a:t>Associates</a:t>
            </a:r>
            <a:r>
              <a:rPr lang="en-GB" sz="1000" dirty="0"/>
              <a:t>, US </a:t>
            </a:r>
            <a:r>
              <a:rPr lang="en-GB" sz="1000" dirty="0" smtClean="0"/>
              <a:t>Securities and </a:t>
            </a:r>
            <a:r>
              <a:rPr lang="en-GB" sz="1000" dirty="0"/>
              <a:t>Exchange Commission and Bank calculations</a:t>
            </a:r>
            <a:r>
              <a:rPr lang="en-GB" sz="1000" dirty="0" smtClean="0"/>
              <a:t>.</a:t>
            </a:r>
          </a:p>
          <a:p>
            <a:endParaRPr lang="en-GB" sz="1000" dirty="0">
              <a:latin typeface="+mj-lt"/>
              <a:cs typeface="Arial" panose="020B0604020202020204" pitchFamily="34" charset="0"/>
            </a:endParaRPr>
          </a:p>
          <a:p>
            <a:pPr marL="228600" indent="-228600">
              <a:buAutoNum type="alphaLcParenBoth"/>
            </a:pPr>
            <a:r>
              <a:rPr lang="en-GB" sz="1000" dirty="0" smtClean="0"/>
              <a:t>Figures </a:t>
            </a:r>
            <a:r>
              <a:rPr lang="en-GB" sz="1000" dirty="0"/>
              <a:t>show estimates of the proportion of transactions executed as a ‘request-for-quote’ </a:t>
            </a:r>
            <a:r>
              <a:rPr lang="en-GB" sz="1000" dirty="0" smtClean="0"/>
              <a:t>via both </a:t>
            </a:r>
            <a:r>
              <a:rPr lang="en-GB" sz="1000" dirty="0"/>
              <a:t>voice and electronic trading, including via single and </a:t>
            </a:r>
            <a:r>
              <a:rPr lang="en-GB" sz="1000" dirty="0" smtClean="0"/>
              <a:t>multi-dealer </a:t>
            </a:r>
            <a:br>
              <a:rPr lang="en-GB" sz="1000" dirty="0" smtClean="0"/>
            </a:br>
            <a:r>
              <a:rPr lang="en-GB" sz="1000" dirty="0" smtClean="0"/>
              <a:t>trading </a:t>
            </a:r>
            <a:r>
              <a:rPr lang="en-GB" sz="1000" dirty="0"/>
              <a:t>platforms</a:t>
            </a:r>
            <a:r>
              <a:rPr lang="en-GB" sz="1000" dirty="0" smtClean="0"/>
              <a:t>.</a:t>
            </a:r>
          </a:p>
          <a:p>
            <a:pPr marL="228600" indent="-228600">
              <a:buAutoNum type="alphaLcParenBoth"/>
            </a:pPr>
            <a:r>
              <a:rPr lang="en-GB" sz="1000" dirty="0"/>
              <a:t>Includes dealer-to-client and interdealer </a:t>
            </a:r>
            <a:r>
              <a:rPr lang="en-GB" sz="1000" dirty="0" smtClean="0"/>
              <a:t>transactions.</a:t>
            </a:r>
          </a:p>
          <a:p>
            <a:pPr marL="228600" indent="-228600">
              <a:buAutoNum type="alphaLcParenBoth"/>
            </a:pPr>
            <a:r>
              <a:rPr lang="en-GB" sz="1000" dirty="0" smtClean="0"/>
              <a:t>Data </a:t>
            </a:r>
            <a:r>
              <a:rPr lang="en-GB" sz="1000" dirty="0"/>
              <a:t>reproduced from Anderson, N, Beale, D, Crowley-Reidy, L, Noss, J and Webber, L (2015</a:t>
            </a:r>
            <a:r>
              <a:rPr lang="en-GB" sz="1000" dirty="0" smtClean="0"/>
              <a:t>), ‘</a:t>
            </a:r>
            <a:r>
              <a:rPr lang="en-GB" sz="1000" dirty="0"/>
              <a:t>The resilience of </a:t>
            </a:r>
            <a:r>
              <a:rPr lang="en-GB" sz="1000" dirty="0" smtClean="0"/>
              <a:t>financial </a:t>
            </a:r>
            <a:r>
              <a:rPr lang="en-GB" sz="1000" dirty="0"/>
              <a:t>market liquidity’, </a:t>
            </a:r>
            <a:r>
              <a:rPr lang="en-GB" sz="1000" i="1" dirty="0"/>
              <a:t>Bank of England Financial </a:t>
            </a:r>
            <a:r>
              <a:rPr lang="en-GB" sz="1000" i="1" dirty="0" smtClean="0"/>
              <a:t>Stability </a:t>
            </a:r>
            <a:r>
              <a:rPr lang="en-GB" sz="1000" i="1" dirty="0"/>
              <a:t>Paper No. </a:t>
            </a:r>
            <a:r>
              <a:rPr lang="en-GB" sz="1000" i="1" dirty="0" smtClean="0"/>
              <a:t>34</a:t>
            </a:r>
            <a:r>
              <a:rPr lang="en-GB" sz="1000" dirty="0" smtClean="0"/>
              <a:t>; </a:t>
            </a:r>
            <a:r>
              <a:rPr lang="en-GB" sz="1000" dirty="0" smtClean="0"/>
              <a:t>www.bankofengland.co.uk/financialstability/Documents/fpc/fspapers/fs_paper34.pdf</a:t>
            </a:r>
            <a:r>
              <a:rPr lang="en-GB" sz="1000" dirty="0"/>
              <a:t>.</a:t>
            </a:r>
            <a:endParaRPr lang="en-GB" sz="1000" dirty="0">
              <a:latin typeface="+mj-lt"/>
              <a:cs typeface="Arial" panose="020B0604020202020204" pitchFamily="34" charset="0"/>
            </a:endParaRPr>
          </a:p>
        </p:txBody>
      </p:sp>
      <p:pic>
        <p:nvPicPr>
          <p:cNvPr id="4098" name="Picture 2" descr="N:\SHARED\FSR\PNGs\Internet PNG and PDFs\8 - Market based finance - Resillience 2\Figure B-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2087" y="1628800"/>
            <a:ext cx="6074493" cy="30243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59129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"/>
          <p:cNvSpPr>
            <a:spLocks noChangeArrowheads="1"/>
          </p:cNvSpPr>
          <p:nvPr/>
        </p:nvSpPr>
        <p:spPr bwMode="auto">
          <a:xfrm>
            <a:off x="0" y="44624"/>
            <a:ext cx="91440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US" altLang="en-US" sz="2400" b="1" dirty="0" smtClean="0">
                <a:solidFill>
                  <a:srgbClr val="660066"/>
                </a:solidFill>
              </a:rPr>
              <a:t>Chart B.13</a:t>
            </a:r>
            <a:r>
              <a:rPr lang="en-US" altLang="en-US" sz="2400" dirty="0" smtClean="0">
                <a:solidFill>
                  <a:srgbClr val="660066"/>
                </a:solidFill>
                <a:latin typeface="Arial" charset="0"/>
              </a:rPr>
              <a:t> </a:t>
            </a:r>
            <a:r>
              <a:rPr lang="en-GB" sz="2400" dirty="0" smtClean="0">
                <a:solidFill>
                  <a:srgbClr val="660066"/>
                </a:solidFill>
              </a:rPr>
              <a:t>Dealers</a:t>
            </a:r>
            <a:r>
              <a:rPr lang="en-GB" sz="2400" dirty="0">
                <a:solidFill>
                  <a:srgbClr val="660066"/>
                </a:solidFill>
              </a:rPr>
              <a:t>’ leverage ratios remain high</a:t>
            </a:r>
            <a:endParaRPr lang="en-US" altLang="en-US" sz="2400" dirty="0">
              <a:solidFill>
                <a:srgbClr val="660066"/>
              </a:solidFill>
            </a:endParaRPr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36512" y="5725703"/>
            <a:ext cx="91440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GB" sz="1000" dirty="0"/>
              <a:t>Sources: Banks’ published accounts, SNL Financial, The Banker Database and Bank calculations</a:t>
            </a:r>
            <a:r>
              <a:rPr lang="en-GB" sz="1000" dirty="0" smtClean="0"/>
              <a:t>.</a:t>
            </a:r>
          </a:p>
          <a:p>
            <a:endParaRPr lang="en-GB" sz="1000" dirty="0"/>
          </a:p>
          <a:p>
            <a:pPr marL="228600" indent="-228600">
              <a:buAutoNum type="alphaLcParenBoth"/>
            </a:pPr>
            <a:r>
              <a:rPr lang="en-GB" sz="1000" dirty="0" smtClean="0"/>
              <a:t>Leverage </a:t>
            </a:r>
            <a:r>
              <a:rPr lang="en-GB" sz="1000" dirty="0"/>
              <a:t>ratio </a:t>
            </a:r>
            <a:r>
              <a:rPr lang="en-GB" sz="1000" dirty="0" smtClean="0"/>
              <a:t>defined </a:t>
            </a:r>
            <a:r>
              <a:rPr lang="en-GB" sz="1000" dirty="0"/>
              <a:t>as reported Tier 1 capital (or common equity where not </a:t>
            </a:r>
            <a:r>
              <a:rPr lang="en-GB" sz="1000" dirty="0" smtClean="0"/>
              <a:t>available) divided </a:t>
            </a:r>
            <a:r>
              <a:rPr lang="en-GB" sz="1000" dirty="0"/>
              <a:t>by total assets, adjusted for accounting differences on a best-endeavours </a:t>
            </a:r>
            <a:r>
              <a:rPr lang="en-GB" sz="1000" dirty="0" smtClean="0"/>
              <a:t> basis</a:t>
            </a:r>
            <a:r>
              <a:rPr lang="en-GB" sz="1000" dirty="0"/>
              <a:t>. </a:t>
            </a:r>
            <a:r>
              <a:rPr lang="en-GB" sz="1000" dirty="0" smtClean="0"/>
              <a:t>This accounting </a:t>
            </a:r>
            <a:r>
              <a:rPr lang="en-GB" sz="1000" dirty="0"/>
              <a:t>measure differs from regulatory leverage </a:t>
            </a:r>
            <a:r>
              <a:rPr lang="en-GB" sz="1000" dirty="0" smtClean="0"/>
              <a:t>ratios.</a:t>
            </a:r>
          </a:p>
          <a:p>
            <a:pPr marL="228600" indent="-228600">
              <a:buAutoNum type="alphaLcParenBoth"/>
            </a:pPr>
            <a:r>
              <a:rPr lang="en-GB" sz="1000" dirty="0" smtClean="0"/>
              <a:t>Dealers </a:t>
            </a:r>
            <a:r>
              <a:rPr lang="en-GB" sz="1000" dirty="0"/>
              <a:t>included are Bank of America Merrill Lynch, Barclays, BNP Paribas, Citigroup, </a:t>
            </a:r>
            <a:r>
              <a:rPr lang="en-GB" sz="1000" dirty="0" smtClean="0"/>
              <a:t>Credit </a:t>
            </a:r>
            <a:r>
              <a:rPr lang="en-GB" sz="1000" dirty="0" err="1" smtClean="0"/>
              <a:t>Agricole</a:t>
            </a:r>
            <a:r>
              <a:rPr lang="en-GB" sz="1000" dirty="0"/>
              <a:t>, Credit Suisse, Deutsche Bank, Goldman Sachs, HSBC, JP Morgan, Mitsubishi </a:t>
            </a:r>
            <a:r>
              <a:rPr lang="en-GB" sz="1000" dirty="0" smtClean="0"/>
              <a:t>UFJ, Morgan </a:t>
            </a:r>
            <a:r>
              <a:rPr lang="en-GB" sz="1000" dirty="0"/>
              <a:t>Stanley, RBS, </a:t>
            </a:r>
            <a:r>
              <a:rPr lang="en-GB" sz="1000" dirty="0" err="1"/>
              <a:t>Société</a:t>
            </a:r>
            <a:r>
              <a:rPr lang="en-GB" sz="1000" dirty="0"/>
              <a:t> </a:t>
            </a:r>
            <a:r>
              <a:rPr lang="en-GB" sz="1000" dirty="0" err="1"/>
              <a:t>Générale</a:t>
            </a:r>
            <a:r>
              <a:rPr lang="en-GB" sz="1000" dirty="0"/>
              <a:t> and UBS. Pre-crisis data also include Bear </a:t>
            </a:r>
            <a:r>
              <a:rPr lang="en-GB" sz="1000" dirty="0" smtClean="0"/>
              <a:t>Stearns, Lehman </a:t>
            </a:r>
            <a:r>
              <a:rPr lang="en-GB" sz="1000" dirty="0"/>
              <a:t>Brothers and Merrill Lynch.</a:t>
            </a:r>
            <a:endParaRPr lang="en-GB" sz="1000" dirty="0" smtClean="0"/>
          </a:p>
        </p:txBody>
      </p:sp>
      <p:sp>
        <p:nvSpPr>
          <p:cNvPr id="3076" name="Rectangle 1"/>
          <p:cNvSpPr>
            <a:spLocks noChangeArrowheads="1"/>
          </p:cNvSpPr>
          <p:nvPr/>
        </p:nvSpPr>
        <p:spPr bwMode="auto">
          <a:xfrm>
            <a:off x="57150" y="548680"/>
            <a:ext cx="918051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GB" sz="1800" dirty="0"/>
              <a:t>Dealers’ leverage ratios</a:t>
            </a:r>
            <a:r>
              <a:rPr lang="en-GB" sz="1800" baseline="30000" dirty="0"/>
              <a:t>(a)(b</a:t>
            </a:r>
            <a:r>
              <a:rPr lang="en-GB" sz="1800" baseline="30000" dirty="0" smtClean="0"/>
              <a:t>)</a:t>
            </a:r>
            <a:endParaRPr lang="en-GB" altLang="en-US" sz="1800" baseline="30000" dirty="0"/>
          </a:p>
        </p:txBody>
      </p:sp>
      <p:pic>
        <p:nvPicPr>
          <p:cNvPr id="2" name="Picture 2" descr="N:\SHARED\FSR\PNGs\Internet PNG and PDFs\8 - Market based finance - Resillience 2\Chart B-1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150" y="1384368"/>
            <a:ext cx="5617170" cy="42384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83094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"/>
          <p:cNvSpPr>
            <a:spLocks noChangeArrowheads="1"/>
          </p:cNvSpPr>
          <p:nvPr/>
        </p:nvSpPr>
        <p:spPr bwMode="auto">
          <a:xfrm>
            <a:off x="0" y="188640"/>
            <a:ext cx="91440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US" altLang="en-US" sz="2400" b="1" dirty="0" smtClean="0">
                <a:solidFill>
                  <a:srgbClr val="660066"/>
                </a:solidFill>
              </a:rPr>
              <a:t>Chart B.14</a:t>
            </a:r>
            <a:r>
              <a:rPr lang="en-US" altLang="en-US" sz="2400" dirty="0" smtClean="0">
                <a:solidFill>
                  <a:srgbClr val="660066"/>
                </a:solidFill>
                <a:latin typeface="Arial" charset="0"/>
              </a:rPr>
              <a:t> </a:t>
            </a:r>
            <a:r>
              <a:rPr lang="en-GB" sz="2400" dirty="0" smtClean="0">
                <a:solidFill>
                  <a:srgbClr val="660066"/>
                </a:solidFill>
              </a:rPr>
              <a:t>Term </a:t>
            </a:r>
            <a:r>
              <a:rPr lang="en-GB" sz="2400" dirty="0">
                <a:solidFill>
                  <a:srgbClr val="660066"/>
                </a:solidFill>
              </a:rPr>
              <a:t>repo rates for asset </a:t>
            </a:r>
            <a:r>
              <a:rPr lang="en-GB" sz="2400" dirty="0" smtClean="0">
                <a:solidFill>
                  <a:srgbClr val="660066"/>
                </a:solidFill>
              </a:rPr>
              <a:t>managers have fallen</a:t>
            </a:r>
            <a:endParaRPr lang="en-US" altLang="en-US" sz="2400" dirty="0">
              <a:solidFill>
                <a:srgbClr val="660066"/>
              </a:solidFill>
            </a:endParaRPr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0" y="5517232"/>
            <a:ext cx="914400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GB" sz="1000" dirty="0"/>
              <a:t>Sources: Data collected from a number of UK asset managers, Bank of England Sterling </a:t>
            </a:r>
            <a:r>
              <a:rPr lang="en-GB" sz="1000" dirty="0" smtClean="0"/>
              <a:t>Money Market </a:t>
            </a:r>
            <a:r>
              <a:rPr lang="en-GB" sz="1000" dirty="0"/>
              <a:t>data collection and Bank calculations</a:t>
            </a:r>
            <a:r>
              <a:rPr lang="en-GB" sz="1000" dirty="0" smtClean="0"/>
              <a:t>.</a:t>
            </a:r>
          </a:p>
          <a:p>
            <a:endParaRPr lang="en-GB" sz="1000" dirty="0"/>
          </a:p>
          <a:p>
            <a:pPr marL="228600" indent="-228600">
              <a:buAutoNum type="alphaLcParenBoth"/>
            </a:pPr>
            <a:r>
              <a:rPr lang="en-GB" sz="1000" dirty="0" smtClean="0"/>
              <a:t>Prior </a:t>
            </a:r>
            <a:r>
              <a:rPr lang="en-GB" sz="1000" dirty="0"/>
              <a:t>to March 2016, data were submitted to BIS CGFS Study Group by a number of UK </a:t>
            </a:r>
            <a:r>
              <a:rPr lang="en-GB" sz="1000" dirty="0" smtClean="0"/>
              <a:t>asset managers</a:t>
            </a:r>
            <a:r>
              <a:rPr lang="en-GB" sz="1000" dirty="0"/>
              <a:t>. Data thereafter are from Bank of England Sterling Money </a:t>
            </a:r>
            <a:r>
              <a:rPr lang="en-GB" sz="1000" dirty="0" smtClean="0"/>
              <a:t>Market data </a:t>
            </a:r>
            <a:r>
              <a:rPr lang="en-GB" sz="1000" dirty="0" smtClean="0"/>
              <a:t>collection, and </a:t>
            </a:r>
            <a:r>
              <a:rPr lang="en-GB" sz="1000" dirty="0"/>
              <a:t>the calculation is based on 20-day moving average</a:t>
            </a:r>
            <a:r>
              <a:rPr lang="en-GB" sz="1000" dirty="0" smtClean="0"/>
              <a:t>.</a:t>
            </a:r>
          </a:p>
          <a:p>
            <a:pPr marL="228600" indent="-228600">
              <a:buAutoNum type="alphaLcParenBoth"/>
            </a:pPr>
            <a:r>
              <a:rPr lang="en-GB" sz="1000" dirty="0"/>
              <a:t>After March 2016, selected asset managers include hedge </a:t>
            </a:r>
            <a:r>
              <a:rPr lang="en-GB" sz="1000" dirty="0" smtClean="0"/>
              <a:t>funds.</a:t>
            </a:r>
          </a:p>
          <a:p>
            <a:pPr marL="228600" indent="-228600">
              <a:buAutoNum type="alphaLcParenBoth"/>
            </a:pPr>
            <a:r>
              <a:rPr lang="en-GB" sz="1000" dirty="0" smtClean="0"/>
              <a:t>Expected </a:t>
            </a:r>
            <a:r>
              <a:rPr lang="en-GB" sz="1000" dirty="0"/>
              <a:t>policy interest rates are measured by three-month and six-month </a:t>
            </a:r>
            <a:r>
              <a:rPr lang="en-GB" sz="1000" dirty="0" smtClean="0"/>
              <a:t>overnight indexed swaps.</a:t>
            </a:r>
          </a:p>
          <a:p>
            <a:pPr marL="228600" indent="-228600">
              <a:buAutoNum type="alphaLcParenBoth"/>
            </a:pPr>
            <a:r>
              <a:rPr lang="en-GB" sz="1000" dirty="0" smtClean="0"/>
              <a:t>After </a:t>
            </a:r>
            <a:r>
              <a:rPr lang="en-GB" sz="1000" dirty="0"/>
              <a:t>March 2016, data include repo with original maturity between 100 </a:t>
            </a:r>
            <a:r>
              <a:rPr lang="en-GB" sz="1000" dirty="0" smtClean="0"/>
              <a:t>and 140 </a:t>
            </a:r>
            <a:r>
              <a:rPr lang="en-GB" sz="1000" dirty="0"/>
              <a:t>business </a:t>
            </a:r>
            <a:r>
              <a:rPr lang="en-GB" sz="1000" dirty="0" smtClean="0"/>
              <a:t>days.</a:t>
            </a:r>
          </a:p>
          <a:p>
            <a:pPr marL="228600" indent="-228600">
              <a:buAutoNum type="alphaLcParenBoth"/>
            </a:pPr>
            <a:r>
              <a:rPr lang="en-GB" sz="1000" dirty="0" smtClean="0"/>
              <a:t>After </a:t>
            </a:r>
            <a:r>
              <a:rPr lang="en-GB" sz="1000" dirty="0"/>
              <a:t>March 2016, data include repo with original maturity between 50 and 70 business </a:t>
            </a:r>
            <a:r>
              <a:rPr lang="en-GB" sz="1000" dirty="0" smtClean="0"/>
              <a:t>days. Prior </a:t>
            </a:r>
            <a:r>
              <a:rPr lang="en-GB" sz="1000" dirty="0"/>
              <a:t>to March 2016, data include three-month and four-month maturities.</a:t>
            </a:r>
            <a:endParaRPr lang="en-GB" sz="1000" dirty="0" smtClean="0"/>
          </a:p>
        </p:txBody>
      </p:sp>
      <p:sp>
        <p:nvSpPr>
          <p:cNvPr id="3076" name="Rectangle 1"/>
          <p:cNvSpPr>
            <a:spLocks noChangeArrowheads="1"/>
          </p:cNvSpPr>
          <p:nvPr/>
        </p:nvSpPr>
        <p:spPr bwMode="auto">
          <a:xfrm>
            <a:off x="57150" y="620688"/>
            <a:ext cx="918051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GB" sz="1800" dirty="0"/>
              <a:t>Term gilt repo rates paid by selected asset managers in </a:t>
            </a:r>
            <a:r>
              <a:rPr lang="en-GB" sz="1800" dirty="0" smtClean="0"/>
              <a:t>excess </a:t>
            </a:r>
            <a:r>
              <a:rPr lang="en-GB" sz="1800" dirty="0"/>
              <a:t>of expectations of policy interest rates</a:t>
            </a:r>
            <a:r>
              <a:rPr lang="en-GB" sz="1800" baseline="30000" dirty="0"/>
              <a:t>(a)(b)(c)</a:t>
            </a:r>
            <a:endParaRPr lang="en-GB" altLang="en-US" sz="1800" baseline="30000" dirty="0"/>
          </a:p>
        </p:txBody>
      </p:sp>
      <p:pic>
        <p:nvPicPr>
          <p:cNvPr id="5122" name="Picture 2" descr="N:\SHARED\FSR\PNGs\Internet PNG and PDFs\8 - Market based finance - Resillience 2\Chart B-14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150" y="1384277"/>
            <a:ext cx="5689600" cy="41329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41987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"/>
          <p:cNvSpPr>
            <a:spLocks noChangeArrowheads="1"/>
          </p:cNvSpPr>
          <p:nvPr/>
        </p:nvSpPr>
        <p:spPr bwMode="auto">
          <a:xfrm>
            <a:off x="0" y="334397"/>
            <a:ext cx="91440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US" altLang="en-US" sz="2400" b="1" dirty="0" smtClean="0">
                <a:solidFill>
                  <a:srgbClr val="660066"/>
                </a:solidFill>
              </a:rPr>
              <a:t>Chart B.15</a:t>
            </a:r>
            <a:r>
              <a:rPr lang="en-US" altLang="en-US" sz="2400" dirty="0" smtClean="0">
                <a:solidFill>
                  <a:srgbClr val="660066"/>
                </a:solidFill>
                <a:latin typeface="Arial" charset="0"/>
              </a:rPr>
              <a:t> </a:t>
            </a:r>
            <a:r>
              <a:rPr lang="en-GB" sz="2400" dirty="0" smtClean="0">
                <a:solidFill>
                  <a:srgbClr val="660066"/>
                </a:solidFill>
              </a:rPr>
              <a:t>UK </a:t>
            </a:r>
            <a:r>
              <a:rPr lang="en-GB" sz="2400" dirty="0">
                <a:solidFill>
                  <a:srgbClr val="660066"/>
                </a:solidFill>
              </a:rPr>
              <a:t>life insurers are increasingly investing </a:t>
            </a:r>
            <a:r>
              <a:rPr lang="en-GB" sz="2400" dirty="0" smtClean="0">
                <a:solidFill>
                  <a:srgbClr val="660066"/>
                </a:solidFill>
              </a:rPr>
              <a:t>in </a:t>
            </a:r>
            <a:r>
              <a:rPr lang="en-GB" sz="2400" dirty="0">
                <a:solidFill>
                  <a:srgbClr val="660066"/>
                </a:solidFill>
              </a:rPr>
              <a:t>illiquid assets</a:t>
            </a:r>
            <a:r>
              <a:rPr lang="en-GB" sz="2400" baseline="30000" dirty="0">
                <a:solidFill>
                  <a:srgbClr val="660066"/>
                </a:solidFill>
              </a:rPr>
              <a:t>(a)</a:t>
            </a:r>
            <a:endParaRPr lang="en-US" altLang="en-US" sz="2400" baseline="30000" dirty="0">
              <a:solidFill>
                <a:srgbClr val="660066"/>
              </a:solidFill>
            </a:endParaRPr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36512" y="5879591"/>
            <a:ext cx="91440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GB" sz="1000" dirty="0"/>
              <a:t>Sources: Solvency II submissions and Bank calculations</a:t>
            </a:r>
            <a:r>
              <a:rPr lang="en-GB" sz="1000" dirty="0" smtClean="0"/>
              <a:t>.</a:t>
            </a:r>
          </a:p>
          <a:p>
            <a:endParaRPr lang="en-GB" sz="1000" dirty="0"/>
          </a:p>
          <a:p>
            <a:pPr marL="228600" indent="-228600">
              <a:buAutoNum type="alphaLcParenBoth"/>
            </a:pPr>
            <a:r>
              <a:rPr lang="en-GB" sz="1000" dirty="0"/>
              <a:t>Trend is also driven in part by insurers reclassifying illiquid assets</a:t>
            </a:r>
            <a:r>
              <a:rPr lang="en-GB" sz="1000" dirty="0" smtClean="0"/>
              <a:t>.</a:t>
            </a:r>
          </a:p>
          <a:p>
            <a:pPr marL="228600" indent="-228600">
              <a:buAutoNum type="alphaLcParenBoth"/>
            </a:pPr>
            <a:r>
              <a:rPr lang="en-GB" sz="1000" dirty="0"/>
              <a:t>Illiquid assets cover: direct property; mortgages and loans; and CIS real estate funds.</a:t>
            </a:r>
            <a:endParaRPr lang="en-GB" sz="1000" dirty="0" smtClean="0"/>
          </a:p>
        </p:txBody>
      </p:sp>
      <p:sp>
        <p:nvSpPr>
          <p:cNvPr id="3076" name="Rectangle 1"/>
          <p:cNvSpPr>
            <a:spLocks noChangeArrowheads="1"/>
          </p:cNvSpPr>
          <p:nvPr/>
        </p:nvSpPr>
        <p:spPr bwMode="auto">
          <a:xfrm>
            <a:off x="57150" y="764704"/>
            <a:ext cx="918051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GB" sz="1800" dirty="0"/>
              <a:t>Stock of property-related non-linked illiquid assets during </a:t>
            </a:r>
            <a:r>
              <a:rPr lang="en-GB" sz="1800" dirty="0" smtClean="0"/>
              <a:t>2016 </a:t>
            </a:r>
            <a:r>
              <a:rPr lang="en-GB" sz="1800" dirty="0"/>
              <a:t>and 2017</a:t>
            </a:r>
            <a:r>
              <a:rPr lang="en-GB" sz="1800" baseline="30000" dirty="0"/>
              <a:t>(b)</a:t>
            </a:r>
            <a:endParaRPr lang="en-GB" altLang="en-US" sz="1800" baseline="30000" dirty="0"/>
          </a:p>
        </p:txBody>
      </p:sp>
      <p:pic>
        <p:nvPicPr>
          <p:cNvPr id="6146" name="Picture 2" descr="N:\SHARED\FSR\PNGs\Internet PNG and PDFs\8 - Market based finance - Resillience 2\Chart B-15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7478" y="1412775"/>
            <a:ext cx="5687272" cy="42482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66265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"/>
          <p:cNvSpPr>
            <a:spLocks noChangeArrowheads="1"/>
          </p:cNvSpPr>
          <p:nvPr/>
        </p:nvSpPr>
        <p:spPr bwMode="auto">
          <a:xfrm>
            <a:off x="0" y="188640"/>
            <a:ext cx="91440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US" altLang="en-US" sz="2400" b="1" dirty="0" smtClean="0">
                <a:solidFill>
                  <a:srgbClr val="660066"/>
                </a:solidFill>
              </a:rPr>
              <a:t>Chart B.16</a:t>
            </a:r>
            <a:r>
              <a:rPr lang="en-US" altLang="en-US" sz="2400" dirty="0" smtClean="0">
                <a:solidFill>
                  <a:srgbClr val="660066"/>
                </a:solidFill>
                <a:latin typeface="Arial" charset="0"/>
              </a:rPr>
              <a:t> </a:t>
            </a:r>
            <a:r>
              <a:rPr lang="en-GB" sz="2400" dirty="0" smtClean="0">
                <a:solidFill>
                  <a:srgbClr val="660066"/>
                </a:solidFill>
              </a:rPr>
              <a:t>D</a:t>
            </a:r>
            <a:r>
              <a:rPr lang="en-GB" sz="2400" dirty="0">
                <a:solidFill>
                  <a:srgbClr val="660066"/>
                </a:solidFill>
              </a:rPr>
              <a:t>ealer inventories in sterling and US corporate bond markets have fallen</a:t>
            </a:r>
            <a:endParaRPr lang="en-US" altLang="en-US" sz="2400" dirty="0">
              <a:solidFill>
                <a:srgbClr val="660066"/>
              </a:solidFill>
            </a:endParaRPr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36512" y="5725701"/>
            <a:ext cx="91440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GB" sz="1000" dirty="0"/>
              <a:t>Sources: FCA, Federal Reserve Bank of New York and Bank calculations</a:t>
            </a:r>
            <a:r>
              <a:rPr lang="en-GB" sz="1000" dirty="0" smtClean="0"/>
              <a:t>.</a:t>
            </a:r>
          </a:p>
          <a:p>
            <a:endParaRPr lang="en-GB" sz="1000" dirty="0"/>
          </a:p>
          <a:p>
            <a:pPr marL="228600" indent="-228600">
              <a:buAutoNum type="alphaLcParenBoth"/>
            </a:pPr>
            <a:r>
              <a:rPr lang="en-GB" sz="1000" dirty="0" smtClean="0"/>
              <a:t>Monthly </a:t>
            </a:r>
            <a:r>
              <a:rPr lang="en-GB" sz="1000" dirty="0"/>
              <a:t>moving average of cumulative change of US primary net dealer positions </a:t>
            </a:r>
            <a:r>
              <a:rPr lang="en-GB" sz="1000" dirty="0" smtClean="0"/>
              <a:t>in US </a:t>
            </a:r>
            <a:r>
              <a:rPr lang="en-GB" sz="1000" dirty="0"/>
              <a:t>corporate bonds. Data from 2 November 2011 to 8 November </a:t>
            </a:r>
            <a:r>
              <a:rPr lang="en-GB" sz="1000" dirty="0" smtClean="0"/>
              <a:t>2017.</a:t>
            </a:r>
          </a:p>
          <a:p>
            <a:pPr marL="228600" indent="-228600">
              <a:buAutoNum type="alphaLcParenBoth"/>
            </a:pPr>
            <a:r>
              <a:rPr lang="en-GB" sz="1000" dirty="0" smtClean="0"/>
              <a:t>Monthly </a:t>
            </a:r>
            <a:r>
              <a:rPr lang="en-GB" sz="1000" dirty="0"/>
              <a:t>moving average of cumulative change in dealers’ inventories of sterling </a:t>
            </a:r>
            <a:r>
              <a:rPr lang="en-GB" sz="1000" dirty="0" smtClean="0"/>
              <a:t>corporate bonds</a:t>
            </a:r>
            <a:r>
              <a:rPr lang="en-GB" sz="1000" dirty="0"/>
              <a:t>. Cumulative inventory change calculations only include transactions reported </a:t>
            </a:r>
            <a:r>
              <a:rPr lang="en-GB" sz="1000" dirty="0" smtClean="0"/>
              <a:t>by FCA-regulated </a:t>
            </a:r>
            <a:r>
              <a:rPr lang="en-GB" sz="1000" dirty="0"/>
              <a:t>dealers on a principal basis and in instruments issued more than three </a:t>
            </a:r>
            <a:r>
              <a:rPr lang="en-GB" sz="1000" dirty="0" smtClean="0"/>
              <a:t>months ago</a:t>
            </a:r>
            <a:r>
              <a:rPr lang="en-GB" sz="1000" dirty="0"/>
              <a:t>. Duplicate, erroneous and outlier transactions have been removed on a </a:t>
            </a:r>
            <a:r>
              <a:rPr lang="en-GB" sz="1000" dirty="0" smtClean="0"/>
              <a:t>best-endeavours basis</a:t>
            </a:r>
            <a:r>
              <a:rPr lang="en-GB" sz="1000" dirty="0"/>
              <a:t>. Data include intra-group transactions. Data from 2 November 2011 to 28 June 2017.</a:t>
            </a:r>
            <a:endParaRPr lang="en-GB" sz="1000" dirty="0" smtClean="0"/>
          </a:p>
        </p:txBody>
      </p:sp>
      <p:sp>
        <p:nvSpPr>
          <p:cNvPr id="3076" name="Rectangle 1"/>
          <p:cNvSpPr>
            <a:spLocks noChangeArrowheads="1"/>
          </p:cNvSpPr>
          <p:nvPr/>
        </p:nvSpPr>
        <p:spPr bwMode="auto">
          <a:xfrm>
            <a:off x="-1" y="908720"/>
            <a:ext cx="918051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GB" sz="1800" dirty="0"/>
              <a:t>Cumulative change in dealers’ inventories of sterling </a:t>
            </a:r>
            <a:r>
              <a:rPr lang="en-GB" sz="1800" dirty="0" smtClean="0"/>
              <a:t>and </a:t>
            </a:r>
            <a:r>
              <a:rPr lang="en-GB" sz="1800" dirty="0"/>
              <a:t>US corporate bonds</a:t>
            </a:r>
            <a:endParaRPr lang="en-GB" altLang="en-US" sz="1800" baseline="30000" dirty="0"/>
          </a:p>
        </p:txBody>
      </p:sp>
      <p:pic>
        <p:nvPicPr>
          <p:cNvPr id="7170" name="Picture 2" descr="N:\SHARED\FSR\PNGs\Internet PNG and PDFs\8 - Market based finance - Resillience 2\Chart B-1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9316" y="1354937"/>
            <a:ext cx="5725434" cy="4306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89008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"/>
          <p:cNvSpPr>
            <a:spLocks noChangeArrowheads="1"/>
          </p:cNvSpPr>
          <p:nvPr/>
        </p:nvSpPr>
        <p:spPr bwMode="auto">
          <a:xfrm>
            <a:off x="0" y="188640"/>
            <a:ext cx="91440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US" altLang="en-US" sz="2400" b="1" dirty="0" smtClean="0">
                <a:solidFill>
                  <a:srgbClr val="660066"/>
                </a:solidFill>
              </a:rPr>
              <a:t>Chart B.17</a:t>
            </a:r>
            <a:r>
              <a:rPr lang="en-US" altLang="en-US" sz="2400" dirty="0" smtClean="0">
                <a:solidFill>
                  <a:srgbClr val="660066"/>
                </a:solidFill>
                <a:latin typeface="Arial" charset="0"/>
              </a:rPr>
              <a:t> </a:t>
            </a:r>
            <a:r>
              <a:rPr lang="en-GB" sz="2400" dirty="0" smtClean="0">
                <a:solidFill>
                  <a:srgbClr val="660066"/>
                </a:solidFill>
              </a:rPr>
              <a:t>Total </a:t>
            </a:r>
            <a:r>
              <a:rPr lang="en-GB" sz="2400" dirty="0">
                <a:solidFill>
                  <a:srgbClr val="660066"/>
                </a:solidFill>
              </a:rPr>
              <a:t>assets of open-ended funds worldwide have more than doubled since 2008</a:t>
            </a:r>
            <a:endParaRPr lang="en-US" altLang="en-US" sz="2400" dirty="0">
              <a:solidFill>
                <a:srgbClr val="660066"/>
              </a:solidFill>
            </a:endParaRPr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36512" y="5802645"/>
            <a:ext cx="9144000" cy="861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GB" sz="1000" dirty="0"/>
              <a:t>Sources: European Fund and Asset Management Association, Investment Company Institute </a:t>
            </a:r>
            <a:r>
              <a:rPr lang="en-GB" sz="1000" dirty="0" smtClean="0"/>
              <a:t>and Bank calculations.</a:t>
            </a:r>
          </a:p>
          <a:p>
            <a:endParaRPr lang="en-GB" sz="1000" dirty="0" smtClean="0"/>
          </a:p>
          <a:p>
            <a:pPr marL="228600" indent="-228600">
              <a:buAutoNum type="alphaLcParenBoth"/>
            </a:pPr>
            <a:r>
              <a:rPr lang="en-GB" sz="1000" dirty="0" smtClean="0"/>
              <a:t>Adjusted </a:t>
            </a:r>
            <a:r>
              <a:rPr lang="en-GB" sz="1000" dirty="0"/>
              <a:t>for a break in the series due to expanded coverage in 2014 Q4 on </a:t>
            </a:r>
            <a:r>
              <a:rPr lang="en-GB" sz="1000" dirty="0" smtClean="0"/>
              <a:t>best-endeavours basis</a:t>
            </a:r>
            <a:r>
              <a:rPr lang="en-GB" sz="1000" dirty="0"/>
              <a:t>. Including money market funds but excluding funds of funds </a:t>
            </a:r>
            <a:r>
              <a:rPr lang="en-GB" sz="1000" dirty="0" smtClean="0"/>
              <a:t>where possible</a:t>
            </a:r>
            <a:r>
              <a:rPr lang="en-GB" sz="1000" dirty="0"/>
              <a:t>. </a:t>
            </a:r>
            <a:r>
              <a:rPr lang="en-GB" sz="1000" dirty="0" smtClean="0"/>
              <a:t>In 2008 </a:t>
            </a:r>
            <a:r>
              <a:rPr lang="en-GB" sz="1000" dirty="0"/>
              <a:t>Q4, bond and equity funds accounted for half of all open-ended funds; in 2017 </a:t>
            </a:r>
            <a:r>
              <a:rPr lang="en-GB" sz="1000" dirty="0" smtClean="0"/>
              <a:t>Q2 it </a:t>
            </a:r>
            <a:r>
              <a:rPr lang="en-GB" sz="1000" dirty="0"/>
              <a:t>was two </a:t>
            </a:r>
            <a:r>
              <a:rPr lang="en-GB" sz="1000" dirty="0" smtClean="0"/>
              <a:t>thirds</a:t>
            </a:r>
            <a:r>
              <a:rPr lang="en-GB" sz="1000" dirty="0" smtClean="0"/>
              <a:t>.</a:t>
            </a:r>
          </a:p>
          <a:p>
            <a:endParaRPr lang="en-GB" sz="1000" dirty="0"/>
          </a:p>
        </p:txBody>
      </p:sp>
      <p:sp>
        <p:nvSpPr>
          <p:cNvPr id="3076" name="Rectangle 1"/>
          <p:cNvSpPr>
            <a:spLocks noChangeArrowheads="1"/>
          </p:cNvSpPr>
          <p:nvPr/>
        </p:nvSpPr>
        <p:spPr bwMode="auto">
          <a:xfrm>
            <a:off x="-1" y="938337"/>
            <a:ext cx="918051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GB" sz="1800" dirty="0"/>
              <a:t>Growth in open-ended fund assets worldwide and </a:t>
            </a:r>
            <a:r>
              <a:rPr lang="en-GB" sz="1800" dirty="0" smtClean="0"/>
              <a:t>flows</a:t>
            </a:r>
            <a:r>
              <a:rPr lang="en-GB" sz="1800" baseline="30000" dirty="0" smtClean="0"/>
              <a:t>(a</a:t>
            </a:r>
            <a:r>
              <a:rPr lang="en-GB" sz="1800" baseline="30000" dirty="0"/>
              <a:t>)</a:t>
            </a:r>
            <a:endParaRPr lang="en-GB" altLang="en-US" sz="1800" baseline="30000" dirty="0"/>
          </a:p>
        </p:txBody>
      </p:sp>
      <p:pic>
        <p:nvPicPr>
          <p:cNvPr id="8194" name="Picture 2" descr="N:\SHARED\FSR\PNGs\Internet PNG and PDFs\8 - Market based finance - Resillience 2\Chart B-17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4050" y="1353674"/>
            <a:ext cx="5456262" cy="42602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00711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</TotalTime>
  <Words>1107</Words>
  <Application>Microsoft Office PowerPoint</Application>
  <PresentationFormat>On-screen Show (4:3)</PresentationFormat>
  <Paragraphs>77</Paragraphs>
  <Slides>14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Office Theme</vt:lpstr>
      <vt:lpstr> Part B:   Market-based finance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Box 5:   Developments in ‘fast markets’</vt:lpstr>
      <vt:lpstr>PowerPoint Presentation</vt:lpstr>
      <vt:lpstr>PowerPoint Presentation</vt:lpstr>
      <vt:lpstr>PowerPoint Presentation</vt:lpstr>
    </vt:vector>
  </TitlesOfParts>
  <Company>Bank of England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Part B:   Resilience of the UK financial system – Banking Sector</dc:title>
  <dc:creator>Savva, Stacey</dc:creator>
  <cp:lastModifiedBy>Munroe, Rosie</cp:lastModifiedBy>
  <cp:revision>16</cp:revision>
  <dcterms:created xsi:type="dcterms:W3CDTF">2017-06-26T10:35:02Z</dcterms:created>
  <dcterms:modified xsi:type="dcterms:W3CDTF">2017-11-27T19:28:41Z</dcterms:modified>
</cp:coreProperties>
</file>