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-102" y="-7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BE47-EE20-4B12-B154-1482DAA429E1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3C3C-888E-46D3-8247-C71315996F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4715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BE47-EE20-4B12-B154-1482DAA429E1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3C3C-888E-46D3-8247-C71315996F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511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BE47-EE20-4B12-B154-1482DAA429E1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3C3C-888E-46D3-8247-C71315996F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573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BE47-EE20-4B12-B154-1482DAA429E1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3C3C-888E-46D3-8247-C71315996F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7471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BE47-EE20-4B12-B154-1482DAA429E1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3C3C-888E-46D3-8247-C71315996F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310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BE47-EE20-4B12-B154-1482DAA429E1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3C3C-888E-46D3-8247-C71315996F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0061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BE47-EE20-4B12-B154-1482DAA429E1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3C3C-888E-46D3-8247-C71315996F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0755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BE47-EE20-4B12-B154-1482DAA429E1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3C3C-888E-46D3-8247-C71315996F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371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BE47-EE20-4B12-B154-1482DAA429E1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3C3C-888E-46D3-8247-C71315996F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5422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BE47-EE20-4B12-B154-1482DAA429E1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3C3C-888E-46D3-8247-C71315996F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178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7BE47-EE20-4B12-B154-1482DAA429E1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F3C3C-888E-46D3-8247-C71315996F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877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7BE47-EE20-4B12-B154-1482DAA429E1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F3C3C-888E-46D3-8247-C71315996F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0071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bankofengland.co.uk/publications/Pages/quarterlybulletin/2017/q2/a1.asp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6600" smtClean="0">
                <a:solidFill>
                  <a:srgbClr val="660066"/>
                </a:solidFill>
              </a:rPr>
              <a:t/>
            </a:r>
            <a:br>
              <a:rPr lang="en-GB" altLang="en-US" sz="6600" smtClean="0">
                <a:solidFill>
                  <a:srgbClr val="660066"/>
                </a:solidFill>
              </a:rPr>
            </a:br>
            <a:r>
              <a:rPr lang="en-GB" altLang="en-US" sz="6600" smtClean="0">
                <a:solidFill>
                  <a:srgbClr val="660066"/>
                </a:solidFill>
              </a:rPr>
              <a:t>Part </a:t>
            </a:r>
            <a:r>
              <a:rPr lang="en-GB" altLang="en-US" sz="6600" dirty="0">
                <a:solidFill>
                  <a:srgbClr val="660066"/>
                </a:solidFill>
              </a:rPr>
              <a:t>A:  </a:t>
            </a:r>
            <a:br>
              <a:rPr lang="en-GB" altLang="en-US" sz="6600" dirty="0">
                <a:solidFill>
                  <a:srgbClr val="660066"/>
                </a:solidFill>
              </a:rPr>
            </a:br>
            <a:r>
              <a:rPr lang="en-GB" altLang="en-US" sz="6600" dirty="0">
                <a:solidFill>
                  <a:srgbClr val="660066"/>
                </a:solidFill>
              </a:rPr>
              <a:t>Overview of risks to UK financial stability and the UK countercyclical capital buffer</a:t>
            </a:r>
            <a:endParaRPr lang="en-GB" sz="66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50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5189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A.1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ratio of debt to GDP in the UK </a:t>
            </a:r>
            <a:r>
              <a:rPr lang="en-GB" altLang="en-US" sz="2400" dirty="0" smtClean="0">
                <a:solidFill>
                  <a:srgbClr val="660066"/>
                </a:solidFill>
              </a:rPr>
              <a:t>real economy </a:t>
            </a:r>
            <a:r>
              <a:rPr lang="en-GB" altLang="en-US" sz="2400" dirty="0">
                <a:solidFill>
                  <a:srgbClr val="660066"/>
                </a:solidFill>
              </a:rPr>
              <a:t>has fallen since the crisis, but remains high </a:t>
            </a:r>
            <a:r>
              <a:rPr lang="en-GB" altLang="en-US" sz="2400" dirty="0" smtClean="0">
                <a:solidFill>
                  <a:srgbClr val="660066"/>
                </a:solidFill>
              </a:rPr>
              <a:t>by historical </a:t>
            </a:r>
            <a:r>
              <a:rPr lang="en-GB" altLang="en-US" sz="2400" dirty="0">
                <a:solidFill>
                  <a:srgbClr val="660066"/>
                </a:solidFill>
              </a:rPr>
              <a:t>standards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14288" y="5852487"/>
            <a:ext cx="914400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GB" sz="1000" dirty="0"/>
              <a:t>Sources: ONS and Bank </a:t>
            </a:r>
            <a:r>
              <a:rPr lang="en-GB" sz="1000" dirty="0" smtClean="0"/>
              <a:t>calculations.</a:t>
            </a:r>
          </a:p>
          <a:p>
            <a:pPr>
              <a:defRPr/>
            </a:pPr>
            <a:endParaRPr lang="en-GB" sz="1000" dirty="0"/>
          </a:p>
          <a:p>
            <a:pPr marL="228600" indent="-228600">
              <a:buAutoNum type="alphaLcParenBoth"/>
              <a:defRPr/>
            </a:pPr>
            <a:r>
              <a:rPr lang="en-GB" sz="1000" dirty="0" smtClean="0"/>
              <a:t>Data </a:t>
            </a:r>
            <a:r>
              <a:rPr lang="en-GB" sz="1000" dirty="0"/>
              <a:t>are all currency and are non seasonally adjusted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  <a:defRPr/>
            </a:pPr>
            <a:r>
              <a:rPr lang="en-GB" sz="1000" dirty="0" smtClean="0"/>
              <a:t>Includes </a:t>
            </a:r>
            <a:r>
              <a:rPr lang="en-GB" sz="1000" dirty="0"/>
              <a:t>private </a:t>
            </a:r>
            <a:r>
              <a:rPr lang="en-GB" sz="1000" dirty="0" smtClean="0"/>
              <a:t>non-financial </a:t>
            </a:r>
            <a:r>
              <a:rPr lang="en-GB" sz="1000" dirty="0"/>
              <a:t>corporations’ (PNFCs’) loans and debt securities, </a:t>
            </a:r>
            <a:r>
              <a:rPr lang="en-GB" sz="1000" dirty="0" smtClean="0"/>
              <a:t>excluding direct </a:t>
            </a:r>
            <a:r>
              <a:rPr lang="en-GB" sz="1000" dirty="0"/>
              <a:t>investment loans and loans secured on </a:t>
            </a:r>
            <a:r>
              <a:rPr lang="en-GB" sz="1000" dirty="0" smtClean="0"/>
              <a:t>dwellings.</a:t>
            </a:r>
          </a:p>
          <a:p>
            <a:pPr marL="228600" indent="-228600">
              <a:buAutoNum type="alphaLcParenBoth"/>
              <a:defRPr/>
            </a:pPr>
            <a:r>
              <a:rPr lang="en-GB" sz="1000" dirty="0" smtClean="0"/>
              <a:t>Includes </a:t>
            </a:r>
            <a:r>
              <a:rPr lang="en-GB" sz="1000" dirty="0"/>
              <a:t>all liabilities of households and </a:t>
            </a:r>
            <a:r>
              <a:rPr lang="en-GB" sz="1000" dirty="0" smtClean="0"/>
              <a:t>non-profit </a:t>
            </a:r>
            <a:r>
              <a:rPr lang="en-GB" sz="1000" dirty="0"/>
              <a:t>institutions serving households (NPISH</a:t>
            </a:r>
            <a:r>
              <a:rPr lang="en-GB" sz="1000" dirty="0" smtClean="0"/>
              <a:t>), except </a:t>
            </a:r>
            <a:r>
              <a:rPr lang="en-GB" sz="1000" dirty="0"/>
              <a:t>for unfunded pension liabilities and </a:t>
            </a:r>
            <a:r>
              <a:rPr lang="en-GB" sz="1000" dirty="0" smtClean="0"/>
              <a:t>financial </a:t>
            </a:r>
            <a:r>
              <a:rPr lang="en-GB" sz="1000" dirty="0"/>
              <a:t>derivatives associated with NPISH.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75592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Components of private </a:t>
            </a:r>
            <a:r>
              <a:rPr lang="en-GB" sz="1800" dirty="0" smtClean="0"/>
              <a:t>non-financial </a:t>
            </a:r>
            <a:r>
              <a:rPr lang="en-GB" sz="1800" dirty="0"/>
              <a:t>sector debt to </a:t>
            </a:r>
            <a:r>
              <a:rPr lang="en-GB" sz="1800" dirty="0" smtClean="0"/>
              <a:t>GDP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1026" name="Picture 2" descr="N:\SHARED\FSR\PNGs\Internet PNG and PDFs\1 - CCyB decision\Chart A.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107" y="1288132"/>
            <a:ext cx="5025165" cy="464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40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5189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A.2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Total credit growth to the real economy </a:t>
            </a:r>
            <a:r>
              <a:rPr lang="en-GB" altLang="en-US" sz="2400" dirty="0" smtClean="0">
                <a:solidFill>
                  <a:srgbClr val="660066"/>
                </a:solidFill>
              </a:rPr>
              <a:t>is only </a:t>
            </a:r>
            <a:r>
              <a:rPr lang="en-GB" altLang="en-US" sz="2400" dirty="0">
                <a:solidFill>
                  <a:srgbClr val="660066"/>
                </a:solidFill>
              </a:rPr>
              <a:t>a little faster than nominal GDP growth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410847"/>
            <a:ext cx="9144001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ONS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Credit </a:t>
            </a:r>
            <a:r>
              <a:rPr lang="en-GB" sz="1000" dirty="0"/>
              <a:t>is </a:t>
            </a:r>
            <a:r>
              <a:rPr lang="en-GB" sz="1000" dirty="0" smtClean="0"/>
              <a:t>defined </a:t>
            </a:r>
            <a:r>
              <a:rPr lang="en-GB" sz="1000" dirty="0"/>
              <a:t>as debt claims on the UK private </a:t>
            </a:r>
            <a:r>
              <a:rPr lang="en-GB" sz="1000" dirty="0" smtClean="0"/>
              <a:t>non-financial </a:t>
            </a:r>
            <a:r>
              <a:rPr lang="en-GB" sz="1000" dirty="0"/>
              <a:t>sector. This includes </a:t>
            </a:r>
            <a:r>
              <a:rPr lang="en-GB" sz="1000" dirty="0" smtClean="0"/>
              <a:t>all liabilities </a:t>
            </a:r>
            <a:r>
              <a:rPr lang="en-GB" sz="1000" dirty="0"/>
              <a:t>of households and </a:t>
            </a:r>
            <a:r>
              <a:rPr lang="en-GB" sz="1000" dirty="0" smtClean="0"/>
              <a:t>non-profit </a:t>
            </a:r>
            <a:r>
              <a:rPr lang="en-GB" sz="1000" dirty="0"/>
              <a:t>institutions serving households (NPISH), except </a:t>
            </a:r>
            <a:r>
              <a:rPr lang="en-GB" sz="1000" dirty="0" smtClean="0"/>
              <a:t>for unfunded </a:t>
            </a:r>
            <a:r>
              <a:rPr lang="en-GB" sz="1000" dirty="0"/>
              <a:t>pension liabilities and </a:t>
            </a:r>
            <a:r>
              <a:rPr lang="en-GB" sz="1000" dirty="0" smtClean="0"/>
              <a:t>financial </a:t>
            </a:r>
            <a:r>
              <a:rPr lang="en-GB" sz="1000" dirty="0"/>
              <a:t>derivatives associated with NPISH. Also </a:t>
            </a:r>
            <a:r>
              <a:rPr lang="en-GB" sz="1000" dirty="0" smtClean="0"/>
              <a:t>contains PNFCs</a:t>
            </a:r>
            <a:r>
              <a:rPr lang="en-GB" sz="1000" dirty="0"/>
              <a:t>’ loans and debt securities, excluding direct investment loans and loans secured </a:t>
            </a:r>
            <a:r>
              <a:rPr lang="en-GB" sz="1000" dirty="0" smtClean="0"/>
              <a:t>on dwellings</a:t>
            </a:r>
            <a:r>
              <a:rPr lang="en-GB" sz="1000" dirty="0"/>
              <a:t>. Data are all currency and are non seasonally adjusted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Includes </a:t>
            </a:r>
            <a:r>
              <a:rPr lang="en-GB" sz="1000" dirty="0"/>
              <a:t>student loans. As student loans data are only available annually on a </a:t>
            </a:r>
            <a:r>
              <a:rPr lang="en-GB" sz="1000" dirty="0" smtClean="0"/>
              <a:t>financial-year basis</a:t>
            </a:r>
            <a:r>
              <a:rPr lang="en-GB" sz="1000" dirty="0"/>
              <a:t>, periods after 2017 Q1 are estimated as total unsecured loans to households </a:t>
            </a:r>
            <a:r>
              <a:rPr lang="en-GB" sz="1000" dirty="0" smtClean="0"/>
              <a:t>and NPISH</a:t>
            </a:r>
            <a:r>
              <a:rPr lang="en-GB" sz="1000" dirty="0"/>
              <a:t>, less monetary </a:t>
            </a:r>
            <a:r>
              <a:rPr lang="en-GB" sz="1000" dirty="0" smtClean="0"/>
              <a:t>financial </a:t>
            </a:r>
            <a:r>
              <a:rPr lang="en-GB" sz="1000" dirty="0"/>
              <a:t>institutions’ (MFIs’) sterling loans to </a:t>
            </a:r>
            <a:r>
              <a:rPr lang="en-GB" sz="1000" dirty="0" smtClean="0"/>
              <a:t>unincorporated businesses </a:t>
            </a:r>
            <a:r>
              <a:rPr lang="en-GB" sz="1000" dirty="0"/>
              <a:t>and the </a:t>
            </a:r>
            <a:r>
              <a:rPr lang="en-GB" sz="1000" dirty="0" smtClean="0"/>
              <a:t>not-for-profit </a:t>
            </a:r>
            <a:r>
              <a:rPr lang="en-GB" sz="1000" dirty="0"/>
              <a:t>sector component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Calculated </a:t>
            </a:r>
            <a:r>
              <a:rPr lang="en-GB" sz="1000" dirty="0"/>
              <a:t>as the residual of total credit to households and NPISH, less secured </a:t>
            </a:r>
            <a:r>
              <a:rPr lang="en-GB" sz="1000" dirty="0" smtClean="0"/>
              <a:t>and unsecured </a:t>
            </a:r>
            <a:r>
              <a:rPr lang="en-GB" sz="1000" dirty="0"/>
              <a:t>loans to individuals. The residual comprises of MFI loans to </a:t>
            </a:r>
            <a:r>
              <a:rPr lang="en-GB" sz="1000" dirty="0" smtClean="0"/>
              <a:t>unincorporated businesses </a:t>
            </a:r>
            <a:r>
              <a:rPr lang="en-GB" sz="1000" dirty="0"/>
              <a:t>(for example sole traders), loans to NPISH, and household bills that are due </a:t>
            </a:r>
            <a:r>
              <a:rPr lang="en-GB" sz="1000" dirty="0" smtClean="0"/>
              <a:t>but not </a:t>
            </a:r>
            <a:r>
              <a:rPr lang="en-GB" sz="1000" dirty="0"/>
              <a:t>yet paid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75592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Nominal GDP and contributions to total private </a:t>
            </a:r>
            <a:r>
              <a:rPr lang="en-GB" sz="1800" dirty="0" smtClean="0"/>
              <a:t>non-financial sector </a:t>
            </a:r>
            <a:r>
              <a:rPr lang="en-GB" sz="1800" dirty="0"/>
              <a:t>credit </a:t>
            </a:r>
            <a:r>
              <a:rPr lang="en-GB" sz="1800" dirty="0" smtClean="0"/>
              <a:t>growth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2050" name="Picture 2" descr="N:\SHARED\FSR\PNGs\Internet PNG and PDFs\1 - CCyB decision\Chart A.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25260"/>
            <a:ext cx="4192411" cy="4165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60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89855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 private </a:t>
            </a:r>
            <a:r>
              <a:rPr lang="en-GB" altLang="en-US" sz="2400" dirty="0" smtClean="0">
                <a:solidFill>
                  <a:srgbClr val="660066"/>
                </a:solidFill>
              </a:rPr>
              <a:t>non-financial </a:t>
            </a:r>
            <a:r>
              <a:rPr lang="en-GB" altLang="en-US" sz="2400" dirty="0">
                <a:solidFill>
                  <a:srgbClr val="660066"/>
                </a:solidFill>
              </a:rPr>
              <a:t>credit to GDP gap </a:t>
            </a:r>
            <a:r>
              <a:rPr lang="en-GB" altLang="en-US" sz="2400" dirty="0" smtClean="0">
                <a:solidFill>
                  <a:srgbClr val="660066"/>
                </a:solidFill>
              </a:rPr>
              <a:t>is negative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1927" y="5429097"/>
            <a:ext cx="914400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ONS, </a:t>
            </a:r>
            <a:r>
              <a:rPr lang="en-GB" sz="1000" dirty="0" err="1"/>
              <a:t>Revell</a:t>
            </a:r>
            <a:r>
              <a:rPr lang="en-GB" sz="1000" dirty="0"/>
              <a:t>, J and Roe, A (1971), ‘National balance sheets and national accounting </a:t>
            </a:r>
            <a:r>
              <a:rPr lang="en-GB" sz="1000" dirty="0" smtClean="0"/>
              <a:t>— a </a:t>
            </a:r>
            <a:r>
              <a:rPr lang="en-GB" sz="1000" dirty="0"/>
              <a:t>progress report’, Economic Trends, No. 211, UK Finance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r>
              <a:rPr lang="en-GB" sz="1000" dirty="0"/>
              <a:t>(a) Credit is </a:t>
            </a:r>
            <a:r>
              <a:rPr lang="en-GB" sz="1000" dirty="0" smtClean="0"/>
              <a:t>defined </a:t>
            </a:r>
            <a:r>
              <a:rPr lang="en-GB" sz="1000" dirty="0"/>
              <a:t>as debt claims on the UK private </a:t>
            </a:r>
            <a:r>
              <a:rPr lang="en-GB" sz="1000" dirty="0" smtClean="0"/>
              <a:t>non-financial </a:t>
            </a:r>
            <a:r>
              <a:rPr lang="en-GB" sz="1000" dirty="0"/>
              <a:t>sector. This includes </a:t>
            </a:r>
            <a:r>
              <a:rPr lang="en-GB" sz="1000" dirty="0" smtClean="0"/>
              <a:t>all liabilities </a:t>
            </a:r>
            <a:r>
              <a:rPr lang="en-GB" sz="1000" dirty="0"/>
              <a:t>of households and </a:t>
            </a:r>
            <a:r>
              <a:rPr lang="en-GB" sz="1000" dirty="0" smtClean="0"/>
              <a:t>non-profit </a:t>
            </a:r>
            <a:r>
              <a:rPr lang="en-GB" sz="1000" dirty="0"/>
              <a:t>institutions serving households (NPISH), except </a:t>
            </a:r>
            <a:r>
              <a:rPr lang="en-GB" sz="1000" dirty="0" smtClean="0"/>
              <a:t>for unfunded </a:t>
            </a:r>
            <a:r>
              <a:rPr lang="en-GB" sz="1000" dirty="0"/>
              <a:t>pension liabilities and </a:t>
            </a:r>
            <a:r>
              <a:rPr lang="en-GB" sz="1000" dirty="0" smtClean="0"/>
              <a:t>financial </a:t>
            </a:r>
            <a:r>
              <a:rPr lang="en-GB" sz="1000" dirty="0"/>
              <a:t>derivatives associated with NPISH. Also </a:t>
            </a:r>
            <a:r>
              <a:rPr lang="en-GB" sz="1000" dirty="0" smtClean="0"/>
              <a:t>contains PNFCs</a:t>
            </a:r>
            <a:r>
              <a:rPr lang="en-GB" sz="1000" dirty="0"/>
              <a:t>’ loans and debt securities, excluding direct investment loans and loans secured </a:t>
            </a:r>
            <a:r>
              <a:rPr lang="en-GB" sz="1000" dirty="0" smtClean="0"/>
              <a:t>on dwellings</a:t>
            </a:r>
            <a:r>
              <a:rPr lang="en-GB" sz="1000" dirty="0"/>
              <a:t>. The credit to GDP gap is calculated as the percentage point difference </a:t>
            </a:r>
            <a:r>
              <a:rPr lang="en-GB" sz="1000" dirty="0" smtClean="0"/>
              <a:t>between the </a:t>
            </a:r>
            <a:r>
              <a:rPr lang="en-GB" sz="1000" dirty="0"/>
              <a:t>credit to GDP ratio and its long-term trend, where the trend is based on a </a:t>
            </a:r>
            <a:r>
              <a:rPr lang="en-GB" sz="1000" dirty="0" smtClean="0"/>
              <a:t>one-sided </a:t>
            </a:r>
            <a:r>
              <a:rPr lang="en-GB" sz="1000" dirty="0" err="1" smtClean="0"/>
              <a:t>Hodrick</a:t>
            </a:r>
            <a:r>
              <a:rPr lang="en-GB" sz="1000" dirty="0" smtClean="0"/>
              <a:t>-Prescott filter </a:t>
            </a:r>
            <a:r>
              <a:rPr lang="en-GB" sz="1000" dirty="0"/>
              <a:t>with a smoothing parameter of 400,000. See Countercyclical </a:t>
            </a:r>
            <a:r>
              <a:rPr lang="en-GB" sz="1000" dirty="0" smtClean="0"/>
              <a:t>Capital Buffer </a:t>
            </a:r>
            <a:r>
              <a:rPr lang="en-GB" sz="1000" dirty="0"/>
              <a:t>Guide at </a:t>
            </a:r>
            <a:r>
              <a:rPr lang="en-GB" sz="1000" dirty="0" smtClean="0"/>
              <a:t>www.bankofengland.co.uk/financialstability/Pages/fpc/coreindicators.aspx for </a:t>
            </a:r>
            <a:r>
              <a:rPr lang="en-GB" sz="1000" dirty="0"/>
              <a:t>further explanation of how this series is calculated.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6512" y="65152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Private </a:t>
            </a:r>
            <a:r>
              <a:rPr lang="en-GB" sz="1800" dirty="0" smtClean="0"/>
              <a:t>non-financial </a:t>
            </a:r>
            <a:r>
              <a:rPr lang="en-GB" sz="1800" dirty="0"/>
              <a:t>sector credit to GDP </a:t>
            </a:r>
            <a:r>
              <a:rPr lang="en-GB" sz="1800" dirty="0" smtClean="0"/>
              <a:t>gap</a:t>
            </a:r>
            <a:r>
              <a:rPr lang="en-GB" sz="1800" baseline="30000" dirty="0" smtClean="0"/>
              <a:t>(a)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1 - CCyB decision\Chart A.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69381"/>
            <a:ext cx="5184576" cy="4228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714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89855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A.4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Aggregate debt-servicing costs are low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1927" y="5506039"/>
            <a:ext cx="914400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ONS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Dashed </a:t>
            </a:r>
            <a:r>
              <a:rPr lang="en-GB" sz="1000" dirty="0"/>
              <a:t>lines show 1987–2017 averages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PNFC </a:t>
            </a:r>
            <a:r>
              <a:rPr lang="en-GB" sz="1000" dirty="0"/>
              <a:t>interest payments as a percentage of gross operating surplus, excluding the </a:t>
            </a:r>
            <a:r>
              <a:rPr lang="en-GB" sz="1000" dirty="0" smtClean="0"/>
              <a:t>alignment</a:t>
            </a:r>
            <a:r>
              <a:rPr lang="en-GB" sz="1000" dirty="0"/>
              <a:t> </a:t>
            </a:r>
            <a:r>
              <a:rPr lang="en-GB" sz="1000" dirty="0" smtClean="0"/>
              <a:t>adjustment </a:t>
            </a:r>
            <a:r>
              <a:rPr lang="en-GB" sz="1000" dirty="0"/>
              <a:t>and the effects of </a:t>
            </a:r>
            <a:r>
              <a:rPr lang="en-GB" sz="1000" dirty="0" smtClean="0"/>
              <a:t>financial </a:t>
            </a:r>
            <a:r>
              <a:rPr lang="en-GB" sz="1000" dirty="0"/>
              <a:t>intermediation services indirectly measured (FISIM</a:t>
            </a:r>
            <a:r>
              <a:rPr lang="en-GB" sz="1000" dirty="0" smtClean="0"/>
              <a:t>).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Calculated </a:t>
            </a:r>
            <a:r>
              <a:rPr lang="en-GB" sz="1000" dirty="0"/>
              <a:t>as interest payments, plus mortgage principal repayments as a proportion </a:t>
            </a:r>
            <a:r>
              <a:rPr lang="en-GB" sz="1000" dirty="0" smtClean="0"/>
              <a:t>of nominal </a:t>
            </a:r>
            <a:r>
              <a:rPr lang="en-GB" sz="1000" dirty="0"/>
              <a:t>post-tax household income. Household income has been adjusted for the </a:t>
            </a:r>
            <a:r>
              <a:rPr lang="en-GB" sz="1000" dirty="0" smtClean="0"/>
              <a:t>effects of </a:t>
            </a:r>
            <a:r>
              <a:rPr lang="en-GB" sz="1000" dirty="0"/>
              <a:t>FISIM.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6512" y="65152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Aggregate household and corporate debt-servicing </a:t>
            </a:r>
            <a:r>
              <a:rPr lang="en-GB" sz="1800" dirty="0" smtClean="0"/>
              <a:t>ratios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4098" name="Picture 2" descr="N:\SHARED\FSR\PNGs\Internet PNG and PDFs\1 - CCyB decision\Chart A.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55378"/>
            <a:ext cx="5040560" cy="411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147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5189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A.5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Consumer credit accounts for a </a:t>
            </a:r>
            <a:r>
              <a:rPr lang="en-GB" altLang="en-US" sz="2400" dirty="0" smtClean="0">
                <a:solidFill>
                  <a:srgbClr val="660066"/>
                </a:solidFill>
              </a:rPr>
              <a:t>high proportion </a:t>
            </a:r>
            <a:r>
              <a:rPr lang="en-GB" altLang="en-US" sz="2400" dirty="0">
                <a:solidFill>
                  <a:srgbClr val="660066"/>
                </a:solidFill>
              </a:rPr>
              <a:t>of UK impairments in the stress test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1927" y="5949280"/>
            <a:ext cx="914400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Stress Testing Data Framework data submissions, Bank </a:t>
            </a:r>
            <a:r>
              <a:rPr lang="en-GB" sz="1000" dirty="0" smtClean="0"/>
              <a:t>analysis and </a:t>
            </a:r>
            <a:r>
              <a:rPr lang="en-GB" sz="1000" dirty="0"/>
              <a:t>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Other </a:t>
            </a:r>
            <a:r>
              <a:rPr lang="en-GB" sz="1000" dirty="0"/>
              <a:t>UK lending includes exposures to </a:t>
            </a:r>
            <a:r>
              <a:rPr lang="en-GB" sz="1000" dirty="0" smtClean="0"/>
              <a:t>financial </a:t>
            </a:r>
            <a:r>
              <a:rPr lang="en-GB" sz="1000" dirty="0"/>
              <a:t>institutions, local and central government</a:t>
            </a:r>
            <a:r>
              <a:rPr lang="en-GB" sz="1000" dirty="0" smtClean="0"/>
              <a:t>, public </a:t>
            </a:r>
            <a:r>
              <a:rPr lang="en-GB" sz="1000" dirty="0"/>
              <a:t>sector entities and smaller wholesale portfolios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6512" y="719532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Breakdown of major UK banks’ starting balances and </a:t>
            </a:r>
            <a:r>
              <a:rPr lang="en-GB" sz="1800" dirty="0" smtClean="0"/>
              <a:t>impairments for </a:t>
            </a:r>
            <a:r>
              <a:rPr lang="en-GB" sz="1800" dirty="0"/>
              <a:t>UK lending in the 2017 Annual Cyclical Scenario</a:t>
            </a:r>
            <a:endParaRPr lang="en-GB" altLang="en-US" sz="1800" baseline="30000" dirty="0"/>
          </a:p>
        </p:txBody>
      </p:sp>
      <p:pic>
        <p:nvPicPr>
          <p:cNvPr id="5122" name="Picture 2" descr="N:\SHARED\FSR\PNGs\Internet PNG and PDFs\1 - CCyB decision\Chart A.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1347954"/>
            <a:ext cx="4608513" cy="449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450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5189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A.6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Consumer credit is not elevated as a share </a:t>
            </a:r>
            <a:r>
              <a:rPr lang="en-GB" altLang="en-US" sz="2400" dirty="0" smtClean="0">
                <a:solidFill>
                  <a:srgbClr val="660066"/>
                </a:solidFill>
              </a:rPr>
              <a:t>of household </a:t>
            </a:r>
            <a:r>
              <a:rPr lang="en-GB" altLang="en-US" sz="2400" dirty="0">
                <a:solidFill>
                  <a:srgbClr val="660066"/>
                </a:solidFill>
              </a:rPr>
              <a:t>incomes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1927" y="5795390"/>
            <a:ext cx="914400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England, ONS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Gross </a:t>
            </a:r>
            <a:r>
              <a:rPr lang="en-GB" sz="1000" dirty="0"/>
              <a:t>consumer credit as a percentage of a four-quarter moving sum of disposable income</a:t>
            </a:r>
            <a:r>
              <a:rPr lang="en-GB" sz="1000" dirty="0" smtClean="0"/>
              <a:t>. Includes </a:t>
            </a:r>
            <a:r>
              <a:rPr lang="en-GB" sz="1000" dirty="0"/>
              <a:t>all liabilities of the household sector except for the unfunded pension liabilities </a:t>
            </a:r>
            <a:r>
              <a:rPr lang="en-GB" sz="1000" dirty="0" smtClean="0"/>
              <a:t>and financial </a:t>
            </a:r>
            <a:r>
              <a:rPr lang="en-GB" sz="1000" dirty="0"/>
              <a:t>derivatives of </a:t>
            </a:r>
            <a:r>
              <a:rPr lang="en-GB" sz="1000" dirty="0" smtClean="0"/>
              <a:t>non-profit </a:t>
            </a:r>
            <a:r>
              <a:rPr lang="en-GB" sz="1000" dirty="0"/>
              <a:t>institutions serving households (NPISH). The </a:t>
            </a:r>
            <a:r>
              <a:rPr lang="en-GB" sz="1000" dirty="0" smtClean="0"/>
              <a:t>household disposable </a:t>
            </a:r>
            <a:r>
              <a:rPr lang="en-GB" sz="1000" dirty="0"/>
              <a:t>income series is adjusted for </a:t>
            </a:r>
            <a:r>
              <a:rPr lang="en-GB" sz="1000" dirty="0" smtClean="0"/>
              <a:t>financial </a:t>
            </a:r>
            <a:r>
              <a:rPr lang="en-GB" sz="1000" dirty="0"/>
              <a:t>intermediation services indirectly </a:t>
            </a:r>
            <a:r>
              <a:rPr lang="en-GB" sz="1000" dirty="0" smtClean="0"/>
              <a:t>measured (</a:t>
            </a:r>
            <a:r>
              <a:rPr lang="en-GB" sz="1000" dirty="0"/>
              <a:t>FISIM</a:t>
            </a:r>
            <a:r>
              <a:rPr lang="en-GB" sz="1000" dirty="0" smtClean="0"/>
              <a:t>).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Dashed </a:t>
            </a:r>
            <a:r>
              <a:rPr lang="en-GB" sz="1000" dirty="0"/>
              <a:t>line shows 1994–2017 average.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6512" y="858031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Outstanding consumer credit to </a:t>
            </a:r>
            <a:r>
              <a:rPr lang="en-GB" sz="1800" dirty="0" smtClean="0"/>
              <a:t>income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</a:t>
            </a:r>
            <a:endParaRPr lang="en-GB" altLang="en-US" sz="1800" baseline="30000" dirty="0"/>
          </a:p>
        </p:txBody>
      </p:sp>
      <p:pic>
        <p:nvPicPr>
          <p:cNvPr id="6146" name="Picture 2" descr="N:\SHARED\FSR\PNGs\Internet PNG and PDFs\1 - CCyB decision\Chart A.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238" y="1414325"/>
            <a:ext cx="5024034" cy="4102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344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5189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A.7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There are signs that asset valuations may </a:t>
            </a:r>
            <a:r>
              <a:rPr lang="en-GB" altLang="en-US" sz="2400" dirty="0" smtClean="0">
                <a:solidFill>
                  <a:srgbClr val="660066"/>
                </a:solidFill>
              </a:rPr>
              <a:t>be vulnerable </a:t>
            </a:r>
            <a:r>
              <a:rPr lang="en-GB" altLang="en-US" sz="2400" dirty="0">
                <a:solidFill>
                  <a:srgbClr val="660066"/>
                </a:solidFill>
              </a:rPr>
              <a:t>to a repricing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4922326"/>
            <a:ext cx="9144001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Finance L.P., Department for Communities and Local </a:t>
            </a:r>
            <a:r>
              <a:rPr lang="en-GB" sz="1000" dirty="0" err="1" smtClean="0"/>
              <a:t>Government,Halifax</a:t>
            </a:r>
            <a:r>
              <a:rPr lang="en-GB" sz="1000" dirty="0" smtClean="0"/>
              <a:t>/</a:t>
            </a:r>
            <a:r>
              <a:rPr lang="en-GB" sz="1000" dirty="0" err="1" smtClean="0"/>
              <a:t>Markit</a:t>
            </a:r>
            <a:r>
              <a:rPr lang="en-GB" sz="1000" dirty="0"/>
              <a:t>, HM Treasury, ICE </a:t>
            </a:r>
            <a:r>
              <a:rPr lang="en-GB" sz="1000" dirty="0" err="1"/>
              <a:t>BofAML</a:t>
            </a:r>
            <a:r>
              <a:rPr lang="en-GB" sz="1000" dirty="0"/>
              <a:t>, IMF WEO, MSCI Inc., Nationwide, ONS, </a:t>
            </a:r>
            <a:r>
              <a:rPr lang="en-GB" sz="1000" dirty="0" smtClean="0"/>
              <a:t>Thomson Reuters </a:t>
            </a:r>
            <a:r>
              <a:rPr lang="en-GB" sz="1000" dirty="0" err="1"/>
              <a:t>Datastream</a:t>
            </a:r>
            <a:r>
              <a:rPr lang="en-GB" sz="1000" dirty="0"/>
              <a:t>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Series </a:t>
            </a:r>
            <a:r>
              <a:rPr lang="en-GB" sz="1000" dirty="0"/>
              <a:t>start in 1987, except equity risk </a:t>
            </a:r>
            <a:r>
              <a:rPr lang="en-GB" sz="1000" dirty="0" err="1"/>
              <a:t>premia</a:t>
            </a:r>
            <a:r>
              <a:rPr lang="en-GB" sz="1000" dirty="0"/>
              <a:t> (2000), high-yield bond spreads (1997</a:t>
            </a:r>
            <a:r>
              <a:rPr lang="en-GB" sz="1000" dirty="0" smtClean="0"/>
              <a:t>), investment-grade </a:t>
            </a:r>
            <a:r>
              <a:rPr lang="en-GB" sz="1000" dirty="0"/>
              <a:t>bond spreads (1998), and house price to income ratio (1990</a:t>
            </a:r>
            <a:r>
              <a:rPr lang="en-GB" sz="1000" dirty="0" smtClean="0"/>
              <a:t>)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Quarterly </a:t>
            </a:r>
            <a:r>
              <a:rPr lang="en-GB" sz="1000" dirty="0"/>
              <a:t>average of monthly standard deviation of log returns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Based </a:t>
            </a:r>
            <a:r>
              <a:rPr lang="en-GB" sz="1000" dirty="0"/>
              <a:t>on an estimated dividend discount model. See Dison, W and Rattan, A (2017</a:t>
            </a:r>
            <a:r>
              <a:rPr lang="en-GB" sz="1000" dirty="0" smtClean="0"/>
              <a:t>), ‘</a:t>
            </a:r>
            <a:r>
              <a:rPr lang="en-GB" sz="1000" dirty="0"/>
              <a:t>An improved model for understanding equity prices’, Bank of England Quarterly Bulletin</a:t>
            </a:r>
            <a:r>
              <a:rPr lang="en-GB" sz="1000" dirty="0" smtClean="0"/>
              <a:t>, Vol</a:t>
            </a:r>
            <a:r>
              <a:rPr lang="en-GB" sz="1000" dirty="0"/>
              <a:t>. 57, No. 2, pages 86–97; </a:t>
            </a:r>
            <a:r>
              <a:rPr lang="en-GB" sz="1000" dirty="0" smtClean="0">
                <a:hlinkClick r:id="rId2"/>
              </a:rPr>
              <a:t>www.bankofengland.co.uk/publications/Pages/quarterlybulletin/2017/q2/a1.aspx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Three-month </a:t>
            </a:r>
            <a:r>
              <a:rPr lang="en-GB" sz="1000" dirty="0"/>
              <a:t>moving averages of daily data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Sum </a:t>
            </a:r>
            <a:r>
              <a:rPr lang="en-GB" sz="1000" dirty="0"/>
              <a:t>of gross disposable income of households and </a:t>
            </a:r>
            <a:r>
              <a:rPr lang="en-GB" sz="1000" dirty="0" smtClean="0"/>
              <a:t>non-profit </a:t>
            </a:r>
            <a:r>
              <a:rPr lang="en-GB" sz="1000" dirty="0"/>
              <a:t>institutions </a:t>
            </a:r>
            <a:r>
              <a:rPr lang="en-GB" sz="1000" dirty="0" smtClean="0"/>
              <a:t>serving households </a:t>
            </a:r>
            <a:r>
              <a:rPr lang="en-GB" sz="1000" dirty="0"/>
              <a:t>(NPISH), adjusted for </a:t>
            </a:r>
            <a:r>
              <a:rPr lang="en-GB" sz="1000" dirty="0" smtClean="0"/>
              <a:t>financial </a:t>
            </a:r>
            <a:r>
              <a:rPr lang="en-GB" sz="1000" dirty="0"/>
              <a:t>intermediation services indirectly measured</a:t>
            </a:r>
          </a:p>
          <a:p>
            <a:r>
              <a:rPr lang="en-GB" sz="1000" dirty="0"/>
              <a:t>(FISIM). House prices are calculated as the mean of the average UK house price as </a:t>
            </a:r>
            <a:r>
              <a:rPr lang="en-GB" sz="1000" dirty="0" smtClean="0"/>
              <a:t>reported in </a:t>
            </a:r>
            <a:r>
              <a:rPr lang="en-GB" sz="1000" dirty="0"/>
              <a:t>the Halifax and Nationwide house price indices. Seasonally adjusted. For more detail, </a:t>
            </a:r>
            <a:r>
              <a:rPr lang="en-GB" sz="1000" dirty="0" smtClean="0"/>
              <a:t>see Annex </a:t>
            </a:r>
            <a:r>
              <a:rPr lang="en-GB" sz="1000" dirty="0"/>
              <a:t>2 footnotes.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6512" y="858031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Indicators of asset valuations compared to historical </a:t>
            </a:r>
            <a:r>
              <a:rPr lang="en-GB" sz="1800" dirty="0" smtClean="0"/>
              <a:t>averages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7170" name="Picture 2" descr="N:\SHARED\FSR\PNGs\Internet PNG and PDFs\1 - CCyB decision\Chart A.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903" y="1227363"/>
            <a:ext cx="4105254" cy="369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34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4768" y="44678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A.8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Major UK banks are resilient to the </a:t>
            </a:r>
            <a:r>
              <a:rPr lang="en-GB" altLang="en-US" sz="2400" dirty="0" smtClean="0">
                <a:solidFill>
                  <a:srgbClr val="660066"/>
                </a:solidFill>
              </a:rPr>
              <a:t>2017 stress </a:t>
            </a:r>
            <a:r>
              <a:rPr lang="en-GB" altLang="en-US" sz="2400" dirty="0">
                <a:solidFill>
                  <a:srgbClr val="660066"/>
                </a:solidFill>
              </a:rPr>
              <a:t>test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60787" y="5589240"/>
            <a:ext cx="914400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Participating banks’ published accounts and Stress Testing Data Framework </a:t>
            </a:r>
            <a:r>
              <a:rPr lang="en-GB" sz="1000" dirty="0" smtClean="0"/>
              <a:t>data submissions</a:t>
            </a:r>
            <a:r>
              <a:rPr lang="en-GB" sz="1000" dirty="0"/>
              <a:t>, Bank analysis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The </a:t>
            </a:r>
            <a:r>
              <a:rPr lang="en-GB" sz="1000" dirty="0"/>
              <a:t>risk-weighted capital ratio is </a:t>
            </a:r>
            <a:r>
              <a:rPr lang="en-GB" sz="1000" dirty="0" smtClean="0"/>
              <a:t>defined </a:t>
            </a:r>
            <a:r>
              <a:rPr lang="en-GB" sz="1000" dirty="0"/>
              <a:t>as CET1 capital expressed as a percentage </a:t>
            </a:r>
            <a:r>
              <a:rPr lang="en-GB" sz="1000" dirty="0" smtClean="0"/>
              <a:t>of risk-weighted </a:t>
            </a:r>
            <a:r>
              <a:rPr lang="en-GB" sz="1000" dirty="0"/>
              <a:t>assets, where these are in line with CRR and the UK implementation of CRD </a:t>
            </a:r>
            <a:r>
              <a:rPr lang="en-GB" sz="1000" dirty="0" smtClean="0"/>
              <a:t>IV via </a:t>
            </a:r>
            <a:r>
              <a:rPr lang="en-GB" sz="1000" dirty="0"/>
              <a:t>the PRA rulebook. Aggregate risk-weighted capital ratios are calculated by </a:t>
            </a:r>
            <a:r>
              <a:rPr lang="en-GB" sz="1000" dirty="0" smtClean="0"/>
              <a:t>dividing aggregate </a:t>
            </a:r>
            <a:r>
              <a:rPr lang="en-GB" sz="1000" dirty="0"/>
              <a:t>CET1 capital by aggregate risk-weighted assets at the aggregate low point of </a:t>
            </a:r>
            <a:r>
              <a:rPr lang="en-GB" sz="1000" dirty="0" smtClean="0"/>
              <a:t>the stress </a:t>
            </a:r>
            <a:r>
              <a:rPr lang="en-GB" sz="1000" dirty="0"/>
              <a:t>in 2018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07504" y="526553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Aggregate common equity Tier 1 capital ratios for UK </a:t>
            </a:r>
            <a:r>
              <a:rPr lang="en-GB" sz="1800" dirty="0" smtClean="0"/>
              <a:t>banks participating </a:t>
            </a:r>
            <a:r>
              <a:rPr lang="en-GB" sz="1800" dirty="0"/>
              <a:t>in the 2017 Annual Cyclical </a:t>
            </a:r>
            <a:r>
              <a:rPr lang="en-GB" sz="1800" dirty="0" smtClean="0"/>
              <a:t>Scenario </a:t>
            </a:r>
            <a:r>
              <a:rPr lang="en-GB" sz="1800" baseline="30000" dirty="0" smtClean="0"/>
              <a:t>(</a:t>
            </a:r>
            <a:r>
              <a:rPr lang="en-GB" sz="1800" baseline="30000" dirty="0"/>
              <a:t>a)</a:t>
            </a:r>
            <a:endParaRPr lang="en-GB" altLang="en-US" sz="1800" baseline="30000" dirty="0"/>
          </a:p>
        </p:txBody>
      </p:sp>
      <p:pic>
        <p:nvPicPr>
          <p:cNvPr id="8194" name="Picture 2" descr="N:\SHARED\FSR\PNGs\Internet PNG and PDFs\1 - CCyB decision\Chart A.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446" y="1210306"/>
            <a:ext cx="4552681" cy="4090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59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1062</Words>
  <Application>Microsoft Office PowerPoint</Application>
  <PresentationFormat>On-screen Show (4:3)</PresentationFormat>
  <Paragraphs>53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 Part A:   Overview of risks to UK financial stability and the UK countercyclical capital buffer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A:   Asset Valuations</dc:title>
  <dc:creator>Savva, Stacey</dc:creator>
  <cp:lastModifiedBy>Savva, Stacey</cp:lastModifiedBy>
  <cp:revision>12</cp:revision>
  <dcterms:created xsi:type="dcterms:W3CDTF">2017-06-26T10:37:26Z</dcterms:created>
  <dcterms:modified xsi:type="dcterms:W3CDTF">2017-11-27T19:14:17Z</dcterms:modified>
</cp:coreProperties>
</file>