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14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91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11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1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42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8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6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8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72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9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CEDC-D464-4A1F-AA66-9F9559FFD4ED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7DD7B-1F44-46A6-B57A-C64E96E99D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88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osco.org/library/pubdocs/pdf/IOSCOPD574.pdf" TargetMode="External"/><Relationship Id="rId2" Type="http://schemas.openxmlformats.org/officeDocument/2006/relationships/hyperlink" Target="http://www.fsb.org/wp-content/uploads/FSB-Policy-Recommendations-on-Asset-Management-Structural-Vulnerabilities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www.fca.org.uk/publication/discussion/dp17-01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278688" cy="1442591"/>
          </a:xfrm>
        </p:spPr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6600" dirty="0" smtClean="0">
                <a:solidFill>
                  <a:srgbClr val="660066"/>
                </a:solidFill>
              </a:rPr>
              <a:t>Part B: Financial stability risk and regulation beyond the </a:t>
            </a:r>
            <a:r>
              <a:rPr lang="en-GB" altLang="en-US" sz="6600" smtClean="0">
                <a:solidFill>
                  <a:srgbClr val="660066"/>
                </a:solidFill>
              </a:rPr>
              <a:t>core banking sector</a:t>
            </a:r>
            <a:endParaRPr lang="en-GB" sz="6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7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B.19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Non-bank </a:t>
            </a:r>
            <a:r>
              <a:rPr lang="en-US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US" altLang="en-US" sz="2400" dirty="0">
                <a:solidFill>
                  <a:srgbClr val="660066"/>
                </a:solidFill>
              </a:rPr>
              <a:t>institutions are </a:t>
            </a:r>
            <a:r>
              <a:rPr lang="en-US" altLang="en-US" sz="2400" dirty="0" smtClean="0">
                <a:solidFill>
                  <a:srgbClr val="660066"/>
                </a:solidFill>
              </a:rPr>
              <a:t>an important </a:t>
            </a:r>
            <a:r>
              <a:rPr lang="en-US" altLang="en-US" sz="2400" dirty="0">
                <a:solidFill>
                  <a:srgbClr val="660066"/>
                </a:solidFill>
              </a:rPr>
              <a:t>component of the UK </a:t>
            </a:r>
            <a:r>
              <a:rPr lang="en-US" altLang="en-US" sz="2400" dirty="0" smtClean="0">
                <a:solidFill>
                  <a:srgbClr val="660066"/>
                </a:solidFill>
              </a:rPr>
              <a:t>financial </a:t>
            </a:r>
            <a:r>
              <a:rPr lang="en-US" altLang="en-US" sz="2400" dirty="0">
                <a:solidFill>
                  <a:srgbClr val="660066"/>
                </a:solidFill>
              </a:rPr>
              <a:t>system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380349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FCA, Morningstar, ONS and Bank calculations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Data </a:t>
            </a:r>
            <a:r>
              <a:rPr lang="en-US" sz="1000" dirty="0"/>
              <a:t>as at December 2016, except for Bank of England assets which are as at February </a:t>
            </a:r>
            <a:r>
              <a:rPr lang="en-US" sz="1000" dirty="0" smtClean="0"/>
              <a:t>2017.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Defined </a:t>
            </a:r>
            <a:r>
              <a:rPr lang="en-US" sz="1000" dirty="0"/>
              <a:t>as UK deposit-taking entities. Entities </a:t>
            </a:r>
            <a:r>
              <a:rPr lang="en-US" sz="1000" dirty="0" smtClean="0"/>
              <a:t>classified </a:t>
            </a:r>
            <a:r>
              <a:rPr lang="en-US" sz="1000" dirty="0"/>
              <a:t>elsewhere may also be part </a:t>
            </a:r>
            <a:r>
              <a:rPr lang="en-US" sz="1000" dirty="0" smtClean="0"/>
              <a:t>of </a:t>
            </a:r>
            <a:r>
              <a:rPr lang="en-GB" sz="1000" dirty="0" smtClean="0"/>
              <a:t>banking groups.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Pension </a:t>
            </a:r>
            <a:r>
              <a:rPr lang="en-US" sz="1000" dirty="0"/>
              <a:t>fund assets are Bank estimates for 2016, based on assets at December 2015, and </a:t>
            </a:r>
            <a:r>
              <a:rPr lang="en-US" sz="1000" dirty="0" smtClean="0"/>
              <a:t>asset price </a:t>
            </a:r>
            <a:r>
              <a:rPr lang="en-US" sz="1000" dirty="0"/>
              <a:t>movements and investment since </a:t>
            </a:r>
            <a:r>
              <a:rPr lang="en-US" sz="1000" dirty="0" smtClean="0"/>
              <a:t>then.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Includes </a:t>
            </a:r>
            <a:r>
              <a:rPr lang="en-US" sz="1000" dirty="0"/>
              <a:t>money market funds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‘Other</a:t>
            </a:r>
            <a:r>
              <a:rPr lang="en-US" sz="1000" dirty="0"/>
              <a:t>’ includes bank holding companies, CCPs, structured </a:t>
            </a:r>
            <a:r>
              <a:rPr lang="en-US" sz="1000" dirty="0" smtClean="0"/>
              <a:t>finance </a:t>
            </a:r>
            <a:r>
              <a:rPr lang="en-US" sz="1000" dirty="0"/>
              <a:t>vehicles, real </a:t>
            </a:r>
            <a:r>
              <a:rPr lang="en-US" sz="1000" dirty="0" smtClean="0"/>
              <a:t>estate investment </a:t>
            </a:r>
            <a:r>
              <a:rPr lang="en-US" sz="1000" dirty="0"/>
              <a:t>trusts, </a:t>
            </a:r>
            <a:r>
              <a:rPr lang="en-US" sz="1000" dirty="0" smtClean="0"/>
              <a:t>finance </a:t>
            </a:r>
            <a:r>
              <a:rPr lang="en-US" sz="1000" dirty="0"/>
              <a:t>companies, hedge funds and statistical discrepancies (</a:t>
            </a:r>
            <a:r>
              <a:rPr lang="en-US" sz="1000" dirty="0" smtClean="0"/>
              <a:t>between bottom-up </a:t>
            </a:r>
            <a:r>
              <a:rPr lang="en-US" sz="1000" dirty="0"/>
              <a:t>categories listed — plus broker-dealers and investment funds — and </a:t>
            </a:r>
            <a:r>
              <a:rPr lang="en-US" sz="1000" dirty="0" smtClean="0"/>
              <a:t>top-down aggregate </a:t>
            </a:r>
            <a:r>
              <a:rPr lang="en-US" sz="1000" dirty="0"/>
              <a:t>ONS data for other </a:t>
            </a:r>
            <a:r>
              <a:rPr lang="en-US" sz="1000" dirty="0" smtClean="0"/>
              <a:t>financial </a:t>
            </a:r>
            <a:r>
              <a:rPr lang="en-US" sz="1000" dirty="0"/>
              <a:t>intermediaries, ‘OFIs’). Work </a:t>
            </a:r>
            <a:r>
              <a:rPr lang="en-US" sz="1000" dirty="0" smtClean="0"/>
              <a:t>is under </a:t>
            </a:r>
            <a:r>
              <a:rPr lang="en-US" sz="1000" dirty="0"/>
              <a:t>way at the </a:t>
            </a:r>
            <a:r>
              <a:rPr lang="en-US" sz="1000" dirty="0" smtClean="0"/>
              <a:t>Bank and </a:t>
            </a:r>
            <a:r>
              <a:rPr lang="en-US" sz="1000" dirty="0"/>
              <a:t>ONS to identify further components of this category and to reduce the size of the residual.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797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 </a:t>
            </a:r>
            <a:r>
              <a:rPr lang="en-GB" sz="1800" dirty="0" smtClean="0"/>
              <a:t>financial </a:t>
            </a:r>
            <a:r>
              <a:rPr lang="en-GB" sz="1800" dirty="0"/>
              <a:t>institutions’ balance sheet assets</a:t>
            </a:r>
            <a:r>
              <a:rPr lang="en-GB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9 - Financial stability risk\Chart B-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80728"/>
            <a:ext cx="3662363" cy="445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-79316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Impact of non-bank leverage on provision </a:t>
            </a:r>
            <a:r>
              <a:rPr lang="en-US" altLang="en-US" sz="2400" dirty="0" smtClean="0">
                <a:solidFill>
                  <a:srgbClr val="660066"/>
                </a:solidFill>
              </a:rPr>
              <a:t>of critical </a:t>
            </a:r>
            <a:r>
              <a:rPr lang="en-US" altLang="en-US" sz="2400" dirty="0">
                <a:solidFill>
                  <a:srgbClr val="660066"/>
                </a:solidFill>
              </a:rPr>
              <a:t>services to the UK real economy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pic>
        <p:nvPicPr>
          <p:cNvPr id="2" name="Picture 2" descr="N:\SHARED\FSR\PNGs\Internet PNG and PDFs\9 - Financial stability risk\Figure B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151" y="1421027"/>
            <a:ext cx="5603698" cy="401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25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B.1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Progress update on previous in-depth assessments by the FPC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8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28600" indent="-228600">
              <a:buAutoNum type="alphaLcParenBoth"/>
            </a:pPr>
            <a:r>
              <a:rPr lang="en-GB" sz="1000" dirty="0" smtClean="0"/>
              <a:t>See </a:t>
            </a:r>
            <a:r>
              <a:rPr lang="en-GB" sz="1000" dirty="0" smtClean="0">
                <a:hlinkClick r:id="rId2"/>
              </a:rPr>
              <a:t>www.fsb.org/wp-content/uploads/FSB-Policy-Recommendations-on-Asset-Management-Structural-Vulnerabilities.pdf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See </a:t>
            </a:r>
            <a:r>
              <a:rPr lang="en-US" sz="1000" dirty="0"/>
              <a:t>www.iosco.org/library/pubdocs/pdf/IOSCOPD573.pdf and </a:t>
            </a:r>
            <a:r>
              <a:rPr lang="en-US" sz="1000" dirty="0" smtClean="0">
                <a:hlinkClick r:id="rId3"/>
              </a:rPr>
              <a:t>www.iosco.org/library/pubdocs/pdf/IOSCOPD574.pdf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See </a:t>
            </a:r>
            <a:r>
              <a:rPr lang="en-GB" sz="1000" dirty="0" smtClean="0">
                <a:hlinkClick r:id="rId4"/>
              </a:rPr>
              <a:t>www.fca.org.uk/publication/discussion/dp17-01.pdf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See </a:t>
            </a:r>
            <a:r>
              <a:rPr lang="en-US" sz="1000" dirty="0"/>
              <a:t>Baranova, Y, Coen, J, Lowe, P, Noss, J and Silvestri, L (2017), ‘Simulating stress across the </a:t>
            </a:r>
            <a:r>
              <a:rPr lang="en-US" sz="1000" dirty="0" smtClean="0"/>
              <a:t>financial </a:t>
            </a:r>
            <a:r>
              <a:rPr lang="en-US" sz="1000" dirty="0"/>
              <a:t>system: the resilience of corporate bond markets and the role of </a:t>
            </a:r>
            <a:r>
              <a:rPr lang="en-US" sz="1000" dirty="0" smtClean="0"/>
              <a:t>investment funds</a:t>
            </a:r>
            <a:r>
              <a:rPr lang="en-US" sz="1000" dirty="0"/>
              <a:t>’, </a:t>
            </a:r>
            <a:r>
              <a:rPr lang="en-US" sz="1000" i="1" dirty="0"/>
              <a:t>Bank of England Financial Stability Paper No. 42</a:t>
            </a:r>
            <a:r>
              <a:rPr lang="en-US" sz="1000" dirty="0"/>
              <a:t>; </a:t>
            </a:r>
            <a:r>
              <a:rPr lang="en-US" sz="1000" dirty="0" smtClean="0"/>
              <a:t>www.bankofengland.co.uk/financialstability/Documents/fpc/fspapers/fs_paper42.pdf</a:t>
            </a:r>
            <a:r>
              <a:rPr lang="en-US" sz="1000" dirty="0"/>
              <a:t>.</a:t>
            </a:r>
          </a:p>
          <a:p>
            <a:r>
              <a:rPr lang="en-US" sz="1000" dirty="0"/>
              <a:t>(e) See ‘Repo market functioning’, </a:t>
            </a:r>
            <a:r>
              <a:rPr lang="en-US" sz="1000" i="1" dirty="0"/>
              <a:t>CGFS Paper No. 59</a:t>
            </a:r>
            <a:r>
              <a:rPr lang="en-US" sz="1000" dirty="0"/>
              <a:t>; www.bis.org/publ/cgfs59.pdf.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881" y="629684"/>
            <a:ext cx="6062439" cy="488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67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B.20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Exchange-traded funds continue to grow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2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Bloomberg, Thomson Reuters </a:t>
            </a:r>
            <a:r>
              <a:rPr lang="en-GB" sz="1000" dirty="0" err="1"/>
              <a:t>Datastream</a:t>
            </a:r>
            <a:r>
              <a:rPr lang="en-GB" sz="1000" dirty="0"/>
              <a:t> and Deutsche Bank estimates.</a:t>
            </a:r>
            <a:endParaRPr lang="en-US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797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Assets under management of exchange-traded funds by domicile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9 - Financial stability risk\Chart B-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210" y="1284139"/>
            <a:ext cx="4349580" cy="428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67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275" y="10535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</a:t>
            </a:r>
            <a:r>
              <a:rPr lang="en-US" altLang="en-US" sz="2400" b="1" dirty="0" smtClean="0">
                <a:solidFill>
                  <a:srgbClr val="660066"/>
                </a:solidFill>
              </a:rPr>
              <a:t>B.21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US" altLang="en-US" sz="2400" dirty="0">
                <a:solidFill>
                  <a:srgbClr val="660066"/>
                </a:solidFill>
              </a:rPr>
              <a:t>Peer-to-peer lending continues to grow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8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000" dirty="0"/>
              <a:t>Sources: Bank of England, Peer to Peer Finance Association (P2PFA) and Bank calculations</a:t>
            </a:r>
            <a:r>
              <a:rPr lang="en-US" sz="1000" dirty="0" smtClean="0"/>
              <a:t>.</a:t>
            </a:r>
          </a:p>
          <a:p>
            <a:endParaRPr lang="en-US" sz="1000" dirty="0"/>
          </a:p>
          <a:p>
            <a:pPr marL="228600" indent="-228600">
              <a:buAutoNum type="alphaLcParenBoth"/>
            </a:pPr>
            <a:r>
              <a:rPr lang="en-US" sz="1000" dirty="0" smtClean="0"/>
              <a:t>New </a:t>
            </a:r>
            <a:r>
              <a:rPr lang="en-US" sz="1000" dirty="0"/>
              <a:t>lending originated on platforms that are current or previous members of the P2PFA</a:t>
            </a:r>
            <a:r>
              <a:rPr lang="en-US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US" sz="1000" dirty="0" smtClean="0"/>
              <a:t>‘Other </a:t>
            </a:r>
            <a:r>
              <a:rPr lang="en-US" sz="1000" dirty="0"/>
              <a:t>major lending </a:t>
            </a:r>
            <a:r>
              <a:rPr lang="en-US" sz="1000" dirty="0" smtClean="0"/>
              <a:t>flows</a:t>
            </a:r>
            <a:r>
              <a:rPr lang="en-US" sz="1000" dirty="0"/>
              <a:t>’ is a sum of consumer and business lending. Consumer lending </a:t>
            </a:r>
            <a:r>
              <a:rPr lang="en-US" sz="1000" dirty="0" smtClean="0"/>
              <a:t>is consumer </a:t>
            </a:r>
            <a:r>
              <a:rPr lang="en-US" sz="1000" dirty="0"/>
              <a:t>credit gross lending from monetary </a:t>
            </a:r>
            <a:r>
              <a:rPr lang="en-US" sz="1000" dirty="0" smtClean="0"/>
              <a:t>financial </a:t>
            </a:r>
            <a:r>
              <a:rPr lang="en-US" sz="1000" dirty="0"/>
              <a:t>institutions (MFIs) and other </a:t>
            </a:r>
            <a:r>
              <a:rPr lang="en-US" sz="1000" dirty="0" smtClean="0"/>
              <a:t>lenders (excluding </a:t>
            </a:r>
            <a:r>
              <a:rPr lang="en-US" sz="1000" dirty="0"/>
              <a:t>student loans and credit cards). Business lending is UK MFIs’ gross </a:t>
            </a:r>
            <a:r>
              <a:rPr lang="en-US" sz="1000" dirty="0" smtClean="0"/>
              <a:t>lending (excluding </a:t>
            </a:r>
            <a:r>
              <a:rPr lang="en-US" sz="1000" dirty="0"/>
              <a:t>overdrafts) to </a:t>
            </a:r>
            <a:r>
              <a:rPr lang="en-US" sz="1000" dirty="0" smtClean="0"/>
              <a:t>non-financial </a:t>
            </a:r>
            <a:r>
              <a:rPr lang="en-US" sz="1000" dirty="0"/>
              <a:t>small and medium-sized enterprises.</a:t>
            </a:r>
            <a:endParaRPr lang="en-US" sz="1000" dirty="0" smtClean="0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0" y="67972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/>
              <a:t>Gross new UK P2P lending</a:t>
            </a:r>
            <a:r>
              <a:rPr lang="en-US" sz="1800" baseline="30000" dirty="0"/>
              <a:t>(a)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9 - Financial stability risk\Chart B-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258" y="1300541"/>
            <a:ext cx="4521672" cy="427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6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280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Part B: Financial stability risk and regulation beyond the core banking sector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  CCyB</dc:title>
  <dc:creator>Savva, Stacey</dc:creator>
  <cp:lastModifiedBy>Munroe, Rosie</cp:lastModifiedBy>
  <cp:revision>8</cp:revision>
  <dcterms:created xsi:type="dcterms:W3CDTF">2017-06-26T11:26:34Z</dcterms:created>
  <dcterms:modified xsi:type="dcterms:W3CDTF">2017-11-27T19:20:41Z</dcterms:modified>
</cp:coreProperties>
</file>