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1" r:id="rId14"/>
    <p:sldId id="269" r:id="rId15"/>
    <p:sldId id="268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A307EB-42A6-4F0C-99FE-55A97FE67926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8655C0-13CB-4C24-9C55-00E3AE02BE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198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918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11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18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42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4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88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36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89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729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196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98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88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bankofengland.co.uk/publications/Pages/inflationreport/2017/nov.asp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>
                <a:solidFill>
                  <a:srgbClr val="660066"/>
                </a:solidFill>
              </a:rPr>
              <a:t>Part </a:t>
            </a:r>
            <a:r>
              <a:rPr lang="en-GB" altLang="en-US" sz="7200" dirty="0" smtClean="0">
                <a:solidFill>
                  <a:srgbClr val="660066"/>
                </a:solidFill>
              </a:rPr>
              <a:t>A:  </a:t>
            </a:r>
            <a:r>
              <a:rPr lang="en-GB" altLang="en-US" sz="7200" dirty="0">
                <a:solidFill>
                  <a:srgbClr val="660066"/>
                </a:solidFill>
              </a:rPr>
              <a:t/>
            </a:r>
            <a:br>
              <a:rPr lang="en-GB" altLang="en-US" sz="7200" dirty="0">
                <a:solidFill>
                  <a:srgbClr val="660066"/>
                </a:solidFill>
              </a:rPr>
            </a:br>
            <a:r>
              <a:rPr lang="en-US" altLang="en-US" sz="7200" dirty="0" smtClean="0">
                <a:solidFill>
                  <a:srgbClr val="660066"/>
                </a:solidFill>
              </a:rPr>
              <a:t>Asset valuations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70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7539" y="13683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A.31 </a:t>
            </a:r>
            <a:r>
              <a:rPr lang="en-GB" altLang="en-US" sz="2400" dirty="0">
                <a:solidFill>
                  <a:srgbClr val="660066"/>
                </a:solidFill>
              </a:rPr>
              <a:t>Credit quality adjusted </a:t>
            </a:r>
            <a:r>
              <a:rPr lang="en-GB" altLang="en-US" sz="2400" dirty="0" smtClean="0">
                <a:solidFill>
                  <a:srgbClr val="660066"/>
                </a:solidFill>
              </a:rPr>
              <a:t>sterling investment-grade </a:t>
            </a:r>
            <a:r>
              <a:rPr lang="en-GB" altLang="en-US" sz="2400" dirty="0">
                <a:solidFill>
                  <a:srgbClr val="660066"/>
                </a:solidFill>
              </a:rPr>
              <a:t>corporate bond spreads are at </a:t>
            </a:r>
            <a:r>
              <a:rPr lang="en-GB" altLang="en-US" sz="2400" dirty="0" smtClean="0">
                <a:solidFill>
                  <a:srgbClr val="660066"/>
                </a:solidFill>
              </a:rPr>
              <a:t>similar levels </a:t>
            </a:r>
            <a:r>
              <a:rPr lang="en-GB" altLang="en-US" sz="2400" dirty="0">
                <a:solidFill>
                  <a:srgbClr val="660066"/>
                </a:solidFill>
              </a:rPr>
              <a:t>to those seen before the </a:t>
            </a:r>
            <a:r>
              <a:rPr lang="en-GB" altLang="en-US" sz="2400" dirty="0" smtClean="0">
                <a:solidFill>
                  <a:srgbClr val="660066"/>
                </a:solidFill>
              </a:rPr>
              <a:t>financial </a:t>
            </a:r>
            <a:r>
              <a:rPr lang="en-GB" altLang="en-US" sz="2400" dirty="0">
                <a:solidFill>
                  <a:srgbClr val="660066"/>
                </a:solidFill>
              </a:rPr>
              <a:t>crisis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0434" y="5995849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ICE </a:t>
            </a:r>
            <a:r>
              <a:rPr lang="en-GB" sz="1000" dirty="0" err="1"/>
              <a:t>BofAML</a:t>
            </a:r>
            <a:r>
              <a:rPr lang="en-GB" sz="1000" dirty="0"/>
              <a:t>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adjusted sterling investment-grade series accounts for changes in the composition of </a:t>
            </a:r>
            <a:r>
              <a:rPr lang="en-GB" sz="1000" dirty="0" smtClean="0"/>
              <a:t>the index </a:t>
            </a:r>
            <a:r>
              <a:rPr lang="en-GB" sz="1000" dirty="0"/>
              <a:t>over time by holding constant the weightings of the different credit ratings within </a:t>
            </a:r>
            <a:r>
              <a:rPr lang="en-GB" sz="1000" dirty="0" smtClean="0"/>
              <a:t>the index </a:t>
            </a:r>
            <a:r>
              <a:rPr lang="en-GB" sz="1000" dirty="0"/>
              <a:t>as at 2 January 1998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7539" y="1124744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Sterling investment-grade corporate bond spreads and credit </a:t>
            </a:r>
            <a:r>
              <a:rPr lang="en-GB" sz="1800" dirty="0" smtClean="0"/>
              <a:t>quality adjusted </a:t>
            </a:r>
            <a:r>
              <a:rPr lang="en-GB" sz="1800" dirty="0"/>
              <a:t>sterling investment-grade corporate bond </a:t>
            </a:r>
            <a:r>
              <a:rPr lang="en-GB" sz="1800" dirty="0" smtClean="0"/>
              <a:t>spreads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9218" name="Picture 2" descr="N:\SHARED\FSR\PNGs\Internet PNG and PDFs\5 - Asset valuations (inc box 2)\Chart A.31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134" y="1819765"/>
            <a:ext cx="5104475" cy="4106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93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7539" y="50068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A.32 </a:t>
            </a:r>
            <a:r>
              <a:rPr lang="en-GB" altLang="en-US" sz="2400" dirty="0">
                <a:solidFill>
                  <a:srgbClr val="660066"/>
                </a:solidFill>
              </a:rPr>
              <a:t>UK commercial real estate prices </a:t>
            </a:r>
            <a:r>
              <a:rPr lang="en-GB" altLang="en-US" sz="2400" dirty="0" smtClean="0">
                <a:solidFill>
                  <a:srgbClr val="660066"/>
                </a:solidFill>
              </a:rPr>
              <a:t>look stretched </a:t>
            </a:r>
            <a:r>
              <a:rPr lang="en-GB" altLang="en-US" sz="2400" dirty="0">
                <a:solidFill>
                  <a:srgbClr val="660066"/>
                </a:solidFill>
              </a:rPr>
              <a:t>based on ranges of sustainable valuations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36512" y="5317457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LP, Investment Property Forum, MSCI Inc.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Sustainable </a:t>
            </a:r>
            <a:r>
              <a:rPr lang="en-GB" sz="1000" dirty="0"/>
              <a:t>valuations are estimated using an investment valuation approach and are </a:t>
            </a:r>
            <a:r>
              <a:rPr lang="en-GB" sz="1000" dirty="0" smtClean="0"/>
              <a:t>based on </a:t>
            </a:r>
            <a:r>
              <a:rPr lang="en-GB" sz="1000" dirty="0"/>
              <a:t>an assumption that property is held for </a:t>
            </a:r>
            <a:r>
              <a:rPr lang="en-GB" sz="1000" dirty="0" smtClean="0"/>
              <a:t>five </a:t>
            </a:r>
            <a:r>
              <a:rPr lang="en-GB" sz="1000" dirty="0"/>
              <a:t>years. The sustainable value of a property </a:t>
            </a:r>
            <a:r>
              <a:rPr lang="en-GB" sz="1000" dirty="0" smtClean="0"/>
              <a:t>is the </a:t>
            </a:r>
            <a:r>
              <a:rPr lang="en-GB" sz="1000" dirty="0"/>
              <a:t>sum of discounted rental and sale proceeds. The rental proceeds are discounted using </a:t>
            </a:r>
            <a:r>
              <a:rPr lang="en-GB" sz="1000" dirty="0" smtClean="0"/>
              <a:t>a 5-year </a:t>
            </a:r>
            <a:r>
              <a:rPr lang="en-GB" sz="1000" dirty="0"/>
              <a:t>gilt yield plus a risk premium, and the sale proceeds are discounted using a 20-year</a:t>
            </a:r>
            <a:r>
              <a:rPr lang="en-GB" sz="1000" dirty="0" smtClean="0"/>
              <a:t>, 5-year </a:t>
            </a:r>
            <a:r>
              <a:rPr lang="en-GB" sz="1000" dirty="0"/>
              <a:t>forward gilt yield plus a risk premium. Expected rental value at the time of sale </a:t>
            </a:r>
            <a:r>
              <a:rPr lang="en-GB" sz="1000" dirty="0" smtClean="0"/>
              <a:t>is based </a:t>
            </a:r>
            <a:r>
              <a:rPr lang="en-GB" sz="1000" dirty="0"/>
              <a:t>on Investment Property Forum Consensus forecasts. The range of </a:t>
            </a:r>
            <a:r>
              <a:rPr lang="en-GB" sz="1000" dirty="0" smtClean="0"/>
              <a:t>sustainable valuations </a:t>
            </a:r>
            <a:r>
              <a:rPr lang="en-GB" sz="1000" dirty="0"/>
              <a:t>represents varying assumptions about the rental yield at the time of sale: </a:t>
            </a:r>
            <a:r>
              <a:rPr lang="en-GB" sz="1000" dirty="0" smtClean="0"/>
              <a:t>either rental </a:t>
            </a:r>
            <a:r>
              <a:rPr lang="en-GB" sz="1000" dirty="0"/>
              <a:t>yields remain at their current levels (at the upper end), or rental yields revert to </a:t>
            </a:r>
            <a:r>
              <a:rPr lang="en-GB" sz="1000" dirty="0" smtClean="0"/>
              <a:t>their 15-year </a:t>
            </a:r>
            <a:r>
              <a:rPr lang="en-GB" sz="1000" dirty="0"/>
              <a:t>historical average (at the lower end). For more details, see Crosby, N and Hughes, </a:t>
            </a:r>
            <a:r>
              <a:rPr lang="en-GB" sz="1000" dirty="0" smtClean="0"/>
              <a:t>C (</a:t>
            </a:r>
            <a:r>
              <a:rPr lang="en-GB" sz="1000" dirty="0"/>
              <a:t>2011), ‘The basis of valuations for secured commercial property lending in the UK</a:t>
            </a:r>
            <a:r>
              <a:rPr lang="en-GB" sz="1000" dirty="0" smtClean="0"/>
              <a:t>’, </a:t>
            </a:r>
            <a:r>
              <a:rPr lang="en-GB" sz="1000" i="1" dirty="0" smtClean="0"/>
              <a:t>Journal </a:t>
            </a:r>
            <a:r>
              <a:rPr lang="en-GB" sz="1000" i="1" dirty="0"/>
              <a:t>of European Real Estate Research</a:t>
            </a:r>
            <a:r>
              <a:rPr lang="en-GB" sz="1000" dirty="0"/>
              <a:t>, Vol. 4, No. 3, pages 225–42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5496" y="872247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Commercial real estate prices in the United Kingdom and </a:t>
            </a:r>
            <a:r>
              <a:rPr lang="en-GB" sz="1800" dirty="0" smtClean="0"/>
              <a:t>ranges of </a:t>
            </a:r>
            <a:r>
              <a:rPr lang="en-GB" sz="1800" dirty="0"/>
              <a:t>sustainable valuations</a:t>
            </a:r>
            <a:endParaRPr lang="en-GB" altLang="en-US" sz="1800" baseline="30000" dirty="0"/>
          </a:p>
        </p:txBody>
      </p:sp>
      <p:pic>
        <p:nvPicPr>
          <p:cNvPr id="10242" name="Picture 2" descr="N:\SHARED\FSR\PNGs\Internet PNG and PDFs\5 - Asset valuations (inc box 2)\Chart A.32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41579"/>
            <a:ext cx="4999175" cy="403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91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7539" y="50068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A.33 </a:t>
            </a:r>
            <a:r>
              <a:rPr lang="en-GB" altLang="en-US" sz="2400" dirty="0">
                <a:solidFill>
                  <a:srgbClr val="660066"/>
                </a:solidFill>
              </a:rPr>
              <a:t>UK banks’ stock of CRE lending has </a:t>
            </a:r>
            <a:r>
              <a:rPr lang="en-GB" altLang="en-US" sz="2400" dirty="0" smtClean="0">
                <a:solidFill>
                  <a:srgbClr val="660066"/>
                </a:solidFill>
              </a:rPr>
              <a:t>more than </a:t>
            </a:r>
            <a:r>
              <a:rPr lang="en-GB" altLang="en-US" sz="2400" dirty="0">
                <a:solidFill>
                  <a:srgbClr val="660066"/>
                </a:solidFill>
              </a:rPr>
              <a:t>halved since the crisis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76184" y="554829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De Montfort University and Bank calculations</a:t>
            </a:r>
            <a:r>
              <a:rPr lang="en-GB" sz="1000" dirty="0" smtClean="0"/>
              <a:t>. 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composition of the survey sample was altered as follows: a category for </a:t>
            </a:r>
            <a:r>
              <a:rPr lang="en-GB" sz="1000" dirty="0" smtClean="0"/>
              <a:t>insurance companies </a:t>
            </a:r>
            <a:r>
              <a:rPr lang="en-GB" sz="1000" dirty="0"/>
              <a:t>was created in 2007, and another one for non-bank lenders in 2012</a:t>
            </a:r>
            <a:r>
              <a:rPr lang="en-GB" sz="1000" dirty="0" smtClean="0"/>
              <a:t>. The category of </a:t>
            </a:r>
            <a:r>
              <a:rPr lang="en-GB" sz="1000" dirty="0"/>
              <a:t>insurance companies includes only UK insurers from 2007 to 2011, and all insurers </a:t>
            </a:r>
            <a:r>
              <a:rPr lang="en-GB" sz="1000" dirty="0" smtClean="0"/>
              <a:t>from 2012 </a:t>
            </a:r>
            <a:r>
              <a:rPr lang="en-GB" sz="1000" dirty="0"/>
              <a:t>onwards. Data exclude commercial mortgage-backed </a:t>
            </a:r>
            <a:r>
              <a:rPr lang="en-GB" sz="1000" dirty="0" smtClean="0"/>
              <a:t>securities.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04853" y="862255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UK CRE debt reported to De Montfort University </a:t>
            </a:r>
            <a:r>
              <a:rPr lang="en-GB" sz="1800" dirty="0" smtClean="0"/>
              <a:t>survey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11266" name="Picture 2" descr="N:\SHARED\FSR\PNGs\Internet PNG and PDFs\5 - Asset valuations (inc box 2)\Chart A.33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485" y="1342783"/>
            <a:ext cx="4320480" cy="3953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364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7047"/>
            <a:ext cx="7772400" cy="1470025"/>
          </a:xfrm>
        </p:spPr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>Box 2:  </a:t>
            </a:r>
            <a:r>
              <a:rPr lang="en-GB" altLang="en-US" sz="7200" dirty="0">
                <a:solidFill>
                  <a:srgbClr val="660066"/>
                </a:solidFill>
              </a:rPr>
              <a:t/>
            </a:r>
            <a:br>
              <a:rPr lang="en-GB" altLang="en-US" sz="7200" dirty="0">
                <a:solidFill>
                  <a:srgbClr val="660066"/>
                </a:solidFill>
              </a:rPr>
            </a:br>
            <a:r>
              <a:rPr lang="en-US" altLang="en-US" sz="7200" dirty="0" smtClean="0">
                <a:solidFill>
                  <a:srgbClr val="660066"/>
                </a:solidFill>
              </a:rPr>
              <a:t>Risks from leveraged loans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748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7539" y="23473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 </a:t>
            </a:r>
            <a:r>
              <a:rPr lang="en-GB" altLang="en-US" sz="2400" dirty="0">
                <a:solidFill>
                  <a:srgbClr val="660066"/>
                </a:solidFill>
              </a:rPr>
              <a:t>Leveraged loan issuance has picked up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76184" y="5625232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LCD, an offering of S&amp;P Global Market Intelligence, Thomson Reuters </a:t>
            </a:r>
            <a:r>
              <a:rPr lang="en-GB" sz="1000" dirty="0" err="1"/>
              <a:t>Datastream</a:t>
            </a:r>
            <a:r>
              <a:rPr lang="en-GB" sz="1000" dirty="0"/>
              <a:t> </a:t>
            </a:r>
            <a:r>
              <a:rPr lang="en-GB" sz="1000" dirty="0" smtClean="0"/>
              <a:t>and Bank </a:t>
            </a:r>
            <a:r>
              <a:rPr lang="en-GB" sz="1000" dirty="0"/>
              <a:t>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Based </a:t>
            </a:r>
            <a:r>
              <a:rPr lang="en-GB" sz="1000" dirty="0"/>
              <a:t>on public syndication transactions, and excluding private bilateral </a:t>
            </a:r>
            <a:r>
              <a:rPr lang="en-GB" sz="1000" dirty="0" smtClean="0"/>
              <a:t>deals.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New </a:t>
            </a:r>
            <a:r>
              <a:rPr lang="en-GB" sz="1000" dirty="0"/>
              <a:t>money issuance refers to gross issuance other than for </a:t>
            </a:r>
            <a:r>
              <a:rPr lang="en-GB" sz="1000" dirty="0" smtClean="0"/>
              <a:t>refinancing </a:t>
            </a:r>
            <a:r>
              <a:rPr lang="en-GB" sz="1000" dirty="0"/>
              <a:t>purposes. It </a:t>
            </a:r>
            <a:r>
              <a:rPr lang="en-GB" sz="1000" dirty="0" smtClean="0"/>
              <a:t>does not </a:t>
            </a:r>
            <a:r>
              <a:rPr lang="en-GB" sz="1000" dirty="0"/>
              <a:t>account for other repayments of outstanding loans, and so it differs from net issuance.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04852" y="696399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Global new money issuance of leveraged </a:t>
            </a:r>
            <a:r>
              <a:rPr lang="en-GB" sz="1800" dirty="0" smtClean="0"/>
              <a:t>loans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</a:t>
            </a:r>
            <a:r>
              <a:rPr lang="en-GB" sz="1800" baseline="30000" dirty="0" smtClean="0"/>
              <a:t>b)</a:t>
            </a:r>
            <a:endParaRPr lang="en-GB" altLang="en-US" sz="1800" baseline="30000" dirty="0"/>
          </a:p>
        </p:txBody>
      </p:sp>
      <p:pic>
        <p:nvPicPr>
          <p:cNvPr id="13314" name="Picture 2" descr="N:\SHARED\FSR\PNGs\Internet PNG and PDFs\5 - Asset valuations (inc box 2)\Chart A BOX 2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8759"/>
            <a:ext cx="5486811" cy="4241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18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7539" y="23473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 </a:t>
            </a:r>
            <a:r>
              <a:rPr lang="en-GB" altLang="en-US" sz="2400" dirty="0">
                <a:solidFill>
                  <a:srgbClr val="660066"/>
                </a:solidFill>
              </a:rPr>
              <a:t>Loans to highly indebted </a:t>
            </a:r>
            <a:r>
              <a:rPr lang="en-GB" altLang="en-US" sz="2400" dirty="0" smtClean="0">
                <a:solidFill>
                  <a:srgbClr val="660066"/>
                </a:solidFill>
              </a:rPr>
              <a:t>firms </a:t>
            </a:r>
            <a:r>
              <a:rPr lang="en-GB" altLang="en-US" sz="2400" dirty="0">
                <a:solidFill>
                  <a:srgbClr val="660066"/>
                </a:solidFill>
              </a:rPr>
              <a:t>have increased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76184" y="5702178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LCD, an offering of S&amp;P Global Market Intelligence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Based </a:t>
            </a:r>
            <a:r>
              <a:rPr lang="en-GB" sz="1000" dirty="0"/>
              <a:t>on data for public syndication transactions, and excluding private bilateral deals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Large </a:t>
            </a:r>
            <a:r>
              <a:rPr lang="en-GB" sz="1000" dirty="0"/>
              <a:t>companies </a:t>
            </a:r>
            <a:r>
              <a:rPr lang="en-GB" sz="1000" dirty="0" smtClean="0"/>
              <a:t>defined </a:t>
            </a:r>
            <a:r>
              <a:rPr lang="en-GB" sz="1000" dirty="0"/>
              <a:t>as those with earnings above US$50 million. Earnings </a:t>
            </a:r>
            <a:r>
              <a:rPr lang="en-GB" sz="1000" dirty="0" smtClean="0"/>
              <a:t>measured before </a:t>
            </a:r>
            <a:r>
              <a:rPr lang="en-GB" sz="1000" dirty="0"/>
              <a:t>interest, taxes, depreciation and amortisation.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04853" y="70603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Global leveraged loan issuance to large corporates by debt </a:t>
            </a:r>
            <a:r>
              <a:rPr lang="en-GB" sz="1800" dirty="0" smtClean="0"/>
              <a:t>to earnings ratio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</a:t>
            </a:r>
            <a:r>
              <a:rPr lang="en-GB" sz="1800" baseline="30000" dirty="0" smtClean="0"/>
              <a:t>)</a:t>
            </a:r>
            <a:endParaRPr lang="en-GB" altLang="en-US" sz="1800" baseline="30000" dirty="0"/>
          </a:p>
        </p:txBody>
      </p:sp>
      <p:pic>
        <p:nvPicPr>
          <p:cNvPr id="12291" name="Picture 3" descr="N:\SHARED\FSR\PNGs\Internet PNG and PDFs\5 - Asset valuations (inc box 2)\Chart B Box 2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340768"/>
            <a:ext cx="4744938" cy="417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66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7539" y="23473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C </a:t>
            </a:r>
            <a:r>
              <a:rPr lang="en-GB" altLang="en-US" sz="2400" dirty="0">
                <a:solidFill>
                  <a:srgbClr val="660066"/>
                </a:solidFill>
              </a:rPr>
              <a:t>UK companies’ indebtedness has fallen </a:t>
            </a:r>
            <a:r>
              <a:rPr lang="en-GB" altLang="en-US" sz="2400" dirty="0" smtClean="0">
                <a:solidFill>
                  <a:srgbClr val="660066"/>
                </a:solidFill>
              </a:rPr>
              <a:t>in recent </a:t>
            </a:r>
            <a:r>
              <a:rPr lang="en-GB" altLang="en-US" sz="2400" dirty="0">
                <a:solidFill>
                  <a:srgbClr val="660066"/>
                </a:solidFill>
              </a:rPr>
              <a:t>years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76184" y="5625232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ONS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Debt </a:t>
            </a:r>
            <a:r>
              <a:rPr lang="en-GB" sz="1000" dirty="0"/>
              <a:t>as a percentage of a four-quarter moving sum of gross operating surplus, adjusted </a:t>
            </a:r>
            <a:r>
              <a:rPr lang="en-GB" sz="1000" dirty="0" smtClean="0"/>
              <a:t>for the </a:t>
            </a:r>
            <a:r>
              <a:rPr lang="en-GB" sz="1000" dirty="0"/>
              <a:t>effects of </a:t>
            </a:r>
            <a:r>
              <a:rPr lang="en-GB" sz="1000" dirty="0" smtClean="0"/>
              <a:t>financial </a:t>
            </a:r>
            <a:r>
              <a:rPr lang="en-GB" sz="1000" dirty="0"/>
              <a:t>intermediation services indirectly measured. Gross debt is </a:t>
            </a:r>
            <a:r>
              <a:rPr lang="en-GB" sz="1000" dirty="0" smtClean="0"/>
              <a:t>measured as </a:t>
            </a:r>
            <a:r>
              <a:rPr lang="en-GB" sz="1000" dirty="0"/>
              <a:t>loans and debt securities excluding derivatives, direct investment loans and loans </a:t>
            </a:r>
            <a:r>
              <a:rPr lang="en-GB" sz="1000" dirty="0" smtClean="0"/>
              <a:t>secured on </a:t>
            </a:r>
            <a:r>
              <a:rPr lang="en-GB" sz="1000" dirty="0"/>
              <a:t>dwellings. Net debt is gross debt less deposits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04853" y="70603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Private </a:t>
            </a:r>
            <a:r>
              <a:rPr lang="en-GB" sz="1800" dirty="0" smtClean="0"/>
              <a:t>non-financial </a:t>
            </a:r>
            <a:r>
              <a:rPr lang="en-GB" sz="1800" dirty="0"/>
              <a:t>corporations’ debt to </a:t>
            </a:r>
            <a:r>
              <a:rPr lang="en-GB" sz="1800" dirty="0" smtClean="0"/>
              <a:t>profit ratios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14338" name="Picture 2" descr="N:\SHARED\FSR\PNGs\Internet PNG and PDFs\5 - Asset valuations (inc box 2)\Chart C Box 2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944" y="1196752"/>
            <a:ext cx="5737406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99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438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A.23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Advanced-economy risk-free real </a:t>
            </a:r>
            <a:r>
              <a:rPr lang="en-GB" altLang="en-US" sz="2400" dirty="0" smtClean="0">
                <a:solidFill>
                  <a:srgbClr val="660066"/>
                </a:solidFill>
              </a:rPr>
              <a:t>interest rates </a:t>
            </a:r>
            <a:r>
              <a:rPr lang="en-GB" altLang="en-US" sz="2400" dirty="0">
                <a:solidFill>
                  <a:srgbClr val="660066"/>
                </a:solidFill>
              </a:rPr>
              <a:t>remain close to historical lows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778916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GB" sz="1000" dirty="0"/>
              <a:t>Sources: Bloomberg Finance LP and Bank calculations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  <a:defRPr/>
            </a:pPr>
            <a:r>
              <a:rPr lang="en-GB" sz="1000" dirty="0" smtClean="0"/>
              <a:t>Zero-coupon </a:t>
            </a:r>
            <a:r>
              <a:rPr lang="en-GB" sz="1000" dirty="0"/>
              <a:t>bond yields derived using </a:t>
            </a:r>
            <a:r>
              <a:rPr lang="en-GB" sz="1000" dirty="0" smtClean="0"/>
              <a:t>inflation </a:t>
            </a:r>
            <a:r>
              <a:rPr lang="en-GB" sz="1000" dirty="0"/>
              <a:t>swap rates. US and euro-area real rates </a:t>
            </a:r>
            <a:r>
              <a:rPr lang="en-GB" sz="1000" dirty="0" smtClean="0"/>
              <a:t>are defined </a:t>
            </a:r>
            <a:r>
              <a:rPr lang="en-GB" sz="1000" dirty="0"/>
              <a:t>relative to CPI and HICP </a:t>
            </a:r>
            <a:r>
              <a:rPr lang="en-GB" sz="1000" dirty="0" smtClean="0"/>
              <a:t>inflation </a:t>
            </a:r>
            <a:r>
              <a:rPr lang="en-GB" sz="1000" dirty="0"/>
              <a:t>respectively. UK real rates </a:t>
            </a:r>
            <a:r>
              <a:rPr lang="en-GB" sz="1000" dirty="0" smtClean="0"/>
              <a:t>are defined </a:t>
            </a:r>
            <a:r>
              <a:rPr lang="en-GB" sz="1000" dirty="0"/>
              <a:t>relative </a:t>
            </a:r>
            <a:r>
              <a:rPr lang="en-GB" sz="1000" dirty="0" smtClean="0"/>
              <a:t>to RPI inflation </a:t>
            </a:r>
            <a:r>
              <a:rPr lang="en-GB" sz="1000" dirty="0"/>
              <a:t>and are adjusted for the RPI-CPI wedge. While that wedge is likely to vary </a:t>
            </a:r>
            <a:r>
              <a:rPr lang="en-GB" sz="1000" dirty="0" smtClean="0"/>
              <a:t>over time</a:t>
            </a:r>
            <a:r>
              <a:rPr lang="en-GB" sz="1000" dirty="0"/>
              <a:t>, a constant 1.3 percentage point adjustment is made as an estimate of the </a:t>
            </a:r>
            <a:r>
              <a:rPr lang="en-GB" sz="1000" dirty="0" smtClean="0"/>
              <a:t>long-run wedge</a:t>
            </a:r>
            <a:r>
              <a:rPr lang="en-GB" sz="1000" dirty="0"/>
              <a:t>. See pages 34–35 of the February 2014 </a:t>
            </a:r>
            <a:r>
              <a:rPr lang="en-GB" sz="1000" dirty="0" smtClean="0"/>
              <a:t>Inflation </a:t>
            </a:r>
            <a:r>
              <a:rPr lang="en-GB" sz="1000" dirty="0"/>
              <a:t>Report for more details.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57593"/>
            <a:ext cx="91805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/>
              <a:t>International ten-year real government bond </a:t>
            </a:r>
            <a:r>
              <a:rPr lang="en-GB" altLang="en-US" sz="1800" dirty="0" smtClean="0"/>
              <a:t>yields</a:t>
            </a:r>
            <a:r>
              <a:rPr lang="en-GB" altLang="en-US" sz="1800" baseline="30000" dirty="0" smtClean="0"/>
              <a:t>(a</a:t>
            </a:r>
            <a:r>
              <a:rPr lang="en-GB" altLang="en-US" sz="1800" baseline="30000" dirty="0"/>
              <a:t>)</a:t>
            </a:r>
          </a:p>
        </p:txBody>
      </p:sp>
      <p:pic>
        <p:nvPicPr>
          <p:cNvPr id="2" name="Picture 2" descr="N:\SHARED\FSR\PNGs\Internet PNG and PDFs\5 - Asset valuations (inc box 2)\Chart A.23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928" y="1196752"/>
            <a:ext cx="534070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3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438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A.24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At short horizons, implied volatility </a:t>
            </a:r>
            <a:r>
              <a:rPr lang="en-GB" altLang="en-US" sz="2400" dirty="0" smtClean="0">
                <a:solidFill>
                  <a:srgbClr val="660066"/>
                </a:solidFill>
              </a:rPr>
              <a:t>is historically </a:t>
            </a:r>
            <a:r>
              <a:rPr lang="en-GB" altLang="en-US" sz="2400" dirty="0">
                <a:solidFill>
                  <a:srgbClr val="660066"/>
                </a:solidFill>
              </a:rPr>
              <a:t>low across a range of </a:t>
            </a:r>
            <a:r>
              <a:rPr lang="en-GB" altLang="en-US" sz="2400" dirty="0" smtClean="0">
                <a:solidFill>
                  <a:srgbClr val="660066"/>
                </a:solidFill>
              </a:rPr>
              <a:t>financial </a:t>
            </a:r>
            <a:r>
              <a:rPr lang="en-GB" altLang="en-US" sz="2400" dirty="0">
                <a:solidFill>
                  <a:srgbClr val="660066"/>
                </a:solidFill>
              </a:rPr>
              <a:t>markets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701972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GB" sz="1000" dirty="0"/>
              <a:t>Sources: Barclays Live, BBA, Bloomberg Finance LP, Chicago Mercantile Exchange, NYSE ICE </a:t>
            </a:r>
            <a:r>
              <a:rPr lang="en-GB" sz="1000" dirty="0" smtClean="0"/>
              <a:t>and Bank </a:t>
            </a:r>
            <a:r>
              <a:rPr lang="en-GB" sz="1000" dirty="0"/>
              <a:t>calculations</a:t>
            </a:r>
            <a:r>
              <a:rPr lang="en-GB" sz="1000" dirty="0" smtClean="0"/>
              <a:t>.</a:t>
            </a:r>
          </a:p>
          <a:p>
            <a:pPr>
              <a:defRPr/>
            </a:pPr>
            <a:endParaRPr lang="en-GB" sz="1000" dirty="0"/>
          </a:p>
          <a:p>
            <a:pPr marL="228600" indent="-228600">
              <a:buAutoNum type="alphaLcParenBoth"/>
              <a:defRPr/>
            </a:pPr>
            <a:r>
              <a:rPr lang="en-GB" sz="1000" dirty="0" smtClean="0"/>
              <a:t>Three-month </a:t>
            </a:r>
            <a:r>
              <a:rPr lang="en-GB" sz="1000" dirty="0"/>
              <a:t>implied volatilities for exchange rates, equities and ten-year interest rates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  <a:defRPr/>
            </a:pPr>
            <a:r>
              <a:rPr lang="en-GB" sz="1000" dirty="0" smtClean="0"/>
              <a:t>Data </a:t>
            </a:r>
            <a:r>
              <a:rPr lang="en-GB" sz="1000" dirty="0"/>
              <a:t>for S&amp;P 500, FTSE 100 and US rates start from January 2000; data for US$/£ and US$/</a:t>
            </a:r>
            <a:r>
              <a:rPr lang="en-GB" sz="1000" dirty="0" smtClean="0"/>
              <a:t>€ exchange </a:t>
            </a:r>
            <a:r>
              <a:rPr lang="en-GB" sz="1000" dirty="0"/>
              <a:t>rate start from August 2001; and data for UK rates start from November 2002.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57870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/>
              <a:t>Dispersion in implied volatilities in foreign exchange, interest </a:t>
            </a:r>
            <a:r>
              <a:rPr lang="en-GB" altLang="en-US" sz="1800" dirty="0" smtClean="0"/>
              <a:t>rate and </a:t>
            </a:r>
            <a:r>
              <a:rPr lang="en-GB" altLang="en-US" sz="1800" dirty="0"/>
              <a:t>equity </a:t>
            </a:r>
            <a:r>
              <a:rPr lang="en-GB" altLang="en-US" sz="1800" dirty="0" smtClean="0"/>
              <a:t>markets</a:t>
            </a:r>
            <a:r>
              <a:rPr lang="en-GB" altLang="en-US" sz="1800" baseline="30000" dirty="0" smtClean="0"/>
              <a:t>(a</a:t>
            </a:r>
            <a:r>
              <a:rPr lang="en-GB" altLang="en-US" sz="1800" baseline="30000" dirty="0"/>
              <a:t>)(b)</a:t>
            </a:r>
          </a:p>
        </p:txBody>
      </p:sp>
      <p:pic>
        <p:nvPicPr>
          <p:cNvPr id="2050" name="Picture 2" descr="N:\SHARED\FSR\PNGs\Internet PNG and PDFs\5 - Asset valuations (inc box 2)\Chart A.24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96751"/>
            <a:ext cx="5335951" cy="4428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55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438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A.25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Investors’ exposures to products linked </a:t>
            </a:r>
            <a:r>
              <a:rPr lang="en-GB" altLang="en-US" sz="2400" dirty="0" smtClean="0">
                <a:solidFill>
                  <a:srgbClr val="660066"/>
                </a:solidFill>
              </a:rPr>
              <a:t>to the </a:t>
            </a:r>
            <a:r>
              <a:rPr lang="en-GB" altLang="en-US" sz="2400" dirty="0">
                <a:solidFill>
                  <a:srgbClr val="660066"/>
                </a:solidFill>
              </a:rPr>
              <a:t>implied volatility of the US equity market </a:t>
            </a:r>
            <a:r>
              <a:rPr lang="en-GB" altLang="en-US" sz="2400" dirty="0" smtClean="0">
                <a:solidFill>
                  <a:srgbClr val="660066"/>
                </a:solidFill>
              </a:rPr>
              <a:t>have increased </a:t>
            </a:r>
            <a:r>
              <a:rPr lang="en-GB" altLang="en-US" sz="2400" dirty="0">
                <a:solidFill>
                  <a:srgbClr val="660066"/>
                </a:solidFill>
              </a:rPr>
              <a:t>in the past few years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701972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GB" sz="1000" dirty="0"/>
              <a:t>Sources: Bloomberg Finance LP and Bank </a:t>
            </a:r>
            <a:r>
              <a:rPr lang="en-GB" sz="1000" dirty="0" smtClean="0"/>
              <a:t>calculations</a:t>
            </a:r>
          </a:p>
          <a:p>
            <a:pPr>
              <a:defRPr/>
            </a:pPr>
            <a:endParaRPr lang="en-GB" sz="1000" dirty="0"/>
          </a:p>
          <a:p>
            <a:pPr marL="228600" indent="-228600">
              <a:buAutoNum type="alphaLcParenBoth"/>
              <a:defRPr/>
            </a:pPr>
            <a:r>
              <a:rPr lang="en-GB" sz="1000" dirty="0" smtClean="0"/>
              <a:t>Vega </a:t>
            </a:r>
            <a:r>
              <a:rPr lang="en-GB" sz="1000" dirty="0"/>
              <a:t>measures the sensitivity of a product’s mark-to-market valuation with </a:t>
            </a:r>
            <a:r>
              <a:rPr lang="en-GB" sz="1000" dirty="0" smtClean="0"/>
              <a:t>respect to </a:t>
            </a:r>
            <a:r>
              <a:rPr lang="en-GB" sz="1000" dirty="0"/>
              <a:t>a 1 percentage point change in implied volatility of the underlying </a:t>
            </a:r>
            <a:r>
              <a:rPr lang="en-GB" sz="1000" dirty="0" smtClean="0"/>
              <a:t>asset.</a:t>
            </a:r>
          </a:p>
          <a:p>
            <a:pPr marL="228600" indent="-228600">
              <a:buAutoNum type="alphaLcParenBoth"/>
              <a:defRPr/>
            </a:pPr>
            <a:r>
              <a:rPr lang="en-GB" sz="1000" dirty="0" smtClean="0"/>
              <a:t>Calculated </a:t>
            </a:r>
            <a:r>
              <a:rPr lang="en-GB" sz="1000" dirty="0"/>
              <a:t>from seven short term VIX exchange-traded </a:t>
            </a:r>
            <a:r>
              <a:rPr lang="en-GB" sz="1000" dirty="0" smtClean="0"/>
              <a:t>products.</a:t>
            </a:r>
          </a:p>
          <a:p>
            <a:pPr marL="228600" indent="-228600">
              <a:buAutoNum type="alphaLcParenBoth"/>
              <a:defRPr/>
            </a:pPr>
            <a:r>
              <a:rPr lang="en-GB" sz="1000" dirty="0" smtClean="0"/>
              <a:t>Calculated </a:t>
            </a:r>
            <a:r>
              <a:rPr lang="en-GB" sz="1000" dirty="0"/>
              <a:t>from nine VIX futures.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7230" y="683513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/>
              <a:t>Estimated gross exposure of VIX exchange-traded products </a:t>
            </a:r>
            <a:r>
              <a:rPr lang="en-GB" altLang="en-US" sz="1800" dirty="0" smtClean="0"/>
              <a:t>and VIX </a:t>
            </a:r>
            <a:r>
              <a:rPr lang="en-GB" altLang="en-US" sz="1800" dirty="0"/>
              <a:t>futures to a 1 percentage point change in implied </a:t>
            </a:r>
            <a:r>
              <a:rPr lang="en-GB" altLang="en-US" sz="1800" dirty="0" smtClean="0"/>
              <a:t>volatility</a:t>
            </a:r>
            <a:r>
              <a:rPr lang="en-GB" altLang="en-US" sz="1800" baseline="30000" dirty="0" smtClean="0"/>
              <a:t>(a</a:t>
            </a:r>
            <a:r>
              <a:rPr lang="en-GB" altLang="en-US" sz="1800" baseline="30000" dirty="0"/>
              <a:t>)</a:t>
            </a:r>
          </a:p>
        </p:txBody>
      </p:sp>
      <p:pic>
        <p:nvPicPr>
          <p:cNvPr id="2" name="Picture 2" descr="N:\SHARED\FSR\PNGs\Internet PNG and PDFs\5 - Asset valuations (inc box 2)\Chart A.25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275" y="1329844"/>
            <a:ext cx="5304914" cy="425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30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140801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A.26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Some international equity prices have </a:t>
            </a:r>
            <a:r>
              <a:rPr lang="en-GB" altLang="en-US" sz="2400" dirty="0" smtClean="0">
                <a:solidFill>
                  <a:srgbClr val="660066"/>
                </a:solidFill>
              </a:rPr>
              <a:t>risen further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701972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GB" sz="1000" dirty="0"/>
              <a:t>Sources: MSCI, Thomson Reuters </a:t>
            </a:r>
            <a:r>
              <a:rPr lang="en-GB" sz="1000" dirty="0" err="1"/>
              <a:t>Datastream</a:t>
            </a:r>
            <a:r>
              <a:rPr lang="en-GB" sz="1000" dirty="0"/>
              <a:t> and Bank calculations</a:t>
            </a:r>
            <a:r>
              <a:rPr lang="en-GB" sz="1000" dirty="0" smtClean="0"/>
              <a:t>.</a:t>
            </a:r>
          </a:p>
          <a:p>
            <a:pPr>
              <a:defRPr/>
            </a:pPr>
            <a:endParaRPr lang="en-GB" sz="1000" dirty="0"/>
          </a:p>
          <a:p>
            <a:pPr marL="228600" indent="-228600">
              <a:buAutoNum type="alphaLcParenBoth"/>
              <a:defRPr/>
            </a:pPr>
            <a:r>
              <a:rPr lang="en-GB" sz="1000" dirty="0" smtClean="0"/>
              <a:t>In </a:t>
            </a:r>
            <a:r>
              <a:rPr lang="en-GB" sz="1000" dirty="0"/>
              <a:t>local currency terms, except for MSCI Emerging Markets, which is in US dollar terms</a:t>
            </a:r>
            <a:r>
              <a:rPr lang="en-GB" sz="1000" dirty="0" smtClean="0"/>
              <a:t>. The </a:t>
            </a:r>
            <a:r>
              <a:rPr lang="en-GB" sz="1000" dirty="0"/>
              <a:t>MSCI Inc. disclaimer of liability, which applies to the data provided, is available </a:t>
            </a:r>
            <a:r>
              <a:rPr lang="en-GB" sz="1000" dirty="0" smtClean="0"/>
              <a:t>at </a:t>
            </a:r>
            <a:r>
              <a:rPr lang="en-GB" sz="1000" dirty="0" smtClean="0">
                <a:hlinkClick r:id="rId2"/>
              </a:rPr>
              <a:t>www.bankofengland.co.uk/publications/Pages/inflationreport/2017/nov.aspx</a:t>
            </a:r>
            <a:r>
              <a:rPr lang="en-GB" sz="1000" dirty="0" smtClean="0"/>
              <a:t>.</a:t>
            </a:r>
          </a:p>
          <a:p>
            <a:pPr>
              <a:defRPr/>
            </a:pP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58395" y="60246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International equity </a:t>
            </a:r>
            <a:r>
              <a:rPr lang="en-GB" sz="1800" dirty="0" smtClean="0"/>
              <a:t>prices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4098" name="Picture 2" descr="N:\SHARED\FSR\PNGs\Internet PNG and PDFs\5 - Asset valuations (inc box 2)\Chart A.26 - FSR Dec 1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198" y="971798"/>
            <a:ext cx="5758136" cy="4617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09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140801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A.27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Corporate bond spreads remain compressed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4224" y="5701971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ICE </a:t>
            </a:r>
            <a:r>
              <a:rPr lang="en-GB" sz="1000" dirty="0" err="1"/>
              <a:t>BofAML</a:t>
            </a:r>
            <a:r>
              <a:rPr lang="en-GB" sz="1000" dirty="0"/>
              <a:t>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Option-adjusted </a:t>
            </a:r>
            <a:r>
              <a:rPr lang="en-GB" sz="1000" dirty="0"/>
              <a:t>spreads. The US dollar series refers to US dollar-denominated bonds </a:t>
            </a:r>
            <a:r>
              <a:rPr lang="en-GB" sz="1000" dirty="0" smtClean="0"/>
              <a:t>issued in </a:t>
            </a:r>
            <a:r>
              <a:rPr lang="en-GB" sz="1000" dirty="0"/>
              <a:t>the US domestic market, while the euro series refers to bonds issued in </a:t>
            </a:r>
            <a:r>
              <a:rPr lang="en-GB" sz="1000" dirty="0" err="1"/>
              <a:t>eurobond</a:t>
            </a:r>
            <a:r>
              <a:rPr lang="en-GB" sz="1000" dirty="0"/>
              <a:t> </a:t>
            </a:r>
            <a:r>
              <a:rPr lang="en-GB" sz="1000" dirty="0" smtClean="0"/>
              <a:t>markets in </a:t>
            </a:r>
            <a:r>
              <a:rPr lang="en-GB" sz="1000" dirty="0"/>
              <a:t>euro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57518" y="63734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Euro and US dollar corporate bond </a:t>
            </a:r>
            <a:r>
              <a:rPr lang="en-GB" sz="1800" dirty="0" smtClean="0"/>
              <a:t>spreads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5122" name="Picture 2" descr="N:\SHARED\FSR\PNGs\Internet PNG and PDFs\5 - Asset valuations (inc box 2)\Chart A.27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489" y="1268760"/>
            <a:ext cx="5943644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511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-43865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A.28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 perceived risk of weakness in </a:t>
            </a:r>
            <a:r>
              <a:rPr lang="en-GB" altLang="en-US" sz="2400" dirty="0" smtClean="0">
                <a:solidFill>
                  <a:srgbClr val="660066"/>
                </a:solidFill>
              </a:rPr>
              <a:t>near-term output </a:t>
            </a:r>
            <a:r>
              <a:rPr lang="en-GB" altLang="en-US" sz="2400" dirty="0">
                <a:solidFill>
                  <a:srgbClr val="660066"/>
                </a:solidFill>
              </a:rPr>
              <a:t>growth remains high in the United Kingdom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1101" y="5810377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Calculated </a:t>
            </a:r>
            <a:r>
              <a:rPr lang="en-GB" sz="1000" dirty="0"/>
              <a:t>from the distributions of external forecasters’ predictions for UK GDP </a:t>
            </a:r>
            <a:r>
              <a:rPr lang="en-GB" sz="1000" dirty="0" smtClean="0"/>
              <a:t>growth two </a:t>
            </a:r>
            <a:r>
              <a:rPr lang="en-GB" sz="1000" dirty="0"/>
              <a:t>years ahead, sampled by the Bank and as reported in the </a:t>
            </a:r>
            <a:r>
              <a:rPr lang="en-GB" sz="1000" i="1" dirty="0" smtClean="0"/>
              <a:t>Inflation </a:t>
            </a:r>
            <a:r>
              <a:rPr lang="en-GB" sz="1000" i="1" dirty="0"/>
              <a:t>Report </a:t>
            </a:r>
            <a:r>
              <a:rPr lang="en-GB" sz="1000" dirty="0"/>
              <a:t>each quarter</a:t>
            </a:r>
            <a:r>
              <a:rPr lang="en-GB" sz="1000" dirty="0" smtClean="0"/>
              <a:t>..</a:t>
            </a:r>
          </a:p>
          <a:p>
            <a:endParaRPr lang="en-GB" sz="1000" dirty="0" smtClean="0"/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7230" y="75341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External forecasters’ perceptions of prospects for UK </a:t>
            </a:r>
            <a:r>
              <a:rPr lang="en-GB" sz="1800" dirty="0" smtClean="0"/>
              <a:t>GDP growth(a</a:t>
            </a:r>
            <a:r>
              <a:rPr lang="en-GB" sz="1800" dirty="0"/>
              <a:t>)</a:t>
            </a:r>
            <a:endParaRPr lang="en-GB" altLang="en-US" sz="1800" baseline="30000" dirty="0"/>
          </a:p>
        </p:txBody>
      </p:sp>
      <p:pic>
        <p:nvPicPr>
          <p:cNvPr id="6146" name="Picture 2" descr="N:\SHARED\FSR\PNGs\Internet PNG and PDFs\5 - Asset valuations (inc box 2)\Chart A.28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595" y="1185942"/>
            <a:ext cx="5770750" cy="4481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2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9283" y="56611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A.29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Equity risk </a:t>
            </a:r>
            <a:r>
              <a:rPr lang="en-GB" altLang="en-US" sz="2400" dirty="0" err="1">
                <a:solidFill>
                  <a:srgbClr val="660066"/>
                </a:solidFill>
              </a:rPr>
              <a:t>premia</a:t>
            </a:r>
            <a:r>
              <a:rPr lang="en-GB" altLang="en-US" sz="2400" dirty="0">
                <a:solidFill>
                  <a:srgbClr val="660066"/>
                </a:solidFill>
              </a:rPr>
              <a:t> for UK equities have </a:t>
            </a:r>
            <a:r>
              <a:rPr lang="en-GB" altLang="en-US" sz="2400" dirty="0" smtClean="0">
                <a:solidFill>
                  <a:srgbClr val="660066"/>
                </a:solidFill>
              </a:rPr>
              <a:t>been broadly flat </a:t>
            </a:r>
            <a:r>
              <a:rPr lang="en-GB" altLang="en-US" sz="2400" dirty="0">
                <a:solidFill>
                  <a:srgbClr val="660066"/>
                </a:solidFill>
              </a:rPr>
              <a:t>since the EU referendum, in contrast to </a:t>
            </a:r>
            <a:r>
              <a:rPr lang="en-GB" altLang="en-US" sz="2400" dirty="0" smtClean="0">
                <a:solidFill>
                  <a:srgbClr val="660066"/>
                </a:solidFill>
              </a:rPr>
              <a:t>the falls </a:t>
            </a:r>
            <a:r>
              <a:rPr lang="en-GB" altLang="en-US" sz="2400" dirty="0">
                <a:solidFill>
                  <a:srgbClr val="660066"/>
                </a:solidFill>
              </a:rPr>
              <a:t>in US and euro-area equity risk </a:t>
            </a:r>
            <a:r>
              <a:rPr lang="en-GB" altLang="en-US" sz="2400" dirty="0" err="1">
                <a:solidFill>
                  <a:srgbClr val="660066"/>
                </a:solidFill>
              </a:rPr>
              <a:t>premia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0434" y="5918906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LP, IMF </a:t>
            </a:r>
            <a:r>
              <a:rPr lang="en-GB" sz="1000" i="1" dirty="0"/>
              <a:t>WEO</a:t>
            </a:r>
            <a:r>
              <a:rPr lang="en-GB" sz="1000" dirty="0"/>
              <a:t>, Thomson Reuters </a:t>
            </a:r>
            <a:r>
              <a:rPr lang="en-GB" sz="1000" dirty="0" err="1"/>
              <a:t>Datastream</a:t>
            </a:r>
            <a:r>
              <a:rPr lang="en-GB" sz="1000" dirty="0"/>
              <a:t> and Bank </a:t>
            </a:r>
            <a:r>
              <a:rPr lang="en-GB" sz="1000" dirty="0" smtClean="0"/>
              <a:t>calculations.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UK-focused </a:t>
            </a:r>
            <a:r>
              <a:rPr lang="en-GB" sz="1000" dirty="0"/>
              <a:t>companies are those for which at least 70% of revenue is earned in </a:t>
            </a:r>
            <a:r>
              <a:rPr lang="en-GB" sz="1000" dirty="0" smtClean="0"/>
              <a:t>the United Kingdom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Equity </a:t>
            </a:r>
            <a:r>
              <a:rPr lang="en-GB" sz="1000" dirty="0"/>
              <a:t>risk </a:t>
            </a:r>
            <a:r>
              <a:rPr lang="en-GB" sz="1000" dirty="0" err="1"/>
              <a:t>premia</a:t>
            </a:r>
            <a:r>
              <a:rPr lang="en-GB" sz="1000" dirty="0"/>
              <a:t> are implied by a multi-stage dividend discount </a:t>
            </a:r>
            <a:r>
              <a:rPr lang="en-GB" sz="1000" dirty="0" smtClean="0"/>
              <a:t>model.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Cumulative </a:t>
            </a:r>
            <a:r>
              <a:rPr lang="en-GB" sz="1000" dirty="0"/>
              <a:t>changes are calculated from 23 June 2016 to 17 November 2017.</a:t>
            </a:r>
            <a:endParaRPr lang="en-GB" sz="1000" dirty="0" smtClean="0"/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9283" y="1194826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Cumulative changes in equity risk </a:t>
            </a:r>
            <a:r>
              <a:rPr lang="en-GB" sz="1800" dirty="0" err="1"/>
              <a:t>premia</a:t>
            </a:r>
            <a:r>
              <a:rPr lang="en-GB" sz="1800" dirty="0"/>
              <a:t> for UK-focused </a:t>
            </a:r>
            <a:r>
              <a:rPr lang="en-GB" sz="1800" dirty="0" smtClean="0"/>
              <a:t>equities and </a:t>
            </a:r>
            <a:r>
              <a:rPr lang="en-GB" sz="1800" dirty="0"/>
              <a:t>for an average of the equity risk </a:t>
            </a:r>
            <a:r>
              <a:rPr lang="en-GB" sz="1800" dirty="0" err="1"/>
              <a:t>premia</a:t>
            </a:r>
            <a:r>
              <a:rPr lang="en-GB" sz="1800" dirty="0"/>
              <a:t> for the S&amp;P 500 </a:t>
            </a:r>
            <a:r>
              <a:rPr lang="en-GB" sz="1800" dirty="0" smtClean="0"/>
              <a:t>and Euro </a:t>
            </a:r>
            <a:r>
              <a:rPr lang="en-GB" sz="1800" dirty="0" err="1"/>
              <a:t>Stoxx</a:t>
            </a:r>
            <a:r>
              <a:rPr lang="en-GB" sz="1800" dirty="0"/>
              <a:t> indices since the EU </a:t>
            </a:r>
            <a:r>
              <a:rPr lang="en-GB" sz="1800" dirty="0" smtClean="0"/>
              <a:t>referendum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)(b)(c)</a:t>
            </a:r>
            <a:endParaRPr lang="en-GB" altLang="en-US" sz="1800" baseline="30000" dirty="0"/>
          </a:p>
        </p:txBody>
      </p:sp>
      <p:pic>
        <p:nvPicPr>
          <p:cNvPr id="7170" name="Picture 2" descr="N:\SHARED\FSR\PNGs\Internet PNG and PDFs\5 - Asset valuations (inc box 2)\Chart A.29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41157"/>
            <a:ext cx="4800806" cy="406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99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47539" y="198349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A.30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 share of lower-rated companies in </a:t>
            </a:r>
            <a:r>
              <a:rPr lang="en-GB" altLang="en-US" sz="2400" dirty="0" smtClean="0">
                <a:solidFill>
                  <a:srgbClr val="660066"/>
                </a:solidFill>
              </a:rPr>
              <a:t>the sterling </a:t>
            </a:r>
            <a:r>
              <a:rPr lang="en-GB" altLang="en-US" sz="2400" dirty="0">
                <a:solidFill>
                  <a:srgbClr val="660066"/>
                </a:solidFill>
              </a:rPr>
              <a:t>investment-grade corporate bond index </a:t>
            </a:r>
            <a:r>
              <a:rPr lang="en-GB" altLang="en-US" sz="2400" dirty="0" smtClean="0">
                <a:solidFill>
                  <a:srgbClr val="660066"/>
                </a:solidFill>
              </a:rPr>
              <a:t>has increased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0434" y="5918906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ICE </a:t>
            </a:r>
            <a:r>
              <a:rPr lang="en-GB" sz="1000" dirty="0" err="1"/>
              <a:t>BofAML</a:t>
            </a:r>
            <a:r>
              <a:rPr lang="en-GB" sz="1000" dirty="0"/>
              <a:t>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chart shows the proportion, as measured by market value, of the ICE </a:t>
            </a:r>
            <a:r>
              <a:rPr lang="en-GB" sz="1000" dirty="0" err="1"/>
              <a:t>BofAML</a:t>
            </a:r>
            <a:r>
              <a:rPr lang="en-GB" sz="1000" dirty="0"/>
              <a:t> </a:t>
            </a:r>
            <a:r>
              <a:rPr lang="en-GB" sz="1000" dirty="0" smtClean="0"/>
              <a:t>sterling investment-grade </a:t>
            </a:r>
            <a:r>
              <a:rPr lang="en-GB" sz="1000" dirty="0"/>
              <a:t>index that is rated BBB. This index can be used as a </a:t>
            </a:r>
            <a:r>
              <a:rPr lang="en-GB" sz="1000" dirty="0" smtClean="0"/>
              <a:t>representative measure </a:t>
            </a:r>
            <a:r>
              <a:rPr lang="en-GB" sz="1000" dirty="0"/>
              <a:t>of the sterling investment-grade corporate bond market. However, the index </a:t>
            </a:r>
            <a:r>
              <a:rPr lang="en-GB" sz="1000" dirty="0" smtClean="0"/>
              <a:t>may not </a:t>
            </a:r>
            <a:r>
              <a:rPr lang="en-GB" sz="1000" dirty="0"/>
              <a:t>capture all sterling investment-grade corporate bonds and alternative indices </a:t>
            </a:r>
            <a:r>
              <a:rPr lang="en-GB" sz="1000" dirty="0" smtClean="0"/>
              <a:t>may contain </a:t>
            </a:r>
            <a:r>
              <a:rPr lang="en-GB" sz="1000" dirty="0"/>
              <a:t>different proportions of BBB-rated bonds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7539" y="102934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The proportion of BBB-rated debt in the sterling </a:t>
            </a:r>
            <a:r>
              <a:rPr lang="en-GB" sz="1800" dirty="0" smtClean="0"/>
              <a:t>investment-grade corporate </a:t>
            </a:r>
            <a:r>
              <a:rPr lang="en-GB" sz="1800" dirty="0"/>
              <a:t>bond </a:t>
            </a:r>
            <a:r>
              <a:rPr lang="en-GB" sz="1800" dirty="0" smtClean="0"/>
              <a:t>index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8194" name="Picture 2" descr="N:\SHARED\FSR\PNGs\Internet PNG and PDFs\5 - Asset valuations (inc box 2)\Chart A.30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98678"/>
            <a:ext cx="5409760" cy="4427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90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1360</Words>
  <Application>Microsoft Office PowerPoint</Application>
  <PresentationFormat>On-screen Show (4:3)</PresentationFormat>
  <Paragraphs>78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Part A:   Asset valuations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Box 2:   Risks from leveraged loans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A:   CCyB</dc:title>
  <dc:creator>Savva, Stacey</dc:creator>
  <cp:lastModifiedBy>Hand, Daniel</cp:lastModifiedBy>
  <cp:revision>19</cp:revision>
  <dcterms:created xsi:type="dcterms:W3CDTF">2017-06-26T11:26:34Z</dcterms:created>
  <dcterms:modified xsi:type="dcterms:W3CDTF">2017-11-27T19:28:06Z</dcterms:modified>
</cp:coreProperties>
</file>