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-120" y="-7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29183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41152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1186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5420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946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8816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9366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18929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17296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61967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0987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888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dtccdata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512" y="2130425"/>
            <a:ext cx="8278688" cy="1442591"/>
          </a:xfrm>
        </p:spPr>
        <p:txBody>
          <a:bodyPr>
            <a:noAutofit/>
          </a:bodyPr>
          <a:lstStyle/>
          <a:p>
            <a:r>
              <a:rPr lang="en-GB" altLang="en-US" sz="7200" dirty="0" smtClean="0">
                <a:solidFill>
                  <a:srgbClr val="660066"/>
                </a:solidFill>
              </a:rPr>
              <a:t/>
            </a:r>
            <a:br>
              <a:rPr lang="en-GB" altLang="en-US" sz="7200" dirty="0" smtClean="0">
                <a:solidFill>
                  <a:srgbClr val="660066"/>
                </a:solidFill>
              </a:rPr>
            </a:br>
            <a:r>
              <a:rPr lang="en-GB" altLang="en-US" sz="6600" dirty="0" smtClean="0">
                <a:solidFill>
                  <a:srgbClr val="660066"/>
                </a:solidFill>
              </a:rPr>
              <a:t>Part B: The FPC’s assessment of post-crisis reforms to </a:t>
            </a:r>
            <a:r>
              <a:rPr lang="en-GB" altLang="en-US" sz="6600" smtClean="0">
                <a:solidFill>
                  <a:srgbClr val="660066"/>
                </a:solidFill>
              </a:rPr>
              <a:t>derivatives markets</a:t>
            </a:r>
            <a:endParaRPr lang="en-GB" sz="66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8970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7275" y="-27384"/>
            <a:ext cx="9144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B.22 and B.23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US" altLang="en-US" sz="2400" dirty="0">
                <a:solidFill>
                  <a:srgbClr val="660066"/>
                </a:solidFill>
              </a:rPr>
              <a:t>Derivatives enable </a:t>
            </a:r>
            <a:r>
              <a:rPr lang="en-US" altLang="en-US" sz="2400" dirty="0" smtClean="0">
                <a:solidFill>
                  <a:srgbClr val="660066"/>
                </a:solidFill>
              </a:rPr>
              <a:t>financial and non-financial institutions </a:t>
            </a:r>
            <a:r>
              <a:rPr lang="en-US" altLang="en-US" sz="2400" dirty="0">
                <a:solidFill>
                  <a:srgbClr val="660066"/>
                </a:solidFill>
              </a:rPr>
              <a:t>to transfer risks to which </a:t>
            </a:r>
            <a:r>
              <a:rPr lang="en-US" altLang="en-US" sz="2400" dirty="0" smtClean="0">
                <a:solidFill>
                  <a:srgbClr val="660066"/>
                </a:solidFill>
              </a:rPr>
              <a:t>they are </a:t>
            </a:r>
            <a:r>
              <a:rPr lang="en-US" altLang="en-US" sz="2400" dirty="0">
                <a:solidFill>
                  <a:srgbClr val="660066"/>
                </a:solidFill>
              </a:rPr>
              <a:t>exposed in the course </a:t>
            </a:r>
            <a:r>
              <a:rPr lang="en-US" altLang="en-US" sz="2400" dirty="0" smtClean="0">
                <a:solidFill>
                  <a:srgbClr val="660066"/>
                </a:solidFill>
              </a:rPr>
              <a:t>of their </a:t>
            </a:r>
            <a:r>
              <a:rPr lang="en-US" altLang="en-US" sz="2400" dirty="0">
                <a:solidFill>
                  <a:srgbClr val="660066"/>
                </a:solidFill>
              </a:rPr>
              <a:t>activities</a:t>
            </a: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57150" y="5417929"/>
            <a:ext cx="91440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1000" dirty="0"/>
              <a:t>Sources: Bank for International Settlements, The Depository Trust &amp; Clearing </a:t>
            </a:r>
            <a:r>
              <a:rPr lang="en-US" sz="1000" dirty="0" smtClean="0"/>
              <a:t>Corporation, World </a:t>
            </a:r>
            <a:r>
              <a:rPr lang="en-US" sz="1000" dirty="0"/>
              <a:t>Federation of Exchanges and Bank calculations</a:t>
            </a:r>
            <a:r>
              <a:rPr lang="en-US" sz="1000" dirty="0" smtClean="0"/>
              <a:t>.</a:t>
            </a:r>
            <a:br>
              <a:rPr lang="en-US" sz="1000" dirty="0" smtClean="0"/>
            </a:br>
            <a:endParaRPr lang="en-US" sz="1000" dirty="0"/>
          </a:p>
          <a:p>
            <a:pPr marL="228600" indent="-228600">
              <a:buAutoNum type="alphaLcParenBoth"/>
            </a:pPr>
            <a:r>
              <a:rPr lang="en-US" sz="1000" dirty="0" smtClean="0"/>
              <a:t>The figures </a:t>
            </a:r>
            <a:r>
              <a:rPr lang="en-US" sz="1000" dirty="0"/>
              <a:t>for equity and commodity ETDs are underestimates, since not all </a:t>
            </a:r>
            <a:r>
              <a:rPr lang="en-US" sz="1000" dirty="0" smtClean="0"/>
              <a:t>exchanges report </a:t>
            </a:r>
            <a:r>
              <a:rPr lang="en-US" sz="1000" dirty="0"/>
              <a:t>notional amounts data to the World Federation of Exchanges. Gross </a:t>
            </a:r>
            <a:r>
              <a:rPr lang="en-US" sz="1000" dirty="0" smtClean="0"/>
              <a:t>notional amounts </a:t>
            </a:r>
            <a:r>
              <a:rPr lang="en-US" sz="1000" dirty="0"/>
              <a:t>outstanding data are as at end-June 2016 except for equity and commodity </a:t>
            </a:r>
            <a:r>
              <a:rPr lang="en-US" sz="1000" dirty="0" smtClean="0"/>
              <a:t>ETDs (end-2015</a:t>
            </a:r>
            <a:r>
              <a:rPr lang="en-US" sz="1000" dirty="0"/>
              <a:t>). Daily trading volume data (by notional amounts) are averages over </a:t>
            </a:r>
            <a:r>
              <a:rPr lang="en-US" sz="1000" dirty="0" smtClean="0"/>
              <a:t>2016, except </a:t>
            </a:r>
            <a:r>
              <a:rPr lang="en-US" sz="1000" dirty="0"/>
              <a:t>for OTC products (April 2016). Cross-currency swaps are in the ‘OTC Rates’ </a:t>
            </a:r>
            <a:r>
              <a:rPr lang="en-US" sz="1000" dirty="0" smtClean="0"/>
              <a:t>category. ETDs </a:t>
            </a:r>
            <a:r>
              <a:rPr lang="en-US" sz="1000" dirty="0"/>
              <a:t>on exchange-traded funds are assumed all to be equity ETDs. Columns are </a:t>
            </a:r>
            <a:r>
              <a:rPr lang="en-US" sz="1000" dirty="0" err="1" smtClean="0"/>
              <a:t>chequered</a:t>
            </a:r>
            <a:r>
              <a:rPr lang="en-US" sz="1000" dirty="0"/>
              <a:t> </a:t>
            </a:r>
            <a:r>
              <a:rPr lang="en-US" sz="1000" dirty="0" smtClean="0"/>
              <a:t>where </a:t>
            </a:r>
            <a:r>
              <a:rPr lang="en-US" sz="1000" dirty="0"/>
              <a:t>the underlying data do not separate forwards from swaps</a:t>
            </a:r>
            <a:r>
              <a:rPr lang="en-US" sz="1000" dirty="0" smtClean="0"/>
              <a:t>.</a:t>
            </a:r>
          </a:p>
          <a:p>
            <a:r>
              <a:rPr lang="en-US" sz="1000" dirty="0" smtClean="0"/>
              <a:t/>
            </a:r>
            <a:br>
              <a:rPr lang="en-US" sz="1000" dirty="0" smtClean="0"/>
            </a:br>
            <a:r>
              <a:rPr lang="en-GB" sz="1000" dirty="0" smtClean="0"/>
              <a:t>This </a:t>
            </a:r>
            <a:r>
              <a:rPr lang="en-GB" sz="1000" dirty="0"/>
              <a:t>publication includes and/or relies on Trade Information Warehouse data (“TIW Data”) provided by The Depository Trust &amp; Clearing Corporation and/or its affiliates.  Use of TIW Data is subject to the terms and conditions set forth at </a:t>
            </a:r>
            <a:r>
              <a:rPr lang="en-GB" sz="1000" u="sng" dirty="0">
                <a:hlinkClick r:id="rId2"/>
              </a:rPr>
              <a:t>http://www.dtccdata.com</a:t>
            </a:r>
            <a:endParaRPr lang="en-GB" sz="1000" dirty="0"/>
          </a:p>
          <a:p>
            <a:pPr marL="228600" indent="-228600">
              <a:buAutoNum type="alphaLcParenBoth"/>
            </a:pPr>
            <a:endParaRPr lang="en-US" sz="1000" dirty="0" smtClean="0"/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0" y="982469"/>
            <a:ext cx="91805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800" dirty="0"/>
              <a:t>Gross notional amounts outstanding (top) and average </a:t>
            </a:r>
            <a:r>
              <a:rPr lang="en-US" sz="1800" dirty="0" smtClean="0"/>
              <a:t>daily trading </a:t>
            </a:r>
            <a:r>
              <a:rPr lang="en-US" sz="1800" dirty="0"/>
              <a:t>volumes (bottom) globally in 2016 in </a:t>
            </a:r>
            <a:r>
              <a:rPr lang="en-US" sz="1800" dirty="0" smtClean="0"/>
              <a:t>exchange-traded (ETD</a:t>
            </a:r>
            <a:r>
              <a:rPr lang="en-US" sz="1800" dirty="0"/>
              <a:t>) and OTC derivatives</a:t>
            </a:r>
            <a:r>
              <a:rPr lang="en-US" sz="1800" baseline="30000" dirty="0"/>
              <a:t>(a)</a:t>
            </a:r>
            <a:endParaRPr lang="en-GB" altLang="en-US" sz="1800" baseline="30000" dirty="0"/>
          </a:p>
        </p:txBody>
      </p:sp>
      <p:pic>
        <p:nvPicPr>
          <p:cNvPr id="1030" name="Picture 6" descr="C:\Users\320392\Desktop\Internet PNG and PDFs\10 - risks to financial - derivatives\Chart B-2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319" y="1684456"/>
            <a:ext cx="3962212" cy="383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320392\Desktop\Internet PNG and PDFs\10 - risks to financial - derivatives\Chart B-2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2908" y="2064372"/>
            <a:ext cx="3861540" cy="3437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537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7275" y="-79316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Figure </a:t>
            </a:r>
            <a:r>
              <a:rPr lang="en-US" altLang="en-US" sz="2400" b="1" dirty="0" smtClean="0">
                <a:solidFill>
                  <a:srgbClr val="660066"/>
                </a:solidFill>
              </a:rPr>
              <a:t>B.4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US" altLang="en-US" sz="2400" dirty="0">
                <a:solidFill>
                  <a:srgbClr val="660066"/>
                </a:solidFill>
              </a:rPr>
              <a:t>‘Multilateral netting’ at CCPs </a:t>
            </a:r>
            <a:r>
              <a:rPr lang="en-US" altLang="en-US" sz="2400" dirty="0" smtClean="0">
                <a:solidFill>
                  <a:srgbClr val="660066"/>
                </a:solidFill>
              </a:rPr>
              <a:t>reduces aggregate </a:t>
            </a:r>
            <a:r>
              <a:rPr lang="en-US" altLang="en-US" sz="2400" dirty="0">
                <a:solidFill>
                  <a:srgbClr val="660066"/>
                </a:solidFill>
              </a:rPr>
              <a:t>counterparty credit risk and </a:t>
            </a:r>
            <a:r>
              <a:rPr lang="en-US" altLang="en-US" sz="2400" dirty="0" smtClean="0">
                <a:solidFill>
                  <a:srgbClr val="660066"/>
                </a:solidFill>
              </a:rPr>
              <a:t>simplifies the network </a:t>
            </a:r>
            <a:r>
              <a:rPr lang="en-US" altLang="en-US" sz="2400" dirty="0">
                <a:solidFill>
                  <a:srgbClr val="660066"/>
                </a:solidFill>
              </a:rPr>
              <a:t>of exposures</a:t>
            </a: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57150" y="5682519"/>
            <a:ext cx="91440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1000" dirty="0"/>
              <a:t>Sources: DTCC Derivatives Repository Ltd, </a:t>
            </a:r>
            <a:r>
              <a:rPr lang="en-US" sz="1000" dirty="0" err="1"/>
              <a:t>Unavista</a:t>
            </a:r>
            <a:r>
              <a:rPr lang="en-US" sz="1000" dirty="0"/>
              <a:t> Ltd and Bank calculations</a:t>
            </a:r>
            <a:r>
              <a:rPr lang="en-US" sz="1000" dirty="0" smtClean="0"/>
              <a:t>.</a:t>
            </a:r>
            <a:br>
              <a:rPr lang="en-US" sz="1000" dirty="0" smtClean="0"/>
            </a:br>
            <a:endParaRPr lang="en-US" sz="1000" dirty="0"/>
          </a:p>
          <a:p>
            <a:pPr marL="228600" indent="-228600">
              <a:buAutoNum type="alphaLcParenBoth"/>
            </a:pPr>
            <a:r>
              <a:rPr lang="en-US" sz="1000" dirty="0" smtClean="0"/>
              <a:t>Each </a:t>
            </a:r>
            <a:r>
              <a:rPr lang="en-US" sz="1000" dirty="0"/>
              <a:t>yellow node is a clearing member (the central node in the top chart is the CCP). An </a:t>
            </a:r>
            <a:r>
              <a:rPr lang="en-US" sz="1000" dirty="0" smtClean="0"/>
              <a:t>arrow pointing </a:t>
            </a:r>
            <a:r>
              <a:rPr lang="en-US" sz="1000" dirty="0"/>
              <a:t>into/out of a clearing member from/to a counterparty denotes that, once </a:t>
            </a:r>
            <a:r>
              <a:rPr lang="en-US" sz="1000" dirty="0" smtClean="0"/>
              <a:t>all transactions </a:t>
            </a:r>
            <a:r>
              <a:rPr lang="en-US" sz="1000" dirty="0"/>
              <a:t>between the clearing member and the counterparty on 20 February 2017 </a:t>
            </a:r>
            <a:r>
              <a:rPr lang="en-US" sz="1000" dirty="0" smtClean="0"/>
              <a:t>are netted </a:t>
            </a:r>
            <a:r>
              <a:rPr lang="en-US" sz="1000" dirty="0"/>
              <a:t>with each other, the clearing member is receiving/paying a </a:t>
            </a:r>
            <a:r>
              <a:rPr lang="en-US" sz="1000" dirty="0" smtClean="0"/>
              <a:t>fixed </a:t>
            </a:r>
            <a:r>
              <a:rPr lang="en-US" sz="1000" dirty="0"/>
              <a:t>rate from/to </a:t>
            </a:r>
            <a:r>
              <a:rPr lang="en-US" sz="1000" dirty="0" smtClean="0"/>
              <a:t>their counterparty</a:t>
            </a:r>
            <a:r>
              <a:rPr lang="en-US" sz="1000" dirty="0"/>
              <a:t>. The thickness of the red arrows is proportional to the size of the net </a:t>
            </a:r>
            <a:r>
              <a:rPr lang="en-US" sz="1000" dirty="0" smtClean="0"/>
              <a:t>transactions (in </a:t>
            </a:r>
            <a:r>
              <a:rPr lang="en-US" sz="1000" dirty="0"/>
              <a:t>terms of notional amount) between the clearing member and their counterparty</a:t>
            </a:r>
            <a:r>
              <a:rPr lang="en-US" sz="1000" dirty="0" smtClean="0"/>
              <a:t>.</a:t>
            </a:r>
          </a:p>
          <a:p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0" y="751681"/>
            <a:ext cx="91805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800" dirty="0"/>
              <a:t>Centrally cleared trades executed on 20 February 2017 in </a:t>
            </a:r>
            <a:r>
              <a:rPr lang="en-US" sz="1800" dirty="0" smtClean="0"/>
              <a:t>sterling interest </a:t>
            </a:r>
            <a:r>
              <a:rPr lang="en-US" sz="1800" dirty="0"/>
              <a:t>rate swaps referencing six-month Libor (top) — and </a:t>
            </a:r>
            <a:r>
              <a:rPr lang="en-US" sz="1800" dirty="0" smtClean="0"/>
              <a:t>the counterfactual </a:t>
            </a:r>
            <a:r>
              <a:rPr lang="en-US" sz="1800" dirty="0"/>
              <a:t>had they </a:t>
            </a:r>
            <a:r>
              <a:rPr lang="en-US" sz="1800" dirty="0" smtClean="0"/>
              <a:t>not been </a:t>
            </a:r>
            <a:r>
              <a:rPr lang="en-US" sz="1800" dirty="0"/>
              <a:t>centrally cleared (bottom)</a:t>
            </a:r>
            <a:r>
              <a:rPr lang="en-US" sz="1800" baseline="30000" dirty="0"/>
              <a:t>(a)</a:t>
            </a:r>
            <a:endParaRPr lang="en-GB" altLang="en-US" sz="1800" baseline="30000" dirty="0"/>
          </a:p>
        </p:txBody>
      </p:sp>
      <p:pic>
        <p:nvPicPr>
          <p:cNvPr id="2" name="Picture 2" descr="C:\Users\320392\Desktop\Internet PNG and PDFs\10 - risks to financial - derivatives\Figure B-4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06415"/>
            <a:ext cx="3780094" cy="407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320392\Desktop\Internet PNG and PDFs\10 - risks to financial - derivatives\Figure B-4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2346" y="1507249"/>
            <a:ext cx="3780094" cy="4274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0251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7275" y="-79316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B.24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US" altLang="en-US" sz="2400" dirty="0" smtClean="0">
                <a:solidFill>
                  <a:srgbClr val="660066"/>
                </a:solidFill>
              </a:rPr>
              <a:t>Major </a:t>
            </a:r>
            <a:r>
              <a:rPr lang="en-US" altLang="en-US" sz="2400" dirty="0">
                <a:solidFill>
                  <a:srgbClr val="660066"/>
                </a:solidFill>
              </a:rPr>
              <a:t>CCPs are now required to have </a:t>
            </a:r>
            <a:r>
              <a:rPr lang="en-US" altLang="en-US" sz="2400" dirty="0" smtClean="0">
                <a:solidFill>
                  <a:srgbClr val="660066"/>
                </a:solidFill>
              </a:rPr>
              <a:t>greater pre-funded </a:t>
            </a:r>
            <a:r>
              <a:rPr lang="en-US" altLang="en-US" sz="2400" dirty="0">
                <a:solidFill>
                  <a:srgbClr val="660066"/>
                </a:solidFill>
              </a:rPr>
              <a:t>resources than before the </a:t>
            </a:r>
            <a:r>
              <a:rPr lang="en-US" altLang="en-US" sz="2400" dirty="0" smtClean="0">
                <a:solidFill>
                  <a:srgbClr val="660066"/>
                </a:solidFill>
              </a:rPr>
              <a:t>financial </a:t>
            </a:r>
            <a:r>
              <a:rPr lang="en-US" altLang="en-US" sz="2400" dirty="0">
                <a:solidFill>
                  <a:srgbClr val="660066"/>
                </a:solidFill>
              </a:rPr>
              <a:t>crisis</a:t>
            </a: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57150" y="5688124"/>
            <a:ext cx="91440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1000" dirty="0"/>
              <a:t>Sources: CPMI-IOSCO public quantitative disclosures by LCH Ltd and ICE Clear Europe Ltd </a:t>
            </a:r>
            <a:r>
              <a:rPr lang="en-US" sz="1000" dirty="0" smtClean="0"/>
              <a:t>and </a:t>
            </a:r>
            <a:r>
              <a:rPr lang="en-GB" sz="1000" dirty="0" smtClean="0"/>
              <a:t>Bank calculations.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US" sz="1000" dirty="0" smtClean="0"/>
              <a:t>UK </a:t>
            </a:r>
            <a:r>
              <a:rPr lang="en-US" sz="1000" dirty="0"/>
              <a:t>CCPs LCH Ltd and ICE Clear Europe Ltd each centrally clear multiple product </a:t>
            </a:r>
            <a:r>
              <a:rPr lang="en-US" sz="1000" dirty="0" smtClean="0"/>
              <a:t>types. These </a:t>
            </a:r>
            <a:r>
              <a:rPr lang="en-US" sz="1000" dirty="0"/>
              <a:t>are </a:t>
            </a:r>
            <a:r>
              <a:rPr lang="en-US" sz="1000" dirty="0" err="1"/>
              <a:t>organised</a:t>
            </a:r>
            <a:r>
              <a:rPr lang="en-US" sz="1000" dirty="0"/>
              <a:t> in different ‘clearing services’ within the same CCP, covered by </a:t>
            </a:r>
            <a:r>
              <a:rPr lang="en-US" sz="1000" dirty="0" smtClean="0"/>
              <a:t>separate default </a:t>
            </a:r>
            <a:r>
              <a:rPr lang="en-US" sz="1000" dirty="0"/>
              <a:t>funds. This chart shows, for each CCP, the clearing service with the largest </a:t>
            </a:r>
            <a:r>
              <a:rPr lang="en-US" sz="1000" dirty="0" smtClean="0"/>
              <a:t>default </a:t>
            </a:r>
            <a:r>
              <a:rPr lang="en-GB" sz="1000" dirty="0" smtClean="0"/>
              <a:t>fund.</a:t>
            </a:r>
          </a:p>
          <a:p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0" y="622429"/>
            <a:ext cx="91805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800" dirty="0"/>
              <a:t>Resources held in addition to initial margin to cover extreme </a:t>
            </a:r>
            <a:r>
              <a:rPr lang="en-US" sz="1800" dirty="0" smtClean="0"/>
              <a:t>losses at </a:t>
            </a:r>
            <a:r>
              <a:rPr lang="en-US" sz="1800" dirty="0"/>
              <a:t>major UK clearing services — averages over year to 30 June 2017</a:t>
            </a:r>
            <a:r>
              <a:rPr lang="en-US" sz="1800" baseline="30000" dirty="0"/>
              <a:t>(a)</a:t>
            </a:r>
            <a:endParaRPr lang="en-GB" altLang="en-US" sz="1800" baseline="30000" dirty="0"/>
          </a:p>
        </p:txBody>
      </p:sp>
      <p:pic>
        <p:nvPicPr>
          <p:cNvPr id="3" name="Picture 2" descr="C:\Users\320392\Desktop\Internet PNG and PDFs\10 - risks to financial - derivatives\Chart B-2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0778" y="1405373"/>
            <a:ext cx="4102444" cy="4047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0120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7275" y="-79316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B.25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US" altLang="en-US" sz="2400" dirty="0">
                <a:solidFill>
                  <a:srgbClr val="660066"/>
                </a:solidFill>
              </a:rPr>
              <a:t>OTC derivatives exposures are </a:t>
            </a:r>
            <a:r>
              <a:rPr lang="en-US" altLang="en-US" sz="2400" dirty="0" smtClean="0">
                <a:solidFill>
                  <a:srgbClr val="660066"/>
                </a:solidFill>
              </a:rPr>
              <a:t>better </a:t>
            </a:r>
            <a:r>
              <a:rPr lang="en-US" altLang="en-US" sz="2400" dirty="0" err="1" smtClean="0">
                <a:solidFill>
                  <a:srgbClr val="660066"/>
                </a:solidFill>
              </a:rPr>
              <a:t>collateralised</a:t>
            </a:r>
            <a:r>
              <a:rPr lang="en-US" altLang="en-US" sz="2400" dirty="0" smtClean="0">
                <a:solidFill>
                  <a:srgbClr val="660066"/>
                </a:solidFill>
              </a:rPr>
              <a:t> </a:t>
            </a:r>
            <a:r>
              <a:rPr lang="en-US" altLang="en-US" sz="2400" dirty="0">
                <a:solidFill>
                  <a:srgbClr val="660066"/>
                </a:solidFill>
              </a:rPr>
              <a:t>than before the </a:t>
            </a:r>
            <a:r>
              <a:rPr lang="en-US" altLang="en-US" sz="2400" dirty="0" smtClean="0">
                <a:solidFill>
                  <a:srgbClr val="660066"/>
                </a:solidFill>
              </a:rPr>
              <a:t>financial </a:t>
            </a:r>
            <a:r>
              <a:rPr lang="en-US" altLang="en-US" sz="2400" dirty="0">
                <a:solidFill>
                  <a:srgbClr val="660066"/>
                </a:solidFill>
              </a:rPr>
              <a:t>crisis</a:t>
            </a: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57150" y="5611177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1000" dirty="0"/>
              <a:t>Sources: Bank for International Settlements, International Swaps and Derivatives </a:t>
            </a:r>
            <a:r>
              <a:rPr lang="en-US" sz="1000" dirty="0" smtClean="0"/>
              <a:t>Association </a:t>
            </a:r>
            <a:r>
              <a:rPr lang="en-GB" sz="1000" dirty="0" smtClean="0"/>
              <a:t>(ISDA</a:t>
            </a:r>
            <a:r>
              <a:rPr lang="en-GB" sz="1000" dirty="0"/>
              <a:t>)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US" sz="1000" dirty="0" smtClean="0"/>
              <a:t>ISDA </a:t>
            </a:r>
            <a:r>
              <a:rPr lang="en-US" sz="1000" dirty="0"/>
              <a:t>collateral data are unavailable for end-2015. Dashed bar shown at end-2016 is </a:t>
            </a:r>
            <a:r>
              <a:rPr lang="en-US" sz="1000" dirty="0" smtClean="0"/>
              <a:t>ISDA data </a:t>
            </a:r>
            <a:r>
              <a:rPr lang="en-US" sz="1000" dirty="0"/>
              <a:t>as of end-March 2017 for only the 20 largest market participants to </a:t>
            </a:r>
            <a:r>
              <a:rPr lang="en-US" sz="1000" dirty="0" err="1" smtClean="0"/>
              <a:t>uncleared</a:t>
            </a:r>
            <a:r>
              <a:rPr lang="en-US" sz="1000" dirty="0"/>
              <a:t> </a:t>
            </a:r>
            <a:r>
              <a:rPr lang="en-US" sz="1000" dirty="0" smtClean="0"/>
              <a:t>derivatives </a:t>
            </a:r>
            <a:r>
              <a:rPr lang="en-US" sz="1000" dirty="0"/>
              <a:t>— this data point is an underestimate since an estimate for the entire market </a:t>
            </a:r>
            <a:r>
              <a:rPr lang="en-US" sz="1000" dirty="0" smtClean="0"/>
              <a:t>is not </a:t>
            </a:r>
            <a:r>
              <a:rPr lang="en-US" sz="1000" dirty="0"/>
              <a:t>available. Collateral posted includes some initial margin posted to cover potential </a:t>
            </a:r>
            <a:r>
              <a:rPr lang="en-US" sz="1000" dirty="0" smtClean="0"/>
              <a:t>future exposure </a:t>
            </a:r>
            <a:r>
              <a:rPr lang="en-US" sz="1000" dirty="0"/>
              <a:t>not current exposure. Collateral for centrally cleared trades is only </a:t>
            </a:r>
            <a:r>
              <a:rPr lang="en-US" sz="1000" dirty="0" smtClean="0"/>
              <a:t>explicitly </a:t>
            </a:r>
            <a:r>
              <a:rPr lang="en-GB" sz="1000" dirty="0" smtClean="0"/>
              <a:t>included </a:t>
            </a:r>
            <a:r>
              <a:rPr lang="en-GB" sz="1000" dirty="0"/>
              <a:t>since end-2010</a:t>
            </a:r>
            <a:r>
              <a:rPr lang="en-GB" sz="1000" dirty="0" smtClean="0"/>
              <a:t>.</a:t>
            </a:r>
          </a:p>
          <a:p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0" y="760928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800" dirty="0"/>
              <a:t>Global OTC derivatives current credit exposures versus </a:t>
            </a:r>
            <a:r>
              <a:rPr lang="en-US" sz="1800" dirty="0" smtClean="0"/>
              <a:t>collateral posted</a:t>
            </a:r>
            <a:r>
              <a:rPr lang="en-US" sz="1800" baseline="30000" dirty="0" smtClean="0"/>
              <a:t>(a</a:t>
            </a:r>
            <a:r>
              <a:rPr lang="en-US" sz="1800" baseline="30000" dirty="0"/>
              <a:t>)</a:t>
            </a:r>
            <a:endParaRPr lang="en-GB" altLang="en-US" sz="1800" baseline="30000" dirty="0"/>
          </a:p>
        </p:txBody>
      </p:sp>
      <p:pic>
        <p:nvPicPr>
          <p:cNvPr id="4098" name="Picture 2" descr="C:\Users\320392\Desktop\Internet PNG and PDFs\10 - risks to financial - derivatives\Chart B-2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4150" y="1319573"/>
            <a:ext cx="5115700" cy="4218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7375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7275" y="-79316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B.26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US" altLang="en-US" sz="2400" dirty="0">
                <a:solidFill>
                  <a:srgbClr val="660066"/>
                </a:solidFill>
              </a:rPr>
              <a:t>Initial margin requirements for </a:t>
            </a:r>
            <a:r>
              <a:rPr lang="en-US" altLang="en-US" sz="2400" dirty="0" err="1" smtClean="0">
                <a:solidFill>
                  <a:srgbClr val="660066"/>
                </a:solidFill>
              </a:rPr>
              <a:t>uncleared</a:t>
            </a:r>
            <a:r>
              <a:rPr lang="en-US" altLang="en-US" sz="2400" dirty="0" smtClean="0">
                <a:solidFill>
                  <a:srgbClr val="660066"/>
                </a:solidFill>
              </a:rPr>
              <a:t> transactions </a:t>
            </a:r>
            <a:r>
              <a:rPr lang="en-US" altLang="en-US" sz="2400" dirty="0">
                <a:solidFill>
                  <a:srgbClr val="660066"/>
                </a:solidFill>
              </a:rPr>
              <a:t>are likely to be quite stable over </a:t>
            </a:r>
            <a:r>
              <a:rPr lang="en-US" altLang="en-US" sz="2400" dirty="0" smtClean="0">
                <a:solidFill>
                  <a:srgbClr val="660066"/>
                </a:solidFill>
              </a:rPr>
              <a:t>the financial </a:t>
            </a:r>
            <a:r>
              <a:rPr lang="en-US" altLang="en-US" sz="2400" dirty="0">
                <a:solidFill>
                  <a:srgbClr val="660066"/>
                </a:solidFill>
              </a:rPr>
              <a:t>cycle</a:t>
            </a: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57150" y="5534230"/>
            <a:ext cx="91440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1000" dirty="0"/>
              <a:t>Sources: Bloomberg, ISDA SIMMTM documentation and Bank calculations</a:t>
            </a:r>
            <a:r>
              <a:rPr lang="en-US" sz="1000" dirty="0" smtClean="0"/>
              <a:t>.</a:t>
            </a:r>
          </a:p>
          <a:p>
            <a:endParaRPr lang="en-US" sz="1000" dirty="0"/>
          </a:p>
          <a:p>
            <a:pPr marL="228600" indent="-228600">
              <a:buAutoNum type="alphaLcParenBoth"/>
            </a:pPr>
            <a:r>
              <a:rPr lang="en-US" sz="1000" dirty="0" smtClean="0"/>
              <a:t>For </a:t>
            </a:r>
            <a:r>
              <a:rPr lang="en-US" sz="1000" dirty="0"/>
              <a:t>a </a:t>
            </a:r>
            <a:r>
              <a:rPr lang="en-US" sz="1000" dirty="0" smtClean="0"/>
              <a:t>fixed </a:t>
            </a:r>
            <a:r>
              <a:rPr lang="en-US" sz="1000" dirty="0"/>
              <a:t>portfolio of USD, EUR and GBP interest rate swaps of various maturities as </a:t>
            </a:r>
            <a:r>
              <a:rPr lang="en-US" sz="1000" dirty="0" smtClean="0"/>
              <a:t>held by </a:t>
            </a:r>
            <a:r>
              <a:rPr lang="en-US" sz="1000" dirty="0"/>
              <a:t>a major dealer in late 2014. In the chart, the ‘current’ ISDA SIMMTM calibration is </a:t>
            </a:r>
            <a:r>
              <a:rPr lang="en-US" sz="1000" dirty="0" smtClean="0"/>
              <a:t>based on </a:t>
            </a:r>
            <a:r>
              <a:rPr lang="en-US" sz="1000" dirty="0"/>
              <a:t>seven years of data from early 2008 to early 2015. The updated calibration adds one </a:t>
            </a:r>
            <a:r>
              <a:rPr lang="en-US" sz="1000" dirty="0" smtClean="0"/>
              <a:t>and two </a:t>
            </a:r>
            <a:r>
              <a:rPr lang="en-US" sz="1000" dirty="0"/>
              <a:t>years of subsequent data to that basis and the historical calibration is based initially </a:t>
            </a:r>
            <a:r>
              <a:rPr lang="en-US" sz="1000" dirty="0" smtClean="0"/>
              <a:t>on seven </a:t>
            </a:r>
            <a:r>
              <a:rPr lang="en-US" sz="1000" dirty="0"/>
              <a:t>years of data to early 2006 and then adds subsequent years. Both the SIMMTM </a:t>
            </a:r>
            <a:r>
              <a:rPr lang="en-US" sz="1000" dirty="0" smtClean="0"/>
              <a:t>and CCP </a:t>
            </a:r>
            <a:r>
              <a:rPr lang="en-US" sz="1000" dirty="0"/>
              <a:t>initial margin requirements exclude </a:t>
            </a:r>
            <a:r>
              <a:rPr lang="en-US" sz="1000" dirty="0" smtClean="0"/>
              <a:t>potential add-ons </a:t>
            </a:r>
            <a:r>
              <a:rPr lang="en-US" sz="1000" dirty="0"/>
              <a:t>for large positions that </a:t>
            </a:r>
            <a:r>
              <a:rPr lang="en-US" sz="1000" dirty="0" smtClean="0"/>
              <a:t>could have </a:t>
            </a:r>
            <a:r>
              <a:rPr lang="en-US" sz="1000" dirty="0"/>
              <a:t>a </a:t>
            </a:r>
            <a:r>
              <a:rPr lang="en-US" sz="1000" dirty="0" smtClean="0"/>
              <a:t>significant </a:t>
            </a:r>
            <a:r>
              <a:rPr lang="en-US" sz="1000" dirty="0"/>
              <a:t>impact on prices if liquidated</a:t>
            </a:r>
            <a:r>
              <a:rPr lang="en-US" sz="1000" dirty="0" smtClean="0"/>
              <a:t>.</a:t>
            </a:r>
          </a:p>
          <a:p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0" y="622428"/>
            <a:ext cx="91805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800" dirty="0"/>
              <a:t>ISDA SIMMTM initial margin requirements for a </a:t>
            </a:r>
            <a:r>
              <a:rPr lang="en-US" sz="1800" dirty="0" smtClean="0"/>
              <a:t>fixed </a:t>
            </a:r>
            <a:r>
              <a:rPr lang="en-US" sz="1800" dirty="0"/>
              <a:t>portfolio </a:t>
            </a:r>
            <a:r>
              <a:rPr lang="en-US" sz="1800" dirty="0" smtClean="0"/>
              <a:t>of </a:t>
            </a:r>
            <a:r>
              <a:rPr lang="en-US" sz="1800" dirty="0" err="1" smtClean="0"/>
              <a:t>uncleared</a:t>
            </a:r>
            <a:r>
              <a:rPr lang="en-US" sz="1800" dirty="0" smtClean="0"/>
              <a:t> </a:t>
            </a:r>
            <a:r>
              <a:rPr lang="en-US" sz="1800" dirty="0"/>
              <a:t>OTC interest </a:t>
            </a:r>
            <a:r>
              <a:rPr lang="en-US" sz="1800" dirty="0" smtClean="0"/>
              <a:t>rate derivatives </a:t>
            </a:r>
            <a:r>
              <a:rPr lang="en-US" sz="1800" dirty="0"/>
              <a:t>— plus, for </a:t>
            </a:r>
            <a:r>
              <a:rPr lang="en-US" sz="1800" dirty="0" smtClean="0"/>
              <a:t>comparison, requirements </a:t>
            </a:r>
            <a:r>
              <a:rPr lang="en-US" sz="1800" dirty="0"/>
              <a:t>from a CCP margin model</a:t>
            </a:r>
            <a:r>
              <a:rPr lang="en-US" sz="1800" baseline="30000" dirty="0"/>
              <a:t>(a)</a:t>
            </a:r>
            <a:endParaRPr lang="en-GB" altLang="en-US" sz="1800" baseline="30000" dirty="0"/>
          </a:p>
        </p:txBody>
      </p:sp>
      <p:pic>
        <p:nvPicPr>
          <p:cNvPr id="5122" name="Picture 2" descr="C:\Users\320392\Desktop\Internet PNG and PDFs\10 - risks to financial - derivatives\Chart B-2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7538" y="1503533"/>
            <a:ext cx="3988924" cy="3850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1958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538</Words>
  <Application>Microsoft Office PowerPoint</Application>
  <PresentationFormat>On-screen Show (4:3)</PresentationFormat>
  <Paragraphs>25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 Part B: The FPC’s assessment of post-crisis reforms to derivatives markets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Bank of England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Part A:   CCyB</dc:title>
  <dc:creator>Savva, Stacey</dc:creator>
  <cp:lastModifiedBy>Savva, Stacey</cp:lastModifiedBy>
  <cp:revision>11</cp:revision>
  <dcterms:created xsi:type="dcterms:W3CDTF">2017-06-26T11:26:34Z</dcterms:created>
  <dcterms:modified xsi:type="dcterms:W3CDTF">2017-11-27T19:29:07Z</dcterms:modified>
</cp:coreProperties>
</file>