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4" r:id="rId4"/>
    <p:sldId id="275" r:id="rId5"/>
    <p:sldId id="276" r:id="rId6"/>
    <p:sldId id="277" r:id="rId7"/>
    <p:sldId id="278" r:id="rId8"/>
    <p:sldId id="279" r:id="rId9"/>
    <p:sldId id="280" r:id="rId10"/>
    <p:sldId id="281" r:id="rId11"/>
    <p:sldId id="272" r:id="rId12"/>
    <p:sldId id="282" r:id="rId13"/>
    <p:sldId id="283" r:id="rId14"/>
    <p:sldId id="284" r:id="rId15"/>
    <p:sldId id="285"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4" d="100"/>
          <a:sy n="84" d="100"/>
        </p:scale>
        <p:origin x="-72" y="-1090"/>
      </p:cViewPr>
      <p:guideLst>
        <p:guide orient="horz" pos="845"/>
        <p:guide orient="horz" pos="3566"/>
        <p:guide pos="1156"/>
        <p:guide pos="47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169876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354493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765138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864726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241222-2A1C-4650-B1FB-C4A8A84D69EB}"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3492151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7241222-2A1C-4650-B1FB-C4A8A84D69EB}" type="datetimeFigureOut">
              <a:rPr lang="en-GB" smtClean="0"/>
              <a:t>26/06/2018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1462435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7241222-2A1C-4650-B1FB-C4A8A84D69EB}" type="datetimeFigureOut">
              <a:rPr lang="en-GB" smtClean="0"/>
              <a:t>26/06/2018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944511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7241222-2A1C-4650-B1FB-C4A8A84D69EB}" type="datetimeFigureOut">
              <a:rPr lang="en-GB" smtClean="0"/>
              <a:t>26/06/2018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803422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241222-2A1C-4650-B1FB-C4A8A84D69EB}" type="datetimeFigureOut">
              <a:rPr lang="en-GB" smtClean="0"/>
              <a:t>26/06/2018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3660239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41222-2A1C-4650-B1FB-C4A8A84D69EB}" type="datetimeFigureOut">
              <a:rPr lang="en-GB" smtClean="0"/>
              <a:t>26/06/2018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4198848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41222-2A1C-4650-B1FB-C4A8A84D69EB}" type="datetimeFigureOut">
              <a:rPr lang="en-GB" smtClean="0"/>
              <a:t>26/06/2018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195185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241222-2A1C-4650-B1FB-C4A8A84D69EB}" type="datetimeFigureOut">
              <a:rPr lang="en-GB" smtClean="0"/>
              <a:t>26/06/2018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4C957E-F47A-448E-A4D1-61C186F6B8BB}" type="slidenum">
              <a:rPr lang="en-GB" smtClean="0"/>
              <a:t>‹#›</a:t>
            </a:fld>
            <a:endParaRPr lang="en-GB"/>
          </a:p>
        </p:txBody>
      </p:sp>
    </p:spTree>
    <p:extLst>
      <p:ext uri="{BB962C8B-B14F-4D97-AF65-F5344CB8AC3E}">
        <p14:creationId xmlns:p14="http://schemas.microsoft.com/office/powerpoint/2010/main" val="2967740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
            </a:r>
            <a:br>
              <a:rPr lang="en-GB" altLang="en-US" sz="7200" dirty="0" smtClean="0">
                <a:solidFill>
                  <a:srgbClr val="660066"/>
                </a:solidFill>
              </a:rPr>
            </a:br>
            <a:r>
              <a:rPr lang="en-GB" altLang="en-US" sz="7200" dirty="0" smtClean="0">
                <a:solidFill>
                  <a:srgbClr val="660066"/>
                </a:solidFill>
              </a:rPr>
              <a:t>Part </a:t>
            </a:r>
            <a:r>
              <a:rPr lang="en-GB" altLang="en-US" sz="7200" dirty="0">
                <a:solidFill>
                  <a:srgbClr val="660066"/>
                </a:solidFill>
              </a:rPr>
              <a:t>B:  </a:t>
            </a:r>
            <a:br>
              <a:rPr lang="en-GB" altLang="en-US" sz="7200" dirty="0">
                <a:solidFill>
                  <a:srgbClr val="660066"/>
                </a:solidFill>
              </a:rPr>
            </a:br>
            <a:r>
              <a:rPr lang="en-US" altLang="en-US" sz="7200" dirty="0" smtClean="0">
                <a:solidFill>
                  <a:srgbClr val="660066"/>
                </a:solidFill>
              </a:rPr>
              <a:t>Market-based </a:t>
            </a:r>
            <a:r>
              <a:rPr lang="en-US" altLang="en-US" sz="7200" dirty="0" smtClean="0">
                <a:solidFill>
                  <a:srgbClr val="660066"/>
                </a:solidFill>
              </a:rPr>
              <a:t>finance resilience</a:t>
            </a:r>
            <a:endParaRPr lang="en-GB" sz="7200" dirty="0">
              <a:solidFill>
                <a:srgbClr val="660066"/>
              </a:solidFill>
            </a:endParaRPr>
          </a:p>
        </p:txBody>
      </p:sp>
    </p:spTree>
    <p:extLst>
      <p:ext uri="{BB962C8B-B14F-4D97-AF65-F5344CB8AC3E}">
        <p14:creationId xmlns:p14="http://schemas.microsoft.com/office/powerpoint/2010/main" val="2698178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10882"/>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B.17</a:t>
            </a:r>
            <a:r>
              <a:rPr lang="en-US" altLang="en-US" sz="2400" dirty="0" smtClean="0">
                <a:solidFill>
                  <a:srgbClr val="660066"/>
                </a:solidFill>
                <a:latin typeface="Arial" charset="0"/>
              </a:rPr>
              <a:t> </a:t>
            </a:r>
            <a:r>
              <a:rPr lang="en-GB" sz="2400" dirty="0">
                <a:solidFill>
                  <a:srgbClr val="660066"/>
                </a:solidFill>
              </a:rPr>
              <a:t>Bid-offer spreads on UK equities have fallen since the start of 2018</a:t>
            </a:r>
            <a:endParaRPr lang="en-US" altLang="en-US" sz="2400" dirty="0">
              <a:solidFill>
                <a:srgbClr val="660066"/>
              </a:solidFill>
            </a:endParaRPr>
          </a:p>
        </p:txBody>
      </p:sp>
      <p:sp>
        <p:nvSpPr>
          <p:cNvPr id="28674" name="Rectangle 2"/>
          <p:cNvSpPr>
            <a:spLocks noChangeArrowheads="1"/>
          </p:cNvSpPr>
          <p:nvPr/>
        </p:nvSpPr>
        <p:spPr bwMode="auto">
          <a:xfrm>
            <a:off x="110162" y="5733256"/>
            <a:ext cx="9144000" cy="1015663"/>
          </a:xfrm>
          <a:prstGeom prst="rect">
            <a:avLst/>
          </a:prstGeom>
          <a:noFill/>
          <a:ln w="9525">
            <a:noFill/>
            <a:miter lim="800000"/>
            <a:headEnd/>
            <a:tailEnd/>
          </a:ln>
          <a:effectLst/>
        </p:spPr>
        <p:txBody>
          <a:bodyPr anchor="ctr">
            <a:spAutoFit/>
          </a:bodyPr>
          <a:lstStyle/>
          <a:p>
            <a:endParaRPr lang="en-GB" sz="1000" dirty="0"/>
          </a:p>
          <a:p>
            <a:r>
              <a:rPr lang="en-GB" sz="1000" dirty="0"/>
              <a:t>Sources: </a:t>
            </a:r>
            <a:r>
              <a:rPr lang="en-GB" sz="1000" dirty="0" err="1"/>
              <a:t>LiquidMetrix</a:t>
            </a:r>
            <a:r>
              <a:rPr lang="en-GB" sz="1000" dirty="0"/>
              <a:t> and Bank calculations</a:t>
            </a:r>
            <a:r>
              <a:rPr lang="en-GB" sz="1000" dirty="0" smtClean="0"/>
              <a:t>.</a:t>
            </a:r>
          </a:p>
          <a:p>
            <a:endParaRPr lang="en-GB" sz="1000" dirty="0"/>
          </a:p>
          <a:p>
            <a:pPr marL="228600" indent="-228600">
              <a:buAutoNum type="alphaLcParenBoth"/>
            </a:pPr>
            <a:r>
              <a:rPr lang="en-GB" sz="1000" dirty="0" smtClean="0"/>
              <a:t>Market </a:t>
            </a:r>
            <a:r>
              <a:rPr lang="en-GB" sz="1000" dirty="0"/>
              <a:t>share weighted average of the bid-offer spread on the London Stock Exchange and CBOE CXE. Traded volume weighted average spread across all stocks in the index, taken at 30-second intervals across the trading week. </a:t>
            </a:r>
            <a:endParaRPr lang="en-GB" sz="1000" dirty="0" smtClean="0"/>
          </a:p>
          <a:p>
            <a:endParaRPr lang="en-GB" sz="1000" dirty="0"/>
          </a:p>
        </p:txBody>
      </p:sp>
      <p:sp>
        <p:nvSpPr>
          <p:cNvPr id="3076" name="Rectangle 1"/>
          <p:cNvSpPr>
            <a:spLocks noChangeArrowheads="1"/>
          </p:cNvSpPr>
          <p:nvPr/>
        </p:nvSpPr>
        <p:spPr bwMode="auto">
          <a:xfrm>
            <a:off x="91906" y="84187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Average bid-offer spreads on FTSE 100 stocks and MiFID II </a:t>
            </a:r>
            <a:r>
              <a:rPr lang="en-GB" sz="1800" dirty="0" smtClean="0"/>
              <a:t>implementation</a:t>
            </a:r>
            <a:r>
              <a:rPr lang="en-GB" sz="1800" baseline="30000" dirty="0" smtClean="0"/>
              <a:t>(a</a:t>
            </a:r>
            <a:r>
              <a:rPr lang="en-GB" sz="1800" baseline="30000" dirty="0"/>
              <a:t>)</a:t>
            </a:r>
            <a:endParaRPr lang="en-GB" altLang="en-US" sz="1800" baseline="30000" dirty="0"/>
          </a:p>
        </p:txBody>
      </p:sp>
      <p:pic>
        <p:nvPicPr>
          <p:cNvPr id="9218" name="Picture 2" descr="N:\SHARED\FSR\PNGs\Internet PNG and PDFs\8 - Market based finance - Resillience 2 (inc box 4,5)\Chart B.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484784"/>
            <a:ext cx="6265085" cy="3888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29572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
            </a:r>
            <a:br>
              <a:rPr lang="en-GB" altLang="en-US" sz="7200" dirty="0" smtClean="0">
                <a:solidFill>
                  <a:srgbClr val="660066"/>
                </a:solidFill>
              </a:rPr>
            </a:br>
            <a:r>
              <a:rPr lang="en-GB" altLang="en-US" sz="7200" dirty="0" smtClean="0">
                <a:solidFill>
                  <a:srgbClr val="660066"/>
                </a:solidFill>
              </a:rPr>
              <a:t>Box 4:  </a:t>
            </a:r>
            <a:r>
              <a:rPr lang="en-GB" altLang="en-US" sz="7200" dirty="0">
                <a:solidFill>
                  <a:srgbClr val="660066"/>
                </a:solidFill>
              </a:rPr>
              <a:t/>
            </a:r>
            <a:br>
              <a:rPr lang="en-GB" altLang="en-US" sz="7200" dirty="0">
                <a:solidFill>
                  <a:srgbClr val="660066"/>
                </a:solidFill>
              </a:rPr>
            </a:br>
            <a:r>
              <a:rPr lang="en-US" altLang="en-US" sz="7200" dirty="0" smtClean="0">
                <a:solidFill>
                  <a:srgbClr val="660066"/>
                </a:solidFill>
              </a:rPr>
              <a:t>Measuring risks from leverage in the non-bank financial system</a:t>
            </a:r>
            <a:endParaRPr lang="en-GB" sz="7200" dirty="0">
              <a:solidFill>
                <a:srgbClr val="660066"/>
              </a:solidFill>
            </a:endParaRPr>
          </a:p>
        </p:txBody>
      </p:sp>
    </p:spTree>
    <p:extLst>
      <p:ext uri="{BB962C8B-B14F-4D97-AF65-F5344CB8AC3E}">
        <p14:creationId xmlns:p14="http://schemas.microsoft.com/office/powerpoint/2010/main" val="522680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195548"/>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Figure A </a:t>
            </a:r>
            <a:r>
              <a:rPr lang="en-GB" sz="2400" dirty="0">
                <a:solidFill>
                  <a:srgbClr val="660066"/>
                </a:solidFill>
              </a:rPr>
              <a:t>Financial stability risks from leverage</a:t>
            </a:r>
            <a:endParaRPr lang="en-US" altLang="en-US" sz="2400" dirty="0">
              <a:solidFill>
                <a:srgbClr val="660066"/>
              </a:solidFill>
            </a:endParaRPr>
          </a:p>
        </p:txBody>
      </p:sp>
      <p:sp>
        <p:nvSpPr>
          <p:cNvPr id="28674" name="Rectangle 2"/>
          <p:cNvSpPr>
            <a:spLocks noChangeArrowheads="1"/>
          </p:cNvSpPr>
          <p:nvPr/>
        </p:nvSpPr>
        <p:spPr bwMode="auto">
          <a:xfrm>
            <a:off x="110162" y="6041032"/>
            <a:ext cx="9144000" cy="400110"/>
          </a:xfrm>
          <a:prstGeom prst="rect">
            <a:avLst/>
          </a:prstGeom>
          <a:noFill/>
          <a:ln w="9525">
            <a:noFill/>
            <a:miter lim="800000"/>
            <a:headEnd/>
            <a:tailEnd/>
          </a:ln>
          <a:effectLst/>
        </p:spPr>
        <p:txBody>
          <a:bodyPr anchor="ctr">
            <a:spAutoFit/>
          </a:bodyPr>
          <a:lstStyle/>
          <a:p>
            <a:endParaRPr lang="en-GB" sz="1000" dirty="0"/>
          </a:p>
          <a:p>
            <a:endParaRPr lang="en-GB" sz="1000" dirty="0"/>
          </a:p>
        </p:txBody>
      </p:sp>
      <p:pic>
        <p:nvPicPr>
          <p:cNvPr id="10242" name="Picture 2" descr="N:\SHARED\FSR\PNGs\Internet PNG and PDFs\8 - Market based finance - Resillience 2 (inc box 4,5)\Box 4 - Figure 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253" y="1444034"/>
            <a:ext cx="7927568" cy="4289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2843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26051"/>
            <a:ext cx="91440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 </a:t>
            </a:r>
            <a:r>
              <a:rPr lang="en-GB" sz="2400" dirty="0">
                <a:solidFill>
                  <a:srgbClr val="660066"/>
                </a:solidFill>
              </a:rPr>
              <a:t>GNE does not rank funds in line with losses implied by</a:t>
            </a:r>
          </a:p>
          <a:p>
            <a:pPr>
              <a:buNone/>
            </a:pPr>
            <a:r>
              <a:rPr lang="en-GB" sz="2400" dirty="0">
                <a:solidFill>
                  <a:srgbClr val="660066"/>
                </a:solidFill>
              </a:rPr>
              <a:t>historical stress</a:t>
            </a:r>
            <a:endParaRPr lang="en-US" altLang="en-US" sz="2400" dirty="0">
              <a:solidFill>
                <a:srgbClr val="660066"/>
              </a:solidFill>
            </a:endParaRPr>
          </a:p>
        </p:txBody>
      </p:sp>
      <p:sp>
        <p:nvSpPr>
          <p:cNvPr id="28674" name="Rectangle 2"/>
          <p:cNvSpPr>
            <a:spLocks noChangeArrowheads="1"/>
          </p:cNvSpPr>
          <p:nvPr/>
        </p:nvSpPr>
        <p:spPr bwMode="auto">
          <a:xfrm>
            <a:off x="110162" y="5810199"/>
            <a:ext cx="9144000" cy="861774"/>
          </a:xfrm>
          <a:prstGeom prst="rect">
            <a:avLst/>
          </a:prstGeom>
          <a:noFill/>
          <a:ln w="9525">
            <a:noFill/>
            <a:miter lim="800000"/>
            <a:headEnd/>
            <a:tailEnd/>
          </a:ln>
          <a:effectLst/>
        </p:spPr>
        <p:txBody>
          <a:bodyPr anchor="ctr">
            <a:spAutoFit/>
          </a:bodyPr>
          <a:lstStyle/>
          <a:p>
            <a:endParaRPr lang="en-GB" sz="1000" dirty="0"/>
          </a:p>
          <a:p>
            <a:r>
              <a:rPr lang="en-GB" sz="1000" dirty="0"/>
              <a:t>Sources: Bloomberg Finance L.P., DTCC Derivatives Repository Limited and Bank calculations. </a:t>
            </a:r>
            <a:endParaRPr lang="en-GB" sz="1000" dirty="0" smtClean="0"/>
          </a:p>
          <a:p>
            <a:endParaRPr lang="en-GB" sz="1000" dirty="0"/>
          </a:p>
          <a:p>
            <a:pPr marL="228600" indent="-228600">
              <a:buAutoNum type="alphaLcParenBoth"/>
            </a:pPr>
            <a:r>
              <a:rPr lang="en-GB" sz="1000" dirty="0" smtClean="0"/>
              <a:t>Potential </a:t>
            </a:r>
            <a:r>
              <a:rPr lang="en-GB" sz="1000" dirty="0"/>
              <a:t>losses for each fund’s portfolio as of 17 October 2017 are estimated using the worst 20-day period for that portfolio over the previous 13 years</a:t>
            </a:r>
            <a:r>
              <a:rPr lang="en-GB" sz="1000" dirty="0" smtClean="0"/>
              <a:t>.</a:t>
            </a:r>
          </a:p>
          <a:p>
            <a:pPr marL="228600" indent="-228600">
              <a:buAutoNum type="alphaLcParenBoth"/>
            </a:pPr>
            <a:r>
              <a:rPr lang="en-GB" sz="1000" dirty="0" smtClean="0"/>
              <a:t>Hedge </a:t>
            </a:r>
            <a:r>
              <a:rPr lang="en-GB" sz="1000" dirty="0"/>
              <a:t>funds selected are those to which global banks have the largest exposure in the Bank’s April 2017 </a:t>
            </a:r>
            <a:r>
              <a:rPr lang="en-GB" sz="1000" u="sng" dirty="0"/>
              <a:t>Hedge Fund as Counterparty Survey</a:t>
            </a:r>
            <a:r>
              <a:rPr lang="en-GB" sz="1000" dirty="0"/>
              <a:t>. </a:t>
            </a:r>
          </a:p>
        </p:txBody>
      </p:sp>
      <p:sp>
        <p:nvSpPr>
          <p:cNvPr id="3076" name="Rectangle 1"/>
          <p:cNvSpPr>
            <a:spLocks noChangeArrowheads="1"/>
          </p:cNvSpPr>
          <p:nvPr/>
        </p:nvSpPr>
        <p:spPr bwMode="auto">
          <a:xfrm>
            <a:off x="91906" y="703378"/>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Ranking a selection of hedge funds by gross notional exposures versus losses from historical stress for USD interest rate </a:t>
            </a:r>
            <a:r>
              <a:rPr lang="en-GB" sz="1800" dirty="0" smtClean="0"/>
              <a:t>swaps</a:t>
            </a:r>
            <a:r>
              <a:rPr lang="en-GB" sz="1800" baseline="30000" dirty="0" smtClean="0"/>
              <a:t>(a</a:t>
            </a:r>
            <a:r>
              <a:rPr lang="en-GB" sz="1800" baseline="30000" dirty="0"/>
              <a:t>)(b) </a:t>
            </a:r>
            <a:endParaRPr lang="en-GB" altLang="en-US" sz="1800" baseline="30000" dirty="0"/>
          </a:p>
        </p:txBody>
      </p:sp>
      <p:pic>
        <p:nvPicPr>
          <p:cNvPr id="11266" name="Picture 2" descr="N:\SHARED\FSR\PNGs\Internet PNG and PDFs\8 - Market based finance - Resillience 2 (inc box 4,5)\Box 4 - Chart 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556792"/>
            <a:ext cx="6636898" cy="3888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4622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
            </a:r>
            <a:br>
              <a:rPr lang="en-GB" altLang="en-US" sz="7200" dirty="0" smtClean="0">
                <a:solidFill>
                  <a:srgbClr val="660066"/>
                </a:solidFill>
              </a:rPr>
            </a:br>
            <a:r>
              <a:rPr lang="en-GB" altLang="en-US" sz="7200" dirty="0" smtClean="0">
                <a:solidFill>
                  <a:srgbClr val="660066"/>
                </a:solidFill>
              </a:rPr>
              <a:t>Box 5:  </a:t>
            </a:r>
            <a:r>
              <a:rPr lang="en-GB" altLang="en-US" sz="7200" dirty="0">
                <a:solidFill>
                  <a:srgbClr val="660066"/>
                </a:solidFill>
              </a:rPr>
              <a:t/>
            </a:r>
            <a:br>
              <a:rPr lang="en-GB" altLang="en-US" sz="7200" dirty="0">
                <a:solidFill>
                  <a:srgbClr val="660066"/>
                </a:solidFill>
              </a:rPr>
            </a:br>
            <a:r>
              <a:rPr lang="en-US" altLang="en-US" sz="7200" dirty="0" smtClean="0">
                <a:solidFill>
                  <a:srgbClr val="660066"/>
                </a:solidFill>
              </a:rPr>
              <a:t>Financial stability risks around Libor</a:t>
            </a:r>
            <a:endParaRPr lang="en-GB" sz="7200" dirty="0">
              <a:solidFill>
                <a:srgbClr val="660066"/>
              </a:solidFill>
            </a:endParaRPr>
          </a:p>
        </p:txBody>
      </p:sp>
    </p:spTree>
    <p:extLst>
      <p:ext uri="{BB962C8B-B14F-4D97-AF65-F5344CB8AC3E}">
        <p14:creationId xmlns:p14="http://schemas.microsoft.com/office/powerpoint/2010/main" val="36027863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26051"/>
            <a:ext cx="91440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 </a:t>
            </a:r>
            <a:r>
              <a:rPr lang="en-GB" sz="2400" dirty="0">
                <a:solidFill>
                  <a:srgbClr val="660066"/>
                </a:solidFill>
              </a:rPr>
              <a:t>Roll‑off of outstanding notional for cleared GBP Libor</a:t>
            </a:r>
          </a:p>
          <a:p>
            <a:pPr>
              <a:buNone/>
            </a:pPr>
            <a:r>
              <a:rPr lang="en-GB" sz="2400" dirty="0">
                <a:solidFill>
                  <a:srgbClr val="660066"/>
                </a:solidFill>
              </a:rPr>
              <a:t>derivatives</a:t>
            </a:r>
            <a:endParaRPr lang="en-US" altLang="en-US" sz="2400" dirty="0">
              <a:solidFill>
                <a:srgbClr val="660066"/>
              </a:solidFill>
            </a:endParaRPr>
          </a:p>
        </p:txBody>
      </p:sp>
      <p:sp>
        <p:nvSpPr>
          <p:cNvPr id="28674" name="Rectangle 2"/>
          <p:cNvSpPr>
            <a:spLocks noChangeArrowheads="1"/>
          </p:cNvSpPr>
          <p:nvPr/>
        </p:nvSpPr>
        <p:spPr bwMode="auto">
          <a:xfrm>
            <a:off x="110162" y="5733254"/>
            <a:ext cx="9144000" cy="1015663"/>
          </a:xfrm>
          <a:prstGeom prst="rect">
            <a:avLst/>
          </a:prstGeom>
          <a:noFill/>
          <a:ln w="9525">
            <a:noFill/>
            <a:miter lim="800000"/>
            <a:headEnd/>
            <a:tailEnd/>
          </a:ln>
          <a:effectLst/>
        </p:spPr>
        <p:txBody>
          <a:bodyPr anchor="ctr">
            <a:spAutoFit/>
          </a:bodyPr>
          <a:lstStyle/>
          <a:p>
            <a:endParaRPr lang="en-GB" sz="1000" dirty="0"/>
          </a:p>
          <a:p>
            <a:r>
              <a:rPr lang="en-GB" sz="1000" dirty="0"/>
              <a:t>Sources: Bank and FCA estimates based on LCH data provided to the FCA. </a:t>
            </a:r>
            <a:endParaRPr lang="en-GB" sz="1000" dirty="0" smtClean="0"/>
          </a:p>
          <a:p>
            <a:endParaRPr lang="en-GB" sz="1000" dirty="0"/>
          </a:p>
          <a:p>
            <a:pPr marL="228600" indent="-228600">
              <a:buAutoNum type="alphaLcParenBoth"/>
            </a:pPr>
            <a:r>
              <a:rPr lang="en-GB" sz="1000" dirty="0" smtClean="0"/>
              <a:t>Includes </a:t>
            </a:r>
            <a:r>
              <a:rPr lang="en-GB" sz="1000" dirty="0"/>
              <a:t>gross notional outstanding of all interest rate derivatives with a GBP Libor‑linked floating leg, cleared at LCH Ltd excluding inflation swaps. </a:t>
            </a:r>
            <a:endParaRPr lang="en-GB" sz="1000" dirty="0" smtClean="0"/>
          </a:p>
          <a:p>
            <a:pPr marL="228600" indent="-228600">
              <a:buAutoNum type="alphaLcParenBoth"/>
            </a:pPr>
            <a:r>
              <a:rPr lang="en-GB" sz="1000" dirty="0" smtClean="0"/>
              <a:t>31 </a:t>
            </a:r>
            <a:r>
              <a:rPr lang="en-GB" sz="1000" dirty="0"/>
              <a:t>July 2017 and 30 April 2018 refer to observation dates for roll‑off profile. The chart presumes no new trades are transacted after the observation dates</a:t>
            </a:r>
            <a:r>
              <a:rPr lang="en-GB" sz="1000" dirty="0" smtClean="0"/>
              <a:t>.</a:t>
            </a:r>
          </a:p>
          <a:p>
            <a:pPr marL="228600" indent="-228600">
              <a:buAutoNum type="alphaLcParenBoth"/>
            </a:pPr>
            <a:r>
              <a:rPr lang="en-GB" sz="1000" dirty="0" smtClean="0"/>
              <a:t>Maturity </a:t>
            </a:r>
            <a:r>
              <a:rPr lang="en-GB" sz="1000" dirty="0"/>
              <a:t>date calculated based on trades as of 31 July 2017 and as of 30 April 2018 observation dates including interpolation where necessary.</a:t>
            </a:r>
          </a:p>
        </p:txBody>
      </p:sp>
      <p:sp>
        <p:nvSpPr>
          <p:cNvPr id="3076" name="Rectangle 1"/>
          <p:cNvSpPr>
            <a:spLocks noChangeArrowheads="1"/>
          </p:cNvSpPr>
          <p:nvPr/>
        </p:nvSpPr>
        <p:spPr bwMode="auto">
          <a:xfrm>
            <a:off x="91906" y="841877"/>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Growth in cleared derivatives contracts referencing GBP Libor exceeded their rate of </a:t>
            </a:r>
            <a:r>
              <a:rPr lang="en-GB" sz="1800" dirty="0" smtClean="0"/>
              <a:t>roll-off</a:t>
            </a:r>
            <a:r>
              <a:rPr lang="en-GB" sz="1800" baseline="30000" dirty="0" smtClean="0"/>
              <a:t>(a</a:t>
            </a:r>
            <a:r>
              <a:rPr lang="en-GB" sz="1800" baseline="30000" dirty="0"/>
              <a:t>)</a:t>
            </a:r>
            <a:r>
              <a:rPr lang="en-GB" sz="1800" dirty="0"/>
              <a:t> </a:t>
            </a:r>
            <a:endParaRPr lang="en-GB" altLang="en-US" sz="1800" baseline="30000" dirty="0"/>
          </a:p>
        </p:txBody>
      </p:sp>
      <p:pic>
        <p:nvPicPr>
          <p:cNvPr id="12290" name="Picture 2" descr="N:\SHARED\FSR\PNGs\Internet PNG and PDFs\8 - Market based finance - Resillience 2 (inc box 4,5)\Chart [311] redra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544" y="1556793"/>
            <a:ext cx="6673808" cy="4176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0234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8034"/>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B.9</a:t>
            </a:r>
            <a:r>
              <a:rPr lang="en-US" altLang="en-US" sz="2400" dirty="0" smtClean="0">
                <a:solidFill>
                  <a:srgbClr val="660066"/>
                </a:solidFill>
                <a:latin typeface="Arial" charset="0"/>
              </a:rPr>
              <a:t> </a:t>
            </a:r>
            <a:r>
              <a:rPr lang="en-GB" sz="2400" dirty="0">
                <a:solidFill>
                  <a:srgbClr val="660066"/>
                </a:solidFill>
              </a:rPr>
              <a:t>Market-based finance is an important source </a:t>
            </a:r>
            <a:r>
              <a:rPr lang="en-GB" sz="2400" dirty="0" smtClean="0">
                <a:solidFill>
                  <a:srgbClr val="660066"/>
                </a:solidFill>
              </a:rPr>
              <a:t>of financing </a:t>
            </a:r>
            <a:r>
              <a:rPr lang="en-GB" sz="2400" dirty="0">
                <a:solidFill>
                  <a:srgbClr val="660066"/>
                </a:solidFill>
              </a:rPr>
              <a:t>for UK companies</a:t>
            </a:r>
            <a:endParaRPr lang="en-US" altLang="en-US" sz="2400" dirty="0">
              <a:solidFill>
                <a:srgbClr val="660066"/>
              </a:solidFill>
            </a:endParaRPr>
          </a:p>
        </p:txBody>
      </p:sp>
      <p:sp>
        <p:nvSpPr>
          <p:cNvPr id="28674" name="Rectangle 2"/>
          <p:cNvSpPr>
            <a:spLocks noChangeArrowheads="1"/>
          </p:cNvSpPr>
          <p:nvPr/>
        </p:nvSpPr>
        <p:spPr bwMode="auto">
          <a:xfrm>
            <a:off x="36512" y="5648756"/>
            <a:ext cx="9144000" cy="1169551"/>
          </a:xfrm>
          <a:prstGeom prst="rect">
            <a:avLst/>
          </a:prstGeom>
          <a:noFill/>
          <a:ln w="9525">
            <a:noFill/>
            <a:miter lim="800000"/>
            <a:headEnd/>
            <a:tailEnd/>
          </a:ln>
          <a:effectLst/>
        </p:spPr>
        <p:txBody>
          <a:bodyPr anchor="ctr">
            <a:spAutoFit/>
          </a:bodyPr>
          <a:lstStyle/>
          <a:p>
            <a:endParaRPr lang="en-GB" sz="1000" dirty="0"/>
          </a:p>
          <a:p>
            <a:r>
              <a:rPr lang="en-GB" sz="1000" dirty="0"/>
              <a:t> Sources: Bank of England and Bank calculations. </a:t>
            </a:r>
            <a:endParaRPr lang="en-GB" sz="1000" dirty="0" smtClean="0"/>
          </a:p>
          <a:p>
            <a:endParaRPr lang="en-GB" sz="1000" dirty="0"/>
          </a:p>
          <a:p>
            <a:pPr marL="228600" indent="-228600">
              <a:buAutoNum type="alphaLcParenBoth"/>
            </a:pPr>
            <a:r>
              <a:rPr lang="en-GB" sz="1000" dirty="0" smtClean="0"/>
              <a:t>Finance </a:t>
            </a:r>
            <a:r>
              <a:rPr lang="en-GB" sz="1000" dirty="0"/>
              <a:t>raised by PNFCs from UK monetary financial institutions and from capital markets. Data cover funds raised in both sterling and foreign currency, converted to sterling. Seasonally adjusted. Bonds and commercial paper are not seasonally adjusted. </a:t>
            </a:r>
            <a:endParaRPr lang="en-GB" sz="1000" dirty="0" smtClean="0"/>
          </a:p>
          <a:p>
            <a:pPr marL="228600" indent="-228600">
              <a:buAutoNum type="alphaLcParenBoth"/>
            </a:pPr>
            <a:r>
              <a:rPr lang="en-GB" sz="1000" dirty="0" smtClean="0"/>
              <a:t>Market-based </a:t>
            </a:r>
            <a:r>
              <a:rPr lang="en-GB" sz="1000" dirty="0"/>
              <a:t>finance is composed of bonds, equities and commercial paper. </a:t>
            </a:r>
            <a:endParaRPr lang="en-GB" sz="1000" dirty="0" smtClean="0"/>
          </a:p>
          <a:p>
            <a:pPr marL="228600" indent="-228600">
              <a:buAutoNum type="alphaLcParenBoth"/>
            </a:pPr>
            <a:r>
              <a:rPr lang="en-GB" sz="1000" dirty="0" smtClean="0"/>
              <a:t>Owing </a:t>
            </a:r>
            <a:r>
              <a:rPr lang="en-GB" sz="1000" dirty="0"/>
              <a:t>to the seasonal adjustment methodology, the total series may not equal the sum of its components.</a:t>
            </a:r>
          </a:p>
        </p:txBody>
      </p:sp>
      <p:sp>
        <p:nvSpPr>
          <p:cNvPr id="3076" name="Rectangle 1"/>
          <p:cNvSpPr>
            <a:spLocks noChangeArrowheads="1"/>
          </p:cNvSpPr>
          <p:nvPr/>
        </p:nvSpPr>
        <p:spPr bwMode="auto">
          <a:xfrm>
            <a:off x="36512" y="69269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Cumulative net finance raised by UK private non-financial </a:t>
            </a:r>
            <a:r>
              <a:rPr lang="en-GB" sz="1800" dirty="0" smtClean="0"/>
              <a:t>corporations (</a:t>
            </a:r>
            <a:r>
              <a:rPr lang="en-GB" sz="1800" dirty="0"/>
              <a:t>PNFCs) since </a:t>
            </a:r>
            <a:r>
              <a:rPr lang="en-GB" sz="1800" dirty="0" smtClean="0"/>
              <a:t>2007</a:t>
            </a:r>
            <a:r>
              <a:rPr lang="en-GB" sz="1800" baseline="30000" dirty="0" smtClean="0"/>
              <a:t>(a</a:t>
            </a:r>
            <a:r>
              <a:rPr lang="en-GB" sz="1800" baseline="30000" dirty="0"/>
              <a:t>)</a:t>
            </a:r>
            <a:endParaRPr lang="en-GB" altLang="en-US" sz="1800" baseline="30000" dirty="0"/>
          </a:p>
        </p:txBody>
      </p:sp>
      <p:pic>
        <p:nvPicPr>
          <p:cNvPr id="1026" name="Picture 2" descr="N:\SHARED\FSR\PNGs\Internet PNG and PDFs\8 - Market based finance - Resillience 2 (inc box 4,5)\Chart B.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185439"/>
            <a:ext cx="6192688" cy="4200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84076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8034"/>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B.10</a:t>
            </a:r>
            <a:r>
              <a:rPr lang="en-US" altLang="en-US" sz="2400" dirty="0" smtClean="0">
                <a:solidFill>
                  <a:srgbClr val="660066"/>
                </a:solidFill>
                <a:latin typeface="Arial" charset="0"/>
              </a:rPr>
              <a:t> </a:t>
            </a:r>
            <a:r>
              <a:rPr lang="en-GB" sz="2400" dirty="0">
                <a:solidFill>
                  <a:srgbClr val="660066"/>
                </a:solidFill>
              </a:rPr>
              <a:t>Open-ended investment bond funds hold a larger proportion of the corporate bond market</a:t>
            </a:r>
            <a:endParaRPr lang="en-US" altLang="en-US" sz="2400" dirty="0">
              <a:solidFill>
                <a:srgbClr val="660066"/>
              </a:solidFill>
            </a:endParaRPr>
          </a:p>
        </p:txBody>
      </p:sp>
      <p:sp>
        <p:nvSpPr>
          <p:cNvPr id="28674" name="Rectangle 2"/>
          <p:cNvSpPr>
            <a:spLocks noChangeArrowheads="1"/>
          </p:cNvSpPr>
          <p:nvPr/>
        </p:nvSpPr>
        <p:spPr bwMode="auto">
          <a:xfrm>
            <a:off x="36512" y="5648756"/>
            <a:ext cx="9144000" cy="1169551"/>
          </a:xfrm>
          <a:prstGeom prst="rect">
            <a:avLst/>
          </a:prstGeom>
          <a:noFill/>
          <a:ln w="9525">
            <a:noFill/>
            <a:miter lim="800000"/>
            <a:headEnd/>
            <a:tailEnd/>
          </a:ln>
          <a:effectLst/>
        </p:spPr>
        <p:txBody>
          <a:bodyPr anchor="ctr">
            <a:spAutoFit/>
          </a:bodyPr>
          <a:lstStyle/>
          <a:p>
            <a:endParaRPr lang="en-GB" sz="1000" dirty="0"/>
          </a:p>
          <a:p>
            <a:r>
              <a:rPr lang="en-GB" sz="1000" dirty="0"/>
              <a:t> Sources: Bank of England, ECB, Federal Reserve, Morningstar, Thomson One and Bank calculations</a:t>
            </a:r>
            <a:r>
              <a:rPr lang="en-GB" sz="1000" dirty="0" smtClean="0"/>
              <a:t>.</a:t>
            </a:r>
          </a:p>
          <a:p>
            <a:endParaRPr lang="en-GB" sz="1000" dirty="0"/>
          </a:p>
          <a:p>
            <a:pPr marL="228600" indent="-228600">
              <a:buAutoNum type="alphaLcParenBoth"/>
            </a:pPr>
            <a:r>
              <a:rPr lang="en-GB" sz="1000" dirty="0" smtClean="0"/>
              <a:t>United </a:t>
            </a:r>
            <a:r>
              <a:rPr lang="en-GB" sz="1000" dirty="0"/>
              <a:t>Kingdom: sterling corporate bond funds (open-ended and exchange-traded funds) total net assets as a share of all outstanding sterling corporate bonds. United States: mutual funds’ holdings of corporate and foreign bonds as a share of all outstanding corporate and foreign bonds. Euro area: euro-area open-ended holdings of bonds issued by euro-area non-financial corporations as a share of total. All data up to 2017 Q4 </a:t>
            </a:r>
            <a:endParaRPr lang="en-GB" sz="1000" dirty="0" smtClean="0"/>
          </a:p>
          <a:p>
            <a:endParaRPr lang="en-GB" sz="1000" dirty="0"/>
          </a:p>
        </p:txBody>
      </p:sp>
      <p:sp>
        <p:nvSpPr>
          <p:cNvPr id="3076" name="Rectangle 1"/>
          <p:cNvSpPr>
            <a:spLocks noChangeArrowheads="1"/>
          </p:cNvSpPr>
          <p:nvPr/>
        </p:nvSpPr>
        <p:spPr bwMode="auto">
          <a:xfrm>
            <a:off x="36512" y="69269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Open-ended investment bond funds’ holdings of corporate </a:t>
            </a:r>
            <a:r>
              <a:rPr lang="en-GB" sz="1800" dirty="0" smtClean="0"/>
              <a:t>bonds</a:t>
            </a:r>
            <a:r>
              <a:rPr lang="en-GB" sz="1800" baseline="30000" dirty="0" smtClean="0"/>
              <a:t>(a</a:t>
            </a:r>
            <a:r>
              <a:rPr lang="en-GB" sz="1800" baseline="30000" dirty="0"/>
              <a:t>)</a:t>
            </a:r>
            <a:endParaRPr lang="en-GB" altLang="en-US" sz="1800" baseline="30000" dirty="0"/>
          </a:p>
        </p:txBody>
      </p:sp>
      <p:pic>
        <p:nvPicPr>
          <p:cNvPr id="2050" name="Picture 2" descr="N:\SHARED\FSR\PNGs\Internet PNG and PDFs\8 - Market based finance - Resillience 2 (inc box 4,5)\Chart B.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844" y="1098145"/>
            <a:ext cx="6071567" cy="4347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76988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8034"/>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B.11</a:t>
            </a:r>
            <a:r>
              <a:rPr lang="en-US" altLang="en-US" sz="2400" dirty="0" smtClean="0">
                <a:solidFill>
                  <a:srgbClr val="660066"/>
                </a:solidFill>
                <a:latin typeface="Arial" charset="0"/>
              </a:rPr>
              <a:t> </a:t>
            </a:r>
            <a:r>
              <a:rPr lang="en-GB" sz="2400" dirty="0">
                <a:solidFill>
                  <a:srgbClr val="660066"/>
                </a:solidFill>
              </a:rPr>
              <a:t>Corporate bond funds see redemptions that are seven times more sensitive to price moves than equity funds</a:t>
            </a:r>
            <a:endParaRPr lang="en-US" altLang="en-US" sz="2400" dirty="0">
              <a:solidFill>
                <a:srgbClr val="660066"/>
              </a:solidFill>
            </a:endParaRPr>
          </a:p>
        </p:txBody>
      </p:sp>
      <p:sp>
        <p:nvSpPr>
          <p:cNvPr id="28674" name="Rectangle 2"/>
          <p:cNvSpPr>
            <a:spLocks noChangeArrowheads="1"/>
          </p:cNvSpPr>
          <p:nvPr/>
        </p:nvSpPr>
        <p:spPr bwMode="auto">
          <a:xfrm>
            <a:off x="36512" y="5725700"/>
            <a:ext cx="9144000" cy="1015663"/>
          </a:xfrm>
          <a:prstGeom prst="rect">
            <a:avLst/>
          </a:prstGeom>
          <a:noFill/>
          <a:ln w="9525">
            <a:noFill/>
            <a:miter lim="800000"/>
            <a:headEnd/>
            <a:tailEnd/>
          </a:ln>
          <a:effectLst/>
        </p:spPr>
        <p:txBody>
          <a:bodyPr anchor="ctr">
            <a:spAutoFit/>
          </a:bodyPr>
          <a:lstStyle/>
          <a:p>
            <a:endParaRPr lang="en-GB" sz="1000" dirty="0"/>
          </a:p>
          <a:p>
            <a:r>
              <a:rPr lang="en-GB" sz="1000" dirty="0"/>
              <a:t> Sources: Morningstar and Bank calculations</a:t>
            </a:r>
            <a:r>
              <a:rPr lang="en-GB" sz="1000" dirty="0" smtClean="0"/>
              <a:t>.</a:t>
            </a:r>
          </a:p>
          <a:p>
            <a:endParaRPr lang="en-GB" sz="1000" dirty="0"/>
          </a:p>
          <a:p>
            <a:pPr marL="228600" indent="-228600">
              <a:buAutoNum type="alphaLcParenBoth"/>
            </a:pPr>
            <a:r>
              <a:rPr lang="en-GB" sz="1000" dirty="0" err="1" smtClean="0"/>
              <a:t>Procyclicality</a:t>
            </a:r>
            <a:r>
              <a:rPr lang="en-GB" sz="1000" dirty="0" smtClean="0"/>
              <a:t> </a:t>
            </a:r>
            <a:r>
              <a:rPr lang="en-GB" sz="1000" dirty="0"/>
              <a:t>estimates reflect monthly redemptions from European open-ended investment funds in response to a 1% loss incurred over the previous month. Estimates are produced using panel regression methodology and monthly data covering 2005–15. </a:t>
            </a:r>
            <a:endParaRPr lang="en-GB" sz="1000" dirty="0" smtClean="0"/>
          </a:p>
          <a:p>
            <a:endParaRPr lang="en-GB" sz="1000" dirty="0"/>
          </a:p>
        </p:txBody>
      </p:sp>
      <p:sp>
        <p:nvSpPr>
          <p:cNvPr id="3076" name="Rectangle 1"/>
          <p:cNvSpPr>
            <a:spLocks noChangeArrowheads="1"/>
          </p:cNvSpPr>
          <p:nvPr/>
        </p:nvSpPr>
        <p:spPr bwMode="auto">
          <a:xfrm>
            <a:off x="36512" y="69269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Fund redemptions following 1% fall in asset </a:t>
            </a:r>
            <a:r>
              <a:rPr lang="en-GB" sz="1800" dirty="0" smtClean="0"/>
              <a:t>value</a:t>
            </a:r>
            <a:r>
              <a:rPr lang="en-GB" sz="1800" baseline="30000" dirty="0" smtClean="0"/>
              <a:t>(a</a:t>
            </a:r>
            <a:r>
              <a:rPr lang="en-GB" sz="1800" baseline="30000" dirty="0"/>
              <a:t>)</a:t>
            </a:r>
            <a:endParaRPr lang="en-GB" altLang="en-US" sz="1800" baseline="30000" dirty="0"/>
          </a:p>
        </p:txBody>
      </p:sp>
      <p:pic>
        <p:nvPicPr>
          <p:cNvPr id="2" name="Picture 2" descr="N:\SHARED\FSR\PNGs\Internet PNG and PDFs\8 - Market based finance - Resillience 2 (inc box 4,5)\Chart B.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049274"/>
            <a:ext cx="6516183" cy="4239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95933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0913"/>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B.12</a:t>
            </a:r>
            <a:r>
              <a:rPr lang="en-US" altLang="en-US" sz="2400" dirty="0" smtClean="0">
                <a:solidFill>
                  <a:srgbClr val="660066"/>
                </a:solidFill>
                <a:latin typeface="Arial" charset="0"/>
              </a:rPr>
              <a:t> </a:t>
            </a:r>
            <a:r>
              <a:rPr lang="en-GB" sz="2400" dirty="0">
                <a:solidFill>
                  <a:srgbClr val="660066"/>
                </a:solidFill>
              </a:rPr>
              <a:t>High-yield corporate bond open-ended funds experienced accelerated outflows during February, in </a:t>
            </a:r>
            <a:r>
              <a:rPr lang="en-GB" sz="2400" dirty="0" smtClean="0">
                <a:solidFill>
                  <a:srgbClr val="660066"/>
                </a:solidFill>
              </a:rPr>
              <a:t>contrast to </a:t>
            </a:r>
            <a:r>
              <a:rPr lang="en-GB" sz="2400" dirty="0">
                <a:solidFill>
                  <a:srgbClr val="660066"/>
                </a:solidFill>
              </a:rPr>
              <a:t>close to zero net flows from equity funds</a:t>
            </a:r>
            <a:endParaRPr lang="en-US" altLang="en-US" sz="2400" dirty="0">
              <a:solidFill>
                <a:srgbClr val="660066"/>
              </a:solidFill>
            </a:endParaRPr>
          </a:p>
        </p:txBody>
      </p:sp>
      <p:sp>
        <p:nvSpPr>
          <p:cNvPr id="28674" name="Rectangle 2"/>
          <p:cNvSpPr>
            <a:spLocks noChangeArrowheads="1"/>
          </p:cNvSpPr>
          <p:nvPr/>
        </p:nvSpPr>
        <p:spPr bwMode="auto">
          <a:xfrm>
            <a:off x="36512" y="5648755"/>
            <a:ext cx="9144000" cy="1169551"/>
          </a:xfrm>
          <a:prstGeom prst="rect">
            <a:avLst/>
          </a:prstGeom>
          <a:noFill/>
          <a:ln w="9525">
            <a:noFill/>
            <a:miter lim="800000"/>
            <a:headEnd/>
            <a:tailEnd/>
          </a:ln>
          <a:effectLst/>
        </p:spPr>
        <p:txBody>
          <a:bodyPr anchor="ctr">
            <a:spAutoFit/>
          </a:bodyPr>
          <a:lstStyle/>
          <a:p>
            <a:endParaRPr lang="en-GB" sz="1000" dirty="0"/>
          </a:p>
          <a:p>
            <a:r>
              <a:rPr lang="en-GB" sz="1000" dirty="0"/>
              <a:t> Sources: Bloomberg Finance L.P., ICE/</a:t>
            </a:r>
            <a:r>
              <a:rPr lang="en-GB" sz="1000" dirty="0" err="1"/>
              <a:t>BofAML</a:t>
            </a:r>
            <a:r>
              <a:rPr lang="en-GB" sz="1000" dirty="0"/>
              <a:t>, Morningstar and Bank calculations. </a:t>
            </a:r>
            <a:endParaRPr lang="en-GB" sz="1000" dirty="0" smtClean="0"/>
          </a:p>
          <a:p>
            <a:endParaRPr lang="en-GB" sz="1000" dirty="0"/>
          </a:p>
          <a:p>
            <a:pPr marL="228600" indent="-228600">
              <a:buAutoNum type="alphaLcParenBoth"/>
            </a:pPr>
            <a:r>
              <a:rPr lang="en-GB" sz="1000" dirty="0" smtClean="0"/>
              <a:t>High-yield </a:t>
            </a:r>
            <a:r>
              <a:rPr lang="en-GB" sz="1000" dirty="0"/>
              <a:t>corporate bonds: prices refer to developed market bonds issued in USD, GBP, EUR and CAD. Fund flows refer to sterling, euro and US dollar focused funds investing principally in high-yield corporate bonds. Equity: prices refer to the FTSE Developed All Cap index. Fund flows refer to UK, US and euro area focused funds investing principally in equities</a:t>
            </a:r>
            <a:r>
              <a:rPr lang="en-GB" sz="1000" dirty="0" smtClean="0"/>
              <a:t>.</a:t>
            </a:r>
          </a:p>
          <a:p>
            <a:endParaRPr lang="en-GB" sz="1000" dirty="0"/>
          </a:p>
        </p:txBody>
      </p:sp>
      <p:sp>
        <p:nvSpPr>
          <p:cNvPr id="3076" name="Rectangle 1"/>
          <p:cNvSpPr>
            <a:spLocks noChangeArrowheads="1"/>
          </p:cNvSpPr>
          <p:nvPr/>
        </p:nvSpPr>
        <p:spPr bwMode="auto">
          <a:xfrm>
            <a:off x="91906" y="1124744"/>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High-yield corporate bond and equity price changes and open-ended investment fund cumulative net flows as a percentage of assets under management in </a:t>
            </a:r>
            <a:r>
              <a:rPr lang="en-GB" sz="1800" dirty="0" smtClean="0"/>
              <a:t>February </a:t>
            </a:r>
            <a:r>
              <a:rPr lang="en-GB" sz="1800" baseline="30000" dirty="0" smtClean="0"/>
              <a:t>(</a:t>
            </a:r>
            <a:r>
              <a:rPr lang="en-GB" sz="1800" baseline="30000" dirty="0"/>
              <a:t>a)</a:t>
            </a:r>
            <a:endParaRPr lang="en-GB" altLang="en-US" sz="1800" baseline="30000" dirty="0"/>
          </a:p>
        </p:txBody>
      </p:sp>
      <p:pic>
        <p:nvPicPr>
          <p:cNvPr id="4098" name="Picture 2" descr="N:\SHARED\FSR\PNGs\Internet PNG and PDFs\8 - Market based finance - Resillience 2 (inc box 4,5)\Chart B.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868180"/>
            <a:ext cx="5510399" cy="3701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6572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195548"/>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B.13</a:t>
            </a:r>
            <a:r>
              <a:rPr lang="en-US" altLang="en-US" sz="2400" dirty="0" smtClean="0">
                <a:solidFill>
                  <a:srgbClr val="660066"/>
                </a:solidFill>
                <a:latin typeface="Arial" charset="0"/>
              </a:rPr>
              <a:t> </a:t>
            </a:r>
            <a:r>
              <a:rPr lang="en-GB" sz="2400" dirty="0">
                <a:solidFill>
                  <a:srgbClr val="660066"/>
                </a:solidFill>
              </a:rPr>
              <a:t>Aggregate dealer leverage ratios remain high</a:t>
            </a:r>
            <a:endParaRPr lang="en-US" altLang="en-US" sz="2400" dirty="0">
              <a:solidFill>
                <a:srgbClr val="660066"/>
              </a:solidFill>
            </a:endParaRPr>
          </a:p>
        </p:txBody>
      </p:sp>
      <p:sp>
        <p:nvSpPr>
          <p:cNvPr id="28674" name="Rectangle 2"/>
          <p:cNvSpPr>
            <a:spLocks noChangeArrowheads="1"/>
          </p:cNvSpPr>
          <p:nvPr/>
        </p:nvSpPr>
        <p:spPr bwMode="auto">
          <a:xfrm>
            <a:off x="36512" y="5648754"/>
            <a:ext cx="9144000" cy="1169551"/>
          </a:xfrm>
          <a:prstGeom prst="rect">
            <a:avLst/>
          </a:prstGeom>
          <a:noFill/>
          <a:ln w="9525">
            <a:noFill/>
            <a:miter lim="800000"/>
            <a:headEnd/>
            <a:tailEnd/>
          </a:ln>
          <a:effectLst/>
        </p:spPr>
        <p:txBody>
          <a:bodyPr anchor="ctr">
            <a:spAutoFit/>
          </a:bodyPr>
          <a:lstStyle/>
          <a:p>
            <a:endParaRPr lang="en-GB" sz="1000" dirty="0"/>
          </a:p>
          <a:p>
            <a:r>
              <a:rPr lang="en-GB" sz="1000" dirty="0"/>
              <a:t> Sources: SNL Financial, The Banker Database, banks’ published accounts and Bank calculations</a:t>
            </a:r>
            <a:r>
              <a:rPr lang="en-GB" sz="1000" dirty="0" smtClean="0"/>
              <a:t>.</a:t>
            </a:r>
          </a:p>
          <a:p>
            <a:endParaRPr lang="en-GB" sz="1000" dirty="0"/>
          </a:p>
          <a:p>
            <a:pPr marL="228600" indent="-228600">
              <a:buAutoNum type="alphaLcParenBoth"/>
            </a:pPr>
            <a:r>
              <a:rPr lang="en-GB" sz="1000" dirty="0" smtClean="0"/>
              <a:t>Leverage </a:t>
            </a:r>
            <a:r>
              <a:rPr lang="en-GB" sz="1000" dirty="0"/>
              <a:t>ratio defined as reported Tier 1 capital (or common equity where not available) divided by total assets, adjusted for accounting differences on a best-endeavours basis. This accounting measure differs from regulatory leverage ratios. </a:t>
            </a:r>
            <a:endParaRPr lang="en-GB" sz="1000" dirty="0" smtClean="0"/>
          </a:p>
          <a:p>
            <a:pPr marL="228600" indent="-228600">
              <a:buAutoNum type="alphaLcParenBoth"/>
            </a:pPr>
            <a:r>
              <a:rPr lang="en-GB" sz="1000" dirty="0" smtClean="0"/>
              <a:t>Dealers </a:t>
            </a:r>
            <a:r>
              <a:rPr lang="en-GB" sz="1000" dirty="0"/>
              <a:t>included are Bank of America Merrill Lynch, Barclays, BNP Paribas, Citigroup, </a:t>
            </a:r>
            <a:r>
              <a:rPr lang="en-GB" sz="1000" dirty="0" err="1"/>
              <a:t>Crédit</a:t>
            </a:r>
            <a:r>
              <a:rPr lang="en-GB" sz="1000" dirty="0"/>
              <a:t> </a:t>
            </a:r>
            <a:r>
              <a:rPr lang="en-GB" sz="1000" dirty="0" err="1"/>
              <a:t>Agricole</a:t>
            </a:r>
            <a:r>
              <a:rPr lang="en-GB" sz="1000" dirty="0"/>
              <a:t>, Credit Suisse, Deutsche Bank, Goldman Sachs, HSBC, JPMorgan, Mitsubishi UFJ, Morgan Stanley, RBS, </a:t>
            </a:r>
            <a:r>
              <a:rPr lang="en-GB" sz="1000" dirty="0" err="1"/>
              <a:t>Société</a:t>
            </a:r>
            <a:r>
              <a:rPr lang="en-GB" sz="1000" dirty="0"/>
              <a:t> </a:t>
            </a:r>
            <a:r>
              <a:rPr lang="en-GB" sz="1000" dirty="0" err="1"/>
              <a:t>Générale</a:t>
            </a:r>
            <a:r>
              <a:rPr lang="en-GB" sz="1000" dirty="0"/>
              <a:t> and UBS. Pre-crisis data also include Bear Stearns, Lehman Brothers and Merrill Lynch. </a:t>
            </a:r>
          </a:p>
        </p:txBody>
      </p:sp>
      <p:sp>
        <p:nvSpPr>
          <p:cNvPr id="3076" name="Rectangle 1"/>
          <p:cNvSpPr>
            <a:spLocks noChangeArrowheads="1"/>
          </p:cNvSpPr>
          <p:nvPr/>
        </p:nvSpPr>
        <p:spPr bwMode="auto">
          <a:xfrm>
            <a:off x="91906" y="657213"/>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Dealers’ leverage </a:t>
            </a:r>
            <a:r>
              <a:rPr lang="en-GB" sz="1800" dirty="0" smtClean="0"/>
              <a:t>ratios </a:t>
            </a:r>
            <a:r>
              <a:rPr lang="en-GB" sz="1800" baseline="30000" dirty="0" smtClean="0"/>
              <a:t>(</a:t>
            </a:r>
            <a:r>
              <a:rPr lang="en-GB" sz="1800" baseline="30000" dirty="0"/>
              <a:t>a)(b</a:t>
            </a:r>
            <a:r>
              <a:rPr lang="en-GB" sz="1800" baseline="30000" dirty="0" smtClean="0"/>
              <a:t>)</a:t>
            </a:r>
            <a:endParaRPr lang="en-GB" altLang="en-US" sz="1800" baseline="30000" dirty="0"/>
          </a:p>
        </p:txBody>
      </p:sp>
      <p:pic>
        <p:nvPicPr>
          <p:cNvPr id="5122" name="Picture 2" descr="N:\SHARED\FSR\PNGs\Internet PNG and PDFs\8 - Market based finance - Resillience 2 (inc box 4,5)\Chart B.1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3824" y="1340769"/>
            <a:ext cx="6955708" cy="4146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30700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10882"/>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B.14</a:t>
            </a:r>
            <a:r>
              <a:rPr lang="en-US" altLang="en-US" sz="2400" dirty="0" smtClean="0">
                <a:solidFill>
                  <a:srgbClr val="660066"/>
                </a:solidFill>
                <a:latin typeface="Arial" charset="0"/>
              </a:rPr>
              <a:t> </a:t>
            </a:r>
            <a:r>
              <a:rPr lang="en-GB" sz="2400" dirty="0">
                <a:solidFill>
                  <a:srgbClr val="660066"/>
                </a:solidFill>
              </a:rPr>
              <a:t>Dealer inventories in sterling and US corporate bond markets have fallen</a:t>
            </a:r>
            <a:endParaRPr lang="en-US" altLang="en-US" sz="2400" dirty="0">
              <a:solidFill>
                <a:srgbClr val="660066"/>
              </a:solidFill>
            </a:endParaRPr>
          </a:p>
        </p:txBody>
      </p:sp>
      <p:sp>
        <p:nvSpPr>
          <p:cNvPr id="28674" name="Rectangle 2"/>
          <p:cNvSpPr>
            <a:spLocks noChangeArrowheads="1"/>
          </p:cNvSpPr>
          <p:nvPr/>
        </p:nvSpPr>
        <p:spPr bwMode="auto">
          <a:xfrm>
            <a:off x="36512" y="5571809"/>
            <a:ext cx="9144000" cy="1323439"/>
          </a:xfrm>
          <a:prstGeom prst="rect">
            <a:avLst/>
          </a:prstGeom>
          <a:noFill/>
          <a:ln w="9525">
            <a:noFill/>
            <a:miter lim="800000"/>
            <a:headEnd/>
            <a:tailEnd/>
          </a:ln>
          <a:effectLst/>
        </p:spPr>
        <p:txBody>
          <a:bodyPr anchor="ctr">
            <a:spAutoFit/>
          </a:bodyPr>
          <a:lstStyle/>
          <a:p>
            <a:endParaRPr lang="en-GB" sz="1000" dirty="0"/>
          </a:p>
          <a:p>
            <a:r>
              <a:rPr lang="en-GB" sz="1000" dirty="0"/>
              <a:t> Sources: Federal Reserve Bank of New York, FCA and Bank calculations</a:t>
            </a:r>
            <a:r>
              <a:rPr lang="en-GB" sz="1000" dirty="0" smtClean="0"/>
              <a:t>.</a:t>
            </a:r>
          </a:p>
          <a:p>
            <a:endParaRPr lang="en-GB" sz="1000" dirty="0"/>
          </a:p>
          <a:p>
            <a:pPr marL="228600" indent="-228600">
              <a:buAutoNum type="alphaLcParenBoth"/>
            </a:pPr>
            <a:r>
              <a:rPr lang="en-GB" sz="1000" dirty="0" smtClean="0"/>
              <a:t>Monthly </a:t>
            </a:r>
            <a:r>
              <a:rPr lang="en-GB" sz="1000" dirty="0"/>
              <a:t>moving average of cumulative change of US primary dealer net positions in US corporate bonds. Data from 2 November 2011 to 2 May 2018</a:t>
            </a:r>
            <a:r>
              <a:rPr lang="en-GB" sz="1000" dirty="0" smtClean="0"/>
              <a:t>.</a:t>
            </a:r>
          </a:p>
          <a:p>
            <a:pPr marL="228600" indent="-228600">
              <a:buAutoNum type="alphaLcParenBoth"/>
            </a:pPr>
            <a:r>
              <a:rPr lang="en-GB" sz="1000" dirty="0" smtClean="0"/>
              <a:t>Monthly </a:t>
            </a:r>
            <a:r>
              <a:rPr lang="en-GB" sz="1000" dirty="0"/>
              <a:t>moving average of cumulative change in dealers’ inventories of sterling corporate bonds. Cumulative inventory change calculations only include transactions reported by FCA-regulated dealers on a principal basis and in instruments issued more than three months ago. Duplicate, erroneous and outlier transactions have been removed on a best-endeavours basis. Data include intragroup transactions. Data from 2 November 2011 to 27 December 2017. Differences in this series to the November </a:t>
            </a:r>
            <a:r>
              <a:rPr lang="en-GB" sz="1000" i="1" dirty="0"/>
              <a:t>Report </a:t>
            </a:r>
            <a:r>
              <a:rPr lang="en-GB" sz="1000" dirty="0"/>
              <a:t>owe to an improvement in the set of eligible securities considered. </a:t>
            </a:r>
          </a:p>
        </p:txBody>
      </p:sp>
      <p:sp>
        <p:nvSpPr>
          <p:cNvPr id="3076" name="Rectangle 1"/>
          <p:cNvSpPr>
            <a:spLocks noChangeArrowheads="1"/>
          </p:cNvSpPr>
          <p:nvPr/>
        </p:nvSpPr>
        <p:spPr bwMode="auto">
          <a:xfrm>
            <a:off x="91906" y="841879"/>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Cumulative change in dealers’ inventories of sterling and US corporate bonds</a:t>
            </a:r>
            <a:endParaRPr lang="en-GB" altLang="en-US" sz="1800" baseline="30000" dirty="0"/>
          </a:p>
        </p:txBody>
      </p:sp>
      <p:pic>
        <p:nvPicPr>
          <p:cNvPr id="6146" name="Picture 2" descr="N:\SHARED\FSR\PNGs\Internet PNG and PDFs\8 - Market based finance - Resillience 2 (inc box 4,5)\Chart B.1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145" y="1547813"/>
            <a:ext cx="6190143" cy="4065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4412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195548"/>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B.15</a:t>
            </a:r>
            <a:r>
              <a:rPr lang="en-US" altLang="en-US" sz="2400" dirty="0" smtClean="0">
                <a:solidFill>
                  <a:srgbClr val="660066"/>
                </a:solidFill>
                <a:latin typeface="Arial" charset="0"/>
              </a:rPr>
              <a:t> </a:t>
            </a:r>
            <a:r>
              <a:rPr lang="en-GB" sz="2400" dirty="0">
                <a:solidFill>
                  <a:srgbClr val="660066"/>
                </a:solidFill>
              </a:rPr>
              <a:t>Term gilt repo rates for asset managers have fallen</a:t>
            </a:r>
            <a:endParaRPr lang="en-US" altLang="en-US" sz="2400" dirty="0">
              <a:solidFill>
                <a:srgbClr val="660066"/>
              </a:solidFill>
            </a:endParaRPr>
          </a:p>
        </p:txBody>
      </p:sp>
      <p:sp>
        <p:nvSpPr>
          <p:cNvPr id="28674" name="Rectangle 2"/>
          <p:cNvSpPr>
            <a:spLocks noChangeArrowheads="1"/>
          </p:cNvSpPr>
          <p:nvPr/>
        </p:nvSpPr>
        <p:spPr bwMode="auto">
          <a:xfrm>
            <a:off x="90201" y="5244925"/>
            <a:ext cx="9144000" cy="1477328"/>
          </a:xfrm>
          <a:prstGeom prst="rect">
            <a:avLst/>
          </a:prstGeom>
          <a:noFill/>
          <a:ln w="9525">
            <a:noFill/>
            <a:miter lim="800000"/>
            <a:headEnd/>
            <a:tailEnd/>
          </a:ln>
          <a:effectLst/>
        </p:spPr>
        <p:txBody>
          <a:bodyPr anchor="ctr">
            <a:spAutoFit/>
          </a:bodyPr>
          <a:lstStyle/>
          <a:p>
            <a:endParaRPr lang="en-GB" sz="1000" dirty="0"/>
          </a:p>
          <a:p>
            <a:r>
              <a:rPr lang="en-GB" sz="1000" dirty="0"/>
              <a:t>Sources: Data collected from a number of UK asset managers, Bank of England Sterling Money Market data collection and Bank calculations</a:t>
            </a:r>
            <a:r>
              <a:rPr lang="en-GB" sz="1000" dirty="0" smtClean="0"/>
              <a:t>.</a:t>
            </a:r>
          </a:p>
          <a:p>
            <a:endParaRPr lang="en-GB" sz="1000" dirty="0"/>
          </a:p>
          <a:p>
            <a:pPr marL="228600" indent="-228600">
              <a:buAutoNum type="alphaLcParenBoth"/>
            </a:pPr>
            <a:r>
              <a:rPr lang="en-GB" sz="1000" dirty="0" smtClean="0"/>
              <a:t>Prior </a:t>
            </a:r>
            <a:r>
              <a:rPr lang="en-GB" sz="1000" dirty="0"/>
              <a:t>to March 2016, data were submitted to BIS CGFS Study Group by a number of UK asset managers. Data thereafter are from Bank of England Sterling Money Market data collection, and the calculation is based on 20-day moving average</a:t>
            </a:r>
            <a:r>
              <a:rPr lang="en-GB" sz="1000" dirty="0" smtClean="0"/>
              <a:t>.</a:t>
            </a:r>
          </a:p>
          <a:p>
            <a:pPr marL="228600" indent="-228600">
              <a:buAutoNum type="alphaLcParenBoth"/>
            </a:pPr>
            <a:r>
              <a:rPr lang="en-GB" sz="1000" dirty="0" smtClean="0"/>
              <a:t>After </a:t>
            </a:r>
            <a:r>
              <a:rPr lang="en-GB" sz="1000" dirty="0"/>
              <a:t>March 2016, selected asset managers include hedge funds. </a:t>
            </a:r>
            <a:endParaRPr lang="en-GB" sz="1000" dirty="0" smtClean="0"/>
          </a:p>
          <a:p>
            <a:pPr marL="228600" indent="-228600">
              <a:buAutoNum type="alphaLcParenBoth"/>
            </a:pPr>
            <a:r>
              <a:rPr lang="en-GB" sz="1000" dirty="0" smtClean="0"/>
              <a:t>Expected </a:t>
            </a:r>
            <a:r>
              <a:rPr lang="en-GB" sz="1000" dirty="0"/>
              <a:t>policy interest rates are measured by three-month and six-month spot overnight indexed swap rates</a:t>
            </a:r>
            <a:r>
              <a:rPr lang="en-GB" sz="1000" dirty="0" smtClean="0"/>
              <a:t>.</a:t>
            </a:r>
          </a:p>
          <a:p>
            <a:pPr marL="228600" indent="-228600">
              <a:buAutoNum type="alphaLcParenBoth"/>
            </a:pPr>
            <a:r>
              <a:rPr lang="en-GB" sz="1000" dirty="0" smtClean="0"/>
              <a:t>After </a:t>
            </a:r>
            <a:r>
              <a:rPr lang="en-GB" sz="1000" dirty="0"/>
              <a:t>March 2016, data include repo with original maturity between 50 and 70 business days. Prior to March 2016, data include three-month and four-month maturities. </a:t>
            </a:r>
            <a:endParaRPr lang="en-GB" sz="1000" dirty="0" smtClean="0"/>
          </a:p>
          <a:p>
            <a:pPr marL="228600" indent="-228600">
              <a:buAutoNum type="alphaLcParenBoth"/>
            </a:pPr>
            <a:r>
              <a:rPr lang="en-GB" sz="1000" dirty="0" smtClean="0"/>
              <a:t>After </a:t>
            </a:r>
            <a:r>
              <a:rPr lang="en-GB" sz="1000" dirty="0"/>
              <a:t>March 2016, data include repo with original maturity between 100 and 140 business days. </a:t>
            </a:r>
          </a:p>
        </p:txBody>
      </p:sp>
      <p:sp>
        <p:nvSpPr>
          <p:cNvPr id="3076" name="Rectangle 1"/>
          <p:cNvSpPr>
            <a:spLocks noChangeArrowheads="1"/>
          </p:cNvSpPr>
          <p:nvPr/>
        </p:nvSpPr>
        <p:spPr bwMode="auto">
          <a:xfrm>
            <a:off x="91906" y="703379"/>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Term gilt repo rates paid by selected asset managers in excess of expectations of policy interest </a:t>
            </a:r>
            <a:r>
              <a:rPr lang="en-GB" sz="1800" dirty="0" smtClean="0"/>
              <a:t>rates </a:t>
            </a:r>
            <a:r>
              <a:rPr lang="en-GB" sz="1800" baseline="30000" dirty="0" smtClean="0"/>
              <a:t>(</a:t>
            </a:r>
            <a:r>
              <a:rPr lang="en-GB" sz="1800" baseline="30000" dirty="0"/>
              <a:t>a)(b)(c)</a:t>
            </a:r>
            <a:endParaRPr lang="en-GB" altLang="en-US" sz="1800" baseline="30000" dirty="0"/>
          </a:p>
        </p:txBody>
      </p:sp>
      <p:pic>
        <p:nvPicPr>
          <p:cNvPr id="7170" name="Picture 2" descr="N:\SHARED\FSR\PNGs\Internet PNG and PDFs\8 - Market based finance - Resillience 2 (inc box 4,5)\Chart B.1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770" y="1146830"/>
            <a:ext cx="6282574" cy="4098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07048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10882"/>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B.16</a:t>
            </a:r>
            <a:r>
              <a:rPr lang="en-US" altLang="en-US" sz="2400" dirty="0" smtClean="0">
                <a:solidFill>
                  <a:srgbClr val="660066"/>
                </a:solidFill>
                <a:latin typeface="Arial" charset="0"/>
              </a:rPr>
              <a:t> </a:t>
            </a:r>
            <a:r>
              <a:rPr lang="en-GB" sz="2400" dirty="0">
                <a:solidFill>
                  <a:srgbClr val="660066"/>
                </a:solidFill>
              </a:rPr>
              <a:t>The volume of outstanding gilt repo has grown since early 2016</a:t>
            </a:r>
            <a:endParaRPr lang="en-US" altLang="en-US" sz="2400" dirty="0">
              <a:solidFill>
                <a:srgbClr val="660066"/>
              </a:solidFill>
            </a:endParaRPr>
          </a:p>
        </p:txBody>
      </p:sp>
      <p:sp>
        <p:nvSpPr>
          <p:cNvPr id="28674" name="Rectangle 2"/>
          <p:cNvSpPr>
            <a:spLocks noChangeArrowheads="1"/>
          </p:cNvSpPr>
          <p:nvPr/>
        </p:nvSpPr>
        <p:spPr bwMode="auto">
          <a:xfrm>
            <a:off x="110162" y="5733256"/>
            <a:ext cx="9144000" cy="1015663"/>
          </a:xfrm>
          <a:prstGeom prst="rect">
            <a:avLst/>
          </a:prstGeom>
          <a:noFill/>
          <a:ln w="9525">
            <a:noFill/>
            <a:miter lim="800000"/>
            <a:headEnd/>
            <a:tailEnd/>
          </a:ln>
          <a:effectLst/>
        </p:spPr>
        <p:txBody>
          <a:bodyPr anchor="ctr">
            <a:spAutoFit/>
          </a:bodyPr>
          <a:lstStyle/>
          <a:p>
            <a:endParaRPr lang="en-GB" sz="1000" dirty="0"/>
          </a:p>
          <a:p>
            <a:r>
              <a:rPr lang="en-GB" sz="1000" dirty="0"/>
              <a:t>Sources: Data collected from a number of UK asset managers, Bank of England Sterling Money Market data collection and Bank calculations</a:t>
            </a:r>
            <a:r>
              <a:rPr lang="en-GB" sz="1000" dirty="0" smtClean="0"/>
              <a:t>.</a:t>
            </a:r>
          </a:p>
          <a:p>
            <a:endParaRPr lang="en-GB" sz="1000" dirty="0"/>
          </a:p>
          <a:p>
            <a:pPr marL="228600" indent="-228600">
              <a:buAutoNum type="alphaLcParenBoth"/>
            </a:pPr>
            <a:r>
              <a:rPr lang="en-GB" sz="1000" dirty="0" smtClean="0"/>
              <a:t>The </a:t>
            </a:r>
            <a:r>
              <a:rPr lang="en-GB" sz="1000" dirty="0"/>
              <a:t>volume of outstanding repo from bilateral netted activity (based on transactions between dealers and clients, with same maturity date) is an estimation of the maximum value that can be netted between the counterparties, if netting was agreed and agreements existed between the relevant counterparties</a:t>
            </a:r>
            <a:r>
              <a:rPr lang="en-GB" sz="1000" dirty="0" smtClean="0"/>
              <a:t>.</a:t>
            </a:r>
          </a:p>
          <a:p>
            <a:endParaRPr lang="en-GB" sz="1000" dirty="0"/>
          </a:p>
        </p:txBody>
      </p:sp>
      <p:sp>
        <p:nvSpPr>
          <p:cNvPr id="3076" name="Rectangle 1"/>
          <p:cNvSpPr>
            <a:spLocks noChangeArrowheads="1"/>
          </p:cNvSpPr>
          <p:nvPr/>
        </p:nvSpPr>
        <p:spPr bwMode="auto">
          <a:xfrm>
            <a:off x="91906" y="84187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Decomposition of growth in outstanding stock of gilt repo and reverse repo</a:t>
            </a:r>
            <a:endParaRPr lang="en-GB" altLang="en-US" sz="1800" baseline="30000" dirty="0"/>
          </a:p>
        </p:txBody>
      </p:sp>
      <p:pic>
        <p:nvPicPr>
          <p:cNvPr id="8194" name="Picture 2" descr="N:\SHARED\FSR\PNGs\Internet PNG and PDFs\8 - Market based finance - Resillience 2 (inc box 4,5)\Chart B.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356730"/>
            <a:ext cx="5467640" cy="4016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72531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TotalTime>
  <Words>1294</Words>
  <Application>Microsoft Office PowerPoint</Application>
  <PresentationFormat>On-screen Show (4:3)</PresentationFormat>
  <Paragraphs>83</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 Part B:   Market-based finance resilience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Box 4:   Measuring risks from leverage in the non-bank financial system</vt:lpstr>
      <vt:lpstr>PowerPoint Presentation</vt:lpstr>
      <vt:lpstr>PowerPoint Presentation</vt:lpstr>
      <vt:lpstr> Box 5:   Financial stability risks around Libor</vt:lpstr>
      <vt:lpstr>PowerPoint Presentation</vt:lpstr>
    </vt:vector>
  </TitlesOfParts>
  <Company>Bank of England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Part B:   Resilience of the UK financial system – Banking Sector</dc:title>
  <dc:creator>Savva, Stacey</dc:creator>
  <cp:lastModifiedBy>Munroe, Rosie</cp:lastModifiedBy>
  <cp:revision>22</cp:revision>
  <dcterms:created xsi:type="dcterms:W3CDTF">2017-06-26T10:35:02Z</dcterms:created>
  <dcterms:modified xsi:type="dcterms:W3CDTF">2018-06-26T19:34:31Z</dcterms:modified>
</cp:coreProperties>
</file>