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80" y="-588"/>
      </p:cViewPr>
      <p:guideLst>
        <p:guide orient="horz" pos="2160"/>
        <p:guide pos="70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3822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E28EB5-788A-413B-B600-018285170888}" type="datetimeFigureOut">
              <a:rPr lang="en-GB" smtClean="0"/>
              <a:t>26/06/2018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A679CF-994F-4A76-BA0E-3280486EC6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7771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A679CF-994F-4A76-BA0E-3280486EC6E8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87360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A679CF-994F-4A76-BA0E-3280486EC6E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87360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A679CF-994F-4A76-BA0E-3280486EC6E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87360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A679CF-994F-4A76-BA0E-3280486EC6E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87360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A679CF-994F-4A76-BA0E-3280486EC6E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87360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A679CF-994F-4A76-BA0E-3280486EC6E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8736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2918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4115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1186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5420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946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26/06/2018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881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26/06/2018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9366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26/06/2018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1892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26/06/2018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1729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26/06/2018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6196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26/06/2018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0987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D0CEDC-D464-4A1F-AA66-9F9559FFD4ED}" type="datetimeFigureOut">
              <a:rPr lang="en-GB" smtClean="0"/>
              <a:t>26/06/2018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888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altLang="en-US" sz="7200" dirty="0">
                <a:solidFill>
                  <a:srgbClr val="660066"/>
                </a:solidFill>
              </a:rPr>
              <a:t>Part </a:t>
            </a:r>
            <a:r>
              <a:rPr lang="en-GB" altLang="en-US" sz="7200" dirty="0" smtClean="0">
                <a:solidFill>
                  <a:srgbClr val="660066"/>
                </a:solidFill>
              </a:rPr>
              <a:t>A:  </a:t>
            </a:r>
            <a:r>
              <a:rPr lang="en-GB" altLang="en-US" sz="7200" dirty="0">
                <a:solidFill>
                  <a:srgbClr val="660066"/>
                </a:solidFill>
              </a:rPr>
              <a:t/>
            </a:r>
            <a:br>
              <a:rPr lang="en-GB" altLang="en-US" sz="7200" dirty="0">
                <a:solidFill>
                  <a:srgbClr val="660066"/>
                </a:solidFill>
              </a:rPr>
            </a:br>
            <a:r>
              <a:rPr lang="en-GB" sz="7200" dirty="0" smtClean="0">
                <a:solidFill>
                  <a:srgbClr val="660066"/>
                </a:solidFill>
              </a:rPr>
              <a:t>Other global vulnerabilities</a:t>
            </a:r>
            <a:endParaRPr lang="en-GB" sz="72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97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118373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A.26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sz="2400" dirty="0">
                <a:solidFill>
                  <a:srgbClr val="660066"/>
                </a:solidFill>
              </a:rPr>
              <a:t>Government bond spreads rose sharply in Italy in late May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7150" y="5842017"/>
            <a:ext cx="91440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Thomson Reuters </a:t>
            </a:r>
            <a:r>
              <a:rPr lang="en-GB" sz="1000" dirty="0" err="1"/>
              <a:t>Datastream</a:t>
            </a:r>
            <a:r>
              <a:rPr lang="en-GB" sz="1000" dirty="0"/>
              <a:t> and Bank calculations</a:t>
            </a:r>
            <a:r>
              <a:rPr lang="en-GB" sz="1000" dirty="0" smtClean="0"/>
              <a:t>.</a:t>
            </a:r>
            <a:br>
              <a:rPr lang="en-GB" sz="1000" dirty="0" smtClean="0"/>
            </a:br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Last </a:t>
            </a:r>
            <a:r>
              <a:rPr lang="en-GB" sz="1000" dirty="0"/>
              <a:t>data point is 15 June 2018</a:t>
            </a:r>
            <a:r>
              <a:rPr lang="en-GB" sz="1000" dirty="0" smtClean="0"/>
              <a:t>.</a:t>
            </a: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0" y="472897"/>
            <a:ext cx="91805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Spreads between yields on government bonds of selected euro-area countries and German bunds</a:t>
            </a:r>
            <a:r>
              <a:rPr lang="en-GB" sz="1800" baseline="30000" dirty="0"/>
              <a:t>(a)</a:t>
            </a:r>
            <a:endParaRPr lang="en-GB" altLang="en-US" sz="1800" baseline="30000" dirty="0"/>
          </a:p>
        </p:txBody>
      </p:sp>
      <p:pic>
        <p:nvPicPr>
          <p:cNvPr id="2" name="Picture 2" descr="N:\SHARED\FSR\PNGs\Internet PNG and PDFs\4 - Global risks\Chart A.26 - FSR June 201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040899"/>
            <a:ext cx="7235352" cy="4432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53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-66293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A.27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sz="2400" dirty="0">
                <a:solidFill>
                  <a:srgbClr val="660066"/>
                </a:solidFill>
              </a:rPr>
              <a:t>UK banks have large exposures to the euro area, </a:t>
            </a:r>
            <a:r>
              <a:rPr lang="en-GB" sz="2400" dirty="0" smtClean="0">
                <a:solidFill>
                  <a:srgbClr val="660066"/>
                </a:solidFill>
              </a:rPr>
              <a:t>the US </a:t>
            </a:r>
            <a:r>
              <a:rPr lang="en-GB" sz="2400" dirty="0">
                <a:solidFill>
                  <a:srgbClr val="660066"/>
                </a:solidFill>
              </a:rPr>
              <a:t>and China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7150" y="5995905"/>
            <a:ext cx="91440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Bank of England, SNL Financial and Bank calculations. </a:t>
            </a:r>
            <a:endParaRPr lang="en-GB" sz="1000" dirty="0" smtClean="0"/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0" y="611396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UK banks’ claims on selected countries and regions</a:t>
            </a:r>
            <a:endParaRPr lang="en-GB" altLang="en-US" sz="1800" baseline="30000" dirty="0"/>
          </a:p>
        </p:txBody>
      </p:sp>
      <p:pic>
        <p:nvPicPr>
          <p:cNvPr id="2" name="Picture 2" descr="N:\SHARED\FSR\PNGs\Internet PNG and PDFs\4 - Global risks\Chart A.27 - FSR June 201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347005"/>
            <a:ext cx="5978158" cy="4271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763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-66293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A.28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sz="2400" dirty="0">
                <a:solidFill>
                  <a:srgbClr val="660066"/>
                </a:solidFill>
              </a:rPr>
              <a:t>Countries that underwent sharp credit booms </a:t>
            </a:r>
            <a:r>
              <a:rPr lang="en-GB" sz="2400" dirty="0" smtClean="0">
                <a:solidFill>
                  <a:srgbClr val="660066"/>
                </a:solidFill>
              </a:rPr>
              <a:t>have often </a:t>
            </a:r>
            <a:r>
              <a:rPr lang="en-GB" sz="2400" dirty="0">
                <a:solidFill>
                  <a:srgbClr val="660066"/>
                </a:solidFill>
              </a:rPr>
              <a:t>experienced a crisis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7150" y="5842016"/>
            <a:ext cx="91440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BIS total credit statistics and Bank calculations. </a:t>
            </a:r>
            <a:r>
              <a:rPr lang="en-GB" sz="1000" dirty="0" smtClean="0"/>
              <a:t/>
            </a:r>
            <a:br>
              <a:rPr lang="en-GB" sz="1000" dirty="0" smtClean="0"/>
            </a:br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Includes </a:t>
            </a:r>
            <a:r>
              <a:rPr lang="en-GB" sz="1000" dirty="0"/>
              <a:t>lending to households and non-financial corporations by all sectors at market value as a percentage of GDP, adjusted for breaks</a:t>
            </a:r>
            <a:r>
              <a:rPr lang="en-GB" sz="1000" dirty="0" smtClean="0"/>
              <a:t>. </a:t>
            </a: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0" y="611396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Private non-financial sector debt</a:t>
            </a:r>
            <a:r>
              <a:rPr lang="en-GB" sz="1800" baseline="30000" dirty="0"/>
              <a:t>(a)</a:t>
            </a:r>
            <a:endParaRPr lang="en-GB" altLang="en-US" sz="1800" baseline="30000" dirty="0"/>
          </a:p>
        </p:txBody>
      </p:sp>
      <p:pic>
        <p:nvPicPr>
          <p:cNvPr id="3" name="Picture 2" descr="N:\SHARED\FSR\PNGs\Internet PNG and PDFs\4 - Global risks\Chart A.28 - FSR June 201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9706" y="1700808"/>
            <a:ext cx="5966493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0863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118373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A.29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sz="2400" dirty="0">
                <a:solidFill>
                  <a:srgbClr val="660066"/>
                </a:solidFill>
              </a:rPr>
              <a:t>Growth in shadow financing activities in China </a:t>
            </a:r>
            <a:r>
              <a:rPr lang="en-GB" sz="2400" dirty="0" smtClean="0">
                <a:solidFill>
                  <a:srgbClr val="660066"/>
                </a:solidFill>
              </a:rPr>
              <a:t>has slowed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6512" y="5812522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CEIC and Bank calculations</a:t>
            </a:r>
            <a:r>
              <a:rPr lang="en-GB" sz="1000" dirty="0" smtClean="0"/>
              <a:t>.</a:t>
            </a:r>
            <a:br>
              <a:rPr lang="en-GB" sz="1000" dirty="0" smtClean="0"/>
            </a:br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Bank </a:t>
            </a:r>
            <a:r>
              <a:rPr lang="en-GB" sz="1000" dirty="0"/>
              <a:t>lending includes: local and foreign currency </a:t>
            </a:r>
            <a:r>
              <a:rPr lang="en-GB" sz="1000" dirty="0" smtClean="0"/>
              <a:t>loans.</a:t>
            </a:r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Shadow </a:t>
            </a:r>
            <a:r>
              <a:rPr lang="en-GB" sz="1000" dirty="0"/>
              <a:t>credit includes: trust and entrusted loans, P2P lending, and Wealth Management </a:t>
            </a:r>
            <a:r>
              <a:rPr lang="en-GB" sz="1000" dirty="0" smtClean="0"/>
              <a:t>Product investments </a:t>
            </a:r>
            <a:r>
              <a:rPr lang="en-GB" sz="1000" dirty="0"/>
              <a:t>in bond market funds and Trusts investments into bonds</a:t>
            </a:r>
            <a:r>
              <a:rPr lang="en-GB" sz="1000" dirty="0" smtClean="0"/>
              <a:t>.</a:t>
            </a:r>
            <a:endParaRPr lang="en-GB" sz="1000" dirty="0"/>
          </a:p>
          <a:p>
            <a:endParaRPr lang="en-GB" sz="1000" dirty="0" smtClean="0"/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0" y="611396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Growth of conventional bank loans and shadow financing</a:t>
            </a:r>
            <a:endParaRPr lang="en-GB" altLang="en-US" sz="1800" baseline="30000" dirty="0"/>
          </a:p>
        </p:txBody>
      </p:sp>
      <p:pic>
        <p:nvPicPr>
          <p:cNvPr id="2" name="Picture 2" descr="N:\SHARED\FSR\PNGs\Internet PNG and PDFs\4 - Global risks\Chart A.29 - FSR June 201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7500" y="1196752"/>
            <a:ext cx="5719096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0388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118373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A.30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sz="2400" dirty="0">
                <a:solidFill>
                  <a:srgbClr val="660066"/>
                </a:solidFill>
              </a:rPr>
              <a:t>Lending growth in China has slowed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6512" y="5966409"/>
            <a:ext cx="91440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CEIC and Bank calculations. </a:t>
            </a:r>
            <a:r>
              <a:rPr lang="en-GB" sz="1000" dirty="0" smtClean="0"/>
              <a:t/>
            </a:r>
            <a:br>
              <a:rPr lang="en-GB" sz="1000" dirty="0" smtClean="0"/>
            </a:br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Adjusted </a:t>
            </a:r>
            <a:r>
              <a:rPr lang="en-GB" sz="1000" dirty="0"/>
              <a:t>TSF allows for the statistical effect of replacing local government borrowing via financing vehicles with the issuance of municipal bonds</a:t>
            </a:r>
            <a:r>
              <a:rPr lang="en-GB" sz="1000" dirty="0" smtClean="0"/>
              <a:t>.</a:t>
            </a: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0" y="611396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Growth of total social financing (TSF) and nominal GDP</a:t>
            </a:r>
            <a:endParaRPr lang="en-GB" altLang="en-US" sz="1800" baseline="30000" dirty="0"/>
          </a:p>
        </p:txBody>
      </p:sp>
      <p:pic>
        <p:nvPicPr>
          <p:cNvPr id="2" name="Picture 2" descr="N:\SHARED\FSR\PNGs\Internet PNG and PDFs\4 - Global risks\Chart A.30 - FSR June 201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4383" y="1107683"/>
            <a:ext cx="6778179" cy="3977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730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-66293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Figure A.1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sz="2400" dirty="0">
                <a:solidFill>
                  <a:srgbClr val="660066"/>
                </a:solidFill>
              </a:rPr>
              <a:t>China is now deeply embedded in international </a:t>
            </a:r>
            <a:r>
              <a:rPr lang="en-GB" sz="2400" dirty="0" smtClean="0">
                <a:solidFill>
                  <a:srgbClr val="660066"/>
                </a:solidFill>
              </a:rPr>
              <a:t>trade networks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6512" y="5812521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IMF Direction of Trade Statistics</a:t>
            </a:r>
            <a:r>
              <a:rPr lang="en-GB" sz="1000" dirty="0" smtClean="0"/>
              <a:t>.</a:t>
            </a:r>
            <a:br>
              <a:rPr lang="en-GB" sz="1000" dirty="0" smtClean="0"/>
            </a:br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Line </a:t>
            </a:r>
            <a:r>
              <a:rPr lang="en-GB" sz="1000" dirty="0"/>
              <a:t>thickness is proportional to total goods trade between regions. Circle size is proportional </a:t>
            </a:r>
            <a:r>
              <a:rPr lang="en-GB" sz="1000" dirty="0" smtClean="0"/>
              <a:t>to regions</a:t>
            </a:r>
            <a:r>
              <a:rPr lang="en-GB" sz="1000" dirty="0"/>
              <a:t>’ total goods trade with the other regions shown in the chart. Pink line denotes the </a:t>
            </a:r>
            <a:r>
              <a:rPr lang="en-GB" sz="1000" dirty="0" smtClean="0"/>
              <a:t>UK’s direct </a:t>
            </a:r>
            <a:r>
              <a:rPr lang="en-GB" sz="1000" dirty="0"/>
              <a:t>trade links with China and Hong Kong, and the blue and red lines illustrate the UK’s </a:t>
            </a:r>
            <a:r>
              <a:rPr lang="en-GB" sz="1000" dirty="0" smtClean="0"/>
              <a:t>indirect links </a:t>
            </a:r>
            <a:r>
              <a:rPr lang="en-GB" sz="1000" dirty="0"/>
              <a:t>to China and Hong Kong via the euro area. Data based on nominal 2017 US dollars</a:t>
            </a:r>
            <a:r>
              <a:rPr lang="en-GB" sz="1000" dirty="0" smtClean="0"/>
              <a:t>.</a:t>
            </a: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0" y="611396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Network of global goods trade, 2017</a:t>
            </a:r>
            <a:r>
              <a:rPr lang="en-GB" sz="1800" baseline="30000" dirty="0"/>
              <a:t>(a)</a:t>
            </a:r>
            <a:endParaRPr lang="en-GB" altLang="en-US" sz="1800" baseline="30000" dirty="0"/>
          </a:p>
        </p:txBody>
      </p:sp>
      <p:pic>
        <p:nvPicPr>
          <p:cNvPr id="6146" name="Picture 2" descr="N:\SHARED\FSR\PNGs\Internet PNG and PDFs\4 - Global risks\Figure A.1 - FSR june 201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80728"/>
            <a:ext cx="6532518" cy="4894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034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188</Words>
  <Application>Microsoft Office PowerPoint</Application>
  <PresentationFormat>On-screen Show (4:3)</PresentationFormat>
  <Paragraphs>31</Paragraphs>
  <Slides>7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Part A:   Other global vulnerabilities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Bank of England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 A:   CCyB</dc:title>
  <dc:creator>Savva, Stacey</dc:creator>
  <cp:lastModifiedBy>Savva, Stacey</cp:lastModifiedBy>
  <cp:revision>18</cp:revision>
  <dcterms:created xsi:type="dcterms:W3CDTF">2017-06-26T11:26:34Z</dcterms:created>
  <dcterms:modified xsi:type="dcterms:W3CDTF">2018-06-26T16:05:42Z</dcterms:modified>
</cp:coreProperties>
</file>