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1"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33" d="100"/>
          <a:sy n="133" d="100"/>
        </p:scale>
        <p:origin x="-137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AB7BE47-EE20-4B12-B154-1482DAA429E1}"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1674715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AB7BE47-EE20-4B12-B154-1482DAA429E1}"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2830511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AB7BE47-EE20-4B12-B154-1482DAA429E1}"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217573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AB7BE47-EE20-4B12-B154-1482DAA429E1}"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787471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B7BE47-EE20-4B12-B154-1482DAA429E1}"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2629310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AB7BE47-EE20-4B12-B154-1482DAA429E1}"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102006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AB7BE47-EE20-4B12-B154-1482DAA429E1}" type="datetimeFigureOut">
              <a:rPr lang="en-GB" smtClean="0"/>
              <a:t>26/06/2018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2810755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AB7BE47-EE20-4B12-B154-1482DAA429E1}" type="datetimeFigureOut">
              <a:rPr lang="en-GB" smtClean="0"/>
              <a:t>26/06/2018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3422371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B7BE47-EE20-4B12-B154-1482DAA429E1}" type="datetimeFigureOut">
              <a:rPr lang="en-GB" smtClean="0"/>
              <a:t>26/06/2018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1645422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7BE47-EE20-4B12-B154-1482DAA429E1}"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1707178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B7BE47-EE20-4B12-B154-1482DAA429E1}"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6F3C3C-888E-46D3-8247-C71315996F95}" type="slidenum">
              <a:rPr lang="en-GB" smtClean="0"/>
              <a:t>‹#›</a:t>
            </a:fld>
            <a:endParaRPr lang="en-GB"/>
          </a:p>
        </p:txBody>
      </p:sp>
    </p:spTree>
    <p:extLst>
      <p:ext uri="{BB962C8B-B14F-4D97-AF65-F5344CB8AC3E}">
        <p14:creationId xmlns:p14="http://schemas.microsoft.com/office/powerpoint/2010/main" val="1461877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B7BE47-EE20-4B12-B154-1482DAA429E1}" type="datetimeFigureOut">
              <a:rPr lang="en-GB" smtClean="0"/>
              <a:t>26/06/2018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6F3C3C-888E-46D3-8247-C71315996F95}" type="slidenum">
              <a:rPr lang="en-GB" smtClean="0"/>
              <a:t>‹#›</a:t>
            </a:fld>
            <a:endParaRPr lang="en-GB"/>
          </a:p>
        </p:txBody>
      </p:sp>
    </p:spTree>
    <p:extLst>
      <p:ext uri="{BB962C8B-B14F-4D97-AF65-F5344CB8AC3E}">
        <p14:creationId xmlns:p14="http://schemas.microsoft.com/office/powerpoint/2010/main" val="2440071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6600" dirty="0" smtClean="0">
                <a:solidFill>
                  <a:srgbClr val="660066"/>
                </a:solidFill>
              </a:rPr>
              <a:t/>
            </a:r>
            <a:br>
              <a:rPr lang="en-GB" altLang="en-US" sz="6600" dirty="0" smtClean="0">
                <a:solidFill>
                  <a:srgbClr val="660066"/>
                </a:solidFill>
              </a:rPr>
            </a:br>
            <a:r>
              <a:rPr lang="en-GB" altLang="en-US" sz="6600" dirty="0" smtClean="0">
                <a:solidFill>
                  <a:srgbClr val="660066"/>
                </a:solidFill>
              </a:rPr>
              <a:t>Part </a:t>
            </a:r>
            <a:r>
              <a:rPr lang="en-GB" altLang="en-US" sz="6600" dirty="0">
                <a:solidFill>
                  <a:srgbClr val="660066"/>
                </a:solidFill>
              </a:rPr>
              <a:t>A:  </a:t>
            </a:r>
            <a:br>
              <a:rPr lang="en-GB" altLang="en-US" sz="6600" dirty="0">
                <a:solidFill>
                  <a:srgbClr val="660066"/>
                </a:solidFill>
              </a:rPr>
            </a:br>
            <a:r>
              <a:rPr lang="en-GB" altLang="en-US" sz="6600" dirty="0">
                <a:solidFill>
                  <a:srgbClr val="660066"/>
                </a:solidFill>
              </a:rPr>
              <a:t>Overview of risks to UK financial stability </a:t>
            </a:r>
            <a:r>
              <a:rPr lang="en-GB" altLang="en-US" sz="6600" dirty="0" smtClean="0">
                <a:solidFill>
                  <a:srgbClr val="660066"/>
                </a:solidFill>
              </a:rPr>
              <a:t>and </a:t>
            </a:r>
            <a:r>
              <a:rPr lang="en-GB" altLang="en-US" sz="6600" dirty="0">
                <a:solidFill>
                  <a:srgbClr val="660066"/>
                </a:solidFill>
              </a:rPr>
              <a:t>UK countercyclical capital </a:t>
            </a:r>
            <a:r>
              <a:rPr lang="en-GB" altLang="en-US" sz="6600" dirty="0" smtClean="0">
                <a:solidFill>
                  <a:srgbClr val="660066"/>
                </a:solidFill>
              </a:rPr>
              <a:t>buffer rate decision</a:t>
            </a:r>
            <a:endParaRPr lang="en-GB" sz="6600" dirty="0">
              <a:solidFill>
                <a:srgbClr val="660066"/>
              </a:solidFill>
            </a:endParaRPr>
          </a:p>
        </p:txBody>
      </p:sp>
    </p:spTree>
    <p:extLst>
      <p:ext uri="{BB962C8B-B14F-4D97-AF65-F5344CB8AC3E}">
        <p14:creationId xmlns:p14="http://schemas.microsoft.com/office/powerpoint/2010/main" val="20625002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287"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A.8</a:t>
            </a:r>
            <a:r>
              <a:rPr lang="en-US" altLang="en-US" sz="2400" dirty="0" smtClean="0">
                <a:solidFill>
                  <a:srgbClr val="660066"/>
                </a:solidFill>
                <a:latin typeface="Arial" charset="0"/>
              </a:rPr>
              <a:t> </a:t>
            </a:r>
            <a:r>
              <a:rPr lang="en-GB" altLang="en-US" sz="2400" dirty="0">
                <a:solidFill>
                  <a:srgbClr val="660066"/>
                </a:solidFill>
              </a:rPr>
              <a:t>Quoted spreads on new mortgage lending have narrowed since mid-2016</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56792" y="910346"/>
            <a:ext cx="92970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Mortgage rates on new owner-occupier two-year fixed-rate mortgages relative to risk-free </a:t>
            </a:r>
            <a:r>
              <a:rPr lang="en-GB" sz="1800" dirty="0" smtClean="0"/>
              <a:t>rates </a:t>
            </a:r>
            <a:r>
              <a:rPr lang="en-GB" sz="1800" baseline="30000" dirty="0" smtClean="0"/>
              <a:t>(</a:t>
            </a:r>
            <a:r>
              <a:rPr lang="en-GB" sz="1800" baseline="30000" dirty="0"/>
              <a:t>a)</a:t>
            </a:r>
            <a:endParaRPr lang="en-GB" altLang="en-US" sz="1800" baseline="30000" dirty="0"/>
          </a:p>
        </p:txBody>
      </p:sp>
      <p:sp>
        <p:nvSpPr>
          <p:cNvPr id="8" name="Rectangle 2"/>
          <p:cNvSpPr>
            <a:spLocks noChangeArrowheads="1"/>
          </p:cNvSpPr>
          <p:nvPr/>
        </p:nvSpPr>
        <p:spPr bwMode="auto">
          <a:xfrm>
            <a:off x="116556" y="5852487"/>
            <a:ext cx="9144001" cy="1015663"/>
          </a:xfrm>
          <a:prstGeom prst="rect">
            <a:avLst/>
          </a:prstGeom>
          <a:noFill/>
          <a:ln w="9525">
            <a:noFill/>
            <a:miter lim="800000"/>
            <a:headEnd/>
            <a:tailEnd/>
          </a:ln>
          <a:effectLst/>
        </p:spPr>
        <p:txBody>
          <a:bodyPr anchor="ctr">
            <a:spAutoFit/>
          </a:bodyPr>
          <a:lstStyle/>
          <a:p>
            <a:r>
              <a:rPr lang="en-GB" sz="1000" dirty="0"/>
              <a:t>Sources: Bank of England, FCA Product Sales Database and Bank calculations</a:t>
            </a:r>
            <a:r>
              <a:rPr lang="en-GB" sz="1000" dirty="0" smtClean="0"/>
              <a:t>.</a:t>
            </a:r>
          </a:p>
          <a:p>
            <a:endParaRPr lang="en-GB" sz="1000" dirty="0"/>
          </a:p>
          <a:p>
            <a:pPr marL="228600" indent="-228600">
              <a:buAutoNum type="alphaLcParenBoth"/>
            </a:pPr>
            <a:r>
              <a:rPr lang="en-GB" sz="1000" dirty="0" smtClean="0"/>
              <a:t>Spreads </a:t>
            </a:r>
            <a:r>
              <a:rPr lang="en-GB" sz="1000" dirty="0"/>
              <a:t>are taken relative to the risk-free rate of the same maturity</a:t>
            </a:r>
            <a:r>
              <a:rPr lang="en-GB" sz="1000" dirty="0" smtClean="0"/>
              <a:t>.</a:t>
            </a:r>
          </a:p>
          <a:p>
            <a:pPr marL="228600" indent="-228600">
              <a:buAutoNum type="alphaLcParenBoth"/>
            </a:pPr>
            <a:r>
              <a:rPr lang="en-GB" sz="1000" dirty="0" smtClean="0"/>
              <a:t>Dashed </a:t>
            </a:r>
            <a:r>
              <a:rPr lang="en-GB" sz="1000" dirty="0"/>
              <a:t>line is an estimate of historical 90% LTV spreads, which uses rates reported on new mortgages in the FCA Product Sales Database.</a:t>
            </a:r>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2050" name="Picture 2" descr="N:\SHARED\FSR\PNGs\Internet PNG and PDFs\1 - CCyB decision\Chart A.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80182"/>
            <a:ext cx="6523638" cy="38770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0160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287"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A.9</a:t>
            </a:r>
            <a:r>
              <a:rPr lang="en-US" altLang="en-US" sz="2400" dirty="0" smtClean="0">
                <a:solidFill>
                  <a:srgbClr val="660066"/>
                </a:solidFill>
                <a:latin typeface="Arial" charset="0"/>
              </a:rPr>
              <a:t> </a:t>
            </a:r>
            <a:r>
              <a:rPr lang="en-GB" altLang="en-US" sz="2400" dirty="0">
                <a:solidFill>
                  <a:srgbClr val="660066"/>
                </a:solidFill>
              </a:rPr>
              <a:t>The proportion of lending at LTI ratios between 4.0 and 4.5 has increased since 2015</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56792" y="910346"/>
            <a:ext cx="92970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Proportion of new owner-occupier mortgages extended at different LTI </a:t>
            </a:r>
            <a:r>
              <a:rPr lang="en-GB" sz="1800" dirty="0" smtClean="0"/>
              <a:t>ratios</a:t>
            </a:r>
            <a:r>
              <a:rPr lang="en-GB" sz="1800" baseline="30000" dirty="0" smtClean="0"/>
              <a:t>(a</a:t>
            </a:r>
            <a:r>
              <a:rPr lang="en-GB" sz="1800" baseline="30000" dirty="0"/>
              <a:t>)(b)(c)</a:t>
            </a:r>
            <a:endParaRPr lang="en-GB" altLang="en-US" sz="1800" baseline="30000" dirty="0"/>
          </a:p>
        </p:txBody>
      </p:sp>
      <p:sp>
        <p:nvSpPr>
          <p:cNvPr id="8" name="Rectangle 2"/>
          <p:cNvSpPr>
            <a:spLocks noChangeArrowheads="1"/>
          </p:cNvSpPr>
          <p:nvPr/>
        </p:nvSpPr>
        <p:spPr bwMode="auto">
          <a:xfrm>
            <a:off x="116556" y="5698598"/>
            <a:ext cx="9144001" cy="1323439"/>
          </a:xfrm>
          <a:prstGeom prst="rect">
            <a:avLst/>
          </a:prstGeom>
          <a:noFill/>
          <a:ln w="9525">
            <a:noFill/>
            <a:miter lim="800000"/>
            <a:headEnd/>
            <a:tailEnd/>
          </a:ln>
          <a:effectLst/>
        </p:spPr>
        <p:txBody>
          <a:bodyPr anchor="ctr">
            <a:spAutoFit/>
          </a:bodyPr>
          <a:lstStyle/>
          <a:p>
            <a:r>
              <a:rPr lang="en-GB" sz="1000" dirty="0"/>
              <a:t>Sources: FCA Product Sales Database and Bank calculations</a:t>
            </a:r>
            <a:r>
              <a:rPr lang="en-GB" sz="1000" dirty="0" smtClean="0"/>
              <a:t>.</a:t>
            </a:r>
          </a:p>
          <a:p>
            <a:endParaRPr lang="en-GB" sz="1000" dirty="0"/>
          </a:p>
          <a:p>
            <a:pPr marL="228600" indent="-228600">
              <a:buAutoNum type="alphaLcParenBoth"/>
            </a:pPr>
            <a:r>
              <a:rPr lang="en-GB" sz="1000" dirty="0" smtClean="0"/>
              <a:t>The </a:t>
            </a:r>
            <a:r>
              <a:rPr lang="en-GB" sz="1000" dirty="0"/>
              <a:t>Product Sales Database includes regulated mortgage contracts only. LTI ratio calculated as loan value divided by the total reported gross income for all named </a:t>
            </a:r>
            <a:r>
              <a:rPr lang="en-GB" sz="1000" dirty="0" smtClean="0"/>
              <a:t>borrowers</a:t>
            </a:r>
            <a:r>
              <a:rPr lang="en-GB" sz="1000" dirty="0"/>
              <a:t>. Chart excludes lifetime mortgages, advances for business purposes and </a:t>
            </a:r>
            <a:r>
              <a:rPr lang="en-GB" sz="1000" dirty="0" err="1"/>
              <a:t>remortgages</a:t>
            </a:r>
            <a:r>
              <a:rPr lang="en-GB" sz="1000" dirty="0"/>
              <a:t> with no change in amount borrowed</a:t>
            </a:r>
            <a:r>
              <a:rPr lang="en-GB" sz="1000" dirty="0" smtClean="0"/>
              <a:t>.</a:t>
            </a:r>
          </a:p>
          <a:p>
            <a:pPr marL="228600" indent="-228600">
              <a:buAutoNum type="alphaLcParenBoth"/>
            </a:pPr>
            <a:r>
              <a:rPr lang="en-GB" sz="1000" dirty="0" smtClean="0"/>
              <a:t>Includes </a:t>
            </a:r>
            <a:r>
              <a:rPr lang="en-GB" sz="1000" dirty="0"/>
              <a:t>loans to first-time buyers, and council/registered social tenants exercising their right to buy</a:t>
            </a:r>
            <a:r>
              <a:rPr lang="en-GB" sz="1000" dirty="0" smtClean="0"/>
              <a:t>.</a:t>
            </a:r>
          </a:p>
          <a:p>
            <a:pPr marL="228600" indent="-228600">
              <a:buAutoNum type="alphaLcParenBoth"/>
            </a:pPr>
            <a:r>
              <a:rPr lang="en-GB" sz="1000" dirty="0" smtClean="0"/>
              <a:t>Data </a:t>
            </a:r>
            <a:r>
              <a:rPr lang="en-GB" sz="1000" dirty="0"/>
              <a:t>include regulated mortgage contracts only, and therefore exclude other regulated home finance products such as home purchase plans and home reversions, and unregulated products such as second charge lending and buy-to-let mortgages.</a:t>
            </a:r>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2" name="Picture 2" descr="N:\SHARED\FSR\PNGs\Internet PNG and PDFs\1 - CCyB decision\Chart A.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84784"/>
            <a:ext cx="6088233"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79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4287"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A.10</a:t>
            </a:r>
            <a:r>
              <a:rPr lang="en-US" altLang="en-US" sz="2400" dirty="0" smtClean="0">
                <a:solidFill>
                  <a:srgbClr val="660066"/>
                </a:solidFill>
                <a:latin typeface="Arial" charset="0"/>
              </a:rPr>
              <a:t> </a:t>
            </a:r>
            <a:r>
              <a:rPr lang="en-GB" altLang="en-US" sz="2400" dirty="0">
                <a:solidFill>
                  <a:srgbClr val="660066"/>
                </a:solidFill>
              </a:rPr>
              <a:t>Consumer credit continues to grow rapidly, although it has been slowing since end-2016</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56792" y="910346"/>
            <a:ext cx="92970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Annual growth rate of consumer credit </a:t>
            </a:r>
            <a:r>
              <a:rPr lang="en-GB" sz="1800" dirty="0" smtClean="0"/>
              <a:t>products</a:t>
            </a:r>
            <a:r>
              <a:rPr lang="en-GB" sz="1800" baseline="30000" dirty="0" smtClean="0"/>
              <a:t>(a</a:t>
            </a:r>
            <a:r>
              <a:rPr lang="en-GB" sz="1800" baseline="30000" dirty="0"/>
              <a:t>)</a:t>
            </a:r>
            <a:endParaRPr lang="en-GB" altLang="en-US" sz="1800" baseline="30000" dirty="0"/>
          </a:p>
        </p:txBody>
      </p:sp>
      <p:sp>
        <p:nvSpPr>
          <p:cNvPr id="8" name="Rectangle 2"/>
          <p:cNvSpPr>
            <a:spLocks noChangeArrowheads="1"/>
          </p:cNvSpPr>
          <p:nvPr/>
        </p:nvSpPr>
        <p:spPr bwMode="auto">
          <a:xfrm>
            <a:off x="116556" y="5929430"/>
            <a:ext cx="9144001" cy="861774"/>
          </a:xfrm>
          <a:prstGeom prst="rect">
            <a:avLst/>
          </a:prstGeom>
          <a:noFill/>
          <a:ln w="9525">
            <a:noFill/>
            <a:miter lim="800000"/>
            <a:headEnd/>
            <a:tailEnd/>
          </a:ln>
          <a:effectLst/>
        </p:spPr>
        <p:txBody>
          <a:bodyPr anchor="ctr">
            <a:spAutoFit/>
          </a:bodyPr>
          <a:lstStyle/>
          <a:p>
            <a:r>
              <a:rPr lang="en-GB" sz="1000" dirty="0"/>
              <a:t>Sources: Bank of England, ONS and Bank calculations</a:t>
            </a:r>
            <a:r>
              <a:rPr lang="en-GB" sz="1000" dirty="0" smtClean="0"/>
              <a:t>.</a:t>
            </a:r>
          </a:p>
          <a:p>
            <a:endParaRPr lang="en-GB" sz="1000" dirty="0"/>
          </a:p>
          <a:p>
            <a:pPr marL="228600" indent="-228600">
              <a:buAutoNum type="alphaLcParenBoth"/>
            </a:pPr>
            <a:r>
              <a:rPr lang="en-GB" sz="1000" dirty="0" smtClean="0"/>
              <a:t>Sterling </a:t>
            </a:r>
            <a:r>
              <a:rPr lang="en-GB" sz="1000" dirty="0"/>
              <a:t>net lending by UK monetary financial institutions (MFIs) and other lenders to UK individuals (excluding student loans). Seasonally adjusted</a:t>
            </a:r>
            <a:r>
              <a:rPr lang="en-GB" sz="1000" dirty="0" smtClean="0"/>
              <a:t>.</a:t>
            </a:r>
          </a:p>
          <a:p>
            <a:pPr marL="228600" indent="-228600">
              <a:buAutoNum type="alphaLcParenBoth"/>
            </a:pPr>
            <a:r>
              <a:rPr lang="en-GB" sz="1000" smtClean="0"/>
              <a:t>Identified </a:t>
            </a:r>
            <a:r>
              <a:rPr lang="en-GB" sz="1000" dirty="0"/>
              <a:t>dealership car finance lending by UK MFIs and other </a:t>
            </a:r>
            <a:r>
              <a:rPr lang="en-GB" sz="1000"/>
              <a:t>lenders</a:t>
            </a:r>
            <a:r>
              <a:rPr lang="en-GB" sz="1000" smtClean="0"/>
              <a:t>.</a:t>
            </a:r>
          </a:p>
          <a:p>
            <a:pPr marL="228600" indent="-228600">
              <a:buAutoNum type="alphaLcParenBoth"/>
            </a:pPr>
            <a:r>
              <a:rPr lang="en-GB" sz="1000" smtClean="0"/>
              <a:t>Other </a:t>
            </a:r>
            <a:r>
              <a:rPr lang="en-GB" sz="1000" dirty="0"/>
              <a:t>is estimated as total consumer credit lending minus dealership car finance and credit card lending.</a:t>
            </a:r>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4098" name="Picture 2" descr="N:\SHARED\FSR\PNGs\Internet PNG and PDFs\1 - CCyB decision\Chart A.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313818"/>
            <a:ext cx="6871538" cy="4059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0536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50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smtClean="0">
                <a:solidFill>
                  <a:srgbClr val="660066"/>
                </a:solidFill>
              </a:rPr>
              <a:t>Chart A.1</a:t>
            </a:r>
            <a:r>
              <a:rPr lang="en-US" altLang="en-US" sz="2400" dirty="0" smtClean="0">
                <a:solidFill>
                  <a:srgbClr val="660066"/>
                </a:solidFill>
                <a:latin typeface="Arial" charset="0"/>
              </a:rPr>
              <a:t> </a:t>
            </a:r>
            <a:r>
              <a:rPr lang="en-GB" altLang="en-US" sz="2400" dirty="0" smtClean="0">
                <a:solidFill>
                  <a:srgbClr val="660066"/>
                </a:solidFill>
              </a:rPr>
              <a:t>Government </a:t>
            </a:r>
            <a:r>
              <a:rPr lang="en-GB" altLang="en-US" sz="2400" dirty="0">
                <a:solidFill>
                  <a:srgbClr val="660066"/>
                </a:solidFill>
              </a:rPr>
              <a:t>bond spreads rose sharply in Italy in late </a:t>
            </a:r>
            <a:r>
              <a:rPr lang="en-GB" altLang="en-US" sz="2400" dirty="0" smtClean="0">
                <a:solidFill>
                  <a:srgbClr val="660066"/>
                </a:solidFill>
              </a:rPr>
              <a:t>May</a:t>
            </a:r>
            <a:endParaRPr lang="en-US" altLang="en-US" sz="2400" dirty="0">
              <a:solidFill>
                <a:srgbClr val="660066"/>
              </a:solidFill>
            </a:endParaRPr>
          </a:p>
        </p:txBody>
      </p:sp>
      <p:sp>
        <p:nvSpPr>
          <p:cNvPr id="28674" name="Rectangle 2"/>
          <p:cNvSpPr>
            <a:spLocks noChangeArrowheads="1"/>
          </p:cNvSpPr>
          <p:nvPr/>
        </p:nvSpPr>
        <p:spPr bwMode="auto">
          <a:xfrm>
            <a:off x="-14288" y="6006375"/>
            <a:ext cx="9144001" cy="707886"/>
          </a:xfrm>
          <a:prstGeom prst="rect">
            <a:avLst/>
          </a:prstGeom>
          <a:noFill/>
          <a:ln w="9525">
            <a:noFill/>
            <a:miter lim="800000"/>
            <a:headEnd/>
            <a:tailEnd/>
          </a:ln>
          <a:effectLst/>
        </p:spPr>
        <p:txBody>
          <a:bodyPr anchor="ctr">
            <a:spAutoFit/>
          </a:bodyPr>
          <a:lstStyle/>
          <a:p>
            <a:r>
              <a:rPr lang="en-GB" sz="1000" dirty="0"/>
              <a:t>Sources: Thomson Reuters </a:t>
            </a:r>
            <a:r>
              <a:rPr lang="en-GB" sz="1000" dirty="0" err="1"/>
              <a:t>Datastream</a:t>
            </a:r>
            <a:r>
              <a:rPr lang="en-GB" sz="1000" dirty="0"/>
              <a:t> and Bank calculations</a:t>
            </a:r>
            <a:r>
              <a:rPr lang="en-GB" sz="1000" dirty="0" smtClean="0"/>
              <a:t>. </a:t>
            </a:r>
          </a:p>
          <a:p>
            <a:endParaRPr lang="en-GB" sz="1000" dirty="0"/>
          </a:p>
          <a:p>
            <a:pPr marL="228600" indent="-228600">
              <a:buAutoNum type="alphaLcParenBoth"/>
            </a:pPr>
            <a:r>
              <a:rPr lang="en-GB" sz="1000" dirty="0" smtClean="0"/>
              <a:t>Last </a:t>
            </a:r>
            <a:r>
              <a:rPr lang="en-GB" sz="1000" dirty="0"/>
              <a:t>data point is 15 June 2018</a:t>
            </a:r>
            <a:r>
              <a:rPr lang="en-GB" sz="1000" dirty="0" smtClean="0"/>
              <a:t>.</a:t>
            </a:r>
            <a:endParaRPr lang="en-GB" sz="1000" dirty="0" smtClean="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0" y="476672"/>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Spreads between yields on government bonds of selected euro‑area countries and German </a:t>
            </a:r>
            <a:r>
              <a:rPr lang="en-GB" sz="1800" dirty="0" smtClean="0"/>
              <a:t>bunds</a:t>
            </a:r>
            <a:r>
              <a:rPr lang="en-GB" sz="1800" baseline="30000" dirty="0" smtClean="0"/>
              <a:t>(a</a:t>
            </a:r>
            <a:r>
              <a:rPr lang="en-GB" sz="1800" baseline="30000" dirty="0"/>
              <a:t>)</a:t>
            </a:r>
            <a:endParaRPr lang="en-GB" altLang="en-US" sz="1800" baseline="30000" dirty="0"/>
          </a:p>
        </p:txBody>
      </p:sp>
      <p:pic>
        <p:nvPicPr>
          <p:cNvPr id="2" name="Picture 2" descr="N:\SHARED\FSR\PNGs\Internet PNG and PDFs\1 - CCyB decision\Chart A.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3" y="1341059"/>
            <a:ext cx="6408712" cy="3925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4069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189"/>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smtClean="0">
                <a:solidFill>
                  <a:srgbClr val="660066"/>
                </a:solidFill>
              </a:rPr>
              <a:t>Chart A.2</a:t>
            </a:r>
            <a:r>
              <a:rPr lang="en-US" altLang="en-US" sz="2400" dirty="0" smtClean="0">
                <a:solidFill>
                  <a:srgbClr val="660066"/>
                </a:solidFill>
                <a:latin typeface="Arial" charset="0"/>
              </a:rPr>
              <a:t> </a:t>
            </a:r>
            <a:r>
              <a:rPr lang="en-GB" altLang="en-US" sz="2400" dirty="0">
                <a:solidFill>
                  <a:srgbClr val="660066"/>
                </a:solidFill>
              </a:rPr>
              <a:t>Household debt relative to income is high, but materially below its 2008 </a:t>
            </a:r>
            <a:r>
              <a:rPr lang="en-GB" altLang="en-US" sz="2400" dirty="0" smtClean="0">
                <a:solidFill>
                  <a:srgbClr val="660066"/>
                </a:solidFill>
              </a:rPr>
              <a:t>peak</a:t>
            </a:r>
            <a:endParaRPr lang="en-US" altLang="en-US" sz="2400" dirty="0">
              <a:solidFill>
                <a:srgbClr val="660066"/>
              </a:solidFill>
            </a:endParaRPr>
          </a:p>
        </p:txBody>
      </p:sp>
      <p:sp>
        <p:nvSpPr>
          <p:cNvPr id="28674" name="Rectangle 2"/>
          <p:cNvSpPr>
            <a:spLocks noChangeArrowheads="1"/>
          </p:cNvSpPr>
          <p:nvPr/>
        </p:nvSpPr>
        <p:spPr bwMode="auto">
          <a:xfrm>
            <a:off x="-14288" y="5544711"/>
            <a:ext cx="9144001" cy="1631216"/>
          </a:xfrm>
          <a:prstGeom prst="rect">
            <a:avLst/>
          </a:prstGeom>
          <a:noFill/>
          <a:ln w="9525">
            <a:noFill/>
            <a:miter lim="800000"/>
            <a:headEnd/>
            <a:tailEnd/>
          </a:ln>
          <a:effectLst/>
        </p:spPr>
        <p:txBody>
          <a:bodyPr anchor="ctr">
            <a:spAutoFit/>
          </a:bodyPr>
          <a:lstStyle/>
          <a:p>
            <a:r>
              <a:rPr lang="en-GB" sz="1000" dirty="0"/>
              <a:t>Sources: Bank of England, ONS and Bank calculations</a:t>
            </a:r>
            <a:r>
              <a:rPr lang="en-GB" sz="1000" dirty="0" smtClean="0"/>
              <a:t>.</a:t>
            </a:r>
          </a:p>
          <a:p>
            <a:endParaRPr lang="en-GB" sz="1000" dirty="0" smtClean="0"/>
          </a:p>
          <a:p>
            <a:pPr marL="228600" indent="-228600">
              <a:buAutoNum type="alphaLcParenBoth"/>
            </a:pPr>
            <a:r>
              <a:rPr lang="en-GB" sz="1000" dirty="0" smtClean="0"/>
              <a:t>All </a:t>
            </a:r>
            <a:r>
              <a:rPr lang="en-GB" sz="1000" dirty="0"/>
              <a:t>data are seasonally adjusted unless otherwise stated. Household sector liabilities as a percentage of four-quarter moving sum of household disposable income. Household disposable income series is adjusted for financial intermediation services indirectly measured (FISIM). Household sector liabilities exclude unfunded pension liabilities and financial derivatives associated with non-profit institutions serving households (NPISH), and are non seasonally adjusted. The stock of outstanding income-contingent student loans has been projected to 2017 Q4 using historical growth rates. Other household sector liabilities include loans to unincorporated businesses (for example, sole traders), loans to NPISH, and household bills that are due but not yet </a:t>
            </a:r>
            <a:r>
              <a:rPr lang="en-GB" sz="1000" dirty="0" smtClean="0"/>
              <a:t>paid. </a:t>
            </a:r>
          </a:p>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 y="83618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UK household debt to income </a:t>
            </a:r>
            <a:r>
              <a:rPr lang="en-GB" sz="1800" dirty="0" smtClean="0"/>
              <a:t>ratio</a:t>
            </a:r>
            <a:r>
              <a:rPr lang="en-GB" sz="1800" baseline="30000" dirty="0" smtClean="0"/>
              <a:t>(a</a:t>
            </a:r>
            <a:r>
              <a:rPr lang="en-GB" sz="1800" baseline="30000" dirty="0"/>
              <a:t>)</a:t>
            </a:r>
            <a:endParaRPr lang="en-GB" altLang="en-US" sz="1800" baseline="30000" dirty="0"/>
          </a:p>
        </p:txBody>
      </p:sp>
      <p:pic>
        <p:nvPicPr>
          <p:cNvPr id="2050" name="Picture 2" descr="N:\SHARED\FSR\PNGs\Internet PNG and PDFs\1 - CCyB decision\Chart A.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313363"/>
            <a:ext cx="6048671" cy="4232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93449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189"/>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smtClean="0">
                <a:solidFill>
                  <a:srgbClr val="660066"/>
                </a:solidFill>
              </a:rPr>
              <a:t>Table A.1</a:t>
            </a:r>
            <a:r>
              <a:rPr lang="en-US" altLang="en-US" sz="2400" dirty="0" smtClean="0">
                <a:solidFill>
                  <a:srgbClr val="660066"/>
                </a:solidFill>
                <a:latin typeface="Arial" charset="0"/>
              </a:rPr>
              <a:t> </a:t>
            </a:r>
            <a:r>
              <a:rPr lang="en-GB" altLang="en-US" sz="2400" dirty="0">
                <a:solidFill>
                  <a:srgbClr val="660066"/>
                </a:solidFill>
              </a:rPr>
              <a:t>UK credit, nominal GDP, nominal household income and corporate profit </a:t>
            </a:r>
            <a:r>
              <a:rPr lang="en-GB" altLang="en-US" sz="2400" dirty="0" smtClean="0">
                <a:solidFill>
                  <a:srgbClr val="660066"/>
                </a:solidFill>
              </a:rPr>
              <a:t>growth</a:t>
            </a:r>
            <a:endParaRPr lang="en-US" altLang="en-US" sz="2400" dirty="0">
              <a:solidFill>
                <a:srgbClr val="660066"/>
              </a:solidFill>
            </a:endParaRPr>
          </a:p>
        </p:txBody>
      </p:sp>
      <p:sp>
        <p:nvSpPr>
          <p:cNvPr id="28674" name="Rectangle 2"/>
          <p:cNvSpPr>
            <a:spLocks noChangeArrowheads="1"/>
          </p:cNvSpPr>
          <p:nvPr/>
        </p:nvSpPr>
        <p:spPr bwMode="auto">
          <a:xfrm>
            <a:off x="-14288" y="5390823"/>
            <a:ext cx="9144001" cy="1938992"/>
          </a:xfrm>
          <a:prstGeom prst="rect">
            <a:avLst/>
          </a:prstGeom>
          <a:noFill/>
          <a:ln w="9525">
            <a:noFill/>
            <a:miter lim="800000"/>
            <a:headEnd/>
            <a:tailEnd/>
          </a:ln>
          <a:effectLst/>
        </p:spPr>
        <p:txBody>
          <a:bodyPr anchor="ctr">
            <a:spAutoFit/>
          </a:bodyPr>
          <a:lstStyle/>
          <a:p>
            <a:r>
              <a:rPr lang="en-GB" sz="1000" dirty="0"/>
              <a:t>Sources: Bank of England, LCD, an offering of S&amp;P Global Market Intelligence, ONS and Bank calculations</a:t>
            </a:r>
            <a:r>
              <a:rPr lang="en-GB" sz="1000" dirty="0" smtClean="0"/>
              <a:t>.</a:t>
            </a:r>
          </a:p>
          <a:p>
            <a:endParaRPr lang="en-GB" sz="1000" dirty="0"/>
          </a:p>
          <a:p>
            <a:pPr indent="-230400" defTabSz="360000">
              <a:tabLst>
                <a:tab pos="230400" algn="l"/>
              </a:tabLst>
            </a:pPr>
            <a:r>
              <a:rPr lang="en-GB" sz="1000" dirty="0"/>
              <a:t>(a) </a:t>
            </a:r>
            <a:r>
              <a:rPr lang="en-GB" sz="1000" dirty="0" smtClean="0"/>
              <a:t>	Excluding </a:t>
            </a:r>
            <a:r>
              <a:rPr lang="en-GB" sz="1000" dirty="0"/>
              <a:t>student loans.</a:t>
            </a:r>
          </a:p>
          <a:p>
            <a:pPr indent="-230400" defTabSz="360000">
              <a:tabLst>
                <a:tab pos="230400" algn="l"/>
              </a:tabLst>
            </a:pPr>
            <a:r>
              <a:rPr lang="en-GB" sz="1000" dirty="0"/>
              <a:t>(b) </a:t>
            </a:r>
            <a:r>
              <a:rPr lang="en-GB" sz="1000" dirty="0" smtClean="0"/>
              <a:t>	Excluding </a:t>
            </a:r>
            <a:r>
              <a:rPr lang="en-GB" sz="1000" dirty="0"/>
              <a:t>student loans and other household sector liabilities.</a:t>
            </a:r>
          </a:p>
          <a:p>
            <a:pPr indent="-230400" defTabSz="360000">
              <a:tabLst>
                <a:tab pos="230400" algn="l"/>
              </a:tabLst>
            </a:pPr>
            <a:r>
              <a:rPr lang="en-GB" sz="1000" dirty="0"/>
              <a:t>(c) </a:t>
            </a:r>
            <a:r>
              <a:rPr lang="en-GB" sz="1000" dirty="0" smtClean="0"/>
              <a:t>	Based </a:t>
            </a:r>
            <a:r>
              <a:rPr lang="en-GB" sz="1000" dirty="0"/>
              <a:t>on lending from UK banks only.</a:t>
            </a:r>
          </a:p>
          <a:p>
            <a:pPr indent="-230400" defTabSz="360000">
              <a:buAutoNum type="alphaLcParenBoth" startAt="4"/>
              <a:tabLst>
                <a:tab pos="230400" algn="l"/>
              </a:tabLst>
            </a:pPr>
            <a:r>
              <a:rPr lang="en-GB" sz="1000" dirty="0" smtClean="0"/>
              <a:t>Non </a:t>
            </a:r>
            <a:r>
              <a:rPr lang="en-GB" sz="1000" dirty="0"/>
              <a:t>seasonally </a:t>
            </a:r>
            <a:r>
              <a:rPr lang="en-GB" sz="1000" dirty="0" smtClean="0"/>
              <a:t>adjusted.</a:t>
            </a:r>
          </a:p>
          <a:p>
            <a:pPr indent="-230400" defTabSz="360000">
              <a:buAutoNum type="alphaLcParenBoth" startAt="4"/>
              <a:tabLst>
                <a:tab pos="230400" algn="l"/>
              </a:tabLst>
            </a:pPr>
            <a:r>
              <a:rPr lang="en-GB" sz="1000" dirty="0"/>
              <a:t>Change </a:t>
            </a:r>
            <a:r>
              <a:rPr lang="en-GB" sz="1000" dirty="0"/>
              <a:t>in the outstanding value of UK leveraged loans is estimated — using S&amp;P LCD data — as gross issuance of leveraged loans, less: (i</a:t>
            </a:r>
            <a:r>
              <a:rPr lang="en-GB" sz="1000" dirty="0"/>
              <a:t>) any loans labelled </a:t>
            </a:r>
            <a:r>
              <a:rPr lang="en-GB" sz="1000" dirty="0"/>
              <a:t>	</a:t>
            </a:r>
            <a:r>
              <a:rPr lang="en-GB" sz="1000" dirty="0" smtClean="0"/>
              <a:t>as 	refinancing</a:t>
            </a:r>
            <a:r>
              <a:rPr lang="en-GB" sz="1000" dirty="0"/>
              <a:t>, provided that the issuing firm has an existing, potentially active loan in the S&amp;P data set available to be refinanced; and (ii) maturing loans, </a:t>
            </a:r>
            <a:r>
              <a:rPr lang="en-GB" sz="1000" dirty="0"/>
              <a:t>provided they 	have </a:t>
            </a:r>
            <a:r>
              <a:rPr lang="en-GB" sz="1000" dirty="0"/>
              <a:t>not been assumed to be refinanced earlier</a:t>
            </a:r>
            <a:r>
              <a:rPr lang="en-GB" sz="1000" dirty="0"/>
              <a:t>.</a:t>
            </a:r>
          </a:p>
          <a:p>
            <a:pPr indent="-230400" defTabSz="360000">
              <a:buAutoNum type="alphaLcParenBoth" startAt="4"/>
              <a:tabLst>
                <a:tab pos="230400" algn="l"/>
              </a:tabLst>
            </a:pPr>
            <a:endParaRPr lang="en-GB" sz="1000" dirty="0" smtClean="0"/>
          </a:p>
          <a:p>
            <a:endParaRPr lang="en-GB" sz="1000" dirty="0" smtClean="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831" y="1020851"/>
            <a:ext cx="918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en-GB" altLang="en-US" sz="1800" baseline="3000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951516"/>
            <a:ext cx="5641400" cy="4439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061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89855"/>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smtClean="0">
                <a:solidFill>
                  <a:srgbClr val="660066"/>
                </a:solidFill>
              </a:rPr>
              <a:t>Chart A.3</a:t>
            </a:r>
            <a:r>
              <a:rPr lang="en-US" altLang="en-US" sz="2400" dirty="0" smtClean="0">
                <a:solidFill>
                  <a:srgbClr val="660066"/>
                </a:solidFill>
                <a:latin typeface="Arial" charset="0"/>
              </a:rPr>
              <a:t> </a:t>
            </a:r>
            <a:r>
              <a:rPr lang="en-GB" sz="2400" dirty="0">
                <a:solidFill>
                  <a:srgbClr val="660066"/>
                </a:solidFill>
              </a:rPr>
              <a:t>The private non‑financial sector credit to GDP gap is </a:t>
            </a:r>
            <a:r>
              <a:rPr lang="en-GB" sz="2400" dirty="0" smtClean="0">
                <a:solidFill>
                  <a:srgbClr val="660066"/>
                </a:solidFill>
              </a:rPr>
              <a:t>negative</a:t>
            </a:r>
            <a:endParaRPr lang="en-US" altLang="en-US" sz="2400" dirty="0">
              <a:solidFill>
                <a:srgbClr val="660066"/>
              </a:solidFill>
            </a:endParaRPr>
          </a:p>
        </p:txBody>
      </p:sp>
      <p:sp>
        <p:nvSpPr>
          <p:cNvPr id="3076" name="Rectangle 1"/>
          <p:cNvSpPr>
            <a:spLocks noChangeArrowheads="1"/>
          </p:cNvSpPr>
          <p:nvPr/>
        </p:nvSpPr>
        <p:spPr bwMode="auto">
          <a:xfrm>
            <a:off x="0" y="75592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UK private non‑financial sector credit to GDP </a:t>
            </a:r>
            <a:r>
              <a:rPr lang="en-GB" sz="1800" dirty="0" smtClean="0"/>
              <a:t>gap</a:t>
            </a:r>
            <a:r>
              <a:rPr lang="en-GB" sz="1800" baseline="30000" dirty="0" smtClean="0"/>
              <a:t>(a</a:t>
            </a:r>
            <a:r>
              <a:rPr lang="en-GB" sz="1800" baseline="30000" dirty="0"/>
              <a:t>)</a:t>
            </a:r>
            <a:endParaRPr lang="en-GB" altLang="en-US" sz="1800" baseline="30000" dirty="0"/>
          </a:p>
        </p:txBody>
      </p:sp>
      <p:pic>
        <p:nvPicPr>
          <p:cNvPr id="5122" name="Picture 2" descr="N:\SHARED\FSR\PNGs\Internet PNG and PDFs\1 - CCyB decision\Chart A.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5652" y="1268760"/>
            <a:ext cx="6853819" cy="400512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10" name="Rectangle 2"/>
          <p:cNvSpPr>
            <a:spLocks noChangeArrowheads="1"/>
          </p:cNvSpPr>
          <p:nvPr/>
        </p:nvSpPr>
        <p:spPr bwMode="auto">
          <a:xfrm>
            <a:off x="116556" y="5467766"/>
            <a:ext cx="9144001" cy="1785104"/>
          </a:xfrm>
          <a:prstGeom prst="rect">
            <a:avLst/>
          </a:prstGeom>
          <a:noFill/>
          <a:ln w="9525">
            <a:noFill/>
            <a:miter lim="800000"/>
            <a:headEnd/>
            <a:tailEnd/>
          </a:ln>
          <a:effectLst/>
        </p:spPr>
        <p:txBody>
          <a:bodyPr anchor="ctr">
            <a:spAutoFit/>
          </a:bodyPr>
          <a:lstStyle/>
          <a:p>
            <a:r>
              <a:rPr lang="en-GB" sz="1000" dirty="0"/>
              <a:t>Sources: ONS, </a:t>
            </a:r>
            <a:r>
              <a:rPr lang="en-GB" sz="1000" dirty="0" err="1"/>
              <a:t>Revell</a:t>
            </a:r>
            <a:r>
              <a:rPr lang="en-GB" sz="1000" dirty="0"/>
              <a:t>, J and Roe, A (1971), ‘National balance sheets and national accounting — a progress report’, </a:t>
            </a:r>
            <a:r>
              <a:rPr lang="en-GB" sz="1000" i="1" dirty="0"/>
              <a:t>Economic Trends</a:t>
            </a:r>
            <a:r>
              <a:rPr lang="en-GB" sz="1000" dirty="0"/>
              <a:t>, No. 211, UK Finance and Bank calculations</a:t>
            </a:r>
            <a:r>
              <a:rPr lang="en-GB" sz="1000" dirty="0" smtClean="0"/>
              <a:t>.</a:t>
            </a:r>
          </a:p>
          <a:p>
            <a:endParaRPr lang="en-GB" sz="1000" dirty="0"/>
          </a:p>
          <a:p>
            <a:pPr marL="228600" indent="-228600">
              <a:buAutoNum type="alphaLcParenBoth"/>
            </a:pPr>
            <a:r>
              <a:rPr lang="en-GB" sz="1000" dirty="0" smtClean="0"/>
              <a:t>Credit </a:t>
            </a:r>
            <a:r>
              <a:rPr lang="en-GB" sz="1000" dirty="0"/>
              <a:t>is defined as debt claims on the UK private non‑financial sector. This includes all liabilities of the household and not‑for‑profit sector except for the unfunded pension liabilities and financial derivatives of the not‑for‑profit sector, and private non‑financial corporations’ (PNFCs) loans and debt securities excluding derivatives, direct investment loans and loans secured on dwellings. The credit to GDP gap is calculated as the percentage point difference between the credit to GDP ratio and its long‑term trend, where the trend is based on a one‑sided </a:t>
            </a:r>
            <a:r>
              <a:rPr lang="en-GB" sz="1000" dirty="0" err="1"/>
              <a:t>Hodrick</a:t>
            </a:r>
            <a:r>
              <a:rPr lang="en-GB" sz="1000" dirty="0"/>
              <a:t>‑Prescott filter with a smoothing parameter of 400,000. See Countercyclical Capital Buffer Guide at www.bankofengland.co.uk/financial-stability for further explanation of how this series is calculated. </a:t>
            </a:r>
            <a:endParaRPr lang="en-GB" sz="1000" dirty="0" smtClean="0"/>
          </a:p>
          <a:p>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Tree>
    <p:extLst>
      <p:ext uri="{BB962C8B-B14F-4D97-AF65-F5344CB8AC3E}">
        <p14:creationId xmlns:p14="http://schemas.microsoft.com/office/powerpoint/2010/main" val="2597052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89855"/>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A.4</a:t>
            </a:r>
            <a:r>
              <a:rPr lang="en-US" altLang="en-US" sz="2400" dirty="0" smtClean="0">
                <a:solidFill>
                  <a:srgbClr val="660066"/>
                </a:solidFill>
                <a:latin typeface="Arial" charset="0"/>
              </a:rPr>
              <a:t>  </a:t>
            </a:r>
            <a:r>
              <a:rPr lang="en-GB" altLang="en-US" sz="2400" dirty="0">
                <a:solidFill>
                  <a:srgbClr val="660066"/>
                </a:solidFill>
              </a:rPr>
              <a:t>Aggregate debt‑servicing costs are </a:t>
            </a:r>
            <a:r>
              <a:rPr lang="en-GB" altLang="en-US" sz="2400" dirty="0" smtClean="0">
                <a:solidFill>
                  <a:srgbClr val="660066"/>
                </a:solidFill>
              </a:rPr>
              <a:t>low</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35496" y="62068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household and corporate debt‑servicing </a:t>
            </a:r>
            <a:r>
              <a:rPr lang="en-GB" sz="1800" dirty="0" smtClean="0"/>
              <a:t>ratios </a:t>
            </a:r>
            <a:r>
              <a:rPr lang="en-GB" sz="1800" baseline="30000" dirty="0" smtClean="0"/>
              <a:t>(a</a:t>
            </a:r>
            <a:r>
              <a:rPr lang="en-GB" sz="1800" baseline="30000" dirty="0"/>
              <a:t>)</a:t>
            </a:r>
            <a:endParaRPr lang="en-GB" altLang="en-US" sz="1800" baseline="30000" dirty="0"/>
          </a:p>
        </p:txBody>
      </p:sp>
      <p:sp>
        <p:nvSpPr>
          <p:cNvPr id="8" name="Rectangle 2"/>
          <p:cNvSpPr>
            <a:spLocks noChangeArrowheads="1"/>
          </p:cNvSpPr>
          <p:nvPr/>
        </p:nvSpPr>
        <p:spPr bwMode="auto">
          <a:xfrm>
            <a:off x="116556" y="5467766"/>
            <a:ext cx="9144001" cy="1785104"/>
          </a:xfrm>
          <a:prstGeom prst="rect">
            <a:avLst/>
          </a:prstGeom>
          <a:noFill/>
          <a:ln w="9525">
            <a:noFill/>
            <a:miter lim="800000"/>
            <a:headEnd/>
            <a:tailEnd/>
          </a:ln>
          <a:effectLst/>
        </p:spPr>
        <p:txBody>
          <a:bodyPr anchor="ctr">
            <a:spAutoFit/>
          </a:bodyPr>
          <a:lstStyle/>
          <a:p>
            <a:r>
              <a:rPr lang="en-GB" sz="1000" dirty="0">
                <a:latin typeface="+mj-lt"/>
                <a:cs typeface="Arial" panose="020B0604020202020204" pitchFamily="34" charset="0"/>
              </a:rPr>
              <a:t>Sources: ONS and Bank calculations</a:t>
            </a:r>
            <a:r>
              <a:rPr lang="en-GB" sz="1000" dirty="0" smtClean="0">
                <a:latin typeface="+mj-lt"/>
                <a:cs typeface="Arial" panose="020B0604020202020204" pitchFamily="34" charset="0"/>
              </a:rPr>
              <a:t>.</a:t>
            </a:r>
          </a:p>
          <a:p>
            <a:endParaRPr lang="en-GB" sz="1000" dirty="0">
              <a:latin typeface="+mj-lt"/>
              <a:cs typeface="Arial" panose="020B0604020202020204" pitchFamily="34" charset="0"/>
            </a:endParaRPr>
          </a:p>
          <a:p>
            <a:pPr indent="-230400">
              <a:tabLst>
                <a:tab pos="230400" algn="l"/>
              </a:tabLst>
            </a:pPr>
            <a:r>
              <a:rPr lang="en-GB" sz="1000" dirty="0">
                <a:latin typeface="+mj-lt"/>
                <a:cs typeface="Arial" panose="020B0604020202020204" pitchFamily="34" charset="0"/>
              </a:rPr>
              <a:t>(a</a:t>
            </a:r>
            <a:r>
              <a:rPr lang="en-GB" sz="1000" dirty="0" smtClean="0">
                <a:latin typeface="+mj-lt"/>
                <a:cs typeface="Arial" panose="020B0604020202020204" pitchFamily="34" charset="0"/>
              </a:rPr>
              <a:t>)	 </a:t>
            </a:r>
            <a:r>
              <a:rPr lang="en-GB" sz="1000" dirty="0">
                <a:latin typeface="+mj-lt"/>
                <a:cs typeface="Arial" panose="020B0604020202020204" pitchFamily="34" charset="0"/>
              </a:rPr>
              <a:t>Dashed lines show 1997–2006 averages.</a:t>
            </a:r>
          </a:p>
          <a:p>
            <a:pPr indent="-230400">
              <a:tabLst>
                <a:tab pos="230400" algn="l"/>
              </a:tabLst>
            </a:pPr>
            <a:r>
              <a:rPr lang="en-GB" sz="1000" dirty="0">
                <a:latin typeface="+mj-lt"/>
                <a:cs typeface="Arial" panose="020B0604020202020204" pitchFamily="34" charset="0"/>
              </a:rPr>
              <a:t>(b) </a:t>
            </a:r>
            <a:r>
              <a:rPr lang="en-GB" sz="1000" dirty="0" smtClean="0">
                <a:latin typeface="+mj-lt"/>
                <a:cs typeface="Arial" panose="020B0604020202020204" pitchFamily="34" charset="0"/>
              </a:rPr>
              <a:t>	Calculated </a:t>
            </a:r>
            <a:r>
              <a:rPr lang="en-GB" sz="1000" dirty="0">
                <a:latin typeface="+mj-lt"/>
                <a:cs typeface="Arial" panose="020B0604020202020204" pitchFamily="34" charset="0"/>
              </a:rPr>
              <a:t>as interest payments plus mortgage principal repayments as a proportion of nominal household post‑tax income. Household income has been adjusted to </a:t>
            </a:r>
            <a:r>
              <a:rPr lang="en-GB" sz="1000" dirty="0" smtClean="0">
                <a:latin typeface="+mj-lt"/>
                <a:cs typeface="Arial" panose="020B0604020202020204" pitchFamily="34" charset="0"/>
              </a:rPr>
              <a:t>	take </a:t>
            </a:r>
            <a:r>
              <a:rPr lang="en-GB" sz="1000" dirty="0">
                <a:latin typeface="+mj-lt"/>
                <a:cs typeface="Arial" panose="020B0604020202020204" pitchFamily="34" charset="0"/>
              </a:rPr>
              <a:t>into account the effects of FISIM. Mortgage interest payments before 2000 are adjusted to remove the effect of mortgage interest relief at source.</a:t>
            </a:r>
          </a:p>
          <a:p>
            <a:pPr indent="-230400">
              <a:tabLst>
                <a:tab pos="230400" algn="l"/>
              </a:tabLst>
            </a:pPr>
            <a:r>
              <a:rPr lang="en-GB" sz="1000" dirty="0">
                <a:latin typeface="+mj-lt"/>
                <a:cs typeface="Arial" panose="020B0604020202020204" pitchFamily="34" charset="0"/>
              </a:rPr>
              <a:t>(c) </a:t>
            </a:r>
            <a:r>
              <a:rPr lang="en-GB" sz="1000" dirty="0" smtClean="0">
                <a:latin typeface="+mj-lt"/>
                <a:cs typeface="Arial" panose="020B0604020202020204" pitchFamily="34" charset="0"/>
              </a:rPr>
              <a:t>	Private </a:t>
            </a:r>
            <a:r>
              <a:rPr lang="en-GB" sz="1000" dirty="0">
                <a:latin typeface="+mj-lt"/>
                <a:cs typeface="Arial" panose="020B0604020202020204" pitchFamily="34" charset="0"/>
              </a:rPr>
              <a:t>non‑financial corporate sector interest payments as a percentage of gross operating surplus, excluding the alignment adjustment and the effects of financial </a:t>
            </a:r>
            <a:r>
              <a:rPr lang="en-GB" sz="1000" dirty="0" smtClean="0">
                <a:latin typeface="+mj-lt"/>
                <a:cs typeface="Arial" panose="020B0604020202020204" pitchFamily="34" charset="0"/>
              </a:rPr>
              <a:t>	intermediation </a:t>
            </a:r>
            <a:r>
              <a:rPr lang="en-GB" sz="1000" dirty="0">
                <a:latin typeface="+mj-lt"/>
                <a:cs typeface="Arial" panose="020B0604020202020204" pitchFamily="34" charset="0"/>
              </a:rPr>
              <a:t>services indirectly measured (FISIM).</a:t>
            </a:r>
          </a:p>
          <a:p>
            <a:pPr indent="-230400">
              <a:tabLst>
                <a:tab pos="230400" algn="l"/>
              </a:tabLst>
            </a:pPr>
            <a:r>
              <a:rPr lang="en-GB" sz="1000" dirty="0">
                <a:latin typeface="+mj-lt"/>
                <a:cs typeface="Arial" panose="020B0604020202020204" pitchFamily="34" charset="0"/>
              </a:rPr>
              <a:t>(d) </a:t>
            </a:r>
            <a:r>
              <a:rPr lang="en-GB" sz="1000" dirty="0" smtClean="0">
                <a:latin typeface="+mj-lt"/>
                <a:cs typeface="Arial" panose="020B0604020202020204" pitchFamily="34" charset="0"/>
              </a:rPr>
              <a:t>	Diamonds </a:t>
            </a:r>
            <a:r>
              <a:rPr lang="en-GB" sz="1000" dirty="0">
                <a:latin typeface="+mj-lt"/>
                <a:cs typeface="Arial" panose="020B0604020202020204" pitchFamily="34" charset="0"/>
              </a:rPr>
              <a:t>show the debt‑servicing ratio if interest rates rise by 100 basis points and pass‑through to loan rates is full and immediate, and income is </a:t>
            </a:r>
            <a:r>
              <a:rPr lang="en-GB" sz="1000" dirty="0" smtClean="0">
                <a:latin typeface="+mj-lt"/>
                <a:cs typeface="Arial" panose="020B0604020202020204" pitchFamily="34" charset="0"/>
              </a:rPr>
              <a:t>unchanged.</a:t>
            </a:r>
          </a:p>
          <a:p>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4099" name="Picture 3" descr="N:\SHARED\FSR\PNGs\Internet PNG and PDFs\1 - CCyB decision\Chart A.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375309"/>
            <a:ext cx="5544616" cy="378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4614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5189"/>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A.5</a:t>
            </a:r>
            <a:r>
              <a:rPr lang="en-US" altLang="en-US" sz="2400" dirty="0" smtClean="0">
                <a:solidFill>
                  <a:srgbClr val="660066"/>
                </a:solidFill>
                <a:latin typeface="Arial" charset="0"/>
              </a:rPr>
              <a:t>  </a:t>
            </a:r>
            <a:r>
              <a:rPr lang="en-GB" altLang="en-US" sz="2400" dirty="0" smtClean="0">
                <a:solidFill>
                  <a:srgbClr val="660066"/>
                </a:solidFill>
                <a:latin typeface="Arial" charset="0"/>
              </a:rPr>
              <a:t>UK</a:t>
            </a:r>
            <a:r>
              <a:rPr lang="en-GB" altLang="en-US" sz="2400" dirty="0" smtClean="0">
                <a:solidFill>
                  <a:srgbClr val="660066"/>
                </a:solidFill>
              </a:rPr>
              <a:t> </a:t>
            </a:r>
            <a:r>
              <a:rPr lang="en-GB" altLang="en-US" sz="2400" dirty="0">
                <a:solidFill>
                  <a:srgbClr val="660066"/>
                </a:solidFill>
              </a:rPr>
              <a:t>corporate leverage remains materially below its 2008 level but has begun to </a:t>
            </a:r>
            <a:r>
              <a:rPr lang="en-GB" altLang="en-US" sz="2400" dirty="0" smtClean="0">
                <a:solidFill>
                  <a:srgbClr val="660066"/>
                </a:solidFill>
              </a:rPr>
              <a:t>rise</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831" y="836712"/>
            <a:ext cx="91805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Bank staff estimate of the UK private non‑financial corporate sector’s gross debt to earnings </a:t>
            </a:r>
            <a:r>
              <a:rPr lang="en-GB" sz="1800" dirty="0" smtClean="0"/>
              <a:t>ratio </a:t>
            </a:r>
            <a:r>
              <a:rPr lang="en-GB" sz="1800" baseline="30000" dirty="0" smtClean="0"/>
              <a:t>(a)(b)</a:t>
            </a:r>
            <a:endParaRPr lang="en-GB" altLang="en-US" sz="1800" baseline="30000" dirty="0"/>
          </a:p>
        </p:txBody>
      </p:sp>
      <p:sp>
        <p:nvSpPr>
          <p:cNvPr id="8" name="Rectangle 2"/>
          <p:cNvSpPr>
            <a:spLocks noChangeArrowheads="1"/>
          </p:cNvSpPr>
          <p:nvPr/>
        </p:nvSpPr>
        <p:spPr bwMode="auto">
          <a:xfrm>
            <a:off x="116556" y="5621655"/>
            <a:ext cx="9144001" cy="1477328"/>
          </a:xfrm>
          <a:prstGeom prst="rect">
            <a:avLst/>
          </a:prstGeom>
          <a:noFill/>
          <a:ln w="9525">
            <a:noFill/>
            <a:miter lim="800000"/>
            <a:headEnd/>
            <a:tailEnd/>
          </a:ln>
          <a:effectLst/>
        </p:spPr>
        <p:txBody>
          <a:bodyPr anchor="ctr">
            <a:spAutoFit/>
          </a:bodyPr>
          <a:lstStyle/>
          <a:p>
            <a:r>
              <a:rPr lang="en-GB" sz="1000" dirty="0"/>
              <a:t>Sources: Bank of England, Deloitte, London Stock Exchange, ONS, </a:t>
            </a:r>
            <a:r>
              <a:rPr lang="en-GB" sz="1000" dirty="0" err="1"/>
              <a:t>Preqin</a:t>
            </a:r>
            <a:r>
              <a:rPr lang="en-GB" sz="1000" dirty="0"/>
              <a:t>, S&amp;P LCD, Thomson Reuters </a:t>
            </a:r>
            <a:r>
              <a:rPr lang="en-GB" sz="1000" dirty="0" err="1"/>
              <a:t>Datastream</a:t>
            </a:r>
            <a:r>
              <a:rPr lang="en-GB" sz="1000" dirty="0"/>
              <a:t> and Bank calculations</a:t>
            </a:r>
            <a:r>
              <a:rPr lang="en-GB" sz="1000" dirty="0" smtClean="0"/>
              <a:t>.</a:t>
            </a:r>
          </a:p>
          <a:p>
            <a:endParaRPr lang="en-GB" sz="1000" dirty="0"/>
          </a:p>
          <a:p>
            <a:pPr marL="228600" indent="-228600">
              <a:buAutoNum type="alphaLcParenBoth"/>
            </a:pPr>
            <a:r>
              <a:rPr lang="en-GB" sz="1000" dirty="0" smtClean="0"/>
              <a:t>Gross </a:t>
            </a:r>
            <a:r>
              <a:rPr lang="en-GB" sz="1000" dirty="0"/>
              <a:t>debt as a percentage of a four‑quarter moving sum of gross operating surplus. Gross debt is measured as loans and debt securities excluding derivatives, direct investment loans and loans secured on dwellings. Gross operating surplus is adjusted for FISIM</a:t>
            </a:r>
            <a:r>
              <a:rPr lang="en-GB" sz="1000" dirty="0" smtClean="0"/>
              <a:t>.</a:t>
            </a:r>
          </a:p>
          <a:p>
            <a:pPr marL="228600" indent="-228600">
              <a:buAutoNum type="alphaLcParenBoth"/>
            </a:pPr>
            <a:r>
              <a:rPr lang="en-GB" sz="1000" dirty="0" smtClean="0"/>
              <a:t>The </a:t>
            </a:r>
            <a:r>
              <a:rPr lang="en-GB" sz="1000" dirty="0"/>
              <a:t>chart shows Bank staff estimate of corporate debt including additional sources of market‑based finance, not fully captured in National Statistics. See Global debt market conditions chapter for more details</a:t>
            </a:r>
            <a:r>
              <a:rPr lang="en-GB" sz="1000" dirty="0" smtClean="0"/>
              <a:t>.</a:t>
            </a:r>
          </a:p>
          <a:p>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6146" name="Picture 2" descr="N:\SHARED\FSR\PNGs\Internet PNG and PDFs\1 - CCyB decision\Chart A.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510088"/>
            <a:ext cx="5976664" cy="383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428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6134"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A.6</a:t>
            </a:r>
            <a:r>
              <a:rPr lang="en-US" altLang="en-US" sz="2400" dirty="0" smtClean="0">
                <a:solidFill>
                  <a:srgbClr val="660066"/>
                </a:solidFill>
                <a:latin typeface="Arial" charset="0"/>
              </a:rPr>
              <a:t>  </a:t>
            </a:r>
            <a:r>
              <a:rPr lang="en-GB" altLang="en-US" sz="2400" dirty="0">
                <a:solidFill>
                  <a:srgbClr val="660066"/>
                </a:solidFill>
              </a:rPr>
              <a:t>When adjusted for lower credit rating, term </a:t>
            </a:r>
            <a:r>
              <a:rPr lang="en-GB" altLang="en-US" sz="2400" dirty="0" err="1">
                <a:solidFill>
                  <a:srgbClr val="660066"/>
                </a:solidFill>
              </a:rPr>
              <a:t>premia</a:t>
            </a:r>
            <a:r>
              <a:rPr lang="en-GB" altLang="en-US" sz="2400" dirty="0">
                <a:solidFill>
                  <a:srgbClr val="660066"/>
                </a:solidFill>
              </a:rPr>
              <a:t> and longer duration, there is close to zero compensation for risk in sterling corporate </a:t>
            </a:r>
            <a:r>
              <a:rPr lang="en-GB" altLang="en-US" sz="2400" dirty="0" smtClean="0">
                <a:solidFill>
                  <a:srgbClr val="660066"/>
                </a:solidFill>
              </a:rPr>
              <a:t>bonds</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831" y="115935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Decomposition of sterling investment-grade corporate bond </a:t>
            </a:r>
            <a:r>
              <a:rPr lang="en-GB" sz="1800" dirty="0" smtClean="0"/>
              <a:t>index</a:t>
            </a:r>
            <a:r>
              <a:rPr lang="en-GB" sz="1800" baseline="30000" dirty="0" smtClean="0"/>
              <a:t>(a)</a:t>
            </a:r>
            <a:endParaRPr lang="en-GB" altLang="en-US" sz="1800" baseline="30000" dirty="0"/>
          </a:p>
        </p:txBody>
      </p:sp>
      <p:sp>
        <p:nvSpPr>
          <p:cNvPr id="8" name="Rectangle 2"/>
          <p:cNvSpPr>
            <a:spLocks noChangeArrowheads="1"/>
          </p:cNvSpPr>
          <p:nvPr/>
        </p:nvSpPr>
        <p:spPr bwMode="auto">
          <a:xfrm>
            <a:off x="116556" y="5621655"/>
            <a:ext cx="9144001" cy="1477328"/>
          </a:xfrm>
          <a:prstGeom prst="rect">
            <a:avLst/>
          </a:prstGeom>
          <a:noFill/>
          <a:ln w="9525">
            <a:noFill/>
            <a:miter lim="800000"/>
            <a:headEnd/>
            <a:tailEnd/>
          </a:ln>
          <a:effectLst/>
        </p:spPr>
        <p:txBody>
          <a:bodyPr anchor="ctr">
            <a:spAutoFit/>
          </a:bodyPr>
          <a:lstStyle/>
          <a:p>
            <a:r>
              <a:rPr lang="en-GB" sz="1000" dirty="0"/>
              <a:t>Sources: ICE/</a:t>
            </a:r>
            <a:r>
              <a:rPr lang="en-GB" sz="1000" dirty="0" err="1"/>
              <a:t>BofAML</a:t>
            </a:r>
            <a:r>
              <a:rPr lang="en-GB" sz="1000" dirty="0"/>
              <a:t> and Bank calculations</a:t>
            </a:r>
            <a:r>
              <a:rPr lang="en-GB" sz="1000" dirty="0" smtClean="0"/>
              <a:t>.</a:t>
            </a:r>
          </a:p>
          <a:p>
            <a:endParaRPr lang="en-GB" sz="1000" dirty="0"/>
          </a:p>
          <a:p>
            <a:pPr marL="228600" indent="-228600">
              <a:buAutoNum type="alphaLcParenBoth"/>
            </a:pPr>
            <a:r>
              <a:rPr lang="en-GB" sz="1000" dirty="0" smtClean="0"/>
              <a:t>The </a:t>
            </a:r>
            <a:r>
              <a:rPr lang="en-GB" sz="1000" dirty="0"/>
              <a:t>chart shows how the yield on an index of UK investment-grade corporate bonds (in orange) splits into two components. The first component (in blue) is the risk-free interest rate, which reflects future short-term rates over a period to the (seven-year) duration of the index. The second component (in purple) is the difference between the yield and the first component, and reflects the term premium and credit spread. The adjusted credit spread accounts for changes in credit quality and duration of the index since 1998</a:t>
            </a:r>
            <a:r>
              <a:rPr lang="en-GB" sz="1000" dirty="0" smtClean="0"/>
              <a:t>.</a:t>
            </a:r>
          </a:p>
          <a:p>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7170" name="Picture 2" descr="N:\SHARED\FSR\PNGs\Internet PNG and PDFs\1 - CCyB decision\Chart A.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55178"/>
            <a:ext cx="5904656" cy="3915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321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16556"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400" b="1" dirty="0">
                <a:solidFill>
                  <a:srgbClr val="660066"/>
                </a:solidFill>
              </a:rPr>
              <a:t>Chart </a:t>
            </a:r>
            <a:r>
              <a:rPr lang="en-US" altLang="en-US" sz="2400" b="1" dirty="0" smtClean="0">
                <a:solidFill>
                  <a:srgbClr val="660066"/>
                </a:solidFill>
              </a:rPr>
              <a:t>A.7</a:t>
            </a:r>
            <a:r>
              <a:rPr lang="en-US" altLang="en-US" sz="2400" dirty="0" smtClean="0">
                <a:solidFill>
                  <a:srgbClr val="660066"/>
                </a:solidFill>
                <a:latin typeface="Arial" charset="0"/>
              </a:rPr>
              <a:t> </a:t>
            </a:r>
            <a:r>
              <a:rPr lang="en-GB" altLang="en-US" sz="2400" dirty="0">
                <a:solidFill>
                  <a:srgbClr val="660066"/>
                </a:solidFill>
              </a:rPr>
              <a:t>There has been a growth in riskier forms of debt issued by UK firms</a:t>
            </a:r>
            <a:endParaRPr lang="en-US" altLang="en-US" sz="2400" dirty="0">
              <a:solidFill>
                <a:srgbClr val="660066"/>
              </a:solidFill>
            </a:endParaRPr>
          </a:p>
        </p:txBody>
      </p:sp>
      <p:sp>
        <p:nvSpPr>
          <p:cNvPr id="28674" name="Rectangle 2"/>
          <p:cNvSpPr>
            <a:spLocks noChangeArrowheads="1"/>
          </p:cNvSpPr>
          <p:nvPr/>
        </p:nvSpPr>
        <p:spPr bwMode="auto">
          <a:xfrm>
            <a:off x="-14288" y="6083320"/>
            <a:ext cx="9144001" cy="553998"/>
          </a:xfrm>
          <a:prstGeom prst="rect">
            <a:avLst/>
          </a:prstGeom>
          <a:noFill/>
          <a:ln w="9525">
            <a:noFill/>
            <a:miter lim="800000"/>
            <a:headEnd/>
            <a:tailEnd/>
          </a:ln>
          <a:effectLst/>
        </p:spPr>
        <p:txBody>
          <a:bodyPr anchor="ctr">
            <a:spAutoFit/>
          </a:bodyPr>
          <a:lstStyle/>
          <a:p>
            <a:endParaRPr lang="en-GB" sz="1000" dirty="0" smtClean="0"/>
          </a:p>
          <a:p>
            <a:endParaRPr lang="en-GB" sz="1000" dirty="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16556" y="91034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Leveraged loan issuance by UK </a:t>
            </a:r>
            <a:r>
              <a:rPr lang="en-GB" sz="1800" dirty="0" smtClean="0"/>
              <a:t>firms</a:t>
            </a:r>
            <a:r>
              <a:rPr lang="en-GB" sz="1800" baseline="30000" dirty="0" smtClean="0"/>
              <a:t>(a</a:t>
            </a:r>
            <a:r>
              <a:rPr lang="en-GB" sz="1800" baseline="30000" dirty="0"/>
              <a:t>)</a:t>
            </a:r>
            <a:endParaRPr lang="en-GB" altLang="en-US" sz="1800" baseline="30000" dirty="0"/>
          </a:p>
        </p:txBody>
      </p:sp>
      <p:sp>
        <p:nvSpPr>
          <p:cNvPr id="8" name="Rectangle 2"/>
          <p:cNvSpPr>
            <a:spLocks noChangeArrowheads="1"/>
          </p:cNvSpPr>
          <p:nvPr/>
        </p:nvSpPr>
        <p:spPr bwMode="auto">
          <a:xfrm>
            <a:off x="116556" y="5852487"/>
            <a:ext cx="9144001" cy="1015663"/>
          </a:xfrm>
          <a:prstGeom prst="rect">
            <a:avLst/>
          </a:prstGeom>
          <a:noFill/>
          <a:ln w="9525">
            <a:noFill/>
            <a:miter lim="800000"/>
            <a:headEnd/>
            <a:tailEnd/>
          </a:ln>
          <a:effectLst/>
        </p:spPr>
        <p:txBody>
          <a:bodyPr anchor="ctr">
            <a:spAutoFit/>
          </a:bodyPr>
          <a:lstStyle/>
          <a:p>
            <a:r>
              <a:rPr lang="en-GB" sz="1000" dirty="0"/>
              <a:t>Sources: Bank of England, LCD, an offering of S&amp;P Global Market Intelligence and Bank calculations.</a:t>
            </a:r>
          </a:p>
          <a:p>
            <a:endParaRPr lang="en-GB" sz="1000" dirty="0" smtClean="0"/>
          </a:p>
          <a:p>
            <a:pPr marL="228600" indent="-228600">
              <a:buAutoNum type="alphaLcParenBoth"/>
            </a:pPr>
            <a:r>
              <a:rPr lang="en-GB" sz="1000" dirty="0" smtClean="0"/>
              <a:t>Based </a:t>
            </a:r>
            <a:r>
              <a:rPr lang="en-GB" sz="1000" dirty="0"/>
              <a:t>on public syndication transactions and excluding private bilateral deals. </a:t>
            </a:r>
            <a:endParaRPr lang="en-GB" sz="1000" dirty="0" smtClean="0"/>
          </a:p>
          <a:p>
            <a:endParaRPr lang="en-GB" sz="1000" dirty="0">
              <a:latin typeface="+mj-lt"/>
              <a:cs typeface="Arial" panose="020B0604020202020204" pitchFamily="34" charset="0"/>
            </a:endParaRPr>
          </a:p>
          <a:p>
            <a:endParaRPr lang="en-GB" sz="1000" dirty="0" smtClean="0">
              <a:latin typeface="+mj-lt"/>
              <a:cs typeface="Arial" panose="020B0604020202020204" pitchFamily="34" charset="0"/>
            </a:endParaRPr>
          </a:p>
          <a:p>
            <a:endParaRPr lang="en-GB" sz="1000" dirty="0">
              <a:latin typeface="+mj-lt"/>
              <a:cs typeface="Arial" panose="020B0604020202020204" pitchFamily="34" charset="0"/>
            </a:endParaRPr>
          </a:p>
        </p:txBody>
      </p:sp>
      <p:sp>
        <p:nvSpPr>
          <p:cNvPr id="9" name="Rectangle 2"/>
          <p:cNvSpPr>
            <a:spLocks noChangeArrowheads="1"/>
          </p:cNvSpPr>
          <p:nvPr/>
        </p:nvSpPr>
        <p:spPr bwMode="auto">
          <a:xfrm>
            <a:off x="-14288" y="6006376"/>
            <a:ext cx="9144001" cy="707886"/>
          </a:xfrm>
          <a:prstGeom prst="rect">
            <a:avLst/>
          </a:prstGeom>
          <a:noFill/>
          <a:ln w="9525">
            <a:noFill/>
            <a:miter lim="800000"/>
            <a:headEnd/>
            <a:tailEnd/>
          </a:ln>
          <a:effectLst/>
        </p:spPr>
        <p:txBody>
          <a:bodyPr anchor="ctr">
            <a:spAutoFit/>
          </a:bodyPr>
          <a:lstStyle/>
          <a:p>
            <a:endParaRPr lang="en-GB" sz="1000" dirty="0" smtClean="0"/>
          </a:p>
          <a:p>
            <a:endParaRPr lang="en-GB" sz="1000" dirty="0" smtClean="0"/>
          </a:p>
          <a:p>
            <a:endParaRPr lang="en-GB" sz="1000" dirty="0"/>
          </a:p>
          <a:p>
            <a:endParaRPr lang="en-GB" sz="1000" dirty="0">
              <a:latin typeface="+mj-lt"/>
              <a:cs typeface="Arial" panose="020B0604020202020204" pitchFamily="34" charset="0"/>
            </a:endParaRPr>
          </a:p>
        </p:txBody>
      </p:sp>
      <p:pic>
        <p:nvPicPr>
          <p:cNvPr id="1026" name="Picture 2" descr="N:\SHARED\FSR\PNGs\Internet PNG and PDFs\1 - CCyB decision\Chart A.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3616" y="1484784"/>
            <a:ext cx="6084552"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7239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1075</Words>
  <Application>Microsoft Office PowerPoint</Application>
  <PresentationFormat>On-screen Show (4:3)</PresentationFormat>
  <Paragraphs>97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Part A:   Overview of risks to UK financial stability and UK countercyclical capital buffer rate decision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A:   Asset Valuations</dc:title>
  <dc:creator>Savva, Stacey</dc:creator>
  <cp:lastModifiedBy>Munroe, Rosie</cp:lastModifiedBy>
  <cp:revision>24</cp:revision>
  <dcterms:created xsi:type="dcterms:W3CDTF">2017-06-26T10:37:26Z</dcterms:created>
  <dcterms:modified xsi:type="dcterms:W3CDTF">2018-06-26T18:32:45Z</dcterms:modified>
</cp:coreProperties>
</file>