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80" y="-5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A307EB-42A6-4F0C-99FE-55A97FE67926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8655C0-13CB-4C24-9C55-00E3AE02BE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198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2918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115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1186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5420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46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881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366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1892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1729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6196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0987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0CEDC-D464-4A1F-AA66-9F9559FFD4ED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888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7200" dirty="0" smtClean="0">
                <a:solidFill>
                  <a:srgbClr val="660066"/>
                </a:solidFill>
              </a:rPr>
              <a:t>Part A:  </a:t>
            </a:r>
            <a:br>
              <a:rPr lang="en-GB" altLang="en-US" sz="7200" dirty="0" smtClean="0">
                <a:solidFill>
                  <a:srgbClr val="660066"/>
                </a:solidFill>
              </a:rPr>
            </a:br>
            <a:r>
              <a:rPr lang="en-US" altLang="en-US" sz="7200" dirty="0">
                <a:solidFill>
                  <a:srgbClr val="660066"/>
                </a:solidFill>
              </a:rPr>
              <a:t>UK external financing </a:t>
            </a:r>
            <a:endParaRPr lang="en-GB" sz="72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9704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-80798"/>
            <a:ext cx="914400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A.39 </a:t>
            </a:r>
            <a:r>
              <a:rPr lang="en-GB" altLang="en-US" sz="2400" dirty="0">
                <a:solidFill>
                  <a:srgbClr val="660066"/>
                </a:solidFill>
              </a:rPr>
              <a:t>A record level of UK leveraged loans and high-yield</a:t>
            </a:r>
          </a:p>
          <a:p>
            <a:pPr>
              <a:buNone/>
            </a:pPr>
            <a:r>
              <a:rPr lang="en-GB" altLang="en-US" sz="2400" dirty="0">
                <a:solidFill>
                  <a:srgbClr val="660066"/>
                </a:solidFill>
              </a:rPr>
              <a:t>bonds were syndicated abroad in 2017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5039" y="569177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Bank of England, LCD, an offering of S&amp;P Global Market Intelligence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Based </a:t>
            </a:r>
            <a:r>
              <a:rPr lang="en-GB" sz="1000" dirty="0"/>
              <a:t>on public syndication transactions, and excluding private bilateral deals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Includes </a:t>
            </a:r>
            <a:r>
              <a:rPr lang="en-GB" sz="1000" dirty="0"/>
              <a:t>loans issued for refinancing purposes, and does not account for repayments </a:t>
            </a:r>
            <a:r>
              <a:rPr lang="en-GB" sz="1000" dirty="0" smtClean="0"/>
              <a:t>of outstanding </a:t>
            </a:r>
            <a:r>
              <a:rPr lang="en-GB" sz="1000" dirty="0"/>
              <a:t>loans.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44224" y="692696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Gross issuance of leveraged loans and high-yield bonds by UK </a:t>
            </a:r>
            <a:r>
              <a:rPr lang="en-GB" sz="1800" dirty="0" smtClean="0"/>
              <a:t>PNFCs syndicated </a:t>
            </a:r>
            <a:r>
              <a:rPr lang="en-GB" sz="1800" dirty="0"/>
              <a:t>in the US and </a:t>
            </a:r>
            <a:r>
              <a:rPr lang="en-GB" sz="1800" dirty="0" smtClean="0"/>
              <a:t>Europe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</a:t>
            </a:r>
            <a:endParaRPr lang="en-GB" altLang="en-US" sz="1800" baseline="30000" dirty="0"/>
          </a:p>
        </p:txBody>
      </p:sp>
      <p:pic>
        <p:nvPicPr>
          <p:cNvPr id="9218" name="Picture 2" descr="N:\SHARED\FSR\PNGs\Internet PNG and PDFs\5 - UK external financing\Chart A_3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882" y="1412776"/>
            <a:ext cx="5304910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364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140801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A.31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The UK has a large stock of external liabilities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4224" y="5778915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ONS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Excludes </a:t>
            </a:r>
            <a:r>
              <a:rPr lang="en-GB" sz="1000" dirty="0"/>
              <a:t>derivatives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657870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UK gross external liabilities by </a:t>
            </a:r>
            <a:r>
              <a:rPr lang="en-GB" sz="1800" dirty="0" smtClean="0"/>
              <a:t>type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1026" name="Picture 2" descr="N:\SHARED\FSR\PNGs\Internet PNG and PDFs\5 - UK external financing\Chart A_3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268760"/>
            <a:ext cx="5551922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3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140801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A.32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UK has the widest current account deficit </a:t>
            </a:r>
            <a:r>
              <a:rPr lang="en-GB" altLang="en-US" sz="2400" dirty="0" smtClean="0">
                <a:solidFill>
                  <a:srgbClr val="660066"/>
                </a:solidFill>
              </a:rPr>
              <a:t>in the </a:t>
            </a:r>
            <a:r>
              <a:rPr lang="en-GB" altLang="en-US" sz="2400" dirty="0">
                <a:solidFill>
                  <a:srgbClr val="660066"/>
                </a:solidFill>
              </a:rPr>
              <a:t>G7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4224" y="5701971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Source: OECD, Key Short-Term Economic Indicators: Current Account % of GDP, </a:t>
            </a:r>
            <a:r>
              <a:rPr lang="en-GB" sz="1000" dirty="0" err="1"/>
              <a:t>OECD.Stat</a:t>
            </a:r>
            <a:r>
              <a:rPr lang="en-GB" sz="1000" dirty="0"/>
              <a:t>, </a:t>
            </a:r>
            <a:r>
              <a:rPr lang="en-GB" sz="1000" dirty="0" smtClean="0"/>
              <a:t>accessed on </a:t>
            </a:r>
            <a:r>
              <a:rPr lang="en-GB" sz="1000" dirty="0"/>
              <a:t>12 June 2018</a:t>
            </a:r>
            <a:r>
              <a:rPr lang="en-GB" sz="1000" dirty="0" smtClean="0"/>
              <a:t>. 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G7 </a:t>
            </a:r>
            <a:r>
              <a:rPr lang="en-GB" sz="1000" dirty="0"/>
              <a:t>countries are: Canada, France, Germany, Italy, Japan, UK and US</a:t>
            </a:r>
            <a:r>
              <a:rPr lang="en-GB" sz="1000" dirty="0" smtClean="0"/>
              <a:t>..</a:t>
            </a:r>
          </a:p>
          <a:p>
            <a:endParaRPr lang="en-GB" sz="1000" dirty="0" smtClean="0"/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657870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G7 current account </a:t>
            </a:r>
            <a:r>
              <a:rPr lang="en-GB" sz="1800" dirty="0" smtClean="0"/>
              <a:t>balances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2050" name="Picture 2" descr="N:\SHARED\FSR\PNGs\Internet PNG and PDFs\5 - UK external financing\Chart A_3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26875"/>
            <a:ext cx="6856326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930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-43865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A.33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Capital inflows to the UK have increased over </a:t>
            </a:r>
            <a:r>
              <a:rPr lang="en-GB" altLang="en-US" sz="2400" dirty="0" smtClean="0">
                <a:solidFill>
                  <a:srgbClr val="660066"/>
                </a:solidFill>
              </a:rPr>
              <a:t>the past </a:t>
            </a:r>
            <a:r>
              <a:rPr lang="en-GB" altLang="en-US" sz="2400" dirty="0">
                <a:solidFill>
                  <a:srgbClr val="660066"/>
                </a:solidFill>
              </a:rPr>
              <a:t>two years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4224" y="5778912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ONS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Net </a:t>
            </a:r>
            <a:r>
              <a:rPr lang="en-GB" sz="1000" dirty="0"/>
              <a:t>acquisition of foreign liabilities by UK residents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Net </a:t>
            </a:r>
            <a:r>
              <a:rPr lang="en-GB" sz="1000" dirty="0"/>
              <a:t>acquisition of foreign assets by UK residents.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44224" y="757543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Cumulative inward and outward capital flows since 2012</a:t>
            </a:r>
            <a:endParaRPr lang="en-GB" altLang="en-US" sz="1800" baseline="30000" dirty="0"/>
          </a:p>
        </p:txBody>
      </p:sp>
      <p:pic>
        <p:nvPicPr>
          <p:cNvPr id="2" name="Picture 2" descr="N:\SHARED\FSR\PNGs\Internet PNG and PDFs\5 - UK external financing\Chart A_3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268760"/>
            <a:ext cx="5400600" cy="4109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016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140801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A.34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Flows in the ‘other investment’ category are </a:t>
            </a:r>
            <a:r>
              <a:rPr lang="en-GB" altLang="en-US" sz="2400" dirty="0" smtClean="0">
                <a:solidFill>
                  <a:srgbClr val="660066"/>
                </a:solidFill>
              </a:rPr>
              <a:t>very volatile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4224" y="577891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IMF IFS, OECD, Key Short-Term Economic Indicators: GDP, </a:t>
            </a:r>
            <a:r>
              <a:rPr lang="en-GB" sz="1000" dirty="0" err="1"/>
              <a:t>OECD.Stat</a:t>
            </a:r>
            <a:r>
              <a:rPr lang="en-GB" sz="1000" dirty="0"/>
              <a:t>, accessed </a:t>
            </a:r>
            <a:r>
              <a:rPr lang="en-GB" sz="1000" dirty="0" smtClean="0"/>
              <a:t>on 12 </a:t>
            </a:r>
            <a:r>
              <a:rPr lang="en-GB" sz="1000" dirty="0"/>
              <a:t>June 2018, Thomson Reuters </a:t>
            </a:r>
            <a:r>
              <a:rPr lang="en-GB" sz="1000" dirty="0" err="1"/>
              <a:t>Datastream</a:t>
            </a:r>
            <a:r>
              <a:rPr lang="en-GB" sz="1000" dirty="0"/>
              <a:t> and Bank calculations</a:t>
            </a:r>
            <a:r>
              <a:rPr lang="en-GB" sz="1000" dirty="0" smtClean="0"/>
              <a:t>. 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chart shows the coefficient of variation of each type of inward investment flow in per cent </a:t>
            </a:r>
            <a:r>
              <a:rPr lang="en-GB" sz="1000" dirty="0" smtClean="0"/>
              <a:t>of GDP </a:t>
            </a:r>
            <a:r>
              <a:rPr lang="en-GB" sz="1000" dirty="0"/>
              <a:t>averaged across G7 countries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‘</a:t>
            </a:r>
            <a:r>
              <a:rPr lang="en-GB" sz="1000" dirty="0"/>
              <a:t>Other investment’ consists mostly of loans and deposits.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29283" y="595332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Coefficient of variation of quarterly inward investment in per cent of </a:t>
            </a:r>
            <a:r>
              <a:rPr lang="en-GB" sz="1800" dirty="0" smtClean="0"/>
              <a:t>GDP for </a:t>
            </a:r>
            <a:r>
              <a:rPr lang="en-GB" sz="1800" dirty="0"/>
              <a:t>G7 countries </a:t>
            </a:r>
            <a:r>
              <a:rPr lang="en-GB" sz="1800" dirty="0" smtClean="0"/>
              <a:t>1996–2017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4098" name="Picture 2" descr="N:\SHARED\FSR\PNGs\Internet PNG and PDFs\5 - UK external financing\Chart A_3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3" y="1241662"/>
            <a:ext cx="6443935" cy="4131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349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140801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A.35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The UK banking sector is a </a:t>
            </a:r>
            <a:r>
              <a:rPr lang="en-GB" altLang="en-US" sz="2400" dirty="0" smtClean="0">
                <a:solidFill>
                  <a:srgbClr val="660066"/>
                </a:solidFill>
              </a:rPr>
              <a:t>net </a:t>
            </a:r>
            <a:r>
              <a:rPr lang="en-GB" altLang="en-US" sz="2400" dirty="0">
                <a:solidFill>
                  <a:srgbClr val="660066"/>
                </a:solidFill>
              </a:rPr>
              <a:t>lender to </a:t>
            </a:r>
            <a:r>
              <a:rPr lang="en-GB" altLang="en-US" sz="2400" dirty="0" smtClean="0">
                <a:solidFill>
                  <a:srgbClr val="660066"/>
                </a:solidFill>
              </a:rPr>
              <a:t>the rest </a:t>
            </a:r>
            <a:r>
              <a:rPr lang="en-GB" altLang="en-US" sz="2400" dirty="0">
                <a:solidFill>
                  <a:srgbClr val="660066"/>
                </a:solidFill>
              </a:rPr>
              <a:t>of the world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4224" y="5778909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ONS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‘</a:t>
            </a:r>
            <a:r>
              <a:rPr lang="en-GB" sz="1000" dirty="0"/>
              <a:t>Other investment’ consists mostly of loans and deposits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44224" y="831195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Other investment inflows and net foreign asset position of the UK </a:t>
            </a:r>
            <a:r>
              <a:rPr lang="en-GB" sz="1800" dirty="0" smtClean="0"/>
              <a:t>banking sector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5122" name="Picture 2" descr="N:\SHARED\FSR\PNGs\Internet PNG and PDFs\5 - UK external financing\Chart A_3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1340768"/>
            <a:ext cx="6216691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612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-43865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A.36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UK equity risk </a:t>
            </a:r>
            <a:r>
              <a:rPr lang="en-GB" altLang="en-US" sz="2400" dirty="0" err="1">
                <a:solidFill>
                  <a:srgbClr val="660066"/>
                </a:solidFill>
              </a:rPr>
              <a:t>premia</a:t>
            </a:r>
            <a:r>
              <a:rPr lang="en-GB" altLang="en-US" sz="2400" dirty="0">
                <a:solidFill>
                  <a:srgbClr val="660066"/>
                </a:solidFill>
              </a:rPr>
              <a:t> have not fallen in line </a:t>
            </a:r>
            <a:r>
              <a:rPr lang="en-GB" altLang="en-US" sz="2400" dirty="0" smtClean="0">
                <a:solidFill>
                  <a:srgbClr val="660066"/>
                </a:solidFill>
              </a:rPr>
              <a:t>with euro-area </a:t>
            </a:r>
            <a:r>
              <a:rPr lang="en-GB" altLang="en-US" sz="2400" dirty="0">
                <a:solidFill>
                  <a:srgbClr val="660066"/>
                </a:solidFill>
              </a:rPr>
              <a:t>and US equivalents since 2016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4753055"/>
            <a:ext cx="9144000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Bloomberg Finance L.P., Federal Reserve Bank of New York: Federal Reserve Board</a:t>
            </a:r>
            <a:r>
              <a:rPr lang="en-GB" sz="1000" dirty="0" smtClean="0"/>
              <a:t>, HM </a:t>
            </a:r>
            <a:r>
              <a:rPr lang="en-GB" sz="1000" dirty="0"/>
              <a:t>Treasury, ICE </a:t>
            </a:r>
            <a:r>
              <a:rPr lang="en-GB" sz="1000" dirty="0" err="1"/>
              <a:t>BofAML</a:t>
            </a:r>
            <a:r>
              <a:rPr lang="en-GB" sz="1000" dirty="0"/>
              <a:t>, IMF </a:t>
            </a:r>
            <a:r>
              <a:rPr lang="en-GB" sz="1000" i="1" dirty="0"/>
              <a:t>World Economic Outlook</a:t>
            </a:r>
            <a:r>
              <a:rPr lang="en-GB" sz="1000" dirty="0"/>
              <a:t>, Thomson Reuters </a:t>
            </a:r>
            <a:r>
              <a:rPr lang="en-GB" sz="1000" dirty="0" err="1"/>
              <a:t>Datastream</a:t>
            </a:r>
            <a:r>
              <a:rPr lang="en-GB" sz="1000" dirty="0"/>
              <a:t> </a:t>
            </a:r>
            <a:r>
              <a:rPr lang="en-GB" sz="1000" dirty="0" smtClean="0"/>
              <a:t>and Bank </a:t>
            </a:r>
            <a:r>
              <a:rPr lang="en-GB" sz="1000" dirty="0"/>
              <a:t>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Data </a:t>
            </a:r>
            <a:r>
              <a:rPr lang="en-GB" sz="1000" dirty="0"/>
              <a:t>to 15 June 2018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UK </a:t>
            </a:r>
            <a:r>
              <a:rPr lang="en-GB" sz="1000" dirty="0"/>
              <a:t>daily term premium estimate is an average from four model outputs: benchmark and </a:t>
            </a:r>
            <a:r>
              <a:rPr lang="en-GB" sz="1000" dirty="0" smtClean="0"/>
              <a:t>survey models</a:t>
            </a:r>
            <a:r>
              <a:rPr lang="en-GB" sz="1000" dirty="0"/>
              <a:t>, including Malik, S and Meldrum, A (2016), ‘Evaluating the robustness of UK </a:t>
            </a:r>
            <a:r>
              <a:rPr lang="en-GB" sz="1000" dirty="0" smtClean="0"/>
              <a:t>term structure </a:t>
            </a:r>
            <a:r>
              <a:rPr lang="en-GB" sz="1000" dirty="0"/>
              <a:t>decompositions using linear regression methods’, </a:t>
            </a:r>
            <a:r>
              <a:rPr lang="en-GB" sz="1000" i="1" dirty="0"/>
              <a:t>Journal of Banking &amp; Finance</a:t>
            </a:r>
            <a:r>
              <a:rPr lang="en-GB" sz="1000" dirty="0"/>
              <a:t>, Vol. 67</a:t>
            </a:r>
            <a:r>
              <a:rPr lang="en-GB" sz="1000" dirty="0" smtClean="0"/>
              <a:t>, June</a:t>
            </a:r>
            <a:r>
              <a:rPr lang="en-GB" sz="1000" dirty="0"/>
              <a:t>, pages 85–102; </a:t>
            </a:r>
            <a:r>
              <a:rPr lang="en-GB" sz="1000" dirty="0" err="1"/>
              <a:t>Guimarães</a:t>
            </a:r>
            <a:r>
              <a:rPr lang="en-GB" sz="1000" dirty="0"/>
              <a:t>, R and Vlieghe, G (2016), ‘Monetary policy expectations and </a:t>
            </a:r>
            <a:r>
              <a:rPr lang="en-GB" sz="1000" dirty="0" smtClean="0"/>
              <a:t>long term </a:t>
            </a:r>
            <a:r>
              <a:rPr lang="en-GB" sz="1000" dirty="0"/>
              <a:t>interest rates’, unpublished working paper; and </a:t>
            </a:r>
            <a:r>
              <a:rPr lang="en-GB" sz="1000" dirty="0" err="1"/>
              <a:t>Andreasen</a:t>
            </a:r>
            <a:r>
              <a:rPr lang="en-GB" sz="1000" dirty="0"/>
              <a:t>, M and Meldrum, A (2015</a:t>
            </a:r>
            <a:r>
              <a:rPr lang="en-GB" sz="1000" dirty="0" smtClean="0"/>
              <a:t>), ‘</a:t>
            </a:r>
            <a:r>
              <a:rPr lang="en-GB" sz="1000" u="sng" dirty="0"/>
              <a:t>Market beliefs about the UK monetary policy lift-off horizon: a no-arbitrage shadow rate </a:t>
            </a:r>
            <a:r>
              <a:rPr lang="en-GB" sz="1000" u="sng" dirty="0" smtClean="0"/>
              <a:t>term structure </a:t>
            </a:r>
            <a:r>
              <a:rPr lang="en-GB" sz="1000" u="sng" dirty="0"/>
              <a:t>model approach</a:t>
            </a:r>
            <a:r>
              <a:rPr lang="en-GB" sz="1000" dirty="0"/>
              <a:t>’, </a:t>
            </a:r>
            <a:r>
              <a:rPr lang="en-GB" sz="1000" i="1" dirty="0"/>
              <a:t>Bank of England Staff Working Paper No. 541</a:t>
            </a:r>
            <a:r>
              <a:rPr lang="en-GB" sz="1000" dirty="0"/>
              <a:t>. Germany/euro area </a:t>
            </a:r>
            <a:r>
              <a:rPr lang="en-GB" sz="1000" dirty="0" smtClean="0"/>
              <a:t>daily term </a:t>
            </a:r>
            <a:r>
              <a:rPr lang="en-GB" sz="1000" dirty="0" err="1"/>
              <a:t>premia</a:t>
            </a:r>
            <a:r>
              <a:rPr lang="en-GB" sz="1000" dirty="0"/>
              <a:t> are for Germany and are based on the model described in Malik, S and Meldrum, </a:t>
            </a:r>
            <a:r>
              <a:rPr lang="en-GB" sz="1000" dirty="0" smtClean="0"/>
              <a:t>A (</a:t>
            </a:r>
            <a:r>
              <a:rPr lang="en-GB" sz="1000" dirty="0"/>
              <a:t>2016), as above. US daily term </a:t>
            </a:r>
            <a:r>
              <a:rPr lang="en-GB" sz="1000" dirty="0" err="1"/>
              <a:t>premia</a:t>
            </a:r>
            <a:r>
              <a:rPr lang="en-GB" sz="1000" dirty="0"/>
              <a:t> are estimates from the Federal Reserve Bank of New York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Based </a:t>
            </a:r>
            <a:r>
              <a:rPr lang="en-GB" sz="1000" dirty="0"/>
              <a:t>on investment-grade corporate bonds. The US dollar series refers to US </a:t>
            </a:r>
            <a:r>
              <a:rPr lang="en-GB" sz="1000" dirty="0" smtClean="0"/>
              <a:t>dollar-denominated bonds </a:t>
            </a:r>
            <a:r>
              <a:rPr lang="en-GB" sz="1000" dirty="0"/>
              <a:t>issued in the US domestic market, while the sterling and euro series refer to bonds issued </a:t>
            </a:r>
            <a:r>
              <a:rPr lang="en-GB" sz="1000" dirty="0" smtClean="0"/>
              <a:t>in domestic </a:t>
            </a:r>
            <a:r>
              <a:rPr lang="en-GB" sz="1000" dirty="0"/>
              <a:t>or </a:t>
            </a:r>
            <a:r>
              <a:rPr lang="en-GB" sz="1000" dirty="0" err="1"/>
              <a:t>eurobond</a:t>
            </a:r>
            <a:r>
              <a:rPr lang="en-GB" sz="1000" dirty="0"/>
              <a:t> markets in the respective currencies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As </a:t>
            </a:r>
            <a:r>
              <a:rPr lang="en-GB" sz="1000" dirty="0"/>
              <a:t>implied by a dividend discount model. Equity risk </a:t>
            </a:r>
            <a:r>
              <a:rPr lang="en-GB" sz="1000" dirty="0" err="1"/>
              <a:t>premia</a:t>
            </a:r>
            <a:r>
              <a:rPr lang="en-GB" sz="1000" dirty="0"/>
              <a:t> are estimated for the FTSE All-Share</a:t>
            </a:r>
            <a:r>
              <a:rPr lang="en-GB" sz="1000" dirty="0" smtClean="0"/>
              <a:t>, S&amp;P </a:t>
            </a:r>
            <a:r>
              <a:rPr lang="en-GB" sz="1000" dirty="0"/>
              <a:t>500 and Euro </a:t>
            </a:r>
            <a:r>
              <a:rPr lang="en-GB" sz="1000" dirty="0" err="1"/>
              <a:t>Stoxx</a:t>
            </a:r>
            <a:r>
              <a:rPr lang="en-GB" sz="1000" dirty="0"/>
              <a:t> indices.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44224" y="831195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Changes in risk </a:t>
            </a:r>
            <a:r>
              <a:rPr lang="en-GB" sz="1800" dirty="0" err="1"/>
              <a:t>premia</a:t>
            </a:r>
            <a:r>
              <a:rPr lang="en-GB" sz="1800" dirty="0"/>
              <a:t> on UK, US and euro-area assets </a:t>
            </a:r>
            <a:r>
              <a:rPr lang="en-GB" sz="1800" dirty="0" smtClean="0"/>
              <a:t>since 4 </a:t>
            </a:r>
            <a:r>
              <a:rPr lang="en-GB" sz="1800" dirty="0"/>
              <a:t>January </a:t>
            </a:r>
            <a:r>
              <a:rPr lang="en-GB" sz="1800" dirty="0" smtClean="0"/>
              <a:t>2016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6146" name="Picture 2" descr="N:\SHARED\FSR\PNGs\Internet PNG and PDFs\5 - UK external financing\Chart A_3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032" y="1384324"/>
            <a:ext cx="4634160" cy="3345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561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-43865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A.37 </a:t>
            </a:r>
            <a:r>
              <a:rPr lang="en-GB" altLang="en-US" sz="2400" dirty="0">
                <a:solidFill>
                  <a:srgbClr val="660066"/>
                </a:solidFill>
              </a:rPr>
              <a:t>Foreign investors make up a large proportion </a:t>
            </a:r>
            <a:r>
              <a:rPr lang="en-GB" altLang="en-US" sz="2400" dirty="0" smtClean="0">
                <a:solidFill>
                  <a:srgbClr val="660066"/>
                </a:solidFill>
              </a:rPr>
              <a:t>of UK </a:t>
            </a:r>
            <a:r>
              <a:rPr lang="en-GB" altLang="en-US" sz="2400" dirty="0">
                <a:solidFill>
                  <a:srgbClr val="660066"/>
                </a:solidFill>
              </a:rPr>
              <a:t>CRE transactions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5039" y="5922606"/>
            <a:ext cx="9144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Property Archive and Bank calculations.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44224" y="831195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UK CRE transactions, moving sum of four quarters</a:t>
            </a:r>
            <a:endParaRPr lang="en-GB" altLang="en-US" sz="1800" baseline="30000" dirty="0"/>
          </a:p>
        </p:txBody>
      </p:sp>
      <p:pic>
        <p:nvPicPr>
          <p:cNvPr id="7170" name="Picture 2" descr="N:\SHARED\FSR\PNGs\Internet PNG and PDFs\5 - UK external financing\Chart A_3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1239594"/>
            <a:ext cx="5353411" cy="4349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79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-43865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A.38 </a:t>
            </a:r>
            <a:r>
              <a:rPr lang="en-GB" altLang="en-US" sz="2400" dirty="0">
                <a:solidFill>
                  <a:srgbClr val="660066"/>
                </a:solidFill>
              </a:rPr>
              <a:t>UK CRE prices look stretched based on ranges </a:t>
            </a:r>
            <a:r>
              <a:rPr lang="en-GB" altLang="en-US" sz="2400" dirty="0" smtClean="0">
                <a:solidFill>
                  <a:srgbClr val="660066"/>
                </a:solidFill>
              </a:rPr>
              <a:t>of sustainable valuations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5039" y="5307050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Bloomberg Finance L.P., Investment Property Forum, MSCI Inc.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Sustainable </a:t>
            </a:r>
            <a:r>
              <a:rPr lang="en-GB" sz="1000" dirty="0"/>
              <a:t>valuations are estimated using an investment valuation approach and are based on </a:t>
            </a:r>
            <a:r>
              <a:rPr lang="en-GB" sz="1000" dirty="0" smtClean="0"/>
              <a:t>an assumption </a:t>
            </a:r>
            <a:r>
              <a:rPr lang="en-GB" sz="1000" dirty="0"/>
              <a:t>that property is held for five years. The sustainable value of a property is the sum </a:t>
            </a:r>
            <a:r>
              <a:rPr lang="en-GB" sz="1000" dirty="0" smtClean="0"/>
              <a:t>of discounted </a:t>
            </a:r>
            <a:r>
              <a:rPr lang="en-GB" sz="1000" dirty="0"/>
              <a:t>rental and sale proceeds. The rental proceeds are discounted using a 5-year gilt </a:t>
            </a:r>
            <a:r>
              <a:rPr lang="en-GB" sz="1000" dirty="0" smtClean="0"/>
              <a:t>yield plus </a:t>
            </a:r>
            <a:r>
              <a:rPr lang="en-GB" sz="1000" dirty="0"/>
              <a:t>a risk premium, and the sale proceeds are discounted using a 20-year, 5-year forward </a:t>
            </a:r>
            <a:r>
              <a:rPr lang="en-GB" sz="1000" dirty="0" smtClean="0"/>
              <a:t>gilt yield </a:t>
            </a:r>
            <a:r>
              <a:rPr lang="en-GB" sz="1000" dirty="0"/>
              <a:t>plus a risk premium. Expected rental value at the time of sale is based on </a:t>
            </a:r>
            <a:r>
              <a:rPr lang="en-GB" sz="1000" dirty="0" smtClean="0"/>
              <a:t>Investment Property </a:t>
            </a:r>
            <a:r>
              <a:rPr lang="en-GB" sz="1000" dirty="0"/>
              <a:t>Forum Consensus forecasts. The range of sustainable valuations represents </a:t>
            </a:r>
            <a:r>
              <a:rPr lang="en-GB" sz="1000" dirty="0" smtClean="0"/>
              <a:t>varying assumptions </a:t>
            </a:r>
            <a:r>
              <a:rPr lang="en-GB" sz="1000" dirty="0"/>
              <a:t>about the rental yield at the time of sale: either rental yields remain at their </a:t>
            </a:r>
            <a:r>
              <a:rPr lang="en-GB" sz="1000" dirty="0" smtClean="0"/>
              <a:t>current levels </a:t>
            </a:r>
            <a:r>
              <a:rPr lang="en-GB" sz="1000" dirty="0"/>
              <a:t>(at the upper end), or rental yields revert to their 15-year historical average (at the </a:t>
            </a:r>
            <a:r>
              <a:rPr lang="en-GB" sz="1000" dirty="0" smtClean="0"/>
              <a:t>lower end</a:t>
            </a:r>
            <a:r>
              <a:rPr lang="en-GB" sz="1000" dirty="0"/>
              <a:t>). For more details, see Crosby, N and Hughes, C (2011), ‘The basis of valuations for </a:t>
            </a:r>
            <a:r>
              <a:rPr lang="en-GB" sz="1000" dirty="0" smtClean="0"/>
              <a:t>secured commercial </a:t>
            </a:r>
            <a:r>
              <a:rPr lang="en-GB" sz="1000" dirty="0"/>
              <a:t>property lending in the UK’, </a:t>
            </a:r>
            <a:r>
              <a:rPr lang="en-GB" sz="1000" i="1" dirty="0"/>
              <a:t>Journal of European Real Estate Research</a:t>
            </a:r>
            <a:r>
              <a:rPr lang="en-GB" sz="1000" dirty="0"/>
              <a:t>, Vol. 4, No. 3</a:t>
            </a:r>
            <a:r>
              <a:rPr lang="en-GB" sz="1000" dirty="0" smtClean="0"/>
              <a:t>, pages </a:t>
            </a:r>
            <a:r>
              <a:rPr lang="en-GB" sz="1000" dirty="0"/>
              <a:t>225–42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44224" y="692696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Commercial real estate prices in the UK and ranges of sustainable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valuations</a:t>
            </a:r>
            <a:endParaRPr lang="en-GB" altLang="en-US" sz="1800" baseline="30000" dirty="0"/>
          </a:p>
        </p:txBody>
      </p:sp>
      <p:pic>
        <p:nvPicPr>
          <p:cNvPr id="8194" name="Picture 2" descr="N:\SHARED\FSR\PNGs\Internet PNG and PDFs\5 - UK external financing\Chart A_3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720" y="1372989"/>
            <a:ext cx="6152625" cy="3568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62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928</Words>
  <Application>Microsoft Office PowerPoint</Application>
  <PresentationFormat>On-screen Show (4:3)</PresentationFormat>
  <Paragraphs>52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Part A:   UK external financing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A:   CCyB</dc:title>
  <dc:creator>Savva, Stacey</dc:creator>
  <cp:lastModifiedBy>Savva, Stacey</cp:lastModifiedBy>
  <cp:revision>25</cp:revision>
  <dcterms:created xsi:type="dcterms:W3CDTF">2017-06-26T11:26:34Z</dcterms:created>
  <dcterms:modified xsi:type="dcterms:W3CDTF">2018-06-26T19:31:20Z</dcterms:modified>
</cp:coreProperties>
</file>