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80" y="-58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0A4CE5-7ECB-44EA-8279-426AC891C39A}" type="datetimeFigureOut">
              <a:rPr lang="en-GB" smtClean="0"/>
              <a:t>26/06/2018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57A3B2-2EB9-46BF-B51F-94AF9B0676D8}" type="slidenum">
              <a:rPr lang="en-GB" smtClean="0"/>
              <a:t>‹#›</a:t>
            </a:fld>
            <a:endParaRPr lang="en-GB"/>
          </a:p>
        </p:txBody>
      </p:sp>
    </p:spTree>
    <p:extLst>
      <p:ext uri="{BB962C8B-B14F-4D97-AF65-F5344CB8AC3E}">
        <p14:creationId xmlns:p14="http://schemas.microsoft.com/office/powerpoint/2010/main" val="25950273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7D0CEDC-D464-4A1F-AA66-9F9559FFD4ED}"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882918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7D0CEDC-D464-4A1F-AA66-9F9559FFD4ED}"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1384115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7D0CEDC-D464-4A1F-AA66-9F9559FFD4ED}"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1691186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7D0CEDC-D464-4A1F-AA66-9F9559FFD4ED}"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3405420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D0CEDC-D464-4A1F-AA66-9F9559FFD4ED}" type="datetimeFigureOut">
              <a:rPr lang="en-GB" smtClean="0"/>
              <a:t>26/06/2018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3739468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7D0CEDC-D464-4A1F-AA66-9F9559FFD4ED}" type="datetimeFigureOut">
              <a:rPr lang="en-GB" smtClean="0"/>
              <a:t>26/06/2018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186881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7D0CEDC-D464-4A1F-AA66-9F9559FFD4ED}" type="datetimeFigureOut">
              <a:rPr lang="en-GB" smtClean="0"/>
              <a:t>26/06/2018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2059366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7D0CEDC-D464-4A1F-AA66-9F9559FFD4ED}" type="datetimeFigureOut">
              <a:rPr lang="en-GB" smtClean="0"/>
              <a:t>26/06/2018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3061892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D0CEDC-D464-4A1F-AA66-9F9559FFD4ED}" type="datetimeFigureOut">
              <a:rPr lang="en-GB" smtClean="0"/>
              <a:t>26/06/2018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3911729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D0CEDC-D464-4A1F-AA66-9F9559FFD4ED}" type="datetimeFigureOut">
              <a:rPr lang="en-GB" smtClean="0"/>
              <a:t>26/06/2018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22961967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D0CEDC-D464-4A1F-AA66-9F9559FFD4ED}" type="datetimeFigureOut">
              <a:rPr lang="en-GB" smtClean="0"/>
              <a:t>26/06/2018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3970987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D0CEDC-D464-4A1F-AA66-9F9559FFD4ED}" type="datetimeFigureOut">
              <a:rPr lang="en-GB" smtClean="0"/>
              <a:t>26/06/2018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07DD7B-1F44-46A6-B57A-C64E96E99D5A}" type="slidenum">
              <a:rPr lang="en-GB" smtClean="0"/>
              <a:t>‹#›</a:t>
            </a:fld>
            <a:endParaRPr lang="en-GB"/>
          </a:p>
        </p:txBody>
      </p:sp>
    </p:spTree>
    <p:extLst>
      <p:ext uri="{BB962C8B-B14F-4D97-AF65-F5344CB8AC3E}">
        <p14:creationId xmlns:p14="http://schemas.microsoft.com/office/powerpoint/2010/main" val="3368888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newyorkfed.org/research/data_indicators/term_premia.html"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smtClean="0">
                <a:solidFill>
                  <a:srgbClr val="660066"/>
                </a:solidFill>
              </a:rPr>
              <a:t/>
            </a:r>
            <a:br>
              <a:rPr lang="en-GB" altLang="en-US" sz="7200" dirty="0" smtClean="0">
                <a:solidFill>
                  <a:srgbClr val="660066"/>
                </a:solidFill>
              </a:rPr>
            </a:br>
            <a:r>
              <a:rPr lang="en-GB" altLang="en-US" sz="7200" dirty="0" smtClean="0">
                <a:solidFill>
                  <a:srgbClr val="660066"/>
                </a:solidFill>
              </a:rPr>
              <a:t>Part A: </a:t>
            </a:r>
            <a:r>
              <a:rPr lang="en-GB" altLang="en-US" sz="7200" dirty="0">
                <a:solidFill>
                  <a:srgbClr val="660066"/>
                </a:solidFill>
              </a:rPr>
              <a:t>Global debt market conditions</a:t>
            </a:r>
            <a:endParaRPr lang="en-GB" sz="7200" dirty="0">
              <a:solidFill>
                <a:srgbClr val="660066"/>
              </a:solidFill>
            </a:endParaRPr>
          </a:p>
        </p:txBody>
      </p:sp>
    </p:spTree>
    <p:extLst>
      <p:ext uri="{BB962C8B-B14F-4D97-AF65-F5344CB8AC3E}">
        <p14:creationId xmlns:p14="http://schemas.microsoft.com/office/powerpoint/2010/main" val="1758970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116632"/>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Chart A.19 </a:t>
            </a:r>
            <a:r>
              <a:rPr lang="en-GB" altLang="en-US" sz="2400" dirty="0">
                <a:solidFill>
                  <a:srgbClr val="660066"/>
                </a:solidFill>
              </a:rPr>
              <a:t>US corporate leverage and the debt-servicing ratio have been rising since 2014</a:t>
            </a:r>
            <a:endParaRPr lang="en-US" altLang="en-US" sz="2400" dirty="0">
              <a:solidFill>
                <a:srgbClr val="660066"/>
              </a:solidFill>
            </a:endParaRPr>
          </a:p>
        </p:txBody>
      </p:sp>
      <p:sp>
        <p:nvSpPr>
          <p:cNvPr id="28674" name="Rectangle 2"/>
          <p:cNvSpPr>
            <a:spLocks noChangeArrowheads="1"/>
          </p:cNvSpPr>
          <p:nvPr/>
        </p:nvSpPr>
        <p:spPr bwMode="auto">
          <a:xfrm>
            <a:off x="64584" y="5611504"/>
            <a:ext cx="9144000" cy="861774"/>
          </a:xfrm>
          <a:prstGeom prst="rect">
            <a:avLst/>
          </a:prstGeom>
          <a:noFill/>
          <a:ln w="9525">
            <a:noFill/>
            <a:miter lim="800000"/>
            <a:headEnd/>
            <a:tailEnd/>
          </a:ln>
          <a:effectLst/>
        </p:spPr>
        <p:txBody>
          <a:bodyPr anchor="ctr">
            <a:spAutoFit/>
          </a:bodyPr>
          <a:lstStyle/>
          <a:p>
            <a:endParaRPr lang="en-GB" sz="1000" dirty="0"/>
          </a:p>
          <a:p>
            <a:r>
              <a:rPr lang="en-GB" sz="1000" dirty="0"/>
              <a:t>Sources: BIS debt service ratios statistics, Federal Reserve Board Flow of Funds, US Bureau of Economic Analysis and Bank calculations</a:t>
            </a:r>
            <a:r>
              <a:rPr lang="en-GB" sz="1000" dirty="0" smtClean="0"/>
              <a:t>.</a:t>
            </a:r>
          </a:p>
          <a:p>
            <a:endParaRPr lang="en-GB" sz="1000" dirty="0"/>
          </a:p>
          <a:p>
            <a:pPr marL="228600" indent="-228600">
              <a:buAutoNum type="alphaLcParenBoth"/>
            </a:pPr>
            <a:r>
              <a:rPr lang="en-GB" sz="1000" dirty="0" smtClean="0"/>
              <a:t>Debt-servicing </a:t>
            </a:r>
            <a:r>
              <a:rPr lang="en-GB" sz="1000" dirty="0"/>
              <a:t>ratio as calculated by BIS, defined as the ratio of interest payments plus amortisations to income</a:t>
            </a:r>
            <a:r>
              <a:rPr lang="en-GB" sz="1000" dirty="0" smtClean="0"/>
              <a:t>.</a:t>
            </a:r>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93719" y="91777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US corporate leverage and debt-servicing ratio</a:t>
            </a:r>
            <a:endParaRPr lang="en-GB" altLang="en-US" sz="1800" baseline="30000" dirty="0"/>
          </a:p>
        </p:txBody>
      </p:sp>
      <p:pic>
        <p:nvPicPr>
          <p:cNvPr id="9218" name="Picture 2" descr="N:\SHARED\FSR\PNGs\Internet PNG and PDFs\3 - Global debt market conditions\Chart A.1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0995" y="1760538"/>
            <a:ext cx="6647303" cy="36846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98975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116632"/>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Chart A.20 </a:t>
            </a:r>
            <a:r>
              <a:rPr lang="en-GB" altLang="en-US" sz="2400" dirty="0">
                <a:solidFill>
                  <a:srgbClr val="660066"/>
                </a:solidFill>
              </a:rPr>
              <a:t>Issuance of US leveraged loans on weak terms has accelerated, driven by non-banks</a:t>
            </a:r>
            <a:endParaRPr lang="en-US" altLang="en-US" sz="2400" dirty="0">
              <a:solidFill>
                <a:srgbClr val="660066"/>
              </a:solidFill>
            </a:endParaRPr>
          </a:p>
        </p:txBody>
      </p:sp>
      <p:sp>
        <p:nvSpPr>
          <p:cNvPr id="28674" name="Rectangle 2"/>
          <p:cNvSpPr>
            <a:spLocks noChangeArrowheads="1"/>
          </p:cNvSpPr>
          <p:nvPr/>
        </p:nvSpPr>
        <p:spPr bwMode="auto">
          <a:xfrm>
            <a:off x="64584" y="5457614"/>
            <a:ext cx="9144000" cy="1169551"/>
          </a:xfrm>
          <a:prstGeom prst="rect">
            <a:avLst/>
          </a:prstGeom>
          <a:noFill/>
          <a:ln w="9525">
            <a:noFill/>
            <a:miter lim="800000"/>
            <a:headEnd/>
            <a:tailEnd/>
          </a:ln>
          <a:effectLst/>
        </p:spPr>
        <p:txBody>
          <a:bodyPr anchor="ctr">
            <a:spAutoFit/>
          </a:bodyPr>
          <a:lstStyle/>
          <a:p>
            <a:endParaRPr lang="en-GB" sz="1000" dirty="0"/>
          </a:p>
          <a:p>
            <a:r>
              <a:rPr lang="en-GB" sz="1000" dirty="0"/>
              <a:t>Sources: Bank of England, LCD, an offering of S&amp;P Global Market Intelligence and Bank calculations</a:t>
            </a:r>
            <a:r>
              <a:rPr lang="en-GB" sz="1000" dirty="0" smtClean="0"/>
              <a:t>.</a:t>
            </a:r>
          </a:p>
          <a:p>
            <a:endParaRPr lang="en-GB" sz="1000" dirty="0"/>
          </a:p>
          <a:p>
            <a:pPr marL="228600" indent="-228600">
              <a:buAutoNum type="alphaLcParenBoth"/>
            </a:pPr>
            <a:r>
              <a:rPr lang="en-GB" sz="1000" dirty="0" smtClean="0"/>
              <a:t>Based </a:t>
            </a:r>
            <a:r>
              <a:rPr lang="en-GB" sz="1000" dirty="0"/>
              <a:t>on public syndication transactions, and excluding private bilateral deals</a:t>
            </a:r>
            <a:r>
              <a:rPr lang="en-GB" sz="1000" dirty="0" smtClean="0"/>
              <a:t>.</a:t>
            </a:r>
          </a:p>
          <a:p>
            <a:pPr marL="228600" indent="-228600">
              <a:buAutoNum type="alphaLcParenBoth"/>
            </a:pPr>
            <a:r>
              <a:rPr lang="en-GB" sz="1000" dirty="0" smtClean="0"/>
              <a:t>‘</a:t>
            </a:r>
            <a:r>
              <a:rPr lang="en-GB" sz="1000" dirty="0"/>
              <a:t>Non-bank’ refers to loans classified as institutional by S&amp;P LCD. These are typically syndicated to institutional investors, including CLOs, although some banks buy institutional term loans. ‘Bank’ refers to loans classified as pro-rata by S&amp;P LCD. These are typically syndicated to banks and finance companies</a:t>
            </a:r>
            <a:r>
              <a:rPr lang="en-GB" sz="1000" dirty="0" smtClean="0"/>
              <a:t>.</a:t>
            </a:r>
          </a:p>
          <a:p>
            <a:pPr marL="228600" indent="-228600">
              <a:buAutoNum type="alphaLcParenBoth"/>
            </a:pPr>
            <a:r>
              <a:rPr lang="en-GB" sz="1000" dirty="0" smtClean="0"/>
              <a:t>A </a:t>
            </a:r>
            <a:r>
              <a:rPr lang="en-GB" sz="1000" dirty="0" err="1"/>
              <a:t>cov-lite</a:t>
            </a:r>
            <a:r>
              <a:rPr lang="en-GB" sz="1000" dirty="0"/>
              <a:t> loan has bond-like incurrence covenants, rather than maintenance tests which loans traditionally have featured.</a:t>
            </a:r>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93719" y="91777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Gross issuance of US leveraged loans and the share of this issuance with weak </a:t>
            </a:r>
            <a:r>
              <a:rPr lang="en-GB" sz="1800" dirty="0" smtClean="0"/>
              <a:t>covenants </a:t>
            </a:r>
            <a:r>
              <a:rPr lang="en-GB" sz="1800" baseline="30000" dirty="0" smtClean="0"/>
              <a:t>(</a:t>
            </a:r>
            <a:r>
              <a:rPr lang="en-GB" sz="1800" baseline="30000" dirty="0"/>
              <a:t>a)(b)(c)</a:t>
            </a:r>
            <a:endParaRPr lang="en-GB" altLang="en-US" sz="1800" baseline="30000" dirty="0"/>
          </a:p>
        </p:txBody>
      </p:sp>
      <p:pic>
        <p:nvPicPr>
          <p:cNvPr id="10242" name="Picture 2" descr="N:\SHARED\FSR\PNGs\Internet PNG and PDFs\3 - Global debt market conditions\Chart A.2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2084" y="1484784"/>
            <a:ext cx="5718608" cy="3960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70148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116632"/>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Chart A.21 </a:t>
            </a:r>
            <a:r>
              <a:rPr lang="en-GB" altLang="en-US" sz="2400" dirty="0">
                <a:solidFill>
                  <a:srgbClr val="660066"/>
                </a:solidFill>
              </a:rPr>
              <a:t>Investor demand for CLOs has helped fuel demand for underlying leveraged loans</a:t>
            </a:r>
            <a:endParaRPr lang="en-US" altLang="en-US" sz="2400" dirty="0">
              <a:solidFill>
                <a:srgbClr val="660066"/>
              </a:solidFill>
            </a:endParaRPr>
          </a:p>
        </p:txBody>
      </p:sp>
      <p:sp>
        <p:nvSpPr>
          <p:cNvPr id="28674" name="Rectangle 2"/>
          <p:cNvSpPr>
            <a:spLocks noChangeArrowheads="1"/>
          </p:cNvSpPr>
          <p:nvPr/>
        </p:nvSpPr>
        <p:spPr bwMode="auto">
          <a:xfrm>
            <a:off x="64584" y="5842335"/>
            <a:ext cx="9144000" cy="400110"/>
          </a:xfrm>
          <a:prstGeom prst="rect">
            <a:avLst/>
          </a:prstGeom>
          <a:noFill/>
          <a:ln w="9525">
            <a:noFill/>
            <a:miter lim="800000"/>
            <a:headEnd/>
            <a:tailEnd/>
          </a:ln>
          <a:effectLst/>
        </p:spPr>
        <p:txBody>
          <a:bodyPr anchor="ctr">
            <a:spAutoFit/>
          </a:bodyPr>
          <a:lstStyle/>
          <a:p>
            <a:endParaRPr lang="en-GB" sz="1000" dirty="0"/>
          </a:p>
          <a:p>
            <a:r>
              <a:rPr lang="en-GB" sz="1000" dirty="0"/>
              <a:t>Source: JPMorgan.</a:t>
            </a:r>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93719" y="91777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US and European net issuance of CLOs</a:t>
            </a:r>
            <a:endParaRPr lang="en-GB" altLang="en-US" sz="1800" baseline="30000" dirty="0"/>
          </a:p>
        </p:txBody>
      </p:sp>
      <p:pic>
        <p:nvPicPr>
          <p:cNvPr id="11266" name="Picture 2" descr="N:\SHARED\FSR\PNGs\Internet PNG and PDFs\3 - Global debt market conditions\Chart A.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1146" y="1412776"/>
            <a:ext cx="6160302" cy="3960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86093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0"/>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Chart A.22 </a:t>
            </a:r>
            <a:r>
              <a:rPr lang="en-GB" altLang="en-US" sz="2400" dirty="0">
                <a:solidFill>
                  <a:srgbClr val="660066"/>
                </a:solidFill>
              </a:rPr>
              <a:t>UK corporate leverage remains materially below its 2008 level but has begun to rise</a:t>
            </a:r>
            <a:endParaRPr lang="en-US" altLang="en-US" sz="2400" dirty="0">
              <a:solidFill>
                <a:srgbClr val="660066"/>
              </a:solidFill>
            </a:endParaRPr>
          </a:p>
        </p:txBody>
      </p:sp>
      <p:sp>
        <p:nvSpPr>
          <p:cNvPr id="28674" name="Rectangle 2"/>
          <p:cNvSpPr>
            <a:spLocks noChangeArrowheads="1"/>
          </p:cNvSpPr>
          <p:nvPr/>
        </p:nvSpPr>
        <p:spPr bwMode="auto">
          <a:xfrm>
            <a:off x="34098" y="4588781"/>
            <a:ext cx="9144000" cy="2246769"/>
          </a:xfrm>
          <a:prstGeom prst="rect">
            <a:avLst/>
          </a:prstGeom>
          <a:noFill/>
          <a:ln w="9525">
            <a:noFill/>
            <a:miter lim="800000"/>
            <a:headEnd/>
            <a:tailEnd/>
          </a:ln>
          <a:effectLst/>
        </p:spPr>
        <p:txBody>
          <a:bodyPr anchor="ctr">
            <a:spAutoFit/>
          </a:bodyPr>
          <a:lstStyle/>
          <a:p>
            <a:endParaRPr lang="en-GB" sz="1000" dirty="0"/>
          </a:p>
          <a:p>
            <a:r>
              <a:rPr lang="en-GB" sz="1000" dirty="0"/>
              <a:t>Sources: Association of British Insurers, Bank of England, Cass Commercial Real Estate Lending survey, Deloitte, LCD (an offering of S&amp;P Global Market Intelligence), London Stock Exchange, ONS, </a:t>
            </a:r>
            <a:r>
              <a:rPr lang="en-GB" sz="1000" dirty="0" err="1"/>
              <a:t>Preqin</a:t>
            </a:r>
            <a:r>
              <a:rPr lang="en-GB" sz="1000" dirty="0"/>
              <a:t>, Thomson Reuters Deals Business Intelligence and Bank calculations</a:t>
            </a:r>
            <a:r>
              <a:rPr lang="en-GB" sz="1000" dirty="0" smtClean="0"/>
              <a:t>.</a:t>
            </a:r>
          </a:p>
          <a:p>
            <a:endParaRPr lang="en-GB" sz="1000" dirty="0"/>
          </a:p>
          <a:p>
            <a:pPr marL="228600" indent="-228600">
              <a:buAutoNum type="alphaLcParenBoth"/>
            </a:pPr>
            <a:r>
              <a:rPr lang="en-GB" sz="1000" dirty="0" smtClean="0"/>
              <a:t>Gross </a:t>
            </a:r>
            <a:r>
              <a:rPr lang="en-GB" sz="1000" dirty="0"/>
              <a:t>debt as a percentage of a four-quarter moving sum of gross operating surplus. Gross debt is measured as loans and debt securities excluding derivatives, direct investment loans and loans secured on dwellings. Gross operating surplus is adjusted for FISIM</a:t>
            </a:r>
            <a:r>
              <a:rPr lang="en-GB" sz="1000" dirty="0" smtClean="0"/>
              <a:t>.</a:t>
            </a:r>
          </a:p>
          <a:p>
            <a:pPr marL="228600" indent="-228600">
              <a:buAutoNum type="alphaLcParenBoth"/>
            </a:pPr>
            <a:r>
              <a:rPr lang="en-GB" sz="1000" dirty="0" smtClean="0"/>
              <a:t>The </a:t>
            </a:r>
            <a:r>
              <a:rPr lang="en-GB" sz="1000" dirty="0"/>
              <a:t>black line is a Bank staff estimate of corporate debt including additional sources of market-based finance, not fully captured in National Statistics. Both the Bank and ONS are working to improve these estimates in future. Additional sources of debt include bonds listed outside of the London Stock Exchange, private placements, syndicated loans not held by banks and loans originated by private debt funds. In constructing this estimate, the definition of UK residency may not be fully consistent with National Accounts. Debt securities are valued at nominal value. Debt securities and syndicated loans issued in foreign currency are assumed to be hedged and so are not affected by currency valuation effects. Given these caveats, the Bank staff estimate is not fully comparable with National Statistics</a:t>
            </a:r>
            <a:r>
              <a:rPr lang="en-GB" sz="1000" dirty="0" smtClean="0"/>
              <a:t>.</a:t>
            </a:r>
          </a:p>
          <a:p>
            <a:pPr marL="228600" indent="-228600">
              <a:buAutoNum type="alphaLcParenBoth"/>
            </a:pPr>
            <a:r>
              <a:rPr lang="en-GB" sz="1000" dirty="0" smtClean="0"/>
              <a:t>The </a:t>
            </a:r>
            <a:r>
              <a:rPr lang="en-GB" sz="1000" dirty="0"/>
              <a:t>commercial real estate debt series shows estimated debt of issuers undertaking real estate activities or development of buildings. For some forms of debt, this issuer description information is not available (</a:t>
            </a:r>
            <a:r>
              <a:rPr lang="en-GB" sz="1000" dirty="0" err="1"/>
              <a:t>i</a:t>
            </a:r>
            <a:r>
              <a:rPr lang="en-GB" sz="1000" dirty="0"/>
              <a:t>) at sufficient granularity or for (ii) parts of the date range shown in the chart. In these instances, the best available proxy for the proportion of debt which is related to commercial real estate is used</a:t>
            </a:r>
            <a:r>
              <a:rPr lang="en-GB" sz="1000" dirty="0" smtClean="0"/>
              <a:t>.</a:t>
            </a:r>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125760" y="73647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Bank staff estimate of UK PNFC gross debt to </a:t>
            </a:r>
            <a:r>
              <a:rPr lang="en-GB" sz="1800" dirty="0" smtClean="0"/>
              <a:t>earnings</a:t>
            </a:r>
            <a:r>
              <a:rPr lang="en-GB" sz="1800" baseline="30000" dirty="0" smtClean="0"/>
              <a:t>(a</a:t>
            </a:r>
            <a:r>
              <a:rPr lang="en-GB" sz="1800" baseline="30000" dirty="0"/>
              <a:t>)</a:t>
            </a:r>
            <a:endParaRPr lang="en-GB" altLang="en-US" sz="1800" baseline="30000" dirty="0"/>
          </a:p>
        </p:txBody>
      </p:sp>
      <p:pic>
        <p:nvPicPr>
          <p:cNvPr id="12290" name="Picture 2" descr="N:\SHARED\FSR\PNGs\Internet PNG and PDFs\3 - Global debt market conditions\Chart A.2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7370" y="1115829"/>
            <a:ext cx="5302060" cy="34729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34629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0"/>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Chart A.23 </a:t>
            </a:r>
            <a:r>
              <a:rPr lang="en-GB" altLang="en-US" sz="2400" dirty="0">
                <a:solidFill>
                  <a:srgbClr val="660066"/>
                </a:solidFill>
              </a:rPr>
              <a:t>There has been a growth in riskier forms of debt issued by UK firms</a:t>
            </a:r>
            <a:endParaRPr lang="en-US" altLang="en-US" sz="2400" dirty="0">
              <a:solidFill>
                <a:srgbClr val="660066"/>
              </a:solidFill>
            </a:endParaRPr>
          </a:p>
        </p:txBody>
      </p:sp>
      <p:sp>
        <p:nvSpPr>
          <p:cNvPr id="28674" name="Rectangle 2"/>
          <p:cNvSpPr>
            <a:spLocks noChangeArrowheads="1"/>
          </p:cNvSpPr>
          <p:nvPr/>
        </p:nvSpPr>
        <p:spPr bwMode="auto">
          <a:xfrm>
            <a:off x="57150" y="5885458"/>
            <a:ext cx="9144000" cy="861774"/>
          </a:xfrm>
          <a:prstGeom prst="rect">
            <a:avLst/>
          </a:prstGeom>
          <a:noFill/>
          <a:ln w="9525">
            <a:noFill/>
            <a:miter lim="800000"/>
            <a:headEnd/>
            <a:tailEnd/>
          </a:ln>
          <a:effectLst/>
        </p:spPr>
        <p:txBody>
          <a:bodyPr anchor="ctr">
            <a:spAutoFit/>
          </a:bodyPr>
          <a:lstStyle/>
          <a:p>
            <a:endParaRPr lang="en-GB" sz="1000" dirty="0"/>
          </a:p>
          <a:p>
            <a:r>
              <a:rPr lang="en-GB" sz="1000" dirty="0"/>
              <a:t>Sources: Bank of England, LCD, an offering of S&amp;P Global Market Intelligence and Bank calculations</a:t>
            </a:r>
            <a:r>
              <a:rPr lang="en-GB" sz="1000" dirty="0" smtClean="0"/>
              <a:t>.</a:t>
            </a:r>
          </a:p>
          <a:p>
            <a:endParaRPr lang="en-GB" sz="1000" dirty="0"/>
          </a:p>
          <a:p>
            <a:pPr marL="228600" indent="-228600">
              <a:buAutoNum type="alphaLcParenBoth"/>
            </a:pPr>
            <a:r>
              <a:rPr lang="en-GB" sz="1000" dirty="0" smtClean="0"/>
              <a:t>Based </a:t>
            </a:r>
            <a:r>
              <a:rPr lang="en-GB" sz="1000" dirty="0"/>
              <a:t>on public syndication transactions and excluding private bilateral deals. </a:t>
            </a:r>
            <a:endParaRPr lang="en-GB" sz="1000" dirty="0" smtClean="0"/>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125760" y="73647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Leveraged loan issuance by UK </a:t>
            </a:r>
            <a:r>
              <a:rPr lang="en-GB" sz="1800" dirty="0" smtClean="0"/>
              <a:t>firms</a:t>
            </a:r>
            <a:r>
              <a:rPr lang="en-GB" sz="1800" baseline="30000" dirty="0" smtClean="0"/>
              <a:t>(a</a:t>
            </a:r>
            <a:r>
              <a:rPr lang="en-GB" sz="1800" baseline="30000" dirty="0"/>
              <a:t>)</a:t>
            </a:r>
            <a:endParaRPr lang="en-GB" altLang="en-US" sz="1800" baseline="30000" dirty="0"/>
          </a:p>
        </p:txBody>
      </p:sp>
      <p:pic>
        <p:nvPicPr>
          <p:cNvPr id="13314" name="Picture 2" descr="N:\SHARED\FSR\PNGs\Internet PNG and PDFs\3 - Global debt market conditions\Chart A.2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6999" y="1105882"/>
            <a:ext cx="6183548" cy="4411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49656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0"/>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Chart A.24 </a:t>
            </a:r>
            <a:r>
              <a:rPr lang="en-GB" altLang="en-US" sz="2400" dirty="0">
                <a:solidFill>
                  <a:srgbClr val="660066"/>
                </a:solidFill>
              </a:rPr>
              <a:t>Corporate bond spreads have increased over the past few months to levels last seen over a year ago</a:t>
            </a:r>
            <a:endParaRPr lang="en-US" altLang="en-US" sz="2400" dirty="0">
              <a:solidFill>
                <a:srgbClr val="660066"/>
              </a:solidFill>
            </a:endParaRPr>
          </a:p>
        </p:txBody>
      </p:sp>
      <p:sp>
        <p:nvSpPr>
          <p:cNvPr id="28674" name="Rectangle 2"/>
          <p:cNvSpPr>
            <a:spLocks noChangeArrowheads="1"/>
          </p:cNvSpPr>
          <p:nvPr/>
        </p:nvSpPr>
        <p:spPr bwMode="auto">
          <a:xfrm>
            <a:off x="57150" y="5808514"/>
            <a:ext cx="9144000" cy="1015663"/>
          </a:xfrm>
          <a:prstGeom prst="rect">
            <a:avLst/>
          </a:prstGeom>
          <a:noFill/>
          <a:ln w="9525">
            <a:noFill/>
            <a:miter lim="800000"/>
            <a:headEnd/>
            <a:tailEnd/>
          </a:ln>
          <a:effectLst/>
        </p:spPr>
        <p:txBody>
          <a:bodyPr anchor="ctr">
            <a:spAutoFit/>
          </a:bodyPr>
          <a:lstStyle/>
          <a:p>
            <a:endParaRPr lang="en-GB" sz="1000" dirty="0"/>
          </a:p>
          <a:p>
            <a:r>
              <a:rPr lang="en-GB" sz="1000" dirty="0"/>
              <a:t>Sources: ICE/</a:t>
            </a:r>
            <a:r>
              <a:rPr lang="en-GB" sz="1000" dirty="0" err="1"/>
              <a:t>BofAML</a:t>
            </a:r>
            <a:r>
              <a:rPr lang="en-GB" sz="1000" dirty="0"/>
              <a:t> and Bank calculations</a:t>
            </a:r>
            <a:r>
              <a:rPr lang="en-GB" sz="1000" dirty="0" smtClean="0"/>
              <a:t>.</a:t>
            </a:r>
          </a:p>
          <a:p>
            <a:endParaRPr lang="en-GB" sz="1000" dirty="0"/>
          </a:p>
          <a:p>
            <a:pPr marL="228600" indent="-228600">
              <a:buAutoNum type="alphaLcParenBoth"/>
            </a:pPr>
            <a:r>
              <a:rPr lang="en-GB" sz="1000" dirty="0" smtClean="0"/>
              <a:t>Option-adjusted </a:t>
            </a:r>
            <a:r>
              <a:rPr lang="en-GB" sz="1000" dirty="0"/>
              <a:t>spreads. The US dollar series refers to US dollar-denominated bonds issued in the US domestic market, while the sterling and euro series refer to bonds issued in domestic or </a:t>
            </a:r>
            <a:r>
              <a:rPr lang="en-GB" sz="1000" dirty="0" err="1"/>
              <a:t>eurobond</a:t>
            </a:r>
            <a:r>
              <a:rPr lang="en-GB" sz="1000" dirty="0"/>
              <a:t> markets in the respective currencies</a:t>
            </a:r>
            <a:r>
              <a:rPr lang="en-GB" sz="1000" dirty="0" smtClean="0"/>
              <a:t>.</a:t>
            </a:r>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125760" y="73647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Investment-grade corporate bond </a:t>
            </a:r>
            <a:r>
              <a:rPr lang="en-GB" sz="1800" dirty="0" smtClean="0"/>
              <a:t>spreads</a:t>
            </a:r>
            <a:r>
              <a:rPr lang="en-GB" sz="1800" baseline="30000" dirty="0" smtClean="0"/>
              <a:t>(a</a:t>
            </a:r>
            <a:r>
              <a:rPr lang="en-GB" sz="1800" baseline="30000" dirty="0"/>
              <a:t>)</a:t>
            </a:r>
            <a:endParaRPr lang="en-GB" altLang="en-US" sz="1800" baseline="30000" dirty="0"/>
          </a:p>
        </p:txBody>
      </p:sp>
      <p:pic>
        <p:nvPicPr>
          <p:cNvPr id="14338" name="Picture 2" descr="N:\SHARED\FSR\PNGs\Internet PNG and PDFs\3 - Global debt market conditions\Chart A.2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9711" y="1268760"/>
            <a:ext cx="6538878" cy="3974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94039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0"/>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Chart A.25 </a:t>
            </a:r>
            <a:r>
              <a:rPr lang="en-GB" altLang="en-US" sz="2400" dirty="0">
                <a:solidFill>
                  <a:srgbClr val="660066"/>
                </a:solidFill>
              </a:rPr>
              <a:t>Net issuance of corporate bonds had been weak in the first few months of 2018 but has rebounded in May</a:t>
            </a:r>
            <a:endParaRPr lang="en-US" altLang="en-US" sz="2400" dirty="0">
              <a:solidFill>
                <a:srgbClr val="660066"/>
              </a:solidFill>
            </a:endParaRPr>
          </a:p>
        </p:txBody>
      </p:sp>
      <p:sp>
        <p:nvSpPr>
          <p:cNvPr id="28674" name="Rectangle 2"/>
          <p:cNvSpPr>
            <a:spLocks noChangeArrowheads="1"/>
          </p:cNvSpPr>
          <p:nvPr/>
        </p:nvSpPr>
        <p:spPr bwMode="auto">
          <a:xfrm>
            <a:off x="57150" y="6116291"/>
            <a:ext cx="9144000" cy="400110"/>
          </a:xfrm>
          <a:prstGeom prst="rect">
            <a:avLst/>
          </a:prstGeom>
          <a:noFill/>
          <a:ln w="9525">
            <a:noFill/>
            <a:miter lim="800000"/>
            <a:headEnd/>
            <a:tailEnd/>
          </a:ln>
          <a:effectLst/>
        </p:spPr>
        <p:txBody>
          <a:bodyPr anchor="ctr">
            <a:spAutoFit/>
          </a:bodyPr>
          <a:lstStyle/>
          <a:p>
            <a:endParaRPr lang="en-GB" sz="1000" dirty="0"/>
          </a:p>
          <a:p>
            <a:r>
              <a:rPr lang="en-GB" sz="1000" dirty="0"/>
              <a:t>Sources: Bank of England and Bank calculations.</a:t>
            </a:r>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125760" y="73647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Net cumulative bond issuance by UK PNFCs, all currencies</a:t>
            </a:r>
            <a:endParaRPr lang="en-GB" altLang="en-US" sz="1800" baseline="30000" dirty="0"/>
          </a:p>
        </p:txBody>
      </p:sp>
      <p:pic>
        <p:nvPicPr>
          <p:cNvPr id="15362" name="Picture 2" descr="N:\SHARED\FSR\PNGs\Internet PNG and PDFs\3 - Global debt market conditions\Chart A.2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4571" y="1340768"/>
            <a:ext cx="6929157" cy="4061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0494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105350"/>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Chart A.11 </a:t>
            </a:r>
            <a:r>
              <a:rPr lang="en-GB" altLang="en-US" sz="2400" dirty="0">
                <a:solidFill>
                  <a:srgbClr val="660066"/>
                </a:solidFill>
              </a:rPr>
              <a:t>Volatility remains low in a broad range of markets</a:t>
            </a:r>
            <a:endParaRPr lang="en-US" altLang="en-US" sz="2400" dirty="0">
              <a:solidFill>
                <a:srgbClr val="660066"/>
              </a:solidFill>
            </a:endParaRPr>
          </a:p>
        </p:txBody>
      </p:sp>
      <p:sp>
        <p:nvSpPr>
          <p:cNvPr id="28674" name="Rectangle 2"/>
          <p:cNvSpPr>
            <a:spLocks noChangeArrowheads="1"/>
          </p:cNvSpPr>
          <p:nvPr/>
        </p:nvSpPr>
        <p:spPr bwMode="auto">
          <a:xfrm>
            <a:off x="64584" y="5457616"/>
            <a:ext cx="9144000" cy="1169551"/>
          </a:xfrm>
          <a:prstGeom prst="rect">
            <a:avLst/>
          </a:prstGeom>
          <a:noFill/>
          <a:ln w="9525">
            <a:noFill/>
            <a:miter lim="800000"/>
            <a:headEnd/>
            <a:tailEnd/>
          </a:ln>
          <a:effectLst/>
        </p:spPr>
        <p:txBody>
          <a:bodyPr anchor="ctr">
            <a:spAutoFit/>
          </a:bodyPr>
          <a:lstStyle/>
          <a:p>
            <a:endParaRPr lang="en-GB" sz="1000" dirty="0"/>
          </a:p>
          <a:p>
            <a:r>
              <a:rPr lang="en-GB" sz="1000" dirty="0"/>
              <a:t> Sources: Barclays, Bloomberg Finance L.P. and Bank calculations. </a:t>
            </a:r>
            <a:endParaRPr lang="en-GB" sz="1000" dirty="0" smtClean="0"/>
          </a:p>
          <a:p>
            <a:endParaRPr lang="en-GB" sz="1000" dirty="0"/>
          </a:p>
          <a:p>
            <a:pPr marL="228600" indent="-228600">
              <a:buAutoNum type="alphaLcParenBoth"/>
            </a:pPr>
            <a:r>
              <a:rPr lang="en-GB" sz="1000" dirty="0" smtClean="0"/>
              <a:t>All </a:t>
            </a:r>
            <a:r>
              <a:rPr lang="en-GB" sz="1000" dirty="0"/>
              <a:t>are one-month implied volatilities; FX is calculated using an average for three currency pairs: GBP/USD, EUR/USD and USD/JPY; equities is calculated using an average for the major developed market indices: FTSE 100, Euro </a:t>
            </a:r>
            <a:r>
              <a:rPr lang="en-GB" sz="1000" dirty="0" err="1"/>
              <a:t>Stoxx</a:t>
            </a:r>
            <a:r>
              <a:rPr lang="en-GB" sz="1000" dirty="0"/>
              <a:t> 50 and S&amp;P 500; short and long rates are calculated as the average of euro, sterling and US dollar </a:t>
            </a:r>
            <a:r>
              <a:rPr lang="en-GB" sz="1000" dirty="0" err="1"/>
              <a:t>swaption</a:t>
            </a:r>
            <a:r>
              <a:rPr lang="en-GB" sz="1000" dirty="0"/>
              <a:t> implied volatilities on one and ten-year tenors respectively</a:t>
            </a:r>
            <a:r>
              <a:rPr lang="en-GB" sz="1000" dirty="0" smtClean="0"/>
              <a:t>.</a:t>
            </a:r>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28071" y="56781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Cross-asset volatilities relative to their distribution over the </a:t>
            </a:r>
            <a:r>
              <a:rPr lang="en-GB" sz="1800" dirty="0" smtClean="0"/>
              <a:t>past five years</a:t>
            </a:r>
            <a:r>
              <a:rPr lang="en-GB" sz="1800" baseline="30000" dirty="0" smtClean="0"/>
              <a:t>(a</a:t>
            </a:r>
            <a:r>
              <a:rPr lang="en-GB" sz="1800" baseline="30000" dirty="0"/>
              <a:t>)</a:t>
            </a:r>
            <a:endParaRPr lang="en-GB" altLang="en-US" sz="1800" baseline="30000" dirty="0"/>
          </a:p>
        </p:txBody>
      </p:sp>
      <p:pic>
        <p:nvPicPr>
          <p:cNvPr id="1026" name="Picture 2" descr="N:\SHARED\FSR\PNGs\Internet PNG and PDFs\3 - Global debt market conditions\Chart A.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196752"/>
            <a:ext cx="5960690" cy="4000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371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105350"/>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Chart A.12 </a:t>
            </a:r>
            <a:r>
              <a:rPr lang="en-GB" altLang="en-US" sz="2400" dirty="0">
                <a:solidFill>
                  <a:srgbClr val="660066"/>
                </a:solidFill>
              </a:rPr>
              <a:t>Term </a:t>
            </a:r>
            <a:r>
              <a:rPr lang="en-GB" altLang="en-US" sz="2400" dirty="0" err="1">
                <a:solidFill>
                  <a:srgbClr val="660066"/>
                </a:solidFill>
              </a:rPr>
              <a:t>premia</a:t>
            </a:r>
            <a:r>
              <a:rPr lang="en-GB" altLang="en-US" sz="2400" dirty="0">
                <a:solidFill>
                  <a:srgbClr val="660066"/>
                </a:solidFill>
              </a:rPr>
              <a:t> in government bond markets are low</a:t>
            </a:r>
            <a:endParaRPr lang="en-US" altLang="en-US" sz="2400" dirty="0">
              <a:solidFill>
                <a:srgbClr val="660066"/>
              </a:solidFill>
            </a:endParaRPr>
          </a:p>
        </p:txBody>
      </p:sp>
      <p:sp>
        <p:nvSpPr>
          <p:cNvPr id="28674" name="Rectangle 2"/>
          <p:cNvSpPr>
            <a:spLocks noChangeArrowheads="1"/>
          </p:cNvSpPr>
          <p:nvPr/>
        </p:nvSpPr>
        <p:spPr bwMode="auto">
          <a:xfrm>
            <a:off x="64584" y="5457614"/>
            <a:ext cx="9144000" cy="1169551"/>
          </a:xfrm>
          <a:prstGeom prst="rect">
            <a:avLst/>
          </a:prstGeom>
          <a:noFill/>
          <a:ln w="9525">
            <a:noFill/>
            <a:miter lim="800000"/>
            <a:headEnd/>
            <a:tailEnd/>
          </a:ln>
          <a:effectLst/>
        </p:spPr>
        <p:txBody>
          <a:bodyPr anchor="ctr">
            <a:spAutoFit/>
          </a:bodyPr>
          <a:lstStyle/>
          <a:p>
            <a:endParaRPr lang="en-GB" sz="1000" dirty="0"/>
          </a:p>
          <a:p>
            <a:r>
              <a:rPr lang="en-GB" sz="1000" dirty="0"/>
              <a:t>Sources: Bloomberg Finance L.P., Federal Reserve Bank of New York and Bank calculations</a:t>
            </a:r>
            <a:r>
              <a:rPr lang="en-GB" sz="1000" dirty="0" smtClean="0"/>
              <a:t>.</a:t>
            </a:r>
          </a:p>
          <a:p>
            <a:endParaRPr lang="en-GB" sz="1000" dirty="0"/>
          </a:p>
          <a:p>
            <a:pPr marL="228600" indent="-228600">
              <a:buAutoNum type="alphaLcParenBoth"/>
            </a:pPr>
            <a:r>
              <a:rPr lang="en-GB" sz="1000" dirty="0" smtClean="0"/>
              <a:t>UK </a:t>
            </a:r>
            <a:r>
              <a:rPr lang="en-GB" sz="1000" dirty="0"/>
              <a:t>and German estimates are derived using the model described in Malik, S and Meldrum, A (2016), ‘Evaluating the robustness of UK term structure decompositions using linear regression methods’, </a:t>
            </a:r>
            <a:r>
              <a:rPr lang="en-GB" sz="1000" i="1" dirty="0"/>
              <a:t>Journal of Banking &amp; Finance</a:t>
            </a:r>
            <a:r>
              <a:rPr lang="en-GB" sz="1000" dirty="0"/>
              <a:t>, Vol. 67, June, pages 85–102. US estimates are available from </a:t>
            </a:r>
            <a:r>
              <a:rPr lang="en-GB" sz="1000" u="sng" dirty="0" smtClean="0">
                <a:hlinkClick r:id="rId2"/>
              </a:rPr>
              <a:t>www.newyorkfed.org/research/data_indicators/term_premia.html</a:t>
            </a:r>
            <a:r>
              <a:rPr lang="en-GB" sz="1000" dirty="0" smtClean="0"/>
              <a:t>.</a:t>
            </a:r>
          </a:p>
          <a:p>
            <a:pPr marL="228600" indent="-228600">
              <a:buAutoNum type="alphaLcParenBoth"/>
            </a:pPr>
            <a:r>
              <a:rPr lang="en-GB" sz="1000" dirty="0" smtClean="0"/>
              <a:t>Estimates </a:t>
            </a:r>
            <a:r>
              <a:rPr lang="en-GB" sz="1000" dirty="0"/>
              <a:t>for the United Kingdom are calculated using data since October 1992. Estimates for Germany are calculated using data since January 1999.</a:t>
            </a:r>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28071" y="56781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Estimates of term </a:t>
            </a:r>
            <a:r>
              <a:rPr lang="en-GB" sz="1800" dirty="0" err="1"/>
              <a:t>premia</a:t>
            </a:r>
            <a:r>
              <a:rPr lang="en-GB" sz="1800" dirty="0"/>
              <a:t> in 10-year nominal government bond </a:t>
            </a:r>
            <a:r>
              <a:rPr lang="en-GB" sz="1800" dirty="0" smtClean="0"/>
              <a:t>yields</a:t>
            </a:r>
            <a:r>
              <a:rPr lang="en-GB" sz="1800" baseline="30000" dirty="0" smtClean="0"/>
              <a:t>(a</a:t>
            </a:r>
            <a:r>
              <a:rPr lang="en-GB" sz="1800" baseline="30000" dirty="0"/>
              <a:t>)(b)</a:t>
            </a:r>
            <a:endParaRPr lang="en-GB" altLang="en-US" sz="1800" baseline="30000" dirty="0"/>
          </a:p>
        </p:txBody>
      </p:sp>
      <p:pic>
        <p:nvPicPr>
          <p:cNvPr id="2050" name="Picture 2" descr="N:\SHARED\FSR\PNGs\Internet PNG and PDFs\3 - Global debt market conditions\Chart A.1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6865" y="1268759"/>
            <a:ext cx="6687463" cy="3962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3964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79316"/>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Chart A.13 </a:t>
            </a:r>
            <a:r>
              <a:rPr lang="en-GB" altLang="en-US" sz="2400" dirty="0">
                <a:solidFill>
                  <a:srgbClr val="660066"/>
                </a:solidFill>
              </a:rPr>
              <a:t>The US dollar has appreciated since April, while EME exchange rates depreciated over the same period</a:t>
            </a:r>
            <a:endParaRPr lang="en-US" altLang="en-US" sz="2400" dirty="0">
              <a:solidFill>
                <a:srgbClr val="660066"/>
              </a:solidFill>
            </a:endParaRPr>
          </a:p>
        </p:txBody>
      </p:sp>
      <p:sp>
        <p:nvSpPr>
          <p:cNvPr id="28674" name="Rectangle 2"/>
          <p:cNvSpPr>
            <a:spLocks noChangeArrowheads="1"/>
          </p:cNvSpPr>
          <p:nvPr/>
        </p:nvSpPr>
        <p:spPr bwMode="auto">
          <a:xfrm>
            <a:off x="64584" y="5842335"/>
            <a:ext cx="9144000" cy="400110"/>
          </a:xfrm>
          <a:prstGeom prst="rect">
            <a:avLst/>
          </a:prstGeom>
          <a:noFill/>
          <a:ln w="9525">
            <a:noFill/>
            <a:miter lim="800000"/>
            <a:headEnd/>
            <a:tailEnd/>
          </a:ln>
          <a:effectLst/>
        </p:spPr>
        <p:txBody>
          <a:bodyPr anchor="ctr">
            <a:spAutoFit/>
          </a:bodyPr>
          <a:lstStyle/>
          <a:p>
            <a:endParaRPr lang="en-GB" sz="1000" dirty="0"/>
          </a:p>
          <a:p>
            <a:r>
              <a:rPr lang="en-GB" sz="1000" dirty="0"/>
              <a:t>Source: Bloomberg Finance L.P., ECB and Bank calculations.</a:t>
            </a:r>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64584" y="751681"/>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Cumulative change in exchange rate indices since November </a:t>
            </a:r>
            <a:endParaRPr lang="en-GB" altLang="en-US" sz="1800" baseline="30000" dirty="0"/>
          </a:p>
        </p:txBody>
      </p:sp>
      <p:pic>
        <p:nvPicPr>
          <p:cNvPr id="2" name="Picture 2" descr="N:\SHARED\FSR\PNGs\Internet PNG and PDFs\3 - Global debt market conditions\Chart A.1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253774"/>
            <a:ext cx="6386746" cy="3983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97510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105350"/>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Chart A.14 </a:t>
            </a:r>
            <a:r>
              <a:rPr lang="en-GB" altLang="en-US" sz="2400" dirty="0">
                <a:solidFill>
                  <a:srgbClr val="660066"/>
                </a:solidFill>
              </a:rPr>
              <a:t>‘Debt at risk’ is low in EMEs</a:t>
            </a:r>
            <a:endParaRPr lang="en-US" altLang="en-US" sz="2400" dirty="0">
              <a:solidFill>
                <a:srgbClr val="660066"/>
              </a:solidFill>
            </a:endParaRPr>
          </a:p>
        </p:txBody>
      </p:sp>
      <p:sp>
        <p:nvSpPr>
          <p:cNvPr id="28674" name="Rectangle 2"/>
          <p:cNvSpPr>
            <a:spLocks noChangeArrowheads="1"/>
          </p:cNvSpPr>
          <p:nvPr/>
        </p:nvSpPr>
        <p:spPr bwMode="auto">
          <a:xfrm>
            <a:off x="64584" y="5534559"/>
            <a:ext cx="9144000" cy="1015663"/>
          </a:xfrm>
          <a:prstGeom prst="rect">
            <a:avLst/>
          </a:prstGeom>
          <a:noFill/>
          <a:ln w="9525">
            <a:noFill/>
            <a:miter lim="800000"/>
            <a:headEnd/>
            <a:tailEnd/>
          </a:ln>
          <a:effectLst/>
        </p:spPr>
        <p:txBody>
          <a:bodyPr anchor="ctr">
            <a:spAutoFit/>
          </a:bodyPr>
          <a:lstStyle/>
          <a:p>
            <a:endParaRPr lang="en-GB" sz="1000" dirty="0"/>
          </a:p>
          <a:p>
            <a:r>
              <a:rPr lang="en-GB" sz="1000" dirty="0"/>
              <a:t>Source: Board of Governors of the Federal Reserve System, </a:t>
            </a:r>
            <a:r>
              <a:rPr lang="en-GB" sz="1000" i="1" u="sng" dirty="0"/>
              <a:t>How vulnerable are EME corporates</a:t>
            </a:r>
            <a:r>
              <a:rPr lang="en-GB" sz="1000" i="1" u="sng" dirty="0" smtClean="0"/>
              <a:t>?</a:t>
            </a:r>
          </a:p>
          <a:p>
            <a:endParaRPr lang="en-GB" sz="1000" dirty="0"/>
          </a:p>
          <a:p>
            <a:pPr marL="228600" indent="-228600">
              <a:buAutoNum type="alphaLcParenBoth"/>
            </a:pPr>
            <a:r>
              <a:rPr lang="en-GB" sz="1000" dirty="0" smtClean="0"/>
              <a:t>Debt </a:t>
            </a:r>
            <a:r>
              <a:rPr lang="en-GB" sz="1000" dirty="0"/>
              <a:t>is defined as ‘at risk’ if the borrower’s interest coverage ratio is less than two. ‘After shock’ mechanically adjusts the 2017 Q3 figures for a 20% fall in earnings, a 100 basis points increase in the effective interest rate and a 20% fall in the domestic exchange rate</a:t>
            </a:r>
            <a:r>
              <a:rPr lang="en-GB" sz="1000" dirty="0" smtClean="0"/>
              <a:t>.</a:t>
            </a:r>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64584" y="751681"/>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Non-financial corporate sector debt with low interest coverage </a:t>
            </a:r>
            <a:r>
              <a:rPr lang="en-GB" sz="1800" dirty="0" smtClean="0"/>
              <a:t>ratios</a:t>
            </a:r>
            <a:r>
              <a:rPr lang="en-GB" sz="1800" baseline="30000" dirty="0" smtClean="0"/>
              <a:t>(a</a:t>
            </a:r>
            <a:r>
              <a:rPr lang="en-GB" sz="1800" baseline="30000" dirty="0"/>
              <a:t>) </a:t>
            </a:r>
            <a:endParaRPr lang="en-GB" altLang="en-US" sz="1800" baseline="30000" dirty="0"/>
          </a:p>
        </p:txBody>
      </p:sp>
      <p:pic>
        <p:nvPicPr>
          <p:cNvPr id="4098" name="Picture 2" descr="N:\SHARED\FSR\PNGs\Internet PNG and PDFs\3 - Global debt market conditions\Chart A.1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8001" y="1283450"/>
            <a:ext cx="6722517" cy="4449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72767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79316"/>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Chart A.15 </a:t>
            </a:r>
            <a:r>
              <a:rPr lang="en-GB" altLang="en-US" sz="2400" dirty="0">
                <a:solidFill>
                  <a:srgbClr val="660066"/>
                </a:solidFill>
              </a:rPr>
              <a:t>Some EMEs still have high levels of US dollar‑denominated debt</a:t>
            </a:r>
            <a:endParaRPr lang="en-US" altLang="en-US" sz="2400" dirty="0">
              <a:solidFill>
                <a:srgbClr val="660066"/>
              </a:solidFill>
            </a:endParaRPr>
          </a:p>
        </p:txBody>
      </p:sp>
      <p:sp>
        <p:nvSpPr>
          <p:cNvPr id="28674" name="Rectangle 2"/>
          <p:cNvSpPr>
            <a:spLocks noChangeArrowheads="1"/>
          </p:cNvSpPr>
          <p:nvPr/>
        </p:nvSpPr>
        <p:spPr bwMode="auto">
          <a:xfrm>
            <a:off x="64584" y="5842336"/>
            <a:ext cx="9144000" cy="400110"/>
          </a:xfrm>
          <a:prstGeom prst="rect">
            <a:avLst/>
          </a:prstGeom>
          <a:noFill/>
          <a:ln w="9525">
            <a:noFill/>
            <a:miter lim="800000"/>
            <a:headEnd/>
            <a:tailEnd/>
          </a:ln>
          <a:effectLst/>
        </p:spPr>
        <p:txBody>
          <a:bodyPr anchor="ctr">
            <a:spAutoFit/>
          </a:bodyPr>
          <a:lstStyle/>
          <a:p>
            <a:endParaRPr lang="en-GB" sz="1000" dirty="0"/>
          </a:p>
          <a:p>
            <a:r>
              <a:rPr lang="en-GB" sz="1000" dirty="0"/>
              <a:t>Source: Institute of International Finance.</a:t>
            </a:r>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64584" y="751681"/>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US dollar-denominated debt by sector in selected EMEs, 2017 Q4 </a:t>
            </a:r>
            <a:endParaRPr lang="en-GB" altLang="en-US" sz="1800" baseline="30000" dirty="0"/>
          </a:p>
        </p:txBody>
      </p:sp>
      <p:pic>
        <p:nvPicPr>
          <p:cNvPr id="5122" name="Picture 2" descr="N:\SHARED\FSR\PNGs\Internet PNG and PDFs\3 - Global debt market conditions\Chart A.1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3260" y="1412776"/>
            <a:ext cx="6414461" cy="4070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0638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105350"/>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Chart A.16 </a:t>
            </a:r>
            <a:r>
              <a:rPr lang="en-GB" altLang="en-US" sz="2400" dirty="0">
                <a:solidFill>
                  <a:srgbClr val="660066"/>
                </a:solidFill>
              </a:rPr>
              <a:t>Corporate bond spreads remain compressed</a:t>
            </a:r>
            <a:endParaRPr lang="en-US" altLang="en-US" sz="2400" dirty="0">
              <a:solidFill>
                <a:srgbClr val="660066"/>
              </a:solidFill>
            </a:endParaRPr>
          </a:p>
        </p:txBody>
      </p:sp>
      <p:sp>
        <p:nvSpPr>
          <p:cNvPr id="28674" name="Rectangle 2"/>
          <p:cNvSpPr>
            <a:spLocks noChangeArrowheads="1"/>
          </p:cNvSpPr>
          <p:nvPr/>
        </p:nvSpPr>
        <p:spPr bwMode="auto">
          <a:xfrm>
            <a:off x="64584" y="5534560"/>
            <a:ext cx="9144000" cy="1015663"/>
          </a:xfrm>
          <a:prstGeom prst="rect">
            <a:avLst/>
          </a:prstGeom>
          <a:noFill/>
          <a:ln w="9525">
            <a:noFill/>
            <a:miter lim="800000"/>
            <a:headEnd/>
            <a:tailEnd/>
          </a:ln>
          <a:effectLst/>
        </p:spPr>
        <p:txBody>
          <a:bodyPr anchor="ctr">
            <a:spAutoFit/>
          </a:bodyPr>
          <a:lstStyle/>
          <a:p>
            <a:endParaRPr lang="en-GB" sz="1000" dirty="0"/>
          </a:p>
          <a:p>
            <a:r>
              <a:rPr lang="en-GB" sz="1000" dirty="0"/>
              <a:t>Sources: ICE/</a:t>
            </a:r>
            <a:r>
              <a:rPr lang="en-GB" sz="1000" dirty="0" err="1"/>
              <a:t>BofAML</a:t>
            </a:r>
            <a:r>
              <a:rPr lang="en-GB" sz="1000" dirty="0"/>
              <a:t> and Bank calculations</a:t>
            </a:r>
            <a:r>
              <a:rPr lang="en-GB" sz="1000" dirty="0" smtClean="0"/>
              <a:t>.</a:t>
            </a:r>
          </a:p>
          <a:p>
            <a:endParaRPr lang="en-GB" sz="1000" dirty="0"/>
          </a:p>
          <a:p>
            <a:pPr marL="228600" indent="-228600">
              <a:buAutoNum type="alphaLcParenBoth"/>
            </a:pPr>
            <a:r>
              <a:rPr lang="en-GB" sz="1000" dirty="0" smtClean="0"/>
              <a:t>Option-adjusted </a:t>
            </a:r>
            <a:r>
              <a:rPr lang="en-GB" sz="1000" dirty="0"/>
              <a:t>spreads. The US dollar series refers to US dollar-denominated bonds issued in the US domestic market, while the euro series refers to bonds issued in </a:t>
            </a:r>
            <a:r>
              <a:rPr lang="en-GB" sz="1000" dirty="0" err="1"/>
              <a:t>eurobond</a:t>
            </a:r>
            <a:r>
              <a:rPr lang="en-GB" sz="1000" dirty="0"/>
              <a:t> markets in euro. </a:t>
            </a:r>
            <a:endParaRPr lang="en-GB" sz="1000" dirty="0" smtClean="0"/>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64584" y="751681"/>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Euro and US dollar corporate bond </a:t>
            </a:r>
            <a:r>
              <a:rPr lang="en-GB" sz="1800" dirty="0" smtClean="0"/>
              <a:t>spreads</a:t>
            </a:r>
            <a:r>
              <a:rPr lang="en-GB" sz="1800" baseline="30000" dirty="0" smtClean="0"/>
              <a:t>(a</a:t>
            </a:r>
            <a:r>
              <a:rPr lang="en-GB" sz="1800" baseline="30000" dirty="0"/>
              <a:t>) </a:t>
            </a:r>
            <a:endParaRPr lang="en-GB" altLang="en-US" sz="1800" baseline="30000" dirty="0"/>
          </a:p>
        </p:txBody>
      </p:sp>
      <p:pic>
        <p:nvPicPr>
          <p:cNvPr id="6146" name="Picture 2" descr="N:\SHARED\FSR\PNGs\Internet PNG and PDFs\3 - Global debt market conditions\Chart A.1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5329" y="1484784"/>
            <a:ext cx="6956761" cy="3672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81375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0"/>
            <a:ext cx="9144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Chart A.17 </a:t>
            </a:r>
            <a:r>
              <a:rPr lang="en-GB" altLang="en-US" sz="2400" dirty="0">
                <a:solidFill>
                  <a:srgbClr val="660066"/>
                </a:solidFill>
              </a:rPr>
              <a:t>When adjusted for lower credit rating, term </a:t>
            </a:r>
            <a:r>
              <a:rPr lang="en-GB" altLang="en-US" sz="2400" dirty="0" err="1">
                <a:solidFill>
                  <a:srgbClr val="660066"/>
                </a:solidFill>
              </a:rPr>
              <a:t>premia</a:t>
            </a:r>
            <a:r>
              <a:rPr lang="en-GB" altLang="en-US" sz="2400" dirty="0">
                <a:solidFill>
                  <a:srgbClr val="660066"/>
                </a:solidFill>
              </a:rPr>
              <a:t> and longer duration, there is close to zero compensation for risk in sterling corporate bonds</a:t>
            </a:r>
            <a:endParaRPr lang="en-US" altLang="en-US" sz="2400" dirty="0">
              <a:solidFill>
                <a:srgbClr val="660066"/>
              </a:solidFill>
            </a:endParaRPr>
          </a:p>
        </p:txBody>
      </p:sp>
      <p:sp>
        <p:nvSpPr>
          <p:cNvPr id="28674" name="Rectangle 2"/>
          <p:cNvSpPr>
            <a:spLocks noChangeArrowheads="1"/>
          </p:cNvSpPr>
          <p:nvPr/>
        </p:nvSpPr>
        <p:spPr bwMode="auto">
          <a:xfrm>
            <a:off x="64584" y="5380671"/>
            <a:ext cx="9144000" cy="1323439"/>
          </a:xfrm>
          <a:prstGeom prst="rect">
            <a:avLst/>
          </a:prstGeom>
          <a:noFill/>
          <a:ln w="9525">
            <a:noFill/>
            <a:miter lim="800000"/>
            <a:headEnd/>
            <a:tailEnd/>
          </a:ln>
          <a:effectLst/>
        </p:spPr>
        <p:txBody>
          <a:bodyPr anchor="ctr">
            <a:spAutoFit/>
          </a:bodyPr>
          <a:lstStyle/>
          <a:p>
            <a:endParaRPr lang="en-GB" sz="1000" dirty="0"/>
          </a:p>
          <a:p>
            <a:r>
              <a:rPr lang="en-GB" sz="1000" dirty="0"/>
              <a:t>Sources: ICE/</a:t>
            </a:r>
            <a:r>
              <a:rPr lang="en-GB" sz="1000" dirty="0" err="1"/>
              <a:t>BofAML</a:t>
            </a:r>
            <a:r>
              <a:rPr lang="en-GB" sz="1000" dirty="0"/>
              <a:t> and Bank calculations</a:t>
            </a:r>
            <a:r>
              <a:rPr lang="en-GB" sz="1000" dirty="0" smtClean="0"/>
              <a:t>.</a:t>
            </a:r>
          </a:p>
          <a:p>
            <a:endParaRPr lang="en-GB" sz="1000" dirty="0"/>
          </a:p>
          <a:p>
            <a:pPr marL="228600" indent="-228600">
              <a:buAutoNum type="alphaLcParenBoth"/>
            </a:pPr>
            <a:r>
              <a:rPr lang="en-GB" sz="1000" dirty="0" smtClean="0"/>
              <a:t>The </a:t>
            </a:r>
            <a:r>
              <a:rPr lang="en-GB" sz="1000" dirty="0"/>
              <a:t>chart shows how the yield on an index of UK investment-grade corporate bonds (in orange) splits into two components. The first component (in blue) is the risk-free interest rate, which reflects future short-term rates over a period to the (seven-year) duration of the index. The second component (in purple) is the difference between the yield and the first component, and reflects the term premium and credit spread. The adjusted credit spread accounts for changes in credit quality and duration of the index since 1998</a:t>
            </a:r>
            <a:r>
              <a:rPr lang="en-GB" sz="1000" dirty="0" smtClean="0"/>
              <a:t>.</a:t>
            </a:r>
          </a:p>
          <a:p>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64584" y="111545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Decomposition of sterling investment-grade corporate bond </a:t>
            </a:r>
            <a:r>
              <a:rPr lang="en-GB" sz="1800" dirty="0" smtClean="0"/>
              <a:t>index</a:t>
            </a:r>
            <a:r>
              <a:rPr lang="en-GB" sz="1800" baseline="30000" dirty="0" smtClean="0"/>
              <a:t>(a</a:t>
            </a:r>
            <a:r>
              <a:rPr lang="en-GB" sz="1800" baseline="30000" dirty="0"/>
              <a:t>) </a:t>
            </a:r>
            <a:endParaRPr lang="en-GB" altLang="en-US" sz="1800" baseline="30000" dirty="0"/>
          </a:p>
        </p:txBody>
      </p:sp>
      <p:pic>
        <p:nvPicPr>
          <p:cNvPr id="7170" name="Picture 2" descr="N:\SHARED\FSR\PNGs\Internet PNG and PDFs\3 - Global debt market conditions\Chart A.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7217" y="1651312"/>
            <a:ext cx="5504609" cy="3649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67119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116632"/>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Chart A.18 </a:t>
            </a:r>
            <a:r>
              <a:rPr lang="en-GB" altLang="en-US" sz="2400" dirty="0">
                <a:solidFill>
                  <a:srgbClr val="660066"/>
                </a:solidFill>
              </a:rPr>
              <a:t>The cost of UK corporate default protection (CDS premium) has fallen relative to default probabilities</a:t>
            </a:r>
            <a:endParaRPr lang="en-US" altLang="en-US" sz="2400" dirty="0">
              <a:solidFill>
                <a:srgbClr val="660066"/>
              </a:solidFill>
            </a:endParaRPr>
          </a:p>
        </p:txBody>
      </p:sp>
      <p:sp>
        <p:nvSpPr>
          <p:cNvPr id="28674" name="Rectangle 2"/>
          <p:cNvSpPr>
            <a:spLocks noChangeArrowheads="1"/>
          </p:cNvSpPr>
          <p:nvPr/>
        </p:nvSpPr>
        <p:spPr bwMode="auto">
          <a:xfrm>
            <a:off x="64584" y="5842336"/>
            <a:ext cx="9144000" cy="400110"/>
          </a:xfrm>
          <a:prstGeom prst="rect">
            <a:avLst/>
          </a:prstGeom>
          <a:noFill/>
          <a:ln w="9525">
            <a:noFill/>
            <a:miter lim="800000"/>
            <a:headEnd/>
            <a:tailEnd/>
          </a:ln>
          <a:effectLst/>
        </p:spPr>
        <p:txBody>
          <a:bodyPr anchor="ctr">
            <a:spAutoFit/>
          </a:bodyPr>
          <a:lstStyle/>
          <a:p>
            <a:endParaRPr lang="en-GB" sz="1000" dirty="0"/>
          </a:p>
          <a:p>
            <a:r>
              <a:rPr lang="en-GB" sz="1000" dirty="0"/>
              <a:t>Sources: Credit Benchmark, </a:t>
            </a:r>
            <a:r>
              <a:rPr lang="en-GB" sz="1000" dirty="0" err="1"/>
              <a:t>Markit</a:t>
            </a:r>
            <a:r>
              <a:rPr lang="en-GB" sz="1000" dirty="0"/>
              <a:t> and Bank calculations.</a:t>
            </a:r>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93719" y="91777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The twelve-month default probability for UK issuers against the one-year CDS premium</a:t>
            </a:r>
            <a:endParaRPr lang="en-GB" altLang="en-US" sz="1800" baseline="30000" dirty="0"/>
          </a:p>
        </p:txBody>
      </p:sp>
      <p:pic>
        <p:nvPicPr>
          <p:cNvPr id="8194" name="Picture 2" descr="N:\SHARED\FSR\PNGs\Internet PNG and PDFs\3 - Global debt market conditions\Chart A.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521073"/>
            <a:ext cx="5647542" cy="3492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783111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TotalTime>
  <Words>1356</Words>
  <Application>Microsoft Office PowerPoint</Application>
  <PresentationFormat>On-screen Show (4:3)</PresentationFormat>
  <Paragraphs>86</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 Part A: Global debt market conditions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Bank of England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 A:   CCyB</dc:title>
  <dc:creator>Savva, Stacey</dc:creator>
  <cp:lastModifiedBy>Savva, Stacey</cp:lastModifiedBy>
  <cp:revision>13</cp:revision>
  <dcterms:created xsi:type="dcterms:W3CDTF">2017-06-26T11:26:34Z</dcterms:created>
  <dcterms:modified xsi:type="dcterms:W3CDTF">2018-06-26T17:53:58Z</dcterms:modified>
</cp:coreProperties>
</file>