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80" d="100"/>
          <a:sy n="80" d="100"/>
        </p:scale>
        <p:origin x="-192" y="-1181"/>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07D0CEDC-D464-4A1F-AA66-9F9559FFD4ED}" type="datetimeFigureOut">
              <a:rPr lang="en-GB" smtClean="0"/>
              <a:t>26/06/2018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882918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7D0CEDC-D464-4A1F-AA66-9F9559FFD4ED}" type="datetimeFigureOut">
              <a:rPr lang="en-GB" smtClean="0"/>
              <a:t>26/06/2018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13841152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7D0CEDC-D464-4A1F-AA66-9F9559FFD4ED}" type="datetimeFigureOut">
              <a:rPr lang="en-GB" smtClean="0"/>
              <a:t>26/06/2018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16911869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7D0CEDC-D464-4A1F-AA66-9F9559FFD4ED}" type="datetimeFigureOut">
              <a:rPr lang="en-GB" smtClean="0"/>
              <a:t>26/06/2018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34054208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7D0CEDC-D464-4A1F-AA66-9F9559FFD4ED}" type="datetimeFigureOut">
              <a:rPr lang="en-GB" smtClean="0"/>
              <a:t>26/06/2018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3739468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07D0CEDC-D464-4A1F-AA66-9F9559FFD4ED}" type="datetimeFigureOut">
              <a:rPr lang="en-GB" smtClean="0"/>
              <a:t>26/06/2018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1868816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07D0CEDC-D464-4A1F-AA66-9F9559FFD4ED}" type="datetimeFigureOut">
              <a:rPr lang="en-GB" smtClean="0"/>
              <a:t>26/06/2018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20593662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07D0CEDC-D464-4A1F-AA66-9F9559FFD4ED}" type="datetimeFigureOut">
              <a:rPr lang="en-GB" smtClean="0"/>
              <a:t>26/06/2018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30618929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D0CEDC-D464-4A1F-AA66-9F9559FFD4ED}" type="datetimeFigureOut">
              <a:rPr lang="en-GB" smtClean="0"/>
              <a:t>26/06/2018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39117296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D0CEDC-D464-4A1F-AA66-9F9559FFD4ED}" type="datetimeFigureOut">
              <a:rPr lang="en-GB" smtClean="0"/>
              <a:t>26/06/2018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22961967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D0CEDC-D464-4A1F-AA66-9F9559FFD4ED}" type="datetimeFigureOut">
              <a:rPr lang="en-GB" smtClean="0"/>
              <a:t>26/06/2018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39709875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D0CEDC-D464-4A1F-AA66-9F9559FFD4ED}" type="datetimeFigureOut">
              <a:rPr lang="en-GB" smtClean="0"/>
              <a:t>26/06/2018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07DD7B-1F44-46A6-B57A-C64E96E99D5A}" type="slidenum">
              <a:rPr lang="en-GB" smtClean="0"/>
              <a:t>‹#›</a:t>
            </a:fld>
            <a:endParaRPr lang="en-GB"/>
          </a:p>
        </p:txBody>
      </p:sp>
    </p:spTree>
    <p:extLst>
      <p:ext uri="{BB962C8B-B14F-4D97-AF65-F5344CB8AC3E}">
        <p14:creationId xmlns:p14="http://schemas.microsoft.com/office/powerpoint/2010/main" val="3368888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GB" altLang="en-US" sz="7200" dirty="0">
                <a:solidFill>
                  <a:srgbClr val="660066"/>
                </a:solidFill>
              </a:rPr>
              <a:t>Part </a:t>
            </a:r>
            <a:r>
              <a:rPr lang="en-GB" altLang="en-US" sz="7200" dirty="0" smtClean="0">
                <a:solidFill>
                  <a:srgbClr val="660066"/>
                </a:solidFill>
              </a:rPr>
              <a:t>A:  </a:t>
            </a:r>
            <a:r>
              <a:rPr lang="en-GB" altLang="en-US" sz="7200" dirty="0">
                <a:solidFill>
                  <a:srgbClr val="660066"/>
                </a:solidFill>
              </a:rPr>
              <a:t/>
            </a:r>
            <a:br>
              <a:rPr lang="en-GB" altLang="en-US" sz="7200" dirty="0">
                <a:solidFill>
                  <a:srgbClr val="660066"/>
                </a:solidFill>
              </a:rPr>
            </a:br>
            <a:r>
              <a:rPr lang="en-US" altLang="en-US" sz="7200">
                <a:solidFill>
                  <a:srgbClr val="660066"/>
                </a:solidFill>
              </a:rPr>
              <a:t>UK household indebtedness</a:t>
            </a:r>
            <a:endParaRPr lang="en-GB" sz="7200" dirty="0">
              <a:solidFill>
                <a:srgbClr val="660066"/>
              </a:solidFill>
            </a:endParaRPr>
          </a:p>
        </p:txBody>
      </p:sp>
    </p:spTree>
    <p:extLst>
      <p:ext uri="{BB962C8B-B14F-4D97-AF65-F5344CB8AC3E}">
        <p14:creationId xmlns:p14="http://schemas.microsoft.com/office/powerpoint/2010/main" val="17589704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36512" y="44624"/>
            <a:ext cx="90868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A.47</a:t>
            </a:r>
            <a:r>
              <a:rPr lang="en-US" altLang="en-US" sz="2400" dirty="0" smtClean="0">
                <a:solidFill>
                  <a:srgbClr val="660066"/>
                </a:solidFill>
                <a:latin typeface="Arial" charset="0"/>
              </a:rPr>
              <a:t> </a:t>
            </a:r>
            <a:r>
              <a:rPr lang="en-GB" altLang="en-US" sz="2400" dirty="0">
                <a:solidFill>
                  <a:srgbClr val="660066"/>
                </a:solidFill>
              </a:rPr>
              <a:t>The share of the stock of UK mortgages with LTV ratios at or above 75% has increased only a little since 2016</a:t>
            </a:r>
            <a:endParaRPr lang="en-US" altLang="en-US" sz="2400" dirty="0">
              <a:solidFill>
                <a:srgbClr val="660066"/>
              </a:solidFill>
            </a:endParaRPr>
          </a:p>
        </p:txBody>
      </p:sp>
      <p:sp>
        <p:nvSpPr>
          <p:cNvPr id="28674" name="Rectangle 2"/>
          <p:cNvSpPr>
            <a:spLocks noChangeArrowheads="1"/>
          </p:cNvSpPr>
          <p:nvPr/>
        </p:nvSpPr>
        <p:spPr bwMode="auto">
          <a:xfrm>
            <a:off x="35496" y="5797708"/>
            <a:ext cx="9144000" cy="1015663"/>
          </a:xfrm>
          <a:prstGeom prst="rect">
            <a:avLst/>
          </a:prstGeom>
          <a:noFill/>
          <a:ln w="9525">
            <a:noFill/>
            <a:miter lim="800000"/>
            <a:headEnd/>
            <a:tailEnd/>
          </a:ln>
          <a:effectLst/>
        </p:spPr>
        <p:txBody>
          <a:bodyPr anchor="ctr">
            <a:spAutoFit/>
          </a:bodyPr>
          <a:lstStyle/>
          <a:p>
            <a:r>
              <a:rPr lang="en-GB" sz="1000" dirty="0"/>
              <a:t>Sources: PRA regulatory returns and Bank calculations</a:t>
            </a:r>
            <a:r>
              <a:rPr lang="en-GB" sz="1000" dirty="0" smtClean="0"/>
              <a:t>.</a:t>
            </a:r>
          </a:p>
          <a:p>
            <a:endParaRPr lang="en-GB" sz="1000" dirty="0"/>
          </a:p>
          <a:p>
            <a:pPr marL="228600" indent="-228600">
              <a:buAutoNum type="alphaLcParenBoth"/>
            </a:pPr>
            <a:r>
              <a:rPr lang="en-GB" sz="1000" dirty="0" smtClean="0"/>
              <a:t>This </a:t>
            </a:r>
            <a:r>
              <a:rPr lang="en-GB" sz="1000" dirty="0"/>
              <a:t>series was created by combining different regulatory returns. Definitions of product types will differ slightly between sources</a:t>
            </a:r>
            <a:r>
              <a:rPr lang="en-GB" sz="1000" dirty="0" smtClean="0"/>
              <a:t>.</a:t>
            </a:r>
          </a:p>
          <a:p>
            <a:pPr marL="228600" indent="-228600">
              <a:buAutoNum type="alphaLcParenBoth"/>
            </a:pPr>
            <a:r>
              <a:rPr lang="en-GB" sz="1000" dirty="0" smtClean="0"/>
              <a:t>Between </a:t>
            </a:r>
            <a:r>
              <a:rPr lang="en-GB" sz="1000" dirty="0"/>
              <a:t>2009–2013, LTV data are for Barclays, Co-operative Banking Group, HSBC, Lloyds Banking Group, National Australia Group, Nationwide, RBS, Santander UK, some small residual elements of old Bradford &amp; Bingley and Northern Rock books, and all UK building societies. From 2014 onwards, LTV data cover all UK banks and building societies.</a:t>
            </a:r>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35496" y="801577"/>
            <a:ext cx="91805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Share of the stock of owner-occupier mortgages for UK lenders with LTV ratios at or above 75</a:t>
            </a:r>
            <a:r>
              <a:rPr lang="en-GB" sz="1800" dirty="0" smtClean="0"/>
              <a:t>%</a:t>
            </a:r>
            <a:r>
              <a:rPr lang="en-GB" sz="1800" baseline="30000" dirty="0" smtClean="0"/>
              <a:t>(</a:t>
            </a:r>
            <a:r>
              <a:rPr lang="en-GB" sz="1800" baseline="30000" dirty="0"/>
              <a:t>a)(b)</a:t>
            </a:r>
            <a:endParaRPr lang="en-GB" altLang="en-US" sz="1800" b="1" baseline="30000" dirty="0"/>
          </a:p>
        </p:txBody>
      </p:sp>
      <p:pic>
        <p:nvPicPr>
          <p:cNvPr id="8194" name="Picture 2" descr="N:\SHARED\FSR\PNGs\Internet PNG and PDFs\6 - UK household indebtedness\Chart A.47 FSR June 20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1481924"/>
            <a:ext cx="6377309" cy="3963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8154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50354" y="-27384"/>
            <a:ext cx="90868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A.48</a:t>
            </a:r>
            <a:r>
              <a:rPr lang="en-US" altLang="en-US" sz="2400" dirty="0" smtClean="0">
                <a:solidFill>
                  <a:srgbClr val="660066"/>
                </a:solidFill>
                <a:latin typeface="Arial" charset="0"/>
              </a:rPr>
              <a:t> </a:t>
            </a:r>
            <a:r>
              <a:rPr lang="en-GB" altLang="en-US" sz="2400" dirty="0">
                <a:solidFill>
                  <a:srgbClr val="660066"/>
                </a:solidFill>
              </a:rPr>
              <a:t>Consumer credit accounted for a large share of banks’ losses in the 2017 stress test</a:t>
            </a:r>
            <a:endParaRPr lang="en-US" altLang="en-US" sz="2400" dirty="0">
              <a:solidFill>
                <a:srgbClr val="660066"/>
              </a:solidFill>
            </a:endParaRPr>
          </a:p>
        </p:txBody>
      </p:sp>
      <p:sp>
        <p:nvSpPr>
          <p:cNvPr id="28674" name="Rectangle 2"/>
          <p:cNvSpPr>
            <a:spLocks noChangeArrowheads="1"/>
          </p:cNvSpPr>
          <p:nvPr/>
        </p:nvSpPr>
        <p:spPr bwMode="auto">
          <a:xfrm>
            <a:off x="35496" y="5951596"/>
            <a:ext cx="9144000" cy="707886"/>
          </a:xfrm>
          <a:prstGeom prst="rect">
            <a:avLst/>
          </a:prstGeom>
          <a:noFill/>
          <a:ln w="9525">
            <a:noFill/>
            <a:miter lim="800000"/>
            <a:headEnd/>
            <a:tailEnd/>
          </a:ln>
          <a:effectLst/>
        </p:spPr>
        <p:txBody>
          <a:bodyPr anchor="ctr">
            <a:spAutoFit/>
          </a:bodyPr>
          <a:lstStyle/>
          <a:p>
            <a:r>
              <a:rPr lang="en-GB" sz="1000" dirty="0"/>
              <a:t>Sources: Participating banks’ Stress Testing Data Framework data submissions, Bank analysis and calculations</a:t>
            </a:r>
            <a:r>
              <a:rPr lang="en-GB" sz="1000" dirty="0" smtClean="0"/>
              <a:t>.</a:t>
            </a:r>
          </a:p>
          <a:p>
            <a:endParaRPr lang="en-GB" sz="1000" dirty="0"/>
          </a:p>
          <a:p>
            <a:pPr marL="228600" indent="-228600">
              <a:buAutoNum type="alphaLcParenBoth"/>
            </a:pPr>
            <a:r>
              <a:rPr lang="en-GB" sz="1000" dirty="0" smtClean="0"/>
              <a:t>Other </a:t>
            </a:r>
            <a:r>
              <a:rPr lang="en-GB" sz="1000" dirty="0"/>
              <a:t>UK lending includes exposures to financial institutions, local and central government, public sector entities and smaller wholesale portfolios</a:t>
            </a:r>
            <a:r>
              <a:rPr lang="en-GB" sz="1000" dirty="0" smtClean="0"/>
              <a:t>.</a:t>
            </a:r>
          </a:p>
          <a:p>
            <a:pPr marL="228600" indent="-228600">
              <a:buAutoNum type="alphaLcParenBoth"/>
            </a:pPr>
            <a:r>
              <a:rPr lang="en-GB" sz="1000" dirty="0" smtClean="0"/>
              <a:t>Starting </a:t>
            </a:r>
            <a:r>
              <a:rPr lang="en-GB" sz="1000" dirty="0"/>
              <a:t>balance refers to the end-2016 balances.</a:t>
            </a:r>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35496" y="764704"/>
            <a:ext cx="91805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Breakdown of major UK banks’ impairments and starting balances for UK lending in the 2017 stress test</a:t>
            </a:r>
            <a:endParaRPr lang="en-GB" altLang="en-US" sz="1800" b="1" baseline="30000" dirty="0"/>
          </a:p>
        </p:txBody>
      </p:sp>
      <p:pic>
        <p:nvPicPr>
          <p:cNvPr id="9218" name="Picture 2" descr="N:\SHARED\FSR\PNGs\Internet PNG and PDFs\6 - UK household indebtedness\Chart A.48 FSR June 20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0776" y="1519993"/>
            <a:ext cx="6583592" cy="42739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03329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36512" y="109081"/>
            <a:ext cx="90868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A.49</a:t>
            </a:r>
            <a:r>
              <a:rPr lang="en-US" altLang="en-US" sz="2400" dirty="0" smtClean="0">
                <a:solidFill>
                  <a:srgbClr val="660066"/>
                </a:solidFill>
                <a:latin typeface="Arial" charset="0"/>
              </a:rPr>
              <a:t> </a:t>
            </a:r>
            <a:r>
              <a:rPr lang="en-GB" altLang="en-US" sz="2400" dirty="0">
                <a:solidFill>
                  <a:srgbClr val="660066"/>
                </a:solidFill>
              </a:rPr>
              <a:t>Consumer credit continues to grow rapidly, although it has been slowing since end-2016</a:t>
            </a:r>
            <a:endParaRPr lang="en-US" altLang="en-US" sz="2400" dirty="0">
              <a:solidFill>
                <a:srgbClr val="660066"/>
              </a:solidFill>
            </a:endParaRPr>
          </a:p>
        </p:txBody>
      </p:sp>
      <p:sp>
        <p:nvSpPr>
          <p:cNvPr id="28674" name="Rectangle 2"/>
          <p:cNvSpPr>
            <a:spLocks noChangeArrowheads="1"/>
          </p:cNvSpPr>
          <p:nvPr/>
        </p:nvSpPr>
        <p:spPr bwMode="auto">
          <a:xfrm>
            <a:off x="35496" y="5874652"/>
            <a:ext cx="9144000" cy="861774"/>
          </a:xfrm>
          <a:prstGeom prst="rect">
            <a:avLst/>
          </a:prstGeom>
          <a:noFill/>
          <a:ln w="9525">
            <a:noFill/>
            <a:miter lim="800000"/>
            <a:headEnd/>
            <a:tailEnd/>
          </a:ln>
          <a:effectLst/>
        </p:spPr>
        <p:txBody>
          <a:bodyPr anchor="ctr">
            <a:spAutoFit/>
          </a:bodyPr>
          <a:lstStyle/>
          <a:p>
            <a:r>
              <a:rPr lang="en-GB" sz="1000" dirty="0"/>
              <a:t>Sources: Bank of England, ONS and Bank calculations</a:t>
            </a:r>
            <a:r>
              <a:rPr lang="en-GB" sz="1000" dirty="0" smtClean="0"/>
              <a:t>.</a:t>
            </a:r>
          </a:p>
          <a:p>
            <a:endParaRPr lang="en-GB" sz="1000" dirty="0"/>
          </a:p>
          <a:p>
            <a:pPr marL="228600" indent="-228600">
              <a:buAutoNum type="alphaLcParenBoth"/>
            </a:pPr>
            <a:r>
              <a:rPr lang="en-GB" sz="1000" dirty="0" smtClean="0"/>
              <a:t>Sterling </a:t>
            </a:r>
            <a:r>
              <a:rPr lang="en-GB" sz="1000" dirty="0"/>
              <a:t>net lending by UK monetary financial institutions (MFIs) and other lenders to UK individuals (excluding student loans). Seasonally adjusted</a:t>
            </a:r>
            <a:r>
              <a:rPr lang="en-GB" sz="1000" dirty="0" smtClean="0"/>
              <a:t>. </a:t>
            </a:r>
          </a:p>
          <a:p>
            <a:pPr marL="228600" indent="-228600">
              <a:buAutoNum type="alphaLcParenBoth"/>
            </a:pPr>
            <a:r>
              <a:rPr lang="en-GB" sz="1000" dirty="0" smtClean="0"/>
              <a:t>Identified </a:t>
            </a:r>
            <a:r>
              <a:rPr lang="en-GB" sz="1000" dirty="0"/>
              <a:t>dealership car finance lending by UK MFIs and other lenders</a:t>
            </a:r>
            <a:r>
              <a:rPr lang="en-GB" sz="1000" dirty="0" smtClean="0"/>
              <a:t>. </a:t>
            </a:r>
          </a:p>
          <a:p>
            <a:pPr marL="228600" indent="-228600">
              <a:buAutoNum type="alphaLcParenBoth"/>
            </a:pPr>
            <a:r>
              <a:rPr lang="en-GB" sz="1000" dirty="0" smtClean="0"/>
              <a:t>Other </a:t>
            </a:r>
            <a:r>
              <a:rPr lang="en-GB" sz="1000" dirty="0"/>
              <a:t>is estimated as total consumer credit lending minus dealership car finance and credit card lending.</a:t>
            </a:r>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35496" y="940076"/>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Annual growth rate of consumer credit </a:t>
            </a:r>
            <a:r>
              <a:rPr lang="en-GB" sz="1800" dirty="0" smtClean="0"/>
              <a:t>products</a:t>
            </a:r>
            <a:r>
              <a:rPr lang="en-GB" sz="1800" baseline="30000" dirty="0" smtClean="0"/>
              <a:t>(a</a:t>
            </a:r>
            <a:r>
              <a:rPr lang="en-GB" sz="1800" baseline="30000" dirty="0"/>
              <a:t>)</a:t>
            </a:r>
            <a:endParaRPr lang="en-GB" altLang="en-US" sz="1800" b="1" baseline="30000" dirty="0"/>
          </a:p>
        </p:txBody>
      </p:sp>
      <p:pic>
        <p:nvPicPr>
          <p:cNvPr id="10242" name="Picture 2" descr="N:\SHARED\FSR\PNGs\Internet PNG and PDFs\6 - UK household indebtedness\Chart A.49 FSR June 20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8539" y="1484784"/>
            <a:ext cx="6879845" cy="40643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18020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21654" y="44624"/>
            <a:ext cx="90868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A.50</a:t>
            </a:r>
            <a:r>
              <a:rPr lang="en-US" altLang="en-US" sz="2400" dirty="0" smtClean="0">
                <a:solidFill>
                  <a:srgbClr val="660066"/>
                </a:solidFill>
                <a:latin typeface="Arial" charset="0"/>
              </a:rPr>
              <a:t> </a:t>
            </a:r>
            <a:r>
              <a:rPr lang="en-GB" altLang="en-US" sz="2400" dirty="0">
                <a:solidFill>
                  <a:srgbClr val="660066"/>
                </a:solidFill>
              </a:rPr>
              <a:t>Lenders have been reporting a reduction in the availability of consumer credit</a:t>
            </a:r>
            <a:endParaRPr lang="en-US" altLang="en-US" sz="2400" dirty="0">
              <a:solidFill>
                <a:srgbClr val="660066"/>
              </a:solidFill>
            </a:endParaRPr>
          </a:p>
        </p:txBody>
      </p:sp>
      <p:sp>
        <p:nvSpPr>
          <p:cNvPr id="28674" name="Rectangle 2"/>
          <p:cNvSpPr>
            <a:spLocks noChangeArrowheads="1"/>
          </p:cNvSpPr>
          <p:nvPr/>
        </p:nvSpPr>
        <p:spPr bwMode="auto">
          <a:xfrm>
            <a:off x="35496" y="5874652"/>
            <a:ext cx="9144000" cy="861774"/>
          </a:xfrm>
          <a:prstGeom prst="rect">
            <a:avLst/>
          </a:prstGeom>
          <a:noFill/>
          <a:ln w="9525">
            <a:noFill/>
            <a:miter lim="800000"/>
            <a:headEnd/>
            <a:tailEnd/>
          </a:ln>
          <a:effectLst/>
        </p:spPr>
        <p:txBody>
          <a:bodyPr anchor="ctr">
            <a:spAutoFit/>
          </a:bodyPr>
          <a:lstStyle/>
          <a:p>
            <a:r>
              <a:rPr lang="en-GB" sz="1000" dirty="0"/>
              <a:t>Source: Bank of England </a:t>
            </a:r>
            <a:r>
              <a:rPr lang="en-GB" sz="1000" i="1" dirty="0"/>
              <a:t>Credit Conditions Surve</a:t>
            </a:r>
            <a:r>
              <a:rPr lang="en-GB" sz="1000" dirty="0"/>
              <a:t>y</a:t>
            </a:r>
            <a:r>
              <a:rPr lang="en-GB" sz="1000" dirty="0" smtClean="0"/>
              <a:t>.</a:t>
            </a:r>
          </a:p>
          <a:p>
            <a:endParaRPr lang="en-GB" sz="1000" dirty="0"/>
          </a:p>
          <a:p>
            <a:pPr marL="228600" indent="-228600">
              <a:buAutoNum type="alphaLcParenBoth"/>
            </a:pPr>
            <a:r>
              <a:rPr lang="en-GB" sz="1000" dirty="0" smtClean="0"/>
              <a:t>Net </a:t>
            </a:r>
            <a:r>
              <a:rPr lang="en-GB" sz="1000" dirty="0"/>
              <a:t>percentage balances are calculated by weighting together the responses of those lenders who answered the question by their market shares. Lenders who report that credit conditions have changed ‘a lot’ are assigned twice the score of those who report that conditions have changed ‘a little</a:t>
            </a:r>
            <a:r>
              <a:rPr lang="en-GB" sz="1000" dirty="0" smtClean="0"/>
              <a:t>’.</a:t>
            </a:r>
          </a:p>
          <a:p>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35496" y="801577"/>
            <a:ext cx="91805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Respondents to the Bank’s </a:t>
            </a:r>
            <a:r>
              <a:rPr lang="en-GB" sz="1800" i="1" dirty="0"/>
              <a:t>Credit Conditions Survey</a:t>
            </a:r>
            <a:r>
              <a:rPr lang="en-GB" sz="1800" dirty="0"/>
              <a:t> reporting an increase/reduction in the availability of unsecured lending over the previous quarter</a:t>
            </a:r>
            <a:endParaRPr lang="en-GB" altLang="en-US" sz="1800" b="1" baseline="30000" dirty="0"/>
          </a:p>
        </p:txBody>
      </p:sp>
      <p:pic>
        <p:nvPicPr>
          <p:cNvPr id="11266" name="Picture 2" descr="N:\SHARED\FSR\PNGs\Internet PNG and PDFs\6 - UK household indebtedness\Chart A.50 FSR June 20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1547699"/>
            <a:ext cx="6670045" cy="39824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67982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36512" y="109081"/>
            <a:ext cx="90868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A.40</a:t>
            </a:r>
            <a:r>
              <a:rPr lang="en-US" altLang="en-US" sz="2400" dirty="0" smtClean="0">
                <a:solidFill>
                  <a:srgbClr val="660066"/>
                </a:solidFill>
                <a:latin typeface="Arial" charset="0"/>
              </a:rPr>
              <a:t> </a:t>
            </a:r>
            <a:r>
              <a:rPr lang="en-GB" altLang="en-US" sz="2400" dirty="0">
                <a:solidFill>
                  <a:srgbClr val="660066"/>
                </a:solidFill>
              </a:rPr>
              <a:t>Household debt relative to income is high, </a:t>
            </a:r>
            <a:r>
              <a:rPr lang="en-GB" altLang="en-US" sz="2400" dirty="0" smtClean="0">
                <a:solidFill>
                  <a:srgbClr val="660066"/>
                </a:solidFill>
              </a:rPr>
              <a:t>but materially </a:t>
            </a:r>
            <a:r>
              <a:rPr lang="en-GB" altLang="en-US" sz="2400" dirty="0">
                <a:solidFill>
                  <a:srgbClr val="660066"/>
                </a:solidFill>
              </a:rPr>
              <a:t>below its 2008 peak</a:t>
            </a:r>
            <a:endParaRPr lang="en-US" altLang="en-US" sz="2400" dirty="0">
              <a:solidFill>
                <a:srgbClr val="660066"/>
              </a:solidFill>
            </a:endParaRPr>
          </a:p>
        </p:txBody>
      </p:sp>
      <p:sp>
        <p:nvSpPr>
          <p:cNvPr id="28674" name="Rectangle 2"/>
          <p:cNvSpPr>
            <a:spLocks noChangeArrowheads="1"/>
          </p:cNvSpPr>
          <p:nvPr/>
        </p:nvSpPr>
        <p:spPr bwMode="auto">
          <a:xfrm>
            <a:off x="35496" y="5643825"/>
            <a:ext cx="9144000" cy="1323439"/>
          </a:xfrm>
          <a:prstGeom prst="rect">
            <a:avLst/>
          </a:prstGeom>
          <a:noFill/>
          <a:ln w="9525">
            <a:noFill/>
            <a:miter lim="800000"/>
            <a:headEnd/>
            <a:tailEnd/>
          </a:ln>
          <a:effectLst/>
        </p:spPr>
        <p:txBody>
          <a:bodyPr anchor="ctr">
            <a:spAutoFit/>
          </a:bodyPr>
          <a:lstStyle/>
          <a:p>
            <a:r>
              <a:rPr lang="en-GB" sz="1000" dirty="0"/>
              <a:t>Sources: Bank of England, ONS and Bank calculations</a:t>
            </a:r>
            <a:r>
              <a:rPr lang="en-GB" sz="1000" dirty="0" smtClean="0"/>
              <a:t>.</a:t>
            </a:r>
          </a:p>
          <a:p>
            <a:endParaRPr lang="en-GB" sz="1000" dirty="0"/>
          </a:p>
          <a:p>
            <a:pPr marL="228600" indent="-228600">
              <a:buAutoNum type="alphaLcParenBoth"/>
            </a:pPr>
            <a:r>
              <a:rPr lang="en-GB" sz="1000" dirty="0" smtClean="0"/>
              <a:t>All </a:t>
            </a:r>
            <a:r>
              <a:rPr lang="en-GB" sz="1000" dirty="0"/>
              <a:t>data are seasonally adjusted unless otherwise stated. Household sector liabilities as </a:t>
            </a:r>
            <a:r>
              <a:rPr lang="en-GB" sz="1000" dirty="0" smtClean="0"/>
              <a:t>a percentage </a:t>
            </a:r>
            <a:r>
              <a:rPr lang="en-GB" sz="1000" dirty="0"/>
              <a:t>of four-quarter moving sum of household disposable income. Household </a:t>
            </a:r>
            <a:r>
              <a:rPr lang="en-GB" sz="1000" dirty="0" smtClean="0"/>
              <a:t>disposable income </a:t>
            </a:r>
            <a:r>
              <a:rPr lang="en-GB" sz="1000" dirty="0"/>
              <a:t>series is adjusted for financial intermediation services indirectly measured (FISIM</a:t>
            </a:r>
            <a:r>
              <a:rPr lang="en-GB" sz="1000" dirty="0" smtClean="0"/>
              <a:t>). Household </a:t>
            </a:r>
            <a:r>
              <a:rPr lang="en-GB" sz="1000" dirty="0"/>
              <a:t>sector liabilities exclude unfunded pension liabilities and financial </a:t>
            </a:r>
            <a:r>
              <a:rPr lang="en-GB" sz="1000" dirty="0" smtClean="0"/>
              <a:t>derivatives associated </a:t>
            </a:r>
            <a:r>
              <a:rPr lang="en-GB" sz="1000" dirty="0"/>
              <a:t>with non-profit institutions serving households (NPISH), and are non </a:t>
            </a:r>
            <a:r>
              <a:rPr lang="en-GB" sz="1000" dirty="0" smtClean="0"/>
              <a:t>seasonally adjusted</a:t>
            </a:r>
            <a:r>
              <a:rPr lang="en-GB" sz="1000" dirty="0"/>
              <a:t>. The stock of outstanding income-contingent student loans has been projected </a:t>
            </a:r>
            <a:r>
              <a:rPr lang="en-GB" sz="1000" dirty="0" smtClean="0"/>
              <a:t>to 2017 </a:t>
            </a:r>
            <a:r>
              <a:rPr lang="en-GB" sz="1000" dirty="0"/>
              <a:t>Q4 using historical growth rates. Other household sector liabilities include loans </a:t>
            </a:r>
            <a:r>
              <a:rPr lang="en-GB" sz="1000" dirty="0" smtClean="0"/>
              <a:t>to unincorporated </a:t>
            </a:r>
            <a:r>
              <a:rPr lang="en-GB" sz="1000" dirty="0"/>
              <a:t>businesses (for example, sole traders), loans to NPISH, and household bills </a:t>
            </a:r>
            <a:r>
              <a:rPr lang="en-GB" sz="1000" dirty="0" smtClean="0"/>
              <a:t>that are </a:t>
            </a:r>
            <a:r>
              <a:rPr lang="en-GB" sz="1000" dirty="0"/>
              <a:t>due but not yet paid</a:t>
            </a:r>
            <a:r>
              <a:rPr lang="en-GB" sz="1000" dirty="0" smtClean="0"/>
              <a:t>.</a:t>
            </a:r>
          </a:p>
          <a:p>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36512" y="908720"/>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UK household debt to income </a:t>
            </a:r>
            <a:r>
              <a:rPr lang="en-GB" sz="1800" dirty="0" smtClean="0"/>
              <a:t>ratio</a:t>
            </a:r>
            <a:r>
              <a:rPr lang="en-GB" sz="1800" baseline="30000" dirty="0" smtClean="0"/>
              <a:t>(a</a:t>
            </a:r>
            <a:r>
              <a:rPr lang="en-GB" sz="1800" baseline="30000" dirty="0"/>
              <a:t>)</a:t>
            </a:r>
            <a:endParaRPr lang="en-GB" altLang="en-US" sz="1800" b="1" baseline="30000" dirty="0"/>
          </a:p>
        </p:txBody>
      </p:sp>
      <p:pic>
        <p:nvPicPr>
          <p:cNvPr id="2" name="Picture 2" descr="N:\SHARED\FSR\PNGs\Internet PNG and PDFs\6 - UK household indebtedness\Chart A.40 FSR June 20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7932" y="1371954"/>
            <a:ext cx="5718363" cy="4001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5371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36512" y="44624"/>
            <a:ext cx="90868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Figure A. 2 </a:t>
            </a:r>
            <a:r>
              <a:rPr lang="en-GB" altLang="en-US" sz="2400" dirty="0">
                <a:solidFill>
                  <a:srgbClr val="660066"/>
                </a:solidFill>
              </a:rPr>
              <a:t>Household debt poses risks to UK financial stability and the UK economy through two main channels</a:t>
            </a:r>
            <a:endParaRPr lang="en-US" altLang="en-US" sz="2400" dirty="0">
              <a:solidFill>
                <a:srgbClr val="660066"/>
              </a:solidFill>
            </a:endParaRPr>
          </a:p>
        </p:txBody>
      </p:sp>
      <p:sp>
        <p:nvSpPr>
          <p:cNvPr id="28674" name="Rectangle 2"/>
          <p:cNvSpPr>
            <a:spLocks noChangeArrowheads="1"/>
          </p:cNvSpPr>
          <p:nvPr/>
        </p:nvSpPr>
        <p:spPr bwMode="auto">
          <a:xfrm>
            <a:off x="35496" y="6182434"/>
            <a:ext cx="9144000" cy="246221"/>
          </a:xfrm>
          <a:prstGeom prst="rect">
            <a:avLst/>
          </a:prstGeom>
          <a:noFill/>
          <a:ln w="9525">
            <a:noFill/>
            <a:miter lim="800000"/>
            <a:headEnd/>
            <a:tailEnd/>
          </a:ln>
          <a:effectLst/>
        </p:spPr>
        <p:txBody>
          <a:bodyPr anchor="ctr">
            <a:spAutoFit/>
          </a:bodyPr>
          <a:lstStyle/>
          <a:p>
            <a:r>
              <a:rPr lang="en-GB" sz="1000" dirty="0"/>
              <a:t>Sources: Bank of England and ONS.</a:t>
            </a:r>
            <a:endParaRPr lang="en-GB" sz="1000" dirty="0">
              <a:latin typeface="+mj-lt"/>
              <a:cs typeface="Arial" panose="020B0604020202020204" pitchFamily="34" charset="0"/>
            </a:endParaRPr>
          </a:p>
        </p:txBody>
      </p:sp>
      <p:pic>
        <p:nvPicPr>
          <p:cNvPr id="2050" name="Picture 2" descr="N:\SHARED\FSR\PNGs\Internet PNG and PDFs\6 - UK household indebtedness\Figure A.2 FSR June 2018.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65438" y="1039010"/>
            <a:ext cx="3002706" cy="45513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06957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57150" y="87154"/>
            <a:ext cx="90868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A.41</a:t>
            </a:r>
            <a:r>
              <a:rPr lang="en-US" altLang="en-US" sz="2400" dirty="0" smtClean="0">
                <a:solidFill>
                  <a:srgbClr val="660066"/>
                </a:solidFill>
                <a:latin typeface="Arial" charset="0"/>
              </a:rPr>
              <a:t> </a:t>
            </a:r>
            <a:r>
              <a:rPr lang="en-GB" altLang="en-US" sz="2400" dirty="0">
                <a:solidFill>
                  <a:srgbClr val="660066"/>
                </a:solidFill>
              </a:rPr>
              <a:t>Mortgage lending growth has been modest</a:t>
            </a:r>
            <a:endParaRPr lang="en-US" altLang="en-US" sz="2400" dirty="0">
              <a:solidFill>
                <a:srgbClr val="660066"/>
              </a:solidFill>
            </a:endParaRPr>
          </a:p>
        </p:txBody>
      </p:sp>
      <p:sp>
        <p:nvSpPr>
          <p:cNvPr id="28674" name="Rectangle 2"/>
          <p:cNvSpPr>
            <a:spLocks noChangeArrowheads="1"/>
          </p:cNvSpPr>
          <p:nvPr/>
        </p:nvSpPr>
        <p:spPr bwMode="auto">
          <a:xfrm>
            <a:off x="35496" y="5951601"/>
            <a:ext cx="9144000" cy="707886"/>
          </a:xfrm>
          <a:prstGeom prst="rect">
            <a:avLst/>
          </a:prstGeom>
          <a:noFill/>
          <a:ln w="9525">
            <a:noFill/>
            <a:miter lim="800000"/>
            <a:headEnd/>
            <a:tailEnd/>
          </a:ln>
          <a:effectLst/>
        </p:spPr>
        <p:txBody>
          <a:bodyPr anchor="ctr">
            <a:spAutoFit/>
          </a:bodyPr>
          <a:lstStyle/>
          <a:p>
            <a:r>
              <a:rPr lang="en-GB" sz="1000" dirty="0"/>
              <a:t>Source: Bank of England</a:t>
            </a:r>
            <a:r>
              <a:rPr lang="en-GB" sz="1000" dirty="0" smtClean="0"/>
              <a:t>.</a:t>
            </a:r>
          </a:p>
          <a:p>
            <a:endParaRPr lang="en-GB" sz="1000" dirty="0"/>
          </a:p>
          <a:p>
            <a:pPr marL="228600" indent="-228600">
              <a:buAutoNum type="alphaLcParenBoth"/>
            </a:pPr>
            <a:r>
              <a:rPr lang="en-GB" sz="1000" dirty="0" smtClean="0"/>
              <a:t>Twelve-month </a:t>
            </a:r>
            <a:r>
              <a:rPr lang="en-GB" sz="1000" dirty="0"/>
              <a:t>growth rate of total sterling net secured lending to individuals seasonally adjusted</a:t>
            </a:r>
            <a:r>
              <a:rPr lang="en-GB" sz="1000" dirty="0" smtClean="0"/>
              <a:t>.</a:t>
            </a:r>
          </a:p>
          <a:p>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131749" y="535817"/>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Twelve-month growth rate of mortgage </a:t>
            </a:r>
            <a:r>
              <a:rPr lang="en-GB" sz="1800" dirty="0" smtClean="0"/>
              <a:t>lending</a:t>
            </a:r>
            <a:r>
              <a:rPr lang="en-GB" sz="1800" baseline="30000" dirty="0" smtClean="0"/>
              <a:t>(a</a:t>
            </a:r>
            <a:r>
              <a:rPr lang="en-GB" sz="1800" baseline="30000" dirty="0"/>
              <a:t>)</a:t>
            </a:r>
            <a:endParaRPr lang="en-GB" altLang="en-US" sz="1800" b="1" baseline="30000" dirty="0"/>
          </a:p>
        </p:txBody>
      </p:sp>
      <p:pic>
        <p:nvPicPr>
          <p:cNvPr id="2050" name="Picture 2" descr="N:\SHARED\FSR\PNGs\Internet PNG and PDFs\6 - UK household indebtedness\Chart A.41 FSR June 20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2982" y="1174929"/>
            <a:ext cx="6881386" cy="40542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12470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36512" y="44624"/>
            <a:ext cx="90868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A.42</a:t>
            </a:r>
            <a:r>
              <a:rPr lang="en-US" altLang="en-US" sz="2400" dirty="0" smtClean="0">
                <a:solidFill>
                  <a:srgbClr val="660066"/>
                </a:solidFill>
                <a:latin typeface="Arial" charset="0"/>
              </a:rPr>
              <a:t> </a:t>
            </a:r>
            <a:r>
              <a:rPr lang="en-GB" altLang="en-US" sz="2400" dirty="0">
                <a:solidFill>
                  <a:srgbClr val="660066"/>
                </a:solidFill>
              </a:rPr>
              <a:t>House price inflation has fallen, largely driven by London and the South East</a:t>
            </a:r>
            <a:endParaRPr lang="en-US" altLang="en-US" sz="2400" dirty="0">
              <a:solidFill>
                <a:srgbClr val="660066"/>
              </a:solidFill>
            </a:endParaRPr>
          </a:p>
        </p:txBody>
      </p:sp>
      <p:sp>
        <p:nvSpPr>
          <p:cNvPr id="28674" name="Rectangle 2"/>
          <p:cNvSpPr>
            <a:spLocks noChangeArrowheads="1"/>
          </p:cNvSpPr>
          <p:nvPr/>
        </p:nvSpPr>
        <p:spPr bwMode="auto">
          <a:xfrm>
            <a:off x="35496" y="5874657"/>
            <a:ext cx="9144000" cy="861774"/>
          </a:xfrm>
          <a:prstGeom prst="rect">
            <a:avLst/>
          </a:prstGeom>
          <a:noFill/>
          <a:ln w="9525">
            <a:noFill/>
            <a:miter lim="800000"/>
            <a:headEnd/>
            <a:tailEnd/>
          </a:ln>
          <a:effectLst/>
        </p:spPr>
        <p:txBody>
          <a:bodyPr anchor="ctr">
            <a:spAutoFit/>
          </a:bodyPr>
          <a:lstStyle/>
          <a:p>
            <a:r>
              <a:rPr lang="en-GB" sz="1000" dirty="0"/>
              <a:t>Sources: IHS </a:t>
            </a:r>
            <a:r>
              <a:rPr lang="en-GB" sz="1000" dirty="0" err="1"/>
              <a:t>Markit</a:t>
            </a:r>
            <a:r>
              <a:rPr lang="en-GB" sz="1000" dirty="0"/>
              <a:t> and Nationwide</a:t>
            </a:r>
            <a:r>
              <a:rPr lang="en-GB" sz="1000" dirty="0" smtClean="0"/>
              <a:t>.</a:t>
            </a:r>
          </a:p>
          <a:p>
            <a:endParaRPr lang="en-GB" sz="1000" dirty="0"/>
          </a:p>
          <a:p>
            <a:pPr marL="228600" indent="-228600">
              <a:buAutoNum type="alphaLcParenBoth"/>
            </a:pPr>
            <a:r>
              <a:rPr lang="en-GB" sz="1000" dirty="0" smtClean="0"/>
              <a:t>Average </a:t>
            </a:r>
            <a:r>
              <a:rPr lang="en-GB" sz="1000" dirty="0"/>
              <a:t>of the quarterly Halifax/IHS </a:t>
            </a:r>
            <a:r>
              <a:rPr lang="en-GB" sz="1000" dirty="0" err="1"/>
              <a:t>Markit</a:t>
            </a:r>
            <a:r>
              <a:rPr lang="en-GB" sz="1000" dirty="0"/>
              <a:t> and Nationwide house price indices</a:t>
            </a:r>
            <a:r>
              <a:rPr lang="en-GB" sz="1000" dirty="0" smtClean="0"/>
              <a:t>.</a:t>
            </a:r>
          </a:p>
          <a:p>
            <a:pPr marL="228600" indent="-228600">
              <a:buAutoNum type="alphaLcParenBoth"/>
            </a:pPr>
            <a:r>
              <a:rPr lang="en-GB" sz="1000" dirty="0" smtClean="0"/>
              <a:t>Unweighted </a:t>
            </a:r>
            <a:r>
              <a:rPr lang="en-GB" sz="1000" dirty="0"/>
              <a:t>average of house price inflation in different regions</a:t>
            </a:r>
            <a:r>
              <a:rPr lang="en-GB" sz="1000" dirty="0" smtClean="0"/>
              <a:t>.</a:t>
            </a:r>
          </a:p>
          <a:p>
            <a:pPr marL="228600" indent="-228600">
              <a:buAutoNum type="alphaLcParenBoth"/>
            </a:pPr>
            <a:r>
              <a:rPr lang="en-GB" sz="1000" dirty="0" smtClean="0"/>
              <a:t>Based </a:t>
            </a:r>
            <a:r>
              <a:rPr lang="en-GB" sz="1000" dirty="0"/>
              <a:t>on 12 months to May 2018.</a:t>
            </a:r>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35496" y="836712"/>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House price </a:t>
            </a:r>
            <a:r>
              <a:rPr lang="en-GB" sz="1800" dirty="0" smtClean="0"/>
              <a:t>inflation</a:t>
            </a:r>
            <a:r>
              <a:rPr lang="en-GB" sz="1800" baseline="30000" dirty="0" smtClean="0"/>
              <a:t>(a</a:t>
            </a:r>
            <a:r>
              <a:rPr lang="en-GB" sz="1800" baseline="30000" dirty="0"/>
              <a:t>)</a:t>
            </a:r>
            <a:endParaRPr lang="en-GB" altLang="en-US" sz="1800" b="1" baseline="30000" dirty="0"/>
          </a:p>
        </p:txBody>
      </p:sp>
      <p:pic>
        <p:nvPicPr>
          <p:cNvPr id="2" name="Picture 2" descr="N:\SHARED\FSR\PNGs\Internet PNG and PDFs\6 - UK household indebtedness\Chart A.42 FSR June 20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6548" y="1556792"/>
            <a:ext cx="5974989" cy="40324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10843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36512" y="44624"/>
            <a:ext cx="90868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A.43</a:t>
            </a:r>
            <a:r>
              <a:rPr lang="en-US" altLang="en-US" sz="2400" dirty="0" smtClean="0">
                <a:solidFill>
                  <a:srgbClr val="660066"/>
                </a:solidFill>
                <a:latin typeface="Arial" charset="0"/>
              </a:rPr>
              <a:t> </a:t>
            </a:r>
            <a:r>
              <a:rPr lang="en-GB" altLang="en-US" sz="2400" dirty="0">
                <a:solidFill>
                  <a:srgbClr val="660066"/>
                </a:solidFill>
              </a:rPr>
              <a:t>Mortgage approvals have remained modest in recent quarters</a:t>
            </a:r>
            <a:endParaRPr lang="en-US" altLang="en-US" sz="2400" dirty="0">
              <a:solidFill>
                <a:srgbClr val="660066"/>
              </a:solidFill>
            </a:endParaRPr>
          </a:p>
        </p:txBody>
      </p:sp>
      <p:sp>
        <p:nvSpPr>
          <p:cNvPr id="28674" name="Rectangle 2"/>
          <p:cNvSpPr>
            <a:spLocks noChangeArrowheads="1"/>
          </p:cNvSpPr>
          <p:nvPr/>
        </p:nvSpPr>
        <p:spPr bwMode="auto">
          <a:xfrm>
            <a:off x="35496" y="5951600"/>
            <a:ext cx="9144000" cy="707886"/>
          </a:xfrm>
          <a:prstGeom prst="rect">
            <a:avLst/>
          </a:prstGeom>
          <a:noFill/>
          <a:ln w="9525">
            <a:noFill/>
            <a:miter lim="800000"/>
            <a:headEnd/>
            <a:tailEnd/>
          </a:ln>
          <a:effectLst/>
        </p:spPr>
        <p:txBody>
          <a:bodyPr anchor="ctr">
            <a:spAutoFit/>
          </a:bodyPr>
          <a:lstStyle/>
          <a:p>
            <a:r>
              <a:rPr lang="en-GB" sz="1000" dirty="0"/>
              <a:t>Sources: Bank of England, UK Finance and Bank calculations</a:t>
            </a:r>
            <a:r>
              <a:rPr lang="en-GB" sz="1000" dirty="0" smtClean="0"/>
              <a:t>.</a:t>
            </a:r>
          </a:p>
          <a:p>
            <a:endParaRPr lang="en-GB" sz="1000" dirty="0"/>
          </a:p>
          <a:p>
            <a:pPr marL="228600" indent="-228600">
              <a:buAutoNum type="alphaLcParenBoth"/>
            </a:pPr>
            <a:r>
              <a:rPr lang="en-GB" sz="1000" dirty="0" smtClean="0"/>
              <a:t>The </a:t>
            </a:r>
            <a:r>
              <a:rPr lang="en-GB" sz="1000" dirty="0"/>
              <a:t>split of approvals by borrower type is based on UK Finance mortgage completions data. Series have been smoothed to account for data volatility</a:t>
            </a:r>
            <a:r>
              <a:rPr lang="en-GB" sz="1000" dirty="0" smtClean="0"/>
              <a:t>.</a:t>
            </a:r>
          </a:p>
          <a:p>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35496" y="908720"/>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Mortgage approvals for house purchase by type of </a:t>
            </a:r>
            <a:r>
              <a:rPr lang="en-GB" sz="1800" dirty="0" smtClean="0"/>
              <a:t>buyer</a:t>
            </a:r>
            <a:r>
              <a:rPr lang="en-GB" sz="1800" baseline="30000" dirty="0" smtClean="0"/>
              <a:t>(a</a:t>
            </a:r>
            <a:r>
              <a:rPr lang="en-GB" sz="1800" baseline="30000" dirty="0"/>
              <a:t>)</a:t>
            </a:r>
            <a:endParaRPr lang="en-GB" altLang="en-US" sz="1800" b="1" baseline="30000" dirty="0"/>
          </a:p>
        </p:txBody>
      </p:sp>
      <p:pic>
        <p:nvPicPr>
          <p:cNvPr id="4098" name="Picture 2" descr="N:\SHARED\FSR\PNGs\Internet PNG and PDFs\6 - UK household indebtedness\Chart A.43 FSR June 20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798" y="1459091"/>
            <a:ext cx="6882546" cy="4058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91390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36512" y="44624"/>
            <a:ext cx="90868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A.44</a:t>
            </a:r>
            <a:r>
              <a:rPr lang="en-US" altLang="en-US" sz="2400" dirty="0" smtClean="0">
                <a:solidFill>
                  <a:srgbClr val="660066"/>
                </a:solidFill>
                <a:latin typeface="Arial" charset="0"/>
              </a:rPr>
              <a:t> </a:t>
            </a:r>
            <a:r>
              <a:rPr lang="en-GB" altLang="en-US" sz="2400" dirty="0">
                <a:solidFill>
                  <a:srgbClr val="660066"/>
                </a:solidFill>
              </a:rPr>
              <a:t>Quoted spreads on new mortgage lending have narrowed since mid-2016</a:t>
            </a:r>
            <a:endParaRPr lang="en-US" altLang="en-US" sz="2400" dirty="0">
              <a:solidFill>
                <a:srgbClr val="660066"/>
              </a:solidFill>
            </a:endParaRPr>
          </a:p>
        </p:txBody>
      </p:sp>
      <p:sp>
        <p:nvSpPr>
          <p:cNvPr id="28674" name="Rectangle 2"/>
          <p:cNvSpPr>
            <a:spLocks noChangeArrowheads="1"/>
          </p:cNvSpPr>
          <p:nvPr/>
        </p:nvSpPr>
        <p:spPr bwMode="auto">
          <a:xfrm>
            <a:off x="35496" y="5951598"/>
            <a:ext cx="9144000" cy="707886"/>
          </a:xfrm>
          <a:prstGeom prst="rect">
            <a:avLst/>
          </a:prstGeom>
          <a:noFill/>
          <a:ln w="9525">
            <a:noFill/>
            <a:miter lim="800000"/>
            <a:headEnd/>
            <a:tailEnd/>
          </a:ln>
          <a:effectLst/>
        </p:spPr>
        <p:txBody>
          <a:bodyPr anchor="ctr">
            <a:spAutoFit/>
          </a:bodyPr>
          <a:lstStyle/>
          <a:p>
            <a:r>
              <a:rPr lang="en-GB" sz="1000" dirty="0"/>
              <a:t>Sources: Bank of England, FCA Product Sales Database and Bank calculations</a:t>
            </a:r>
            <a:r>
              <a:rPr lang="en-GB" sz="1000" dirty="0" smtClean="0"/>
              <a:t>.</a:t>
            </a:r>
          </a:p>
          <a:p>
            <a:endParaRPr lang="en-GB" sz="1000" dirty="0"/>
          </a:p>
          <a:p>
            <a:pPr marL="228600" indent="-228600">
              <a:buAutoNum type="alphaLcParenBoth"/>
            </a:pPr>
            <a:r>
              <a:rPr lang="en-GB" sz="1000" dirty="0" smtClean="0"/>
              <a:t>Spreads </a:t>
            </a:r>
            <a:r>
              <a:rPr lang="en-GB" sz="1000" dirty="0"/>
              <a:t>are taken relative to the risk-free rate of the same maturity</a:t>
            </a:r>
            <a:r>
              <a:rPr lang="en-GB" sz="1000" dirty="0" smtClean="0"/>
              <a:t>.</a:t>
            </a:r>
          </a:p>
          <a:p>
            <a:pPr marL="228600" indent="-228600">
              <a:buAutoNum type="alphaLcParenBoth"/>
            </a:pPr>
            <a:r>
              <a:rPr lang="en-GB" sz="1000" dirty="0" smtClean="0"/>
              <a:t>Dashed </a:t>
            </a:r>
            <a:r>
              <a:rPr lang="en-GB" sz="1000" dirty="0"/>
              <a:t>line is an estimate of historical 90% LTV spreads, which uses rates reported on new mortgages in the FCA Product Sales Database.</a:t>
            </a:r>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35496" y="801578"/>
            <a:ext cx="91805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Mortgage rates on new owner-occupier two-year fixed-rate mortgages relative to risk-free </a:t>
            </a:r>
            <a:r>
              <a:rPr lang="en-GB" sz="1800" dirty="0" smtClean="0"/>
              <a:t>rates</a:t>
            </a:r>
            <a:r>
              <a:rPr lang="en-GB" sz="1800" baseline="30000" dirty="0" smtClean="0"/>
              <a:t>(a) </a:t>
            </a:r>
            <a:endParaRPr lang="en-GB" altLang="en-US" sz="1800" b="1" baseline="30000" dirty="0"/>
          </a:p>
        </p:txBody>
      </p:sp>
      <p:pic>
        <p:nvPicPr>
          <p:cNvPr id="5122" name="Picture 2" descr="N:\SHARED\FSR\PNGs\Internet PNG and PDFs\6 - UK household indebtedness\Chart A.44 FSR June 20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3" y="1700807"/>
            <a:ext cx="6340768" cy="37683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66240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36512" y="44624"/>
            <a:ext cx="90868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A.45</a:t>
            </a:r>
            <a:r>
              <a:rPr lang="en-US" altLang="en-US" sz="2400" dirty="0" smtClean="0">
                <a:solidFill>
                  <a:srgbClr val="660066"/>
                </a:solidFill>
                <a:latin typeface="Arial" charset="0"/>
              </a:rPr>
              <a:t> </a:t>
            </a:r>
            <a:r>
              <a:rPr lang="en-GB" altLang="en-US" sz="2400" dirty="0">
                <a:solidFill>
                  <a:srgbClr val="660066"/>
                </a:solidFill>
              </a:rPr>
              <a:t>The proportion of lending at LTI ratios between 4.0 and 4.5 has increased since 2015</a:t>
            </a:r>
            <a:endParaRPr lang="en-US" altLang="en-US" sz="2400" dirty="0">
              <a:solidFill>
                <a:srgbClr val="660066"/>
              </a:solidFill>
            </a:endParaRPr>
          </a:p>
        </p:txBody>
      </p:sp>
      <p:sp>
        <p:nvSpPr>
          <p:cNvPr id="28674" name="Rectangle 2"/>
          <p:cNvSpPr>
            <a:spLocks noChangeArrowheads="1"/>
          </p:cNvSpPr>
          <p:nvPr/>
        </p:nvSpPr>
        <p:spPr bwMode="auto">
          <a:xfrm>
            <a:off x="35496" y="5720764"/>
            <a:ext cx="9144000" cy="1169551"/>
          </a:xfrm>
          <a:prstGeom prst="rect">
            <a:avLst/>
          </a:prstGeom>
          <a:noFill/>
          <a:ln w="9525">
            <a:noFill/>
            <a:miter lim="800000"/>
            <a:headEnd/>
            <a:tailEnd/>
          </a:ln>
          <a:effectLst/>
        </p:spPr>
        <p:txBody>
          <a:bodyPr anchor="ctr">
            <a:spAutoFit/>
          </a:bodyPr>
          <a:lstStyle/>
          <a:p>
            <a:r>
              <a:rPr lang="en-GB" sz="1000" dirty="0"/>
              <a:t>Sources: FCA Product Sales Database and Bank calculations</a:t>
            </a:r>
            <a:r>
              <a:rPr lang="en-GB" sz="1000" dirty="0" smtClean="0"/>
              <a:t>.</a:t>
            </a:r>
          </a:p>
          <a:p>
            <a:endParaRPr lang="en-GB" sz="1000" dirty="0"/>
          </a:p>
          <a:p>
            <a:pPr marL="228600" indent="-228600">
              <a:buAutoNum type="alphaLcParenBoth"/>
            </a:pPr>
            <a:r>
              <a:rPr lang="en-GB" sz="1000" dirty="0" smtClean="0"/>
              <a:t>The </a:t>
            </a:r>
            <a:r>
              <a:rPr lang="en-GB" sz="1000" dirty="0"/>
              <a:t>Product Sales Database includes regulated mortgage contracts only. LTI ratio calculated as loan value divided by the total reported gross income for all named </a:t>
            </a:r>
            <a:r>
              <a:rPr lang="en-GB" sz="1000" dirty="0" smtClean="0"/>
              <a:t> borrowers</a:t>
            </a:r>
            <a:r>
              <a:rPr lang="en-GB" sz="1000" dirty="0"/>
              <a:t>. Chart excludes lifetime mortgages, advances for business purposes and </a:t>
            </a:r>
            <a:r>
              <a:rPr lang="en-GB" sz="1000" dirty="0" err="1"/>
              <a:t>remortgages</a:t>
            </a:r>
            <a:r>
              <a:rPr lang="en-GB" sz="1000" dirty="0"/>
              <a:t> with no change in amount borrowed</a:t>
            </a:r>
            <a:r>
              <a:rPr lang="en-GB" sz="1000" dirty="0" smtClean="0"/>
              <a:t>. </a:t>
            </a:r>
          </a:p>
          <a:p>
            <a:pPr marL="228600" indent="-228600">
              <a:buAutoNum type="alphaLcParenBoth"/>
            </a:pPr>
            <a:r>
              <a:rPr lang="en-GB" sz="1000" dirty="0" smtClean="0"/>
              <a:t>Includes </a:t>
            </a:r>
            <a:r>
              <a:rPr lang="en-GB" sz="1000" dirty="0"/>
              <a:t>loans to first-time buyers, and council/registered social tenants exercising their right to buy</a:t>
            </a:r>
            <a:r>
              <a:rPr lang="en-GB" sz="1000" dirty="0" smtClean="0"/>
              <a:t>. </a:t>
            </a:r>
          </a:p>
          <a:p>
            <a:pPr marL="228600" indent="-228600">
              <a:buAutoNum type="alphaLcParenBoth"/>
            </a:pPr>
            <a:r>
              <a:rPr lang="en-GB" sz="1000" dirty="0" smtClean="0"/>
              <a:t>Data </a:t>
            </a:r>
            <a:r>
              <a:rPr lang="en-GB" sz="1000" dirty="0"/>
              <a:t>include regulated mortgage contracts only, and therefore exclude other regulated home finance products such as home purchase plans and home reversions, and unregulated products such as second charge lending and buy-to-let mortgages.</a:t>
            </a:r>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35496" y="836712"/>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Proportion of new owner-occupier mortgages extended at different LTI </a:t>
            </a:r>
            <a:r>
              <a:rPr lang="en-GB" sz="1800" dirty="0" smtClean="0"/>
              <a:t>ratios</a:t>
            </a:r>
            <a:r>
              <a:rPr lang="en-GB" sz="1800" baseline="30000" dirty="0" smtClean="0"/>
              <a:t>(a</a:t>
            </a:r>
            <a:r>
              <a:rPr lang="en-GB" sz="1800" baseline="30000" dirty="0"/>
              <a:t>)(b)(c)</a:t>
            </a:r>
            <a:endParaRPr lang="en-GB" altLang="en-US" sz="1800" b="1" baseline="30000" dirty="0"/>
          </a:p>
        </p:txBody>
      </p:sp>
      <p:pic>
        <p:nvPicPr>
          <p:cNvPr id="6146" name="Picture 2" descr="N:\SHARED\FSR\PNGs\Internet PNG and PDFs\6 - UK household indebtedness\Chart A.45 FSR June 20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5340" y="1381920"/>
            <a:ext cx="6024972" cy="3919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55035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36512" y="44624"/>
            <a:ext cx="90868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A.46</a:t>
            </a:r>
            <a:r>
              <a:rPr lang="en-US" altLang="en-US" sz="2400" dirty="0" smtClean="0">
                <a:solidFill>
                  <a:srgbClr val="660066"/>
                </a:solidFill>
                <a:latin typeface="Arial" charset="0"/>
              </a:rPr>
              <a:t> </a:t>
            </a:r>
            <a:r>
              <a:rPr lang="en-GB" altLang="en-US" sz="2400" dirty="0">
                <a:solidFill>
                  <a:srgbClr val="660066"/>
                </a:solidFill>
              </a:rPr>
              <a:t>The proportion of households with mortgage DSRs at or above 40% has increased to 1.3%</a:t>
            </a:r>
            <a:endParaRPr lang="en-US" altLang="en-US" sz="2400" dirty="0">
              <a:solidFill>
                <a:srgbClr val="660066"/>
              </a:solidFill>
            </a:endParaRPr>
          </a:p>
        </p:txBody>
      </p:sp>
      <p:sp>
        <p:nvSpPr>
          <p:cNvPr id="28674" name="Rectangle 2"/>
          <p:cNvSpPr>
            <a:spLocks noChangeArrowheads="1"/>
          </p:cNvSpPr>
          <p:nvPr/>
        </p:nvSpPr>
        <p:spPr bwMode="auto">
          <a:xfrm>
            <a:off x="35496" y="5951596"/>
            <a:ext cx="9144000" cy="707886"/>
          </a:xfrm>
          <a:prstGeom prst="rect">
            <a:avLst/>
          </a:prstGeom>
          <a:noFill/>
          <a:ln w="9525">
            <a:noFill/>
            <a:miter lim="800000"/>
            <a:headEnd/>
            <a:tailEnd/>
          </a:ln>
          <a:effectLst/>
        </p:spPr>
        <p:txBody>
          <a:bodyPr anchor="ctr">
            <a:spAutoFit/>
          </a:bodyPr>
          <a:lstStyle/>
          <a:p>
            <a:r>
              <a:rPr lang="en-GB" sz="1000" dirty="0"/>
              <a:t>Sources: British Household Panel Survey and NMG Consulting survey</a:t>
            </a:r>
            <a:r>
              <a:rPr lang="en-GB" sz="1000" dirty="0" smtClean="0"/>
              <a:t>.</a:t>
            </a:r>
          </a:p>
          <a:p>
            <a:endParaRPr lang="en-GB" sz="1000" dirty="0"/>
          </a:p>
          <a:p>
            <a:pPr marL="228600" indent="-228600">
              <a:buAutoNum type="alphaLcParenBoth"/>
            </a:pPr>
            <a:r>
              <a:rPr lang="en-GB" sz="1000" dirty="0" smtClean="0"/>
              <a:t>2007 </a:t>
            </a:r>
            <a:r>
              <a:rPr lang="en-GB" sz="1000" dirty="0"/>
              <a:t>H2 peak and the 1997–2006 average are based on data from British Household Panel Survey. Other bars are based on data from the NMG Consulting survey</a:t>
            </a:r>
            <a:r>
              <a:rPr lang="en-GB" sz="1000" dirty="0" smtClean="0"/>
              <a:t>. </a:t>
            </a:r>
          </a:p>
          <a:p>
            <a:pPr marL="228600" indent="-228600">
              <a:buAutoNum type="alphaLcParenBoth"/>
            </a:pPr>
            <a:r>
              <a:rPr lang="en-GB" sz="1000" dirty="0" smtClean="0"/>
              <a:t>Mortgage </a:t>
            </a:r>
            <a:r>
              <a:rPr lang="en-GB" sz="1000" dirty="0"/>
              <a:t>DSR calculated as total mortgage payments as a percentage of pre-tax income.</a:t>
            </a:r>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35496" y="908720"/>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Share of households with high mortgage </a:t>
            </a:r>
            <a:r>
              <a:rPr lang="en-GB" sz="1800" dirty="0" smtClean="0"/>
              <a:t>DSRs</a:t>
            </a:r>
            <a:r>
              <a:rPr lang="en-GB" sz="1800" baseline="30000" dirty="0" smtClean="0"/>
              <a:t>(a</a:t>
            </a:r>
            <a:r>
              <a:rPr lang="en-GB" sz="1800" baseline="30000" dirty="0"/>
              <a:t>)(b)</a:t>
            </a:r>
            <a:endParaRPr lang="en-GB" altLang="en-US" sz="1800" b="1" baseline="30000" dirty="0"/>
          </a:p>
        </p:txBody>
      </p:sp>
      <p:pic>
        <p:nvPicPr>
          <p:cNvPr id="7170" name="Picture 2" descr="N:\SHARED\FSR\PNGs\Internet PNG and PDFs\6 - UK household indebtedness\Chart A.46 FSR June 20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1594224"/>
            <a:ext cx="5454751" cy="41390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31850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TotalTime>
  <Words>1035</Words>
  <Application>Microsoft Office PowerPoint</Application>
  <PresentationFormat>On-screen Show (4:3)</PresentationFormat>
  <Paragraphs>68</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Part A:   UK household indebtedness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Bank of England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 A:   CCyB</dc:title>
  <dc:creator>Savva, Stacey</dc:creator>
  <cp:lastModifiedBy>Munroe, Rosie</cp:lastModifiedBy>
  <cp:revision>17</cp:revision>
  <dcterms:created xsi:type="dcterms:W3CDTF">2017-06-26T11:26:34Z</dcterms:created>
  <dcterms:modified xsi:type="dcterms:W3CDTF">2018-06-26T18:45:25Z</dcterms:modified>
</cp:coreProperties>
</file>