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5" r:id="rId11"/>
    <p:sldId id="274" r:id="rId12"/>
    <p:sldId id="276" r:id="rId13"/>
    <p:sldId id="277" r:id="rId14"/>
    <p:sldId id="278" r:id="rId15"/>
    <p:sldId id="279" r:id="rId16"/>
    <p:sldId id="280" r:id="rId17"/>
    <p:sldId id="28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48" y="-5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876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493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138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72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151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43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51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42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2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4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185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41222-2A1C-4650-B1FB-C4A8A84D69EB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4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Part </a:t>
            </a:r>
            <a:r>
              <a:rPr lang="en-GB" altLang="en-US" sz="7200" dirty="0">
                <a:solidFill>
                  <a:srgbClr val="660066"/>
                </a:solidFill>
              </a:rPr>
              <a:t>B:  </a:t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>
                <a:solidFill>
                  <a:srgbClr val="660066"/>
                </a:solidFill>
              </a:rPr>
              <a:t>Banking Sector </a:t>
            </a:r>
            <a:r>
              <a:rPr lang="en-US" altLang="en-US" sz="7200" dirty="0" smtClean="0">
                <a:solidFill>
                  <a:srgbClr val="660066"/>
                </a:solidFill>
              </a:rPr>
              <a:t>Resilience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78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Box 2: The improvement in UK Banking sector resilience since the financial crisis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25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5429" y="0"/>
            <a:ext cx="91440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A </a:t>
            </a:r>
            <a:r>
              <a:rPr lang="en-GB" altLang="en-US" sz="2400" dirty="0">
                <a:solidFill>
                  <a:srgbClr val="660066"/>
                </a:solidFill>
              </a:rPr>
              <a:t>UK banks have significantly strengthened their capital</a:t>
            </a:r>
          </a:p>
          <a:p>
            <a:pPr>
              <a:buNone/>
            </a:pPr>
            <a:r>
              <a:rPr lang="en-GB" altLang="en-US" sz="2400" dirty="0">
                <a:solidFill>
                  <a:srgbClr val="660066"/>
                </a:solidFill>
              </a:rPr>
              <a:t>positions since the global financial 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343" y="5301208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returns, published accounts and Bank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Weighted </a:t>
            </a:r>
            <a:r>
              <a:rPr lang="en-GB" sz="1000" dirty="0"/>
              <a:t>by risk-weighted assets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From </a:t>
            </a:r>
            <a:r>
              <a:rPr lang="en-GB" sz="1000" dirty="0"/>
              <a:t>2014, the ‘Basel III Tier 1 capital ratio’ is calculated as Tier 1 capital over </a:t>
            </a:r>
            <a:r>
              <a:rPr lang="en-GB" sz="1000" dirty="0" smtClean="0"/>
              <a:t>risk-weighted assets</a:t>
            </a:r>
            <a:r>
              <a:rPr lang="en-GB" sz="1000" dirty="0"/>
              <a:t>. The CET1 element within Tier 1 and RWAs are according to the CRD IV definition </a:t>
            </a:r>
            <a:r>
              <a:rPr lang="en-GB" sz="1000" dirty="0" smtClean="0"/>
              <a:t>as implemented </a:t>
            </a:r>
            <a:r>
              <a:rPr lang="en-GB" sz="1000" dirty="0"/>
              <a:t>in the United Kingdom. The additional Tier 1 element within Tier 1 </a:t>
            </a:r>
            <a:r>
              <a:rPr lang="en-GB" sz="1000" dirty="0" smtClean="0"/>
              <a:t>excludes grandfathered </a:t>
            </a:r>
            <a:r>
              <a:rPr lang="en-GB" sz="1000" dirty="0"/>
              <a:t>instruments and other transitional adjustments. Prior to 2014, the chart </a:t>
            </a:r>
            <a:r>
              <a:rPr lang="en-GB" sz="1000" dirty="0" smtClean="0"/>
              <a:t>shows Bank </a:t>
            </a:r>
            <a:r>
              <a:rPr lang="en-GB" sz="1000" dirty="0"/>
              <a:t>estimates; preference shares are used as a proxy for additional Tier 1 capital. The peer </a:t>
            </a:r>
            <a:r>
              <a:rPr lang="en-GB" sz="1000" dirty="0" smtClean="0"/>
              <a:t>group includes </a:t>
            </a:r>
            <a:r>
              <a:rPr lang="en-GB" sz="1000" dirty="0"/>
              <a:t>Barclays, Co-operative Banking Group, HSBC, Lloyds Banking Group, Nationwide, </a:t>
            </a:r>
            <a:r>
              <a:rPr lang="en-GB" sz="1000" dirty="0" smtClean="0"/>
              <a:t>RBS and </a:t>
            </a:r>
            <a:r>
              <a:rPr lang="en-GB" sz="1000" dirty="0"/>
              <a:t>Santander UK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From </a:t>
            </a:r>
            <a:r>
              <a:rPr lang="en-GB" sz="1000" dirty="0"/>
              <a:t>2018, Basel III Tier 1 capital ratios reflect IFRS 9 transitional arrangements as agreed </a:t>
            </a:r>
            <a:r>
              <a:rPr lang="en-GB" sz="1000" dirty="0" smtClean="0"/>
              <a:t>in European </a:t>
            </a:r>
            <a:r>
              <a:rPr lang="en-GB" sz="1000" dirty="0"/>
              <a:t>law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da-DK" sz="1000" dirty="0" smtClean="0"/>
              <a:t>Series </a:t>
            </a:r>
            <a:r>
              <a:rPr lang="da-DK" sz="1000" dirty="0"/>
              <a:t>begins at end-2007.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60087" y="86806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Major UK banks’ Tier 1 capital </a:t>
            </a:r>
            <a:r>
              <a:rPr lang="en-GB" sz="1800" dirty="0" smtClean="0"/>
              <a:t>ratio</a:t>
            </a:r>
            <a:endParaRPr lang="en-GB" altLang="en-US" sz="1800" baseline="30000" dirty="0"/>
          </a:p>
        </p:txBody>
      </p:sp>
      <p:pic>
        <p:nvPicPr>
          <p:cNvPr id="9218" name="Picture 2" descr="N:\SHARED\FSR\PNGs\Internet PNG and PDFs\7 - Banking sector - Resillience (inc box 1, 2 &amp; 3)\Chart A [215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609" y="1210467"/>
            <a:ext cx="6041949" cy="355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13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5429" y="22159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B </a:t>
            </a:r>
            <a:r>
              <a:rPr lang="en-GB" altLang="en-US" sz="2400" dirty="0">
                <a:solidFill>
                  <a:srgbClr val="660066"/>
                </a:solidFill>
              </a:rPr>
              <a:t>UK banks’ leverage ratios have also strengthened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343" y="5301206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returns,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Simple </a:t>
            </a:r>
            <a:r>
              <a:rPr lang="en-GB" sz="1000" dirty="0"/>
              <a:t>leverage ratio is defined as the ratio of shareholders’ claims to total assets based on banks</a:t>
            </a:r>
            <a:r>
              <a:rPr lang="en-GB" sz="1000" dirty="0" smtClean="0"/>
              <a:t>’ published </a:t>
            </a:r>
            <a:r>
              <a:rPr lang="en-GB" sz="1000" dirty="0"/>
              <a:t>accounts (note a discontinuity due to introduction of IFRS accounting standards </a:t>
            </a:r>
            <a:r>
              <a:rPr lang="en-GB" sz="1000" dirty="0" smtClean="0"/>
              <a:t>in 2005</a:t>
            </a:r>
            <a:r>
              <a:rPr lang="en-GB" sz="1000" dirty="0"/>
              <a:t>, which tends to reduce leverage ratios thereafter). The peer group described in footnote (</a:t>
            </a:r>
            <a:r>
              <a:rPr lang="en-GB" sz="1000" dirty="0" smtClean="0"/>
              <a:t>o) in </a:t>
            </a:r>
            <a:r>
              <a:rPr lang="en-GB" sz="1000" dirty="0"/>
              <a:t>Annex 2 also applies here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Leverage </a:t>
            </a:r>
            <a:r>
              <a:rPr lang="en-GB" sz="1000" dirty="0"/>
              <a:t>ratio with central bank reserves excluded from the exposure measure. The peer </a:t>
            </a:r>
            <a:r>
              <a:rPr lang="en-GB" sz="1000" dirty="0" smtClean="0"/>
              <a:t>group used </a:t>
            </a:r>
            <a:r>
              <a:rPr lang="en-GB" sz="1000" dirty="0"/>
              <a:t>in footnote (b) to Chart B.1 also applies here. From 2018, the ratio reflects IFRS </a:t>
            </a:r>
            <a:r>
              <a:rPr lang="en-GB" sz="1000" dirty="0" smtClean="0"/>
              <a:t>9 transitional </a:t>
            </a:r>
            <a:r>
              <a:rPr lang="en-GB" sz="1000" dirty="0"/>
              <a:t>arrangements as agreed in European law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Basel III leverage ratio corresponds to aggregate Tier 1 capital over the leverage </a:t>
            </a:r>
            <a:r>
              <a:rPr lang="en-GB" sz="1000" dirty="0" smtClean="0"/>
              <a:t>ratio exposure</a:t>
            </a:r>
            <a:r>
              <a:rPr lang="en-GB" sz="1000" dirty="0"/>
              <a:t>. Up to 2013, Tier 1 capital includes grandfathered capital instruments and the </a:t>
            </a:r>
            <a:r>
              <a:rPr lang="en-GB" sz="1000" dirty="0" smtClean="0"/>
              <a:t>exposure measure </a:t>
            </a:r>
            <a:r>
              <a:rPr lang="en-GB" sz="1000" dirty="0"/>
              <a:t>is based on the Basel 2010 definition. From 2014 H1, Tier 1 capital </a:t>
            </a:r>
            <a:r>
              <a:rPr lang="en-GB" sz="1000" dirty="0" smtClean="0"/>
              <a:t>excludes grandfathered </a:t>
            </a:r>
            <a:r>
              <a:rPr lang="en-GB" sz="1000" dirty="0"/>
              <a:t>capital instruments. The exposure measure is based on the Basel 2014 </a:t>
            </a:r>
            <a:r>
              <a:rPr lang="en-GB" sz="1000" dirty="0" smtClean="0"/>
              <a:t>definition for </a:t>
            </a:r>
            <a:r>
              <a:rPr lang="en-GB" sz="1000" dirty="0"/>
              <a:t>2014 and the CRR definition from 2015 onwards.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78343" y="664093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Major UK banks’ leverage ratios</a:t>
            </a:r>
            <a:endParaRPr lang="en-GB" altLang="en-US" sz="1800" baseline="30000" dirty="0"/>
          </a:p>
        </p:txBody>
      </p:sp>
      <p:pic>
        <p:nvPicPr>
          <p:cNvPr id="10242" name="Picture 2" descr="N:\SHARED\FSR\PNGs\Internet PNG and PDFs\7 - Banking sector - Resillience (inc box 1, 2 &amp; 3)\Chart B [216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1127651"/>
            <a:ext cx="6286169" cy="374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56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5429" y="0"/>
            <a:ext cx="91440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C </a:t>
            </a:r>
            <a:r>
              <a:rPr lang="en-GB" altLang="en-US" sz="2400" dirty="0">
                <a:solidFill>
                  <a:srgbClr val="660066"/>
                </a:solidFill>
              </a:rPr>
              <a:t>UK banks’ liquidity and funding positions have improved</a:t>
            </a:r>
          </a:p>
          <a:p>
            <a:pPr>
              <a:buNone/>
            </a:pPr>
            <a:r>
              <a:rPr lang="en-GB" altLang="en-US" sz="2400" dirty="0">
                <a:solidFill>
                  <a:srgbClr val="660066"/>
                </a:solidFill>
              </a:rPr>
              <a:t>since 2007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343" y="5378147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returns,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Sample </a:t>
            </a:r>
            <a:r>
              <a:rPr lang="en-GB" sz="1000" dirty="0"/>
              <a:t>includes Barclays, HSBC, Lloyds Banking Group (including HBOS in 2007), Nationwide </a:t>
            </a:r>
            <a:r>
              <a:rPr lang="en-GB" sz="1000" dirty="0" smtClean="0"/>
              <a:t>and RBS.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estimate of liquid assets in 2007 is based on: cash and balances with central banks; and </a:t>
            </a:r>
            <a:r>
              <a:rPr lang="en-GB" sz="1000" dirty="0" smtClean="0"/>
              <a:t>highly liquid </a:t>
            </a:r>
            <a:r>
              <a:rPr lang="en-GB" sz="1000" dirty="0"/>
              <a:t>securities. Liquid assets in 2017 comprise LCR Level 1 high-quality liquid assets </a:t>
            </a:r>
            <a:r>
              <a:rPr lang="en-GB" sz="1000" dirty="0" smtClean="0"/>
              <a:t>excluding covered </a:t>
            </a:r>
            <a:r>
              <a:rPr lang="en-GB" sz="1000" dirty="0"/>
              <a:t>bonds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Share </a:t>
            </a:r>
            <a:r>
              <a:rPr lang="en-GB" sz="1000" dirty="0"/>
              <a:t>of total funding (including capital) accounted for by wholesale funding with </a:t>
            </a:r>
            <a:r>
              <a:rPr lang="en-GB" sz="1000" dirty="0" smtClean="0"/>
              <a:t>residual maturity </a:t>
            </a:r>
            <a:r>
              <a:rPr lang="en-GB" sz="1000" dirty="0"/>
              <a:t>of under three months other than repo funding. Wholesale funding comprises </a:t>
            </a:r>
            <a:r>
              <a:rPr lang="en-GB" sz="1000" dirty="0" smtClean="0"/>
              <a:t>deposits by </a:t>
            </a:r>
            <a:r>
              <a:rPr lang="en-GB" sz="1000" dirty="0"/>
              <a:t>banks, debt securities and subordinated liabilities. Funding is </a:t>
            </a:r>
            <a:r>
              <a:rPr lang="en-GB" sz="1000" dirty="0" err="1"/>
              <a:t>proxied</a:t>
            </a:r>
            <a:r>
              <a:rPr lang="en-GB" sz="1000" dirty="0"/>
              <a:t> by total </a:t>
            </a:r>
            <a:r>
              <a:rPr lang="en-GB" sz="1000" dirty="0" smtClean="0"/>
              <a:t>liabilities excluding </a:t>
            </a:r>
            <a:r>
              <a:rPr lang="en-GB" sz="1000" dirty="0"/>
              <a:t>derivatives and liabilities to customers under investment contracts. Estimates have </a:t>
            </a:r>
            <a:r>
              <a:rPr lang="en-GB" sz="1000" dirty="0" smtClean="0"/>
              <a:t>been used </a:t>
            </a:r>
            <a:r>
              <a:rPr lang="en-GB" sz="1000" dirty="0"/>
              <a:t>in the underlying data where published data is not available.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78343" y="75831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Liquid assets and short-term funding of large UK </a:t>
            </a:r>
            <a:r>
              <a:rPr lang="en-GB" sz="1800" dirty="0" smtClean="0"/>
              <a:t>banks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11266" name="Picture 2" descr="N:\SHARED\FSR\PNGs\Internet PNG and PDFs\7 - Banking sector - Resillience (inc box 1, 2 &amp; 3)\Chart C [217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389" y="1127816"/>
            <a:ext cx="6376549" cy="402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30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5429" y="22159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D </a:t>
            </a:r>
            <a:r>
              <a:rPr lang="en-GB" altLang="en-US" sz="2400" dirty="0">
                <a:solidFill>
                  <a:srgbClr val="660066"/>
                </a:solidFill>
              </a:rPr>
              <a:t>Ring-fenced banks will better protect core </a:t>
            </a:r>
            <a:r>
              <a:rPr lang="en-GB" altLang="en-US" sz="2400" dirty="0" smtClean="0">
                <a:solidFill>
                  <a:srgbClr val="660066"/>
                </a:solidFill>
              </a:rPr>
              <a:t>retail services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343" y="5378147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returns,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Sample </a:t>
            </a:r>
            <a:r>
              <a:rPr lang="en-GB" sz="1000" dirty="0"/>
              <a:t>includes Barclays, HSBC, Lloyds Banking Group (including HBOS in 2007), Nationwide </a:t>
            </a:r>
            <a:r>
              <a:rPr lang="en-GB" sz="1000" dirty="0" smtClean="0"/>
              <a:t>and RBS.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estimate of liquid assets in 2007 is based on: cash and balances with central banks; and </a:t>
            </a:r>
            <a:r>
              <a:rPr lang="en-GB" sz="1000" dirty="0" smtClean="0"/>
              <a:t>highly liquid </a:t>
            </a:r>
            <a:r>
              <a:rPr lang="en-GB" sz="1000" dirty="0"/>
              <a:t>securities. Liquid assets in 2017 comprise LCR Level 1 high-quality liquid assets </a:t>
            </a:r>
            <a:r>
              <a:rPr lang="en-GB" sz="1000" dirty="0" smtClean="0"/>
              <a:t>excluding covered </a:t>
            </a:r>
            <a:r>
              <a:rPr lang="en-GB" sz="1000" dirty="0"/>
              <a:t>bonds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Share </a:t>
            </a:r>
            <a:r>
              <a:rPr lang="en-GB" sz="1000" dirty="0"/>
              <a:t>of total funding (including capital) accounted for by wholesale funding with </a:t>
            </a:r>
            <a:r>
              <a:rPr lang="en-GB" sz="1000" dirty="0" smtClean="0"/>
              <a:t>residual maturity </a:t>
            </a:r>
            <a:r>
              <a:rPr lang="en-GB" sz="1000" dirty="0"/>
              <a:t>of under three months other than repo funding. Wholesale funding comprises </a:t>
            </a:r>
            <a:r>
              <a:rPr lang="en-GB" sz="1000" dirty="0" smtClean="0"/>
              <a:t>deposits by </a:t>
            </a:r>
            <a:r>
              <a:rPr lang="en-GB" sz="1000" dirty="0"/>
              <a:t>banks, debt securities and subordinated liabilities. Funding is </a:t>
            </a:r>
            <a:r>
              <a:rPr lang="en-GB" sz="1000" dirty="0" err="1"/>
              <a:t>proxied</a:t>
            </a:r>
            <a:r>
              <a:rPr lang="en-GB" sz="1000" dirty="0"/>
              <a:t> by total </a:t>
            </a:r>
            <a:r>
              <a:rPr lang="en-GB" sz="1000" dirty="0" smtClean="0"/>
              <a:t>liabilities excluding </a:t>
            </a:r>
            <a:r>
              <a:rPr lang="en-GB" sz="1000" dirty="0"/>
              <a:t>derivatives and liabilities to customers under investment contracts. Estimates have </a:t>
            </a:r>
            <a:r>
              <a:rPr lang="en-GB" sz="1000" dirty="0" smtClean="0"/>
              <a:t>been used </a:t>
            </a:r>
            <a:r>
              <a:rPr lang="en-GB" sz="1000" dirty="0"/>
              <a:t>in the underlying data where published data is not available.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78343" y="619820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Split of funding and lending for the major UK banks following </a:t>
            </a:r>
            <a:r>
              <a:rPr lang="en-GB" sz="1800" dirty="0" smtClean="0"/>
              <a:t>the introduction </a:t>
            </a:r>
            <a:r>
              <a:rPr lang="en-GB" sz="1800" dirty="0"/>
              <a:t>of structural </a:t>
            </a:r>
            <a:r>
              <a:rPr lang="en-GB" sz="1800" dirty="0" smtClean="0"/>
              <a:t>reform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053" y="1318875"/>
            <a:ext cx="5247079" cy="383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505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Box </a:t>
            </a:r>
            <a:r>
              <a:rPr lang="en-GB" altLang="en-US" sz="7200" dirty="0" smtClean="0">
                <a:solidFill>
                  <a:srgbClr val="660066"/>
                </a:solidFill>
              </a:rPr>
              <a:t>3: UK and international leverage ratio frameworks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952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5429" y="98488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A </a:t>
            </a:r>
            <a:r>
              <a:rPr lang="en-GB" altLang="en-US" sz="2400" dirty="0">
                <a:solidFill>
                  <a:srgbClr val="660066"/>
                </a:solidFill>
              </a:rPr>
              <a:t>Basel III versus current UK leverage ratio </a:t>
            </a:r>
            <a:r>
              <a:rPr lang="en-GB" altLang="en-US" sz="2400" dirty="0" smtClean="0">
                <a:solidFill>
                  <a:srgbClr val="660066"/>
                </a:solidFill>
              </a:rPr>
              <a:t>stylised requirements </a:t>
            </a:r>
            <a:r>
              <a:rPr lang="en-GB" altLang="en-US" sz="2400" baseline="30000" dirty="0" smtClean="0">
                <a:solidFill>
                  <a:srgbClr val="660066"/>
                </a:solidFill>
              </a:rPr>
              <a:t>(a</a:t>
            </a:r>
            <a:r>
              <a:rPr lang="en-GB" altLang="en-US" sz="2400" baseline="30000" dirty="0">
                <a:solidFill>
                  <a:srgbClr val="660066"/>
                </a:solidFill>
              </a:rPr>
              <a:t>)(b)</a:t>
            </a:r>
            <a:endParaRPr lang="en-US" altLang="en-US" sz="2400" baseline="300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343" y="5445224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Published accounts, Pillar III disclosures and Bank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Current </a:t>
            </a:r>
            <a:r>
              <a:rPr lang="en-GB" sz="1000" dirty="0"/>
              <a:t>UK framework assuming fully phased in buffers compared to expected Basel </a:t>
            </a:r>
            <a:r>
              <a:rPr lang="en-GB" sz="1000" dirty="0" smtClean="0"/>
              <a:t>III requirements </a:t>
            </a:r>
            <a:r>
              <a:rPr lang="en-GB" sz="1000" dirty="0"/>
              <a:t>(2022). Calculated using UK quarterly average leverage exposure measure as </a:t>
            </a:r>
            <a:r>
              <a:rPr lang="en-GB" sz="1000" dirty="0" smtClean="0"/>
              <a:t>at 2018 </a:t>
            </a:r>
            <a:r>
              <a:rPr lang="en-GB" sz="1000" dirty="0"/>
              <a:t>Q1. UK G-SII leverage ratio buffer and countercyclical leverage ratio buffers (CCLB) set </a:t>
            </a:r>
            <a:r>
              <a:rPr lang="en-GB" sz="1000" dirty="0" smtClean="0"/>
              <a:t>at 35</a:t>
            </a:r>
            <a:r>
              <a:rPr lang="en-GB" sz="1000" dirty="0"/>
              <a:t>% of corresponding risk-weighted G-SII buffer and countercyclical capital buffer (</a:t>
            </a:r>
            <a:r>
              <a:rPr lang="en-GB" sz="1000" dirty="0" err="1"/>
              <a:t>CCyB</a:t>
            </a:r>
            <a:r>
              <a:rPr lang="en-GB" sz="1000" dirty="0"/>
              <a:t>) rates</a:t>
            </a:r>
            <a:r>
              <a:rPr lang="en-GB" sz="1000" dirty="0" smtClean="0"/>
              <a:t>. Assumes </a:t>
            </a:r>
            <a:r>
              <a:rPr lang="en-GB" sz="1000" dirty="0"/>
              <a:t>a 1% UK </a:t>
            </a:r>
            <a:r>
              <a:rPr lang="en-GB" sz="1000" dirty="0" err="1"/>
              <a:t>CCyB</a:t>
            </a:r>
            <a:r>
              <a:rPr lang="en-GB" sz="1000" dirty="0"/>
              <a:t> rate. Basel G-SII buffer set at 50% of risk-weighted G-SII buffer. </a:t>
            </a:r>
            <a:r>
              <a:rPr lang="en-GB" sz="1000" dirty="0" smtClean="0"/>
              <a:t>Peer group </a:t>
            </a:r>
            <a:r>
              <a:rPr lang="en-GB" sz="1000" dirty="0"/>
              <a:t>used for both stacks consists of Barclays, HSBC, Lloyds Banking Group, Nationwide, RBS</a:t>
            </a:r>
            <a:r>
              <a:rPr lang="en-GB" sz="1000" dirty="0" smtClean="0"/>
              <a:t>, Santander </a:t>
            </a:r>
            <a:r>
              <a:rPr lang="en-GB" sz="1000" dirty="0"/>
              <a:t>UK and Standard Chartered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Both </a:t>
            </a:r>
            <a:r>
              <a:rPr lang="en-GB" sz="1000" dirty="0"/>
              <a:t>stacks exclude central bank (CB) reserves and the minimum leverage requirement is </a:t>
            </a:r>
            <a:r>
              <a:rPr lang="en-GB" sz="1000" dirty="0" smtClean="0"/>
              <a:t>shown as </a:t>
            </a:r>
            <a:r>
              <a:rPr lang="en-GB" sz="1000" dirty="0"/>
              <a:t>3.25% so they are comparable. This is in line with the national discretion to exclude </a:t>
            </a:r>
            <a:r>
              <a:rPr lang="en-GB" sz="1000" dirty="0" smtClean="0"/>
              <a:t>CB reserves </a:t>
            </a:r>
            <a:r>
              <a:rPr lang="en-GB" sz="1000" dirty="0"/>
              <a:t>conditional to recalibrating the minimum to maintain resilience.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" name="Picture 2" descr="N:\SHARED\FSR\PNGs\Internet PNG and PDFs\7 - Banking sector - Resillience (inc box 1, 2 &amp; 3)\BOX 3 Chart 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622" y="1105457"/>
            <a:ext cx="6296714" cy="433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29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5429" y="22159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Table 1 </a:t>
            </a:r>
            <a:r>
              <a:rPr lang="en-GB" altLang="en-US" sz="2400" dirty="0">
                <a:solidFill>
                  <a:srgbClr val="660066"/>
                </a:solidFill>
              </a:rPr>
              <a:t>Key differences between Basel III and the current </a:t>
            </a:r>
            <a:r>
              <a:rPr lang="en-GB" altLang="en-US" sz="2400" dirty="0" smtClean="0">
                <a:solidFill>
                  <a:srgbClr val="660066"/>
                </a:solidFill>
              </a:rPr>
              <a:t>UK framework</a:t>
            </a:r>
            <a:endParaRPr lang="en-US" altLang="en-US" sz="2400" baseline="30000" dirty="0">
              <a:solidFill>
                <a:srgbClr val="660066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8" y="1052513"/>
            <a:ext cx="717232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09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14292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B.1 </a:t>
            </a:r>
            <a:r>
              <a:rPr lang="en-GB" altLang="en-US" sz="2400" dirty="0">
                <a:solidFill>
                  <a:srgbClr val="660066"/>
                </a:solidFill>
              </a:rPr>
              <a:t>The UK banking system is well capitalised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4908386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returns,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From </a:t>
            </a:r>
            <a:r>
              <a:rPr lang="en-GB" sz="1000" dirty="0"/>
              <a:t>2014, the ‘Basel III Tier 1 capital ratio’ is calculated as Tier 1 capital over </a:t>
            </a:r>
            <a:r>
              <a:rPr lang="en-GB" sz="1000" dirty="0" smtClean="0"/>
              <a:t>risk-weighted assets</a:t>
            </a:r>
            <a:r>
              <a:rPr lang="en-GB" sz="1000" dirty="0"/>
              <a:t>. The CET1 element within Tier 1 and RWAs are according to the CRD IV definition </a:t>
            </a:r>
            <a:r>
              <a:rPr lang="en-GB" sz="1000" dirty="0" smtClean="0"/>
              <a:t>as implemented </a:t>
            </a:r>
            <a:r>
              <a:rPr lang="en-GB" sz="1000" dirty="0"/>
              <a:t>in the United Kingdom. The additional Tier 1 element within Tier 1 </a:t>
            </a:r>
            <a:r>
              <a:rPr lang="en-GB" sz="1000" dirty="0" smtClean="0"/>
              <a:t>excludes grandfathered </a:t>
            </a:r>
            <a:r>
              <a:rPr lang="en-GB" sz="1000" dirty="0"/>
              <a:t>instruments and other transitional adjustments. Prior to 2014, the chart </a:t>
            </a:r>
            <a:r>
              <a:rPr lang="en-GB" sz="1000" dirty="0" smtClean="0"/>
              <a:t>shows Bank </a:t>
            </a:r>
            <a:r>
              <a:rPr lang="en-GB" sz="1000" dirty="0"/>
              <a:t>estimates; preference shares are used as a proxy for additional Tier 1 capital. The peer </a:t>
            </a:r>
            <a:r>
              <a:rPr lang="en-GB" sz="1000" dirty="0" smtClean="0"/>
              <a:t>group includes </a:t>
            </a:r>
            <a:r>
              <a:rPr lang="en-GB" sz="1000" dirty="0"/>
              <a:t>Barclays, Co-operative Banking Group, HSBC, Lloyds Banking Group, Nationwide, </a:t>
            </a:r>
            <a:r>
              <a:rPr lang="en-GB" sz="1000" dirty="0" smtClean="0"/>
              <a:t>RBS and </a:t>
            </a:r>
            <a:r>
              <a:rPr lang="en-GB" sz="1000" dirty="0"/>
              <a:t>Santander UK. From 2018, Basel III Tier 1 capital ratios reflect IFRS 9 </a:t>
            </a:r>
            <a:r>
              <a:rPr lang="en-GB" sz="1000" dirty="0" smtClean="0"/>
              <a:t>transitional arrangements </a:t>
            </a:r>
            <a:r>
              <a:rPr lang="en-GB" sz="1000" dirty="0"/>
              <a:t>as agreed in European law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Leverage </a:t>
            </a:r>
            <a:r>
              <a:rPr lang="en-GB" sz="1000" dirty="0"/>
              <a:t>ratio with central bank reserves excluded from the exposure measure. The peer </a:t>
            </a:r>
            <a:r>
              <a:rPr lang="en-GB" sz="1000" dirty="0" smtClean="0"/>
              <a:t>group includes </a:t>
            </a:r>
            <a:r>
              <a:rPr lang="en-GB" sz="1000" dirty="0"/>
              <a:t>Barclays, HSBC, Lloyds Banking Group, Nationwide, RBS and Santander UK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Basel III leverage ratio corresponds to aggregate Tier 1 capital over the leverage </a:t>
            </a:r>
            <a:r>
              <a:rPr lang="en-GB" sz="1000" dirty="0" smtClean="0"/>
              <a:t>ratio exposure</a:t>
            </a:r>
            <a:r>
              <a:rPr lang="en-GB" sz="1000" dirty="0"/>
              <a:t>. Up to 2013, Tier 1 capital includes grandfathered capital instruments and the </a:t>
            </a:r>
            <a:r>
              <a:rPr lang="en-GB" sz="1000" dirty="0" smtClean="0"/>
              <a:t>exposure measure </a:t>
            </a:r>
            <a:r>
              <a:rPr lang="en-GB" sz="1000" dirty="0"/>
              <a:t>is based on the Basel 2010 definition. From 2014 H1, Tier 1 capital </a:t>
            </a:r>
            <a:r>
              <a:rPr lang="en-GB" sz="1000" dirty="0" smtClean="0"/>
              <a:t>excludes grandfathered </a:t>
            </a:r>
            <a:r>
              <a:rPr lang="en-GB" sz="1000" dirty="0"/>
              <a:t>capital instruments. The exposure measure is based on the Basel 2014 </a:t>
            </a:r>
            <a:r>
              <a:rPr lang="en-GB" sz="1000" dirty="0" smtClean="0"/>
              <a:t>definition for </a:t>
            </a:r>
            <a:r>
              <a:rPr lang="en-GB" sz="1000" dirty="0"/>
              <a:t>2014 and the CRR definition from 2015 onwards. The peer group is the same as in footnote(a</a:t>
            </a:r>
            <a:r>
              <a:rPr lang="en-GB" sz="1000" dirty="0" smtClean="0"/>
              <a:t>) above</a:t>
            </a:r>
            <a:r>
              <a:rPr lang="en-GB" sz="1000" dirty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65995" y="63624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Tier 1, CET1 and leverage ratios for the major UK banks</a:t>
            </a:r>
            <a:endParaRPr lang="en-GB" altLang="en-US" sz="1800" baseline="30000" dirty="0"/>
          </a:p>
        </p:txBody>
      </p:sp>
      <p:pic>
        <p:nvPicPr>
          <p:cNvPr id="1026" name="Picture 2" descr="N:\SHARED\FSR\PNGs\Internet PNG and PDFs\7 - Banking sector - Resillience (inc box 1, 2 &amp; 3)\Chart B.1 [283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4744"/>
            <a:ext cx="639494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92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B.2 </a:t>
            </a:r>
            <a:r>
              <a:rPr lang="en-GB" altLang="en-US" sz="2400" dirty="0">
                <a:solidFill>
                  <a:srgbClr val="660066"/>
                </a:solidFill>
              </a:rPr>
              <a:t>UK banks’ short-dated funding spreads have </a:t>
            </a:r>
            <a:r>
              <a:rPr lang="en-GB" altLang="en-US" sz="2400" dirty="0" smtClean="0">
                <a:solidFill>
                  <a:srgbClr val="660066"/>
                </a:solidFill>
              </a:rPr>
              <a:t>widened slightly </a:t>
            </a:r>
            <a:r>
              <a:rPr lang="en-GB" altLang="en-US" sz="2400" dirty="0">
                <a:solidFill>
                  <a:srgbClr val="660066"/>
                </a:solidFill>
              </a:rPr>
              <a:t>since November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1831" y="5876384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rate is an average derived from the quotations provided by the banks determined by </a:t>
            </a:r>
            <a:r>
              <a:rPr lang="en-GB" sz="1000" dirty="0" smtClean="0"/>
              <a:t>the ICE </a:t>
            </a:r>
            <a:r>
              <a:rPr lang="en-GB" sz="1000" dirty="0"/>
              <a:t>Benchmark Administration. The top and bottom quartile is eliminated and an average of </a:t>
            </a:r>
            <a:r>
              <a:rPr lang="en-GB" sz="1000" dirty="0" smtClean="0"/>
              <a:t>the remaining </a:t>
            </a:r>
            <a:r>
              <a:rPr lang="en-GB" sz="1000" dirty="0"/>
              <a:t>quotations calculated to arrive at fixing</a:t>
            </a:r>
            <a:r>
              <a:rPr lang="en-GB" sz="1000" dirty="0" smtClean="0"/>
              <a:t>. 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65995" y="63624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Three-month USD and GBP Libor-OIS rate, January 2017–June </a:t>
            </a:r>
            <a:r>
              <a:rPr lang="en-GB" sz="1800" dirty="0" smtClean="0"/>
              <a:t>2018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050" name="Picture 2" descr="N:\SHARED\FSR\PNGs\Internet PNG and PDFs\7 - Banking sector - Resillience (inc box 1, 2 &amp; 3)\Chart B.2 [285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6394311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87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78674"/>
            <a:ext cx="91440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B.3 </a:t>
            </a:r>
            <a:r>
              <a:rPr lang="en-GB" altLang="en-US" sz="2400" dirty="0">
                <a:solidFill>
                  <a:srgbClr val="660066"/>
                </a:solidFill>
              </a:rPr>
              <a:t>UK banks’ wholesale unsecured funding spreads have</a:t>
            </a:r>
          </a:p>
          <a:p>
            <a:pPr>
              <a:buNone/>
            </a:pPr>
            <a:r>
              <a:rPr lang="en-GB" altLang="en-US" sz="2400" dirty="0">
                <a:solidFill>
                  <a:srgbClr val="660066"/>
                </a:solidFill>
              </a:rPr>
              <a:t>increased in recent months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344" y="5072896"/>
            <a:ext cx="9144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L.P., IHS </a:t>
            </a:r>
            <a:r>
              <a:rPr lang="en-GB" sz="1000" dirty="0" err="1"/>
              <a:t>Markit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banks are Barclays, HSBC, Lloyds Banking Group and RBS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Constant-maturity </a:t>
            </a:r>
            <a:r>
              <a:rPr lang="en-GB" sz="1000" dirty="0"/>
              <a:t>unweighted average of secondary market spreads to mid-swaps for the </a:t>
            </a:r>
            <a:r>
              <a:rPr lang="en-GB" sz="1000" dirty="0" smtClean="0"/>
              <a:t>major UK </a:t>
            </a:r>
            <a:r>
              <a:rPr lang="en-GB" sz="1000" dirty="0"/>
              <a:t>lenders’ five-year euro-denominated senior unsecured bonds issued by the holding </a:t>
            </a:r>
            <a:r>
              <a:rPr lang="en-GB" sz="1000" dirty="0" smtClean="0"/>
              <a:t>company or </a:t>
            </a:r>
            <a:r>
              <a:rPr lang="en-GB" sz="1000" dirty="0"/>
              <a:t>a suitable proxy when unavailable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Unweighted </a:t>
            </a:r>
            <a:r>
              <a:rPr lang="en-GB" sz="1000" dirty="0"/>
              <a:t>average of five-year euro-denominated senior CDS </a:t>
            </a:r>
            <a:r>
              <a:rPr lang="en-GB" sz="1000" dirty="0" err="1"/>
              <a:t>premia</a:t>
            </a:r>
            <a:r>
              <a:rPr lang="en-GB" sz="1000" dirty="0"/>
              <a:t> for the major UK lenders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 </a:t>
            </a:r>
            <a:r>
              <a:rPr lang="en-GB" sz="1000" dirty="0"/>
              <a:t>period of low liquidity from 23 March–19 April 2018 meant CDS spreads for UK banks were </a:t>
            </a:r>
            <a:r>
              <a:rPr lang="en-GB" sz="1000" dirty="0" smtClean="0"/>
              <a:t>held constant </a:t>
            </a:r>
            <a:r>
              <a:rPr lang="en-GB" sz="1000" dirty="0"/>
              <a:t>during this period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Constant-maturity </a:t>
            </a:r>
            <a:r>
              <a:rPr lang="en-GB" sz="1000" dirty="0"/>
              <a:t>unweighted average of secondary market spreads to mid-swaps for the </a:t>
            </a:r>
            <a:r>
              <a:rPr lang="en-GB" sz="1000" dirty="0" smtClean="0"/>
              <a:t>major UK </a:t>
            </a:r>
            <a:r>
              <a:rPr lang="en-GB" sz="1000" dirty="0"/>
              <a:t>lenders’ five-year euro-denominated senior unsecured bonds issued by the operating </a:t>
            </a:r>
            <a:r>
              <a:rPr lang="en-GB" sz="1000" dirty="0" smtClean="0"/>
              <a:t>company or </a:t>
            </a:r>
            <a:r>
              <a:rPr lang="en-GB" sz="1000" dirty="0"/>
              <a:t>a suitable proxy when unavailable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Constant-maturity </a:t>
            </a:r>
            <a:r>
              <a:rPr lang="en-GB" sz="1000" dirty="0"/>
              <a:t>unweighted average of secondary market spreads to swaps for the major </a:t>
            </a:r>
            <a:r>
              <a:rPr lang="en-GB" sz="1000" dirty="0" smtClean="0"/>
              <a:t>UK lenders</a:t>
            </a:r>
            <a:r>
              <a:rPr lang="en-GB" sz="1000" dirty="0"/>
              <a:t>’ five-year euro-denominated covered bonds or a suitable proxy when unavailable.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1831" y="673091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banks’ indicative long-term funding </a:t>
            </a:r>
            <a:r>
              <a:rPr lang="en-GB" sz="1800" dirty="0" smtClean="0"/>
              <a:t>spreads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7 - Banking sector - Resillience (inc box 1, 2 &amp; 3)\Chart B.3 [284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82599"/>
            <a:ext cx="5112568" cy="399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54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B.4 </a:t>
            </a:r>
            <a:r>
              <a:rPr lang="en-GB" altLang="en-US" sz="2400" dirty="0">
                <a:solidFill>
                  <a:srgbClr val="660066"/>
                </a:solidFill>
              </a:rPr>
              <a:t>So far in 2018, term debt issuance by UK banks </a:t>
            </a:r>
            <a:r>
              <a:rPr lang="en-GB" altLang="en-US" sz="2400" dirty="0" smtClean="0">
                <a:solidFill>
                  <a:srgbClr val="660066"/>
                </a:solidFill>
              </a:rPr>
              <a:t>is higher </a:t>
            </a:r>
            <a:r>
              <a:rPr lang="en-GB" altLang="en-US" sz="2400" dirty="0">
                <a:solidFill>
                  <a:srgbClr val="660066"/>
                </a:solidFill>
              </a:rPr>
              <a:t>than in previous years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344" y="5965447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banks are Barclays, HSBC, Lloyds Banking Group, Nationwide, RBS, Santander UK </a:t>
            </a:r>
            <a:r>
              <a:rPr lang="en-GB" sz="1000" dirty="0" smtClean="0"/>
              <a:t>and Standard </a:t>
            </a:r>
            <a:r>
              <a:rPr lang="en-GB" sz="1000" dirty="0"/>
              <a:t>Chartered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Minimum </a:t>
            </a:r>
            <a:r>
              <a:rPr lang="en-GB" sz="1000" dirty="0"/>
              <a:t>term of the issued debt instruments is 0.1 years; the average term is 8.2 years.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1831" y="673091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Cumulative debt issuance by major UK </a:t>
            </a:r>
            <a:r>
              <a:rPr lang="en-GB" sz="1800" dirty="0" smtClean="0"/>
              <a:t>banks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7 - Banking sector - Resillience (inc box 1, 2 &amp; 3)\Chart B.4 [286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816" y="1074695"/>
            <a:ext cx="6706366" cy="393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49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72926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B.5 </a:t>
            </a:r>
            <a:r>
              <a:rPr lang="en-GB" altLang="en-US" sz="2400" dirty="0">
                <a:solidFill>
                  <a:srgbClr val="660066"/>
                </a:solidFill>
              </a:rPr>
              <a:t>UK banks hold sufficient high-quality liquid assets </a:t>
            </a:r>
            <a:r>
              <a:rPr lang="en-GB" altLang="en-US" sz="2400" dirty="0" smtClean="0">
                <a:solidFill>
                  <a:srgbClr val="660066"/>
                </a:solidFill>
              </a:rPr>
              <a:t>to meet </a:t>
            </a:r>
            <a:r>
              <a:rPr lang="en-GB" altLang="en-US" sz="2400" dirty="0">
                <a:solidFill>
                  <a:srgbClr val="660066"/>
                </a:solidFill>
              </a:rPr>
              <a:t>their net liquidity outflows as measured by the </a:t>
            </a:r>
            <a:r>
              <a:rPr lang="en-GB" altLang="en-US" sz="2400" dirty="0" smtClean="0">
                <a:solidFill>
                  <a:srgbClr val="660066"/>
                </a:solidFill>
              </a:rPr>
              <a:t>Liquidity Coverage </a:t>
            </a:r>
            <a:r>
              <a:rPr lang="en-GB" altLang="en-US" sz="2400" dirty="0">
                <a:solidFill>
                  <a:srgbClr val="660066"/>
                </a:solidFill>
              </a:rPr>
              <a:t>Ratio (LCR) standard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344" y="596544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Major </a:t>
            </a:r>
            <a:r>
              <a:rPr lang="en-GB" sz="1000" dirty="0"/>
              <a:t>UK banks are Barclays, HSBC, Lloyds Banking Group, Nationwide, RBS and Santander UK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 </a:t>
            </a:r>
            <a:r>
              <a:rPr lang="en-GB" sz="1000" dirty="0"/>
              <a:t>ratio of a bank’s stock of high-quality liquid assets over its total net liquidity outflows</a:t>
            </a:r>
            <a:r>
              <a:rPr lang="en-GB" sz="1000" dirty="0" smtClean="0"/>
              <a:t>, calculated </a:t>
            </a:r>
            <a:r>
              <a:rPr lang="en-GB" sz="1000" dirty="0"/>
              <a:t>over a 30-day period.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78344" y="119675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Major UK banks’ Liquidity Coverage </a:t>
            </a:r>
            <a:r>
              <a:rPr lang="en-GB" sz="1800" dirty="0" smtClean="0"/>
              <a:t>Ratios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</a:t>
            </a:r>
            <a:r>
              <a:rPr lang="en-GB" sz="1800" baseline="30000" dirty="0" smtClean="0"/>
              <a:t>b)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7 - Banking sector - Resillience (inc box 1, 2 &amp; 3)\Chart B.5 [293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192" y="1628800"/>
            <a:ext cx="619392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73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5429" y="11663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B.6 </a:t>
            </a:r>
            <a:r>
              <a:rPr lang="en-GB" altLang="en-US" sz="2400" dirty="0">
                <a:solidFill>
                  <a:srgbClr val="660066"/>
                </a:solidFill>
              </a:rPr>
              <a:t>Price to book ratios have been improving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344" y="5811557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L.P., Thomson Reuters </a:t>
            </a:r>
            <a:r>
              <a:rPr lang="en-GB" sz="1000" dirty="0" err="1"/>
              <a:t>Datastream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banks are Barclays, HSBC, Lloyds Banking Group and RBS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Relates </a:t>
            </a:r>
            <a:r>
              <a:rPr lang="en-GB" sz="1000" dirty="0"/>
              <a:t>the share price with the book, or accounting, value of shareholders’ equity per share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HSBC’s </a:t>
            </a:r>
            <a:r>
              <a:rPr lang="en-GB" sz="1000" dirty="0"/>
              <a:t>price to book ratio is adjusted for currency movements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underlying data have been sourced from Thomson Reuters </a:t>
            </a:r>
            <a:r>
              <a:rPr lang="en-GB" sz="1000" dirty="0" err="1"/>
              <a:t>Datastream</a:t>
            </a:r>
            <a:r>
              <a:rPr lang="en-GB" sz="1000" dirty="0"/>
              <a:t> up to 2013, and </a:t>
            </a:r>
            <a:r>
              <a:rPr lang="en-GB" sz="1000" dirty="0" smtClean="0"/>
              <a:t>from Bloomberg </a:t>
            </a:r>
            <a:r>
              <a:rPr lang="en-GB" sz="1000" dirty="0"/>
              <a:t>from 2014 onwards.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78344" y="57829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banks’ average price to book </a:t>
            </a:r>
            <a:r>
              <a:rPr lang="en-GB" sz="1800" dirty="0" smtClean="0"/>
              <a:t>ratio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)(b)(c)(d)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7 - Banking sector - Resillience (inc box 1, 2 &amp; 3)\Chart B.6 [287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6529923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76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5429" y="11663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B.7 </a:t>
            </a:r>
            <a:r>
              <a:rPr lang="en-GB" altLang="en-US" sz="2400" dirty="0">
                <a:solidFill>
                  <a:srgbClr val="660066"/>
                </a:solidFill>
              </a:rPr>
              <a:t>Banks are reporting higher profits — but </a:t>
            </a:r>
            <a:r>
              <a:rPr lang="en-GB" altLang="en-US" sz="2400" dirty="0" smtClean="0">
                <a:solidFill>
                  <a:srgbClr val="660066"/>
                </a:solidFill>
              </a:rPr>
              <a:t>headwinds persist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6600" y="5683162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Weighted </a:t>
            </a:r>
            <a:r>
              <a:rPr lang="en-GB" sz="1000" dirty="0"/>
              <a:t>average by shareholders’ equity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Statutory </a:t>
            </a:r>
            <a:r>
              <a:rPr lang="en-GB" sz="1000" dirty="0" err="1"/>
              <a:t>RoE</a:t>
            </a:r>
            <a:r>
              <a:rPr lang="en-GB" sz="1000" dirty="0"/>
              <a:t> is defined as net income attributable to shareholders divided by </a:t>
            </a:r>
            <a:r>
              <a:rPr lang="en-GB" sz="1000" dirty="0" smtClean="0"/>
              <a:t>average shareholders’ equity. Underlying </a:t>
            </a:r>
            <a:r>
              <a:rPr lang="en-GB" sz="1000" dirty="0" err="1" smtClean="0"/>
              <a:t>RoE</a:t>
            </a:r>
            <a:r>
              <a:rPr lang="en-GB" sz="1000" dirty="0" smtClean="0"/>
              <a:t> strips out misconduct costs as well as one-time charges such as </a:t>
            </a:r>
            <a:r>
              <a:rPr lang="en-GB" sz="1000" dirty="0"/>
              <a:t>restructuring costs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Major </a:t>
            </a:r>
            <a:r>
              <a:rPr lang="en-GB" sz="1000" dirty="0"/>
              <a:t>UK banks are Barclays, HSBC, Lloyds Banking Group and RBS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Diamonds </a:t>
            </a:r>
            <a:r>
              <a:rPr lang="en-GB" sz="1000" dirty="0"/>
              <a:t>show annualised quarterly results for 2018 Q1 and are not directly comparable </a:t>
            </a:r>
            <a:r>
              <a:rPr lang="en-GB" sz="1000" dirty="0" smtClean="0"/>
              <a:t>to full-year </a:t>
            </a:r>
            <a:r>
              <a:rPr lang="en-GB" sz="1000" dirty="0"/>
              <a:t>results.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78344" y="57829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Major UK banks’ statutory and underlying return on </a:t>
            </a:r>
            <a:r>
              <a:rPr lang="en-GB" sz="1800" dirty="0" smtClean="0"/>
              <a:t>equity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)(b)(c)(d)</a:t>
            </a:r>
            <a:endParaRPr lang="en-GB" altLang="en-US" sz="1800" baseline="30000" dirty="0"/>
          </a:p>
        </p:txBody>
      </p:sp>
      <p:pic>
        <p:nvPicPr>
          <p:cNvPr id="7170" name="Picture 2" descr="N:\SHARED\FSR\PNGs\Internet PNG and PDFs\7 - Banking sector - Resillience (inc box 1, 2 &amp; 3)\Chart B.7 [295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867" y="1052736"/>
            <a:ext cx="693633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3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5429" y="0"/>
            <a:ext cx="91440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B.8 </a:t>
            </a:r>
            <a:r>
              <a:rPr lang="en-GB" altLang="en-US" sz="2400" dirty="0">
                <a:solidFill>
                  <a:srgbClr val="660066"/>
                </a:solidFill>
              </a:rPr>
              <a:t>Smaller banks are accounting for a larger share of new</a:t>
            </a:r>
          </a:p>
          <a:p>
            <a:pPr>
              <a:buNone/>
            </a:pPr>
            <a:r>
              <a:rPr lang="en-GB" altLang="en-US" sz="2400" dirty="0">
                <a:solidFill>
                  <a:srgbClr val="660066"/>
                </a:solidFill>
              </a:rPr>
              <a:t>lending to UK households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6600" y="5913993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Calculated </a:t>
            </a:r>
            <a:r>
              <a:rPr lang="en-GB" sz="1000" dirty="0"/>
              <a:t>as the 12-month moving average of the net flow of lending to households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Total </a:t>
            </a:r>
            <a:r>
              <a:rPr lang="en-GB" sz="1000" dirty="0"/>
              <a:t>net lending will differ from banks’ published accounts due to the exclusion of </a:t>
            </a:r>
            <a:r>
              <a:rPr lang="en-GB" sz="1000" dirty="0" smtClean="0"/>
              <a:t>technical allocations</a:t>
            </a:r>
            <a:r>
              <a:rPr lang="en-GB" sz="1000" dirty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60087" y="86807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Net lending to the household sector by lender </a:t>
            </a:r>
            <a:r>
              <a:rPr lang="en-GB" sz="1800" dirty="0" smtClean="0"/>
              <a:t>type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8194" name="Picture 2" descr="N:\SHARED\FSR\PNGs\Internet PNG and PDFs\7 - Banking sector - Resillience (inc box 1, 2 &amp; 3)\Chart B.8 [292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547704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33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1857</Words>
  <Application>Microsoft Office PowerPoint</Application>
  <PresentationFormat>On-screen Show (4:3)</PresentationFormat>
  <Paragraphs>98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 Part B:   Banking Sector Resilience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Box 2: The improvement in UK Banking sector resilience since the financial crisis</vt:lpstr>
      <vt:lpstr>PowerPoint Presentation</vt:lpstr>
      <vt:lpstr>PowerPoint Presentation</vt:lpstr>
      <vt:lpstr>PowerPoint Presentation</vt:lpstr>
      <vt:lpstr>PowerPoint Presentation</vt:lpstr>
      <vt:lpstr> Box 3: UK and international leverage ratio frameworks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Part B:   Resilience of the UK financial system – Banking Sector</dc:title>
  <dc:creator>Savva, Stacey</dc:creator>
  <cp:lastModifiedBy>Savva, Stacey</cp:lastModifiedBy>
  <cp:revision>20</cp:revision>
  <dcterms:created xsi:type="dcterms:W3CDTF">2017-06-26T10:35:02Z</dcterms:created>
  <dcterms:modified xsi:type="dcterms:W3CDTF">2018-06-26T19:25:11Z</dcterms:modified>
</cp:coreProperties>
</file>