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67" r:id="rId2"/>
    <p:sldId id="268" r:id="rId3"/>
    <p:sldId id="272" r:id="rId4"/>
    <p:sldId id="273" r:id="rId5"/>
    <p:sldId id="274" r:id="rId6"/>
    <p:sldId id="275" r:id="rId7"/>
    <p:sldId id="276" r:id="rId8"/>
    <p:sldId id="277" r:id="rId9"/>
    <p:sldId id="278" r:id="rId10"/>
    <p:sldId id="279" r:id="rId11"/>
    <p:sldId id="280" r:id="rId12"/>
    <p:sldId id="281" r:id="rId13"/>
    <p:sldId id="269" r:id="rId14"/>
    <p:sldId id="270" r:id="rId15"/>
    <p:sldId id="271"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69" d="100"/>
          <a:sy n="69" d="100"/>
        </p:scale>
        <p:origin x="-80" y="-636"/>
      </p:cViewPr>
      <p:guideLst>
        <p:guide orient="horz" pos="663"/>
        <p:guide pos="43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875BB9-63D0-4424-A9E5-DD2154661F4E}" type="datetimeFigureOut">
              <a:rPr lang="en-GB" smtClean="0"/>
              <a:t>28/11/2018</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0D2F0D1-8F51-45ED-B5E5-10E4F41A3D64}" type="slidenum">
              <a:rPr lang="en-GB" smtClean="0"/>
              <a:t>‹#›</a:t>
            </a:fld>
            <a:endParaRPr lang="en-GB"/>
          </a:p>
        </p:txBody>
      </p:sp>
    </p:spTree>
    <p:extLst>
      <p:ext uri="{BB962C8B-B14F-4D97-AF65-F5344CB8AC3E}">
        <p14:creationId xmlns:p14="http://schemas.microsoft.com/office/powerpoint/2010/main" val="2697702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20A679CF-994F-4A76-BA0E-3280486EC6E8}" type="slidenum">
              <a:rPr lang="en-GB" smtClean="0"/>
              <a:t>2</a:t>
            </a:fld>
            <a:endParaRPr lang="en-GB"/>
          </a:p>
        </p:txBody>
      </p:sp>
    </p:spTree>
    <p:extLst>
      <p:ext uri="{BB962C8B-B14F-4D97-AF65-F5344CB8AC3E}">
        <p14:creationId xmlns:p14="http://schemas.microsoft.com/office/powerpoint/2010/main" val="18087360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20A679CF-994F-4A76-BA0E-3280486EC6E8}" type="slidenum">
              <a:rPr lang="en-GB" smtClean="0"/>
              <a:t>11</a:t>
            </a:fld>
            <a:endParaRPr lang="en-GB"/>
          </a:p>
        </p:txBody>
      </p:sp>
    </p:spTree>
    <p:extLst>
      <p:ext uri="{BB962C8B-B14F-4D97-AF65-F5344CB8AC3E}">
        <p14:creationId xmlns:p14="http://schemas.microsoft.com/office/powerpoint/2010/main" val="18087360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20A679CF-994F-4A76-BA0E-3280486EC6E8}" type="slidenum">
              <a:rPr lang="en-GB" smtClean="0"/>
              <a:t>12</a:t>
            </a:fld>
            <a:endParaRPr lang="en-GB"/>
          </a:p>
        </p:txBody>
      </p:sp>
    </p:spTree>
    <p:extLst>
      <p:ext uri="{BB962C8B-B14F-4D97-AF65-F5344CB8AC3E}">
        <p14:creationId xmlns:p14="http://schemas.microsoft.com/office/powerpoint/2010/main" val="18087360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20A679CF-994F-4A76-BA0E-3280486EC6E8}" type="slidenum">
              <a:rPr lang="en-GB" smtClean="0"/>
              <a:t>14</a:t>
            </a:fld>
            <a:endParaRPr lang="en-GB"/>
          </a:p>
        </p:txBody>
      </p:sp>
    </p:spTree>
    <p:extLst>
      <p:ext uri="{BB962C8B-B14F-4D97-AF65-F5344CB8AC3E}">
        <p14:creationId xmlns:p14="http://schemas.microsoft.com/office/powerpoint/2010/main" val="18087360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20A679CF-994F-4A76-BA0E-3280486EC6E8}" type="slidenum">
              <a:rPr lang="en-GB" smtClean="0"/>
              <a:t>15</a:t>
            </a:fld>
            <a:endParaRPr lang="en-GB"/>
          </a:p>
        </p:txBody>
      </p:sp>
    </p:spTree>
    <p:extLst>
      <p:ext uri="{BB962C8B-B14F-4D97-AF65-F5344CB8AC3E}">
        <p14:creationId xmlns:p14="http://schemas.microsoft.com/office/powerpoint/2010/main" val="18087360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20A679CF-994F-4A76-BA0E-3280486EC6E8}" type="slidenum">
              <a:rPr lang="en-GB" smtClean="0"/>
              <a:t>3</a:t>
            </a:fld>
            <a:endParaRPr lang="en-GB"/>
          </a:p>
        </p:txBody>
      </p:sp>
    </p:spTree>
    <p:extLst>
      <p:ext uri="{BB962C8B-B14F-4D97-AF65-F5344CB8AC3E}">
        <p14:creationId xmlns:p14="http://schemas.microsoft.com/office/powerpoint/2010/main" val="18087360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20A679CF-994F-4A76-BA0E-3280486EC6E8}" type="slidenum">
              <a:rPr lang="en-GB" smtClean="0"/>
              <a:t>4</a:t>
            </a:fld>
            <a:endParaRPr lang="en-GB"/>
          </a:p>
        </p:txBody>
      </p:sp>
    </p:spTree>
    <p:extLst>
      <p:ext uri="{BB962C8B-B14F-4D97-AF65-F5344CB8AC3E}">
        <p14:creationId xmlns:p14="http://schemas.microsoft.com/office/powerpoint/2010/main" val="18087360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20A679CF-994F-4A76-BA0E-3280486EC6E8}" type="slidenum">
              <a:rPr lang="en-GB" smtClean="0"/>
              <a:t>5</a:t>
            </a:fld>
            <a:endParaRPr lang="en-GB"/>
          </a:p>
        </p:txBody>
      </p:sp>
    </p:spTree>
    <p:extLst>
      <p:ext uri="{BB962C8B-B14F-4D97-AF65-F5344CB8AC3E}">
        <p14:creationId xmlns:p14="http://schemas.microsoft.com/office/powerpoint/2010/main" val="18087360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20A679CF-994F-4A76-BA0E-3280486EC6E8}" type="slidenum">
              <a:rPr lang="en-GB" smtClean="0"/>
              <a:t>6</a:t>
            </a:fld>
            <a:endParaRPr lang="en-GB"/>
          </a:p>
        </p:txBody>
      </p:sp>
    </p:spTree>
    <p:extLst>
      <p:ext uri="{BB962C8B-B14F-4D97-AF65-F5344CB8AC3E}">
        <p14:creationId xmlns:p14="http://schemas.microsoft.com/office/powerpoint/2010/main" val="18087360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20A679CF-994F-4A76-BA0E-3280486EC6E8}" type="slidenum">
              <a:rPr lang="en-GB" smtClean="0"/>
              <a:t>7</a:t>
            </a:fld>
            <a:endParaRPr lang="en-GB"/>
          </a:p>
        </p:txBody>
      </p:sp>
    </p:spTree>
    <p:extLst>
      <p:ext uri="{BB962C8B-B14F-4D97-AF65-F5344CB8AC3E}">
        <p14:creationId xmlns:p14="http://schemas.microsoft.com/office/powerpoint/2010/main" val="18087360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20A679CF-994F-4A76-BA0E-3280486EC6E8}" type="slidenum">
              <a:rPr lang="en-GB" smtClean="0"/>
              <a:t>8</a:t>
            </a:fld>
            <a:endParaRPr lang="en-GB"/>
          </a:p>
        </p:txBody>
      </p:sp>
    </p:spTree>
    <p:extLst>
      <p:ext uri="{BB962C8B-B14F-4D97-AF65-F5344CB8AC3E}">
        <p14:creationId xmlns:p14="http://schemas.microsoft.com/office/powerpoint/2010/main" val="18087360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20A679CF-994F-4A76-BA0E-3280486EC6E8}" type="slidenum">
              <a:rPr lang="en-GB" smtClean="0"/>
              <a:t>9</a:t>
            </a:fld>
            <a:endParaRPr lang="en-GB"/>
          </a:p>
        </p:txBody>
      </p:sp>
    </p:spTree>
    <p:extLst>
      <p:ext uri="{BB962C8B-B14F-4D97-AF65-F5344CB8AC3E}">
        <p14:creationId xmlns:p14="http://schemas.microsoft.com/office/powerpoint/2010/main" val="18087360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20A679CF-994F-4A76-BA0E-3280486EC6E8}" type="slidenum">
              <a:rPr lang="en-GB" smtClean="0"/>
              <a:t>10</a:t>
            </a:fld>
            <a:endParaRPr lang="en-GB"/>
          </a:p>
        </p:txBody>
      </p:sp>
    </p:spTree>
    <p:extLst>
      <p:ext uri="{BB962C8B-B14F-4D97-AF65-F5344CB8AC3E}">
        <p14:creationId xmlns:p14="http://schemas.microsoft.com/office/powerpoint/2010/main" val="18087360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078DD255-0445-472D-87F1-90C320D62AC3}" type="datetimeFigureOut">
              <a:rPr lang="en-GB" smtClean="0"/>
              <a:t>28/11/2018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AE5052E-88BD-4F70-9E17-87DD975BA2C3}" type="slidenum">
              <a:rPr lang="en-GB" smtClean="0"/>
              <a:t>‹#›</a:t>
            </a:fld>
            <a:endParaRPr lang="en-GB"/>
          </a:p>
        </p:txBody>
      </p:sp>
    </p:spTree>
    <p:extLst>
      <p:ext uri="{BB962C8B-B14F-4D97-AF65-F5344CB8AC3E}">
        <p14:creationId xmlns:p14="http://schemas.microsoft.com/office/powerpoint/2010/main" val="4020933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78DD255-0445-472D-87F1-90C320D62AC3}" type="datetimeFigureOut">
              <a:rPr lang="en-GB" smtClean="0"/>
              <a:t>28/11/2018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AE5052E-88BD-4F70-9E17-87DD975BA2C3}" type="slidenum">
              <a:rPr lang="en-GB" smtClean="0"/>
              <a:t>‹#›</a:t>
            </a:fld>
            <a:endParaRPr lang="en-GB"/>
          </a:p>
        </p:txBody>
      </p:sp>
    </p:spTree>
    <p:extLst>
      <p:ext uri="{BB962C8B-B14F-4D97-AF65-F5344CB8AC3E}">
        <p14:creationId xmlns:p14="http://schemas.microsoft.com/office/powerpoint/2010/main" val="3603173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78DD255-0445-472D-87F1-90C320D62AC3}" type="datetimeFigureOut">
              <a:rPr lang="en-GB" smtClean="0"/>
              <a:t>28/11/2018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AE5052E-88BD-4F70-9E17-87DD975BA2C3}" type="slidenum">
              <a:rPr lang="en-GB" smtClean="0"/>
              <a:t>‹#›</a:t>
            </a:fld>
            <a:endParaRPr lang="en-GB"/>
          </a:p>
        </p:txBody>
      </p:sp>
    </p:spTree>
    <p:extLst>
      <p:ext uri="{BB962C8B-B14F-4D97-AF65-F5344CB8AC3E}">
        <p14:creationId xmlns:p14="http://schemas.microsoft.com/office/powerpoint/2010/main" val="3307854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78DD255-0445-472D-87F1-90C320D62AC3}" type="datetimeFigureOut">
              <a:rPr lang="en-GB" smtClean="0"/>
              <a:t>28/11/2018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AE5052E-88BD-4F70-9E17-87DD975BA2C3}" type="slidenum">
              <a:rPr lang="en-GB" smtClean="0"/>
              <a:t>‹#›</a:t>
            </a:fld>
            <a:endParaRPr lang="en-GB"/>
          </a:p>
        </p:txBody>
      </p:sp>
    </p:spTree>
    <p:extLst>
      <p:ext uri="{BB962C8B-B14F-4D97-AF65-F5344CB8AC3E}">
        <p14:creationId xmlns:p14="http://schemas.microsoft.com/office/powerpoint/2010/main" val="8191397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78DD255-0445-472D-87F1-90C320D62AC3}" type="datetimeFigureOut">
              <a:rPr lang="en-GB" smtClean="0"/>
              <a:t>28/11/2018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AE5052E-88BD-4F70-9E17-87DD975BA2C3}" type="slidenum">
              <a:rPr lang="en-GB" smtClean="0"/>
              <a:t>‹#›</a:t>
            </a:fld>
            <a:endParaRPr lang="en-GB"/>
          </a:p>
        </p:txBody>
      </p:sp>
    </p:spTree>
    <p:extLst>
      <p:ext uri="{BB962C8B-B14F-4D97-AF65-F5344CB8AC3E}">
        <p14:creationId xmlns:p14="http://schemas.microsoft.com/office/powerpoint/2010/main" val="26198993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078DD255-0445-472D-87F1-90C320D62AC3}" type="datetimeFigureOut">
              <a:rPr lang="en-GB" smtClean="0"/>
              <a:t>28/11/2018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AE5052E-88BD-4F70-9E17-87DD975BA2C3}" type="slidenum">
              <a:rPr lang="en-GB" smtClean="0"/>
              <a:t>‹#›</a:t>
            </a:fld>
            <a:endParaRPr lang="en-GB"/>
          </a:p>
        </p:txBody>
      </p:sp>
    </p:spTree>
    <p:extLst>
      <p:ext uri="{BB962C8B-B14F-4D97-AF65-F5344CB8AC3E}">
        <p14:creationId xmlns:p14="http://schemas.microsoft.com/office/powerpoint/2010/main" val="10799716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078DD255-0445-472D-87F1-90C320D62AC3}" type="datetimeFigureOut">
              <a:rPr lang="en-GB" smtClean="0"/>
              <a:t>28/11/2018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AE5052E-88BD-4F70-9E17-87DD975BA2C3}" type="slidenum">
              <a:rPr lang="en-GB" smtClean="0"/>
              <a:t>‹#›</a:t>
            </a:fld>
            <a:endParaRPr lang="en-GB"/>
          </a:p>
        </p:txBody>
      </p:sp>
    </p:spTree>
    <p:extLst>
      <p:ext uri="{BB962C8B-B14F-4D97-AF65-F5344CB8AC3E}">
        <p14:creationId xmlns:p14="http://schemas.microsoft.com/office/powerpoint/2010/main" val="5972943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078DD255-0445-472D-87F1-90C320D62AC3}" type="datetimeFigureOut">
              <a:rPr lang="en-GB" smtClean="0"/>
              <a:t>28/11/2018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8AE5052E-88BD-4F70-9E17-87DD975BA2C3}" type="slidenum">
              <a:rPr lang="en-GB" smtClean="0"/>
              <a:t>‹#›</a:t>
            </a:fld>
            <a:endParaRPr lang="en-GB"/>
          </a:p>
        </p:txBody>
      </p:sp>
    </p:spTree>
    <p:extLst>
      <p:ext uri="{BB962C8B-B14F-4D97-AF65-F5344CB8AC3E}">
        <p14:creationId xmlns:p14="http://schemas.microsoft.com/office/powerpoint/2010/main" val="20093964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78DD255-0445-472D-87F1-90C320D62AC3}" type="datetimeFigureOut">
              <a:rPr lang="en-GB" smtClean="0"/>
              <a:t>28/11/2018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8AE5052E-88BD-4F70-9E17-87DD975BA2C3}" type="slidenum">
              <a:rPr lang="en-GB" smtClean="0"/>
              <a:t>‹#›</a:t>
            </a:fld>
            <a:endParaRPr lang="en-GB"/>
          </a:p>
        </p:txBody>
      </p:sp>
    </p:spTree>
    <p:extLst>
      <p:ext uri="{BB962C8B-B14F-4D97-AF65-F5344CB8AC3E}">
        <p14:creationId xmlns:p14="http://schemas.microsoft.com/office/powerpoint/2010/main" val="16535760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78DD255-0445-472D-87F1-90C320D62AC3}" type="datetimeFigureOut">
              <a:rPr lang="en-GB" smtClean="0"/>
              <a:t>28/11/2018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AE5052E-88BD-4F70-9E17-87DD975BA2C3}" type="slidenum">
              <a:rPr lang="en-GB" smtClean="0"/>
              <a:t>‹#›</a:t>
            </a:fld>
            <a:endParaRPr lang="en-GB"/>
          </a:p>
        </p:txBody>
      </p:sp>
    </p:spTree>
    <p:extLst>
      <p:ext uri="{BB962C8B-B14F-4D97-AF65-F5344CB8AC3E}">
        <p14:creationId xmlns:p14="http://schemas.microsoft.com/office/powerpoint/2010/main" val="40924873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78DD255-0445-472D-87F1-90C320D62AC3}" type="datetimeFigureOut">
              <a:rPr lang="en-GB" smtClean="0"/>
              <a:t>28/11/2018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AE5052E-88BD-4F70-9E17-87DD975BA2C3}" type="slidenum">
              <a:rPr lang="en-GB" smtClean="0"/>
              <a:t>‹#›</a:t>
            </a:fld>
            <a:endParaRPr lang="en-GB"/>
          </a:p>
        </p:txBody>
      </p:sp>
    </p:spTree>
    <p:extLst>
      <p:ext uri="{BB962C8B-B14F-4D97-AF65-F5344CB8AC3E}">
        <p14:creationId xmlns:p14="http://schemas.microsoft.com/office/powerpoint/2010/main" val="34151372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8DD255-0445-472D-87F1-90C320D62AC3}" type="datetimeFigureOut">
              <a:rPr lang="en-GB" smtClean="0"/>
              <a:t>28/11/2018</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E5052E-88BD-4F70-9E17-87DD975BA2C3}" type="slidenum">
              <a:rPr lang="en-GB" smtClean="0"/>
              <a:t>‹#›</a:t>
            </a:fld>
            <a:endParaRPr lang="en-GB"/>
          </a:p>
        </p:txBody>
      </p:sp>
    </p:spTree>
    <p:extLst>
      <p:ext uri="{BB962C8B-B14F-4D97-AF65-F5344CB8AC3E}">
        <p14:creationId xmlns:p14="http://schemas.microsoft.com/office/powerpoint/2010/main" val="5240298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GB" altLang="en-US" sz="7200" dirty="0" smtClean="0">
                <a:solidFill>
                  <a:srgbClr val="660066"/>
                </a:solidFill>
              </a:rPr>
              <a:t>Leveraged lending</a:t>
            </a:r>
            <a:endParaRPr lang="en-GB" sz="7200" dirty="0">
              <a:solidFill>
                <a:srgbClr val="660066"/>
              </a:solidFill>
            </a:endParaRPr>
          </a:p>
        </p:txBody>
      </p:sp>
    </p:spTree>
    <p:extLst>
      <p:ext uri="{BB962C8B-B14F-4D97-AF65-F5344CB8AC3E}">
        <p14:creationId xmlns:p14="http://schemas.microsoft.com/office/powerpoint/2010/main" val="398129519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26895" y="116632"/>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F.9</a:t>
            </a:r>
            <a:r>
              <a:rPr lang="en-US" altLang="en-US" sz="2400" dirty="0" smtClean="0">
                <a:solidFill>
                  <a:srgbClr val="660066"/>
                </a:solidFill>
                <a:latin typeface="Arial" charset="0"/>
              </a:rPr>
              <a:t> </a:t>
            </a:r>
            <a:r>
              <a:rPr lang="en-GB" sz="2400" dirty="0">
                <a:solidFill>
                  <a:srgbClr val="660066"/>
                </a:solidFill>
              </a:rPr>
              <a:t>Stressed loss rates on pipeline exposures to </a:t>
            </a:r>
            <a:r>
              <a:rPr lang="en-GB" sz="2400" dirty="0" smtClean="0">
                <a:solidFill>
                  <a:srgbClr val="660066"/>
                </a:solidFill>
              </a:rPr>
              <a:t>leveraged loans </a:t>
            </a:r>
            <a:r>
              <a:rPr lang="en-GB" sz="2400" dirty="0">
                <a:solidFill>
                  <a:srgbClr val="660066"/>
                </a:solidFill>
              </a:rPr>
              <a:t>have increased in the 2018 ACS</a:t>
            </a:r>
            <a:endParaRPr lang="en-US" altLang="en-US" sz="2400" dirty="0">
              <a:solidFill>
                <a:srgbClr val="660066"/>
              </a:solidFill>
            </a:endParaRPr>
          </a:p>
        </p:txBody>
      </p:sp>
      <p:sp>
        <p:nvSpPr>
          <p:cNvPr id="28674" name="Rectangle 2"/>
          <p:cNvSpPr>
            <a:spLocks noChangeArrowheads="1"/>
          </p:cNvSpPr>
          <p:nvPr/>
        </p:nvSpPr>
        <p:spPr bwMode="auto">
          <a:xfrm>
            <a:off x="0" y="5888501"/>
            <a:ext cx="9144000" cy="861774"/>
          </a:xfrm>
          <a:prstGeom prst="rect">
            <a:avLst/>
          </a:prstGeom>
          <a:noFill/>
          <a:ln w="9525">
            <a:noFill/>
            <a:miter lim="800000"/>
            <a:headEnd/>
            <a:tailEnd/>
          </a:ln>
          <a:effectLst/>
        </p:spPr>
        <p:txBody>
          <a:bodyPr anchor="ctr">
            <a:spAutoFit/>
          </a:bodyPr>
          <a:lstStyle/>
          <a:p>
            <a:r>
              <a:rPr lang="en-GB" sz="1000" dirty="0"/>
              <a:t>Sources: Stress-testing submissions and Bank calculations</a:t>
            </a:r>
            <a:r>
              <a:rPr lang="en-GB" sz="1000" dirty="0" smtClean="0"/>
              <a:t>.</a:t>
            </a:r>
          </a:p>
          <a:p>
            <a:endParaRPr lang="en-GB" sz="1000" dirty="0"/>
          </a:p>
          <a:p>
            <a:pPr marL="228600" indent="-228600">
              <a:buAutoNum type="alphaLcParenBoth"/>
            </a:pPr>
            <a:r>
              <a:rPr lang="en-GB" sz="1000" dirty="0" smtClean="0"/>
              <a:t>The </a:t>
            </a:r>
            <a:r>
              <a:rPr lang="en-GB" sz="1000" dirty="0"/>
              <a:t>stress test provides a path for a widening in credit spreads, which is used to project losses </a:t>
            </a:r>
            <a:r>
              <a:rPr lang="en-GB" sz="1000" dirty="0" smtClean="0"/>
              <a:t>on loans </a:t>
            </a:r>
            <a:r>
              <a:rPr lang="en-GB" sz="1000" dirty="0"/>
              <a:t>that are underwritten but not yet distributed. Loss rates are calculated as losses adjusted </a:t>
            </a:r>
            <a:r>
              <a:rPr lang="en-GB" sz="1000" dirty="0" smtClean="0"/>
              <a:t>for hedges</a:t>
            </a:r>
            <a:r>
              <a:rPr lang="en-GB" sz="1000" dirty="0"/>
              <a:t>, pricing flexes and fees as a percentage of nominal value</a:t>
            </a:r>
            <a:r>
              <a:rPr lang="en-GB" sz="1000" dirty="0" smtClean="0"/>
              <a:t>.</a:t>
            </a:r>
          </a:p>
          <a:p>
            <a:endParaRPr lang="en-GB" sz="1000" dirty="0" smtClean="0"/>
          </a:p>
        </p:txBody>
      </p:sp>
      <p:sp>
        <p:nvSpPr>
          <p:cNvPr id="3076" name="Rectangle 1"/>
          <p:cNvSpPr>
            <a:spLocks noChangeArrowheads="1"/>
          </p:cNvSpPr>
          <p:nvPr/>
        </p:nvSpPr>
        <p:spPr bwMode="auto">
          <a:xfrm>
            <a:off x="93815" y="947629"/>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Loss rates on non-investment grade pipeline </a:t>
            </a:r>
            <a:r>
              <a:rPr lang="en-GB" sz="1800" dirty="0" smtClean="0"/>
              <a:t>exposures</a:t>
            </a:r>
            <a:r>
              <a:rPr lang="en-GB" sz="1800" baseline="30000" dirty="0" smtClean="0"/>
              <a:t>(a</a:t>
            </a:r>
            <a:r>
              <a:rPr lang="en-GB" sz="1800" baseline="30000" dirty="0"/>
              <a:t>)</a:t>
            </a:r>
            <a:endParaRPr lang="en-GB" altLang="en-US" sz="1800" baseline="30000" dirty="0"/>
          </a:p>
        </p:txBody>
      </p:sp>
      <p:pic>
        <p:nvPicPr>
          <p:cNvPr id="6" name="Picture 2" descr="Q:\Current publications\FSR November 2018\Leveraged lending\PNGs\Chart F-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4609" y="1356888"/>
            <a:ext cx="6774781" cy="39755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711489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26895" y="-68034"/>
            <a:ext cx="91440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F.10</a:t>
            </a:r>
            <a:r>
              <a:rPr lang="en-US" altLang="en-US" sz="2400" dirty="0" smtClean="0">
                <a:solidFill>
                  <a:srgbClr val="660066"/>
                </a:solidFill>
                <a:latin typeface="Arial" charset="0"/>
              </a:rPr>
              <a:t> </a:t>
            </a:r>
            <a:r>
              <a:rPr lang="en-GB" sz="2400" dirty="0">
                <a:solidFill>
                  <a:srgbClr val="660066"/>
                </a:solidFill>
              </a:rPr>
              <a:t>Stressed loss rates on non-investment grade </a:t>
            </a:r>
            <a:r>
              <a:rPr lang="en-GB" sz="2400" dirty="0" smtClean="0">
                <a:solidFill>
                  <a:srgbClr val="660066"/>
                </a:solidFill>
              </a:rPr>
              <a:t>loans held </a:t>
            </a:r>
            <a:r>
              <a:rPr lang="en-GB" sz="2400" dirty="0">
                <a:solidFill>
                  <a:srgbClr val="660066"/>
                </a:solidFill>
              </a:rPr>
              <a:t>on balance sheet in the 2018 ACS are consistent with </a:t>
            </a:r>
            <a:r>
              <a:rPr lang="en-GB" sz="2400" dirty="0" smtClean="0">
                <a:solidFill>
                  <a:srgbClr val="660066"/>
                </a:solidFill>
              </a:rPr>
              <a:t>lower recovery </a:t>
            </a:r>
            <a:r>
              <a:rPr lang="en-GB" sz="2400" dirty="0">
                <a:solidFill>
                  <a:srgbClr val="660066"/>
                </a:solidFill>
              </a:rPr>
              <a:t>rates than in the financial crisis</a:t>
            </a:r>
            <a:endParaRPr lang="en-US" altLang="en-US" sz="2400" dirty="0">
              <a:solidFill>
                <a:srgbClr val="660066"/>
              </a:solidFill>
            </a:endParaRPr>
          </a:p>
        </p:txBody>
      </p:sp>
      <p:sp>
        <p:nvSpPr>
          <p:cNvPr id="28674" name="Rectangle 2"/>
          <p:cNvSpPr>
            <a:spLocks noChangeArrowheads="1"/>
          </p:cNvSpPr>
          <p:nvPr/>
        </p:nvSpPr>
        <p:spPr bwMode="auto">
          <a:xfrm>
            <a:off x="30839" y="5678041"/>
            <a:ext cx="9144000" cy="1169551"/>
          </a:xfrm>
          <a:prstGeom prst="rect">
            <a:avLst/>
          </a:prstGeom>
          <a:noFill/>
          <a:ln w="9525">
            <a:noFill/>
            <a:miter lim="800000"/>
            <a:headEnd/>
            <a:tailEnd/>
          </a:ln>
          <a:effectLst/>
        </p:spPr>
        <p:txBody>
          <a:bodyPr anchor="ctr">
            <a:spAutoFit/>
          </a:bodyPr>
          <a:lstStyle/>
          <a:p>
            <a:r>
              <a:rPr lang="en-GB" sz="1000" dirty="0"/>
              <a:t>Sources: Moody’s, Stress-testing submissions and Bank calculations</a:t>
            </a:r>
            <a:r>
              <a:rPr lang="en-GB" sz="1000" dirty="0" smtClean="0"/>
              <a:t>. </a:t>
            </a:r>
          </a:p>
          <a:p>
            <a:endParaRPr lang="en-GB" sz="1000" dirty="0"/>
          </a:p>
          <a:p>
            <a:pPr marL="228600" indent="-228600">
              <a:buAutoNum type="alphaLcParenBoth"/>
            </a:pPr>
            <a:r>
              <a:rPr lang="en-GB" sz="1000" dirty="0" smtClean="0"/>
              <a:t>Impairment </a:t>
            </a:r>
            <a:r>
              <a:rPr lang="en-GB" sz="1000" dirty="0"/>
              <a:t>rates calculated as five-year cumulative impairment charges over drawn and </a:t>
            </a:r>
            <a:r>
              <a:rPr lang="en-GB" sz="1000" dirty="0" smtClean="0"/>
              <a:t>undrawn committed </a:t>
            </a:r>
            <a:r>
              <a:rPr lang="en-GB" sz="1000" dirty="0"/>
              <a:t>exposures</a:t>
            </a:r>
            <a:r>
              <a:rPr lang="en-GB" sz="1000" dirty="0" smtClean="0"/>
              <a:t>.</a:t>
            </a:r>
          </a:p>
          <a:p>
            <a:pPr marL="228600" indent="-228600">
              <a:buAutoNum type="alphaLcParenBoth"/>
            </a:pPr>
            <a:r>
              <a:rPr lang="en-GB" sz="1000" dirty="0" smtClean="0"/>
              <a:t>The </a:t>
            </a:r>
            <a:r>
              <a:rPr lang="en-GB" sz="1000" dirty="0"/>
              <a:t>yellow and blue diamonds apply probabilities of default and recovery rates observed for </a:t>
            </a:r>
            <a:r>
              <a:rPr lang="en-GB" sz="1000" dirty="0" smtClean="0"/>
              <a:t>rated corporates </a:t>
            </a:r>
            <a:r>
              <a:rPr lang="en-GB" sz="1000" dirty="0"/>
              <a:t>in 2008–12 to banks’ current exposures. These are adjusted for an expected increase </a:t>
            </a:r>
            <a:r>
              <a:rPr lang="en-GB" sz="1000" dirty="0" smtClean="0"/>
              <a:t>in impairment </a:t>
            </a:r>
            <a:r>
              <a:rPr lang="en-GB" sz="1000" dirty="0"/>
              <a:t>from a rise in Bank Rate in the stress-test scenario. The blue diamonds </a:t>
            </a:r>
            <a:r>
              <a:rPr lang="en-GB" sz="1000" dirty="0" smtClean="0"/>
              <a:t>additionally assume </a:t>
            </a:r>
            <a:r>
              <a:rPr lang="en-GB" sz="1000" dirty="0"/>
              <a:t>a 20 percentage points lower recovery rate than in the crisis to capture </a:t>
            </a:r>
            <a:r>
              <a:rPr lang="en-GB" sz="1000" dirty="0" smtClean="0"/>
              <a:t>potential additional </a:t>
            </a:r>
            <a:r>
              <a:rPr lang="en-GB" sz="1000" dirty="0"/>
              <a:t>losses from weakening investor protection on leveraged loans</a:t>
            </a:r>
            <a:r>
              <a:rPr lang="en-GB" sz="1000" dirty="0" smtClean="0"/>
              <a:t>.</a:t>
            </a:r>
          </a:p>
          <a:p>
            <a:pPr marL="228600" indent="-228600">
              <a:buAutoNum type="alphaLcParenBoth"/>
            </a:pPr>
            <a:r>
              <a:rPr lang="en-GB" sz="1000" dirty="0" smtClean="0"/>
              <a:t>Losses </a:t>
            </a:r>
            <a:r>
              <a:rPr lang="en-GB" sz="1000" dirty="0"/>
              <a:t>on UK and US large corporate lending are allocated between investment </a:t>
            </a:r>
            <a:r>
              <a:rPr lang="en-GB" sz="1000" dirty="0" smtClean="0"/>
              <a:t>and non-investment </a:t>
            </a:r>
            <a:r>
              <a:rPr lang="en-GB" sz="1000" dirty="0"/>
              <a:t>grade using UK banks’ internal credit grades.</a:t>
            </a:r>
            <a:endParaRPr lang="en-GB" sz="1000" dirty="0" smtClean="0"/>
          </a:p>
        </p:txBody>
      </p:sp>
      <p:sp>
        <p:nvSpPr>
          <p:cNvPr id="3076" name="Rectangle 1"/>
          <p:cNvSpPr>
            <a:spLocks noChangeArrowheads="1"/>
          </p:cNvSpPr>
          <p:nvPr/>
        </p:nvSpPr>
        <p:spPr bwMode="auto">
          <a:xfrm>
            <a:off x="59439" y="980728"/>
            <a:ext cx="918051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Estimated impairment rates on UK and US non-investment grade </a:t>
            </a:r>
            <a:r>
              <a:rPr lang="en-GB" sz="1800" dirty="0" smtClean="0"/>
              <a:t>large corporates </a:t>
            </a:r>
            <a:r>
              <a:rPr lang="en-GB" sz="1800" dirty="0"/>
              <a:t>held on balance </a:t>
            </a:r>
            <a:r>
              <a:rPr lang="en-GB" sz="1800" dirty="0" smtClean="0"/>
              <a:t>sheet</a:t>
            </a:r>
            <a:r>
              <a:rPr lang="en-GB" sz="1800" baseline="30000" dirty="0" smtClean="0"/>
              <a:t>(a</a:t>
            </a:r>
            <a:r>
              <a:rPr lang="en-GB" sz="1800" baseline="30000" dirty="0"/>
              <a:t>)(b)(c)</a:t>
            </a:r>
            <a:endParaRPr lang="en-GB" altLang="en-US" sz="1800" baseline="30000" dirty="0"/>
          </a:p>
        </p:txBody>
      </p:sp>
      <p:pic>
        <p:nvPicPr>
          <p:cNvPr id="7" name="Picture 2" descr="Q:\Current publications\FSR November 2018\Leveraged lending\PNGs\Chart F-1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91680" y="1707140"/>
            <a:ext cx="5349208" cy="3882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31484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26895" y="-68034"/>
            <a:ext cx="91440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F.11</a:t>
            </a:r>
            <a:r>
              <a:rPr lang="en-US" altLang="en-US" sz="2400" dirty="0" smtClean="0">
                <a:solidFill>
                  <a:srgbClr val="660066"/>
                </a:solidFill>
                <a:latin typeface="Arial" charset="0"/>
              </a:rPr>
              <a:t> </a:t>
            </a:r>
            <a:r>
              <a:rPr lang="en-GB" sz="2400" dirty="0">
                <a:solidFill>
                  <a:srgbClr val="660066"/>
                </a:solidFill>
              </a:rPr>
              <a:t>The distribution of debt among large, </a:t>
            </a:r>
            <a:r>
              <a:rPr lang="en-GB" sz="2400" dirty="0" smtClean="0">
                <a:solidFill>
                  <a:srgbClr val="660066"/>
                </a:solidFill>
              </a:rPr>
              <a:t>listed UK </a:t>
            </a:r>
            <a:r>
              <a:rPr lang="en-GB" sz="2400" dirty="0">
                <a:solidFill>
                  <a:srgbClr val="660066"/>
                </a:solidFill>
              </a:rPr>
              <a:t>companies has deteriorated, but this debt has not </a:t>
            </a:r>
            <a:r>
              <a:rPr lang="en-GB" sz="2400" dirty="0" smtClean="0">
                <a:solidFill>
                  <a:srgbClr val="660066"/>
                </a:solidFill>
              </a:rPr>
              <a:t>been provided </a:t>
            </a:r>
            <a:r>
              <a:rPr lang="en-GB" sz="2400" dirty="0">
                <a:solidFill>
                  <a:srgbClr val="660066"/>
                </a:solidFill>
              </a:rPr>
              <a:t>by major UK banks</a:t>
            </a:r>
            <a:endParaRPr lang="en-US" altLang="en-US" sz="2400" dirty="0">
              <a:solidFill>
                <a:srgbClr val="660066"/>
              </a:solidFill>
            </a:endParaRPr>
          </a:p>
        </p:txBody>
      </p:sp>
      <p:sp>
        <p:nvSpPr>
          <p:cNvPr id="28674" name="Rectangle 2"/>
          <p:cNvSpPr>
            <a:spLocks noChangeArrowheads="1"/>
          </p:cNvSpPr>
          <p:nvPr/>
        </p:nvSpPr>
        <p:spPr bwMode="auto">
          <a:xfrm>
            <a:off x="30839" y="5908872"/>
            <a:ext cx="9144000" cy="707886"/>
          </a:xfrm>
          <a:prstGeom prst="rect">
            <a:avLst/>
          </a:prstGeom>
          <a:noFill/>
          <a:ln w="9525">
            <a:noFill/>
            <a:miter lim="800000"/>
            <a:headEnd/>
            <a:tailEnd/>
          </a:ln>
          <a:effectLst/>
        </p:spPr>
        <p:txBody>
          <a:bodyPr anchor="ctr">
            <a:spAutoFit/>
          </a:bodyPr>
          <a:lstStyle/>
          <a:p>
            <a:r>
              <a:rPr lang="en-GB" sz="1000" dirty="0"/>
              <a:t>Sources: Bureau van </a:t>
            </a:r>
            <a:r>
              <a:rPr lang="en-GB" sz="1000" dirty="0" err="1"/>
              <a:t>Dijk</a:t>
            </a:r>
            <a:r>
              <a:rPr lang="en-GB" sz="1000" dirty="0"/>
              <a:t>, Global Legal Entity Identifier Foundation, Stress-testing submissions</a:t>
            </a:r>
            <a:r>
              <a:rPr lang="en-GB" sz="1000" dirty="0" smtClean="0"/>
              <a:t>, S&amp;P </a:t>
            </a:r>
            <a:r>
              <a:rPr lang="en-GB" sz="1000" dirty="0"/>
              <a:t>Global Market Intelligence and Bank calculations</a:t>
            </a:r>
            <a:r>
              <a:rPr lang="en-GB" sz="1000" dirty="0" smtClean="0"/>
              <a:t>.</a:t>
            </a:r>
          </a:p>
          <a:p>
            <a:endParaRPr lang="en-GB" sz="1000" dirty="0"/>
          </a:p>
          <a:p>
            <a:pPr marL="228600" indent="-228600">
              <a:buAutoNum type="alphaLcParenBoth"/>
            </a:pPr>
            <a:r>
              <a:rPr lang="en-GB" sz="1000" dirty="0" smtClean="0"/>
              <a:t>Top </a:t>
            </a:r>
            <a:r>
              <a:rPr lang="en-GB" sz="1000" dirty="0"/>
              <a:t>500 largest non-financial corporates by revenue outside of real estate and oil &amp; gas</a:t>
            </a:r>
            <a:r>
              <a:rPr lang="en-GB" sz="1000" dirty="0" smtClean="0"/>
              <a:t>. Bank </a:t>
            </a:r>
            <a:r>
              <a:rPr lang="en-GB" sz="1000" dirty="0"/>
              <a:t>exposures are on a drawn-balance basis</a:t>
            </a:r>
            <a:r>
              <a:rPr lang="en-GB" sz="1000" dirty="0" smtClean="0"/>
              <a:t>.</a:t>
            </a:r>
          </a:p>
          <a:p>
            <a:endParaRPr lang="en-GB" sz="1000" dirty="0" smtClean="0"/>
          </a:p>
        </p:txBody>
      </p:sp>
      <p:sp>
        <p:nvSpPr>
          <p:cNvPr id="3076" name="Rectangle 1"/>
          <p:cNvSpPr>
            <a:spLocks noChangeArrowheads="1"/>
          </p:cNvSpPr>
          <p:nvPr/>
        </p:nvSpPr>
        <p:spPr bwMode="auto">
          <a:xfrm>
            <a:off x="59439" y="1119227"/>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Distribution of net debt to EBITDA among largest, listed UK </a:t>
            </a:r>
            <a:r>
              <a:rPr lang="en-GB" sz="1800" dirty="0" smtClean="0"/>
              <a:t>firms</a:t>
            </a:r>
            <a:r>
              <a:rPr lang="en-GB" sz="1800" baseline="30000" dirty="0" smtClean="0"/>
              <a:t>(a</a:t>
            </a:r>
            <a:r>
              <a:rPr lang="en-GB" sz="1800" baseline="30000" dirty="0"/>
              <a:t>)</a:t>
            </a:r>
            <a:endParaRPr lang="en-GB" altLang="en-US" sz="1800" baseline="30000" dirty="0"/>
          </a:p>
        </p:txBody>
      </p:sp>
      <p:pic>
        <p:nvPicPr>
          <p:cNvPr id="6" name="Picture 2" descr="Q:\Current publications\FSR November 2018\Leveraged lending\PNGs\Chart F-1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75656" y="1684110"/>
            <a:ext cx="5904656" cy="37467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234284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GB" altLang="en-US" sz="7200" dirty="0" smtClean="0">
                <a:solidFill>
                  <a:srgbClr val="660066"/>
                </a:solidFill>
              </a:rPr>
              <a:t>Box 4: </a:t>
            </a:r>
            <a:r>
              <a:rPr lang="en-GB" altLang="en-US" sz="7200" dirty="0" smtClean="0">
                <a:solidFill>
                  <a:srgbClr val="660066"/>
                </a:solidFill>
              </a:rPr>
              <a:t>Comparing the leveraged lending and US subprime mortgage markets</a:t>
            </a:r>
            <a:endParaRPr lang="en-GB" sz="7200" dirty="0">
              <a:solidFill>
                <a:srgbClr val="660066"/>
              </a:solidFill>
            </a:endParaRPr>
          </a:p>
        </p:txBody>
      </p:sp>
    </p:spTree>
    <p:extLst>
      <p:ext uri="{BB962C8B-B14F-4D97-AF65-F5344CB8AC3E}">
        <p14:creationId xmlns:p14="http://schemas.microsoft.com/office/powerpoint/2010/main" val="7282276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57150" y="0"/>
            <a:ext cx="91440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A</a:t>
            </a:r>
            <a:r>
              <a:rPr lang="en-US" altLang="en-US" sz="2400" dirty="0" smtClean="0">
                <a:solidFill>
                  <a:srgbClr val="660066"/>
                </a:solidFill>
                <a:latin typeface="Arial" charset="0"/>
              </a:rPr>
              <a:t> </a:t>
            </a:r>
            <a:r>
              <a:rPr lang="en-GB" sz="2400" dirty="0">
                <a:solidFill>
                  <a:srgbClr val="660066"/>
                </a:solidFill>
              </a:rPr>
              <a:t>The adjusted stock of leveraged loans in 2018 is </a:t>
            </a:r>
            <a:r>
              <a:rPr lang="en-GB" sz="2400" dirty="0" smtClean="0">
                <a:solidFill>
                  <a:srgbClr val="660066"/>
                </a:solidFill>
              </a:rPr>
              <a:t>larger than </a:t>
            </a:r>
            <a:r>
              <a:rPr lang="en-GB" sz="2400" dirty="0">
                <a:solidFill>
                  <a:srgbClr val="660066"/>
                </a:solidFill>
              </a:rPr>
              <a:t>the stock of US subprime mortgages in 2006; </a:t>
            </a:r>
            <a:r>
              <a:rPr lang="en-GB" sz="2400" dirty="0" smtClean="0">
                <a:solidFill>
                  <a:srgbClr val="660066"/>
                </a:solidFill>
              </a:rPr>
              <a:t>but compared </a:t>
            </a:r>
            <a:r>
              <a:rPr lang="en-GB" sz="2400" dirty="0">
                <a:solidFill>
                  <a:srgbClr val="660066"/>
                </a:solidFill>
              </a:rPr>
              <a:t>to their relevant overall markets they are similar</a:t>
            </a:r>
            <a:endParaRPr lang="en-US" altLang="en-US" sz="2400" dirty="0">
              <a:solidFill>
                <a:srgbClr val="660066"/>
              </a:solidFill>
            </a:endParaRPr>
          </a:p>
        </p:txBody>
      </p:sp>
      <p:sp>
        <p:nvSpPr>
          <p:cNvPr id="28674" name="Rectangle 2"/>
          <p:cNvSpPr>
            <a:spLocks noChangeArrowheads="1"/>
          </p:cNvSpPr>
          <p:nvPr/>
        </p:nvSpPr>
        <p:spPr bwMode="auto">
          <a:xfrm>
            <a:off x="57150" y="5226784"/>
            <a:ext cx="9144000" cy="1631216"/>
          </a:xfrm>
          <a:prstGeom prst="rect">
            <a:avLst/>
          </a:prstGeom>
          <a:noFill/>
          <a:ln w="9525">
            <a:noFill/>
            <a:miter lim="800000"/>
            <a:headEnd/>
            <a:tailEnd/>
          </a:ln>
          <a:effectLst/>
        </p:spPr>
        <p:txBody>
          <a:bodyPr anchor="ctr">
            <a:spAutoFit/>
          </a:bodyPr>
          <a:lstStyle/>
          <a:p>
            <a:r>
              <a:rPr lang="en-GB" sz="1000" dirty="0" smtClean="0"/>
              <a:t>Sources</a:t>
            </a:r>
            <a:r>
              <a:rPr lang="en-GB" sz="1000" dirty="0"/>
              <a:t>: Association of British Insurers, Bank of England, Bloomberg Finance L.P., Cass Commercial Real Estate Lending survey, </a:t>
            </a:r>
            <a:r>
              <a:rPr lang="en-GB" sz="1000" dirty="0" err="1"/>
              <a:t>Datastream</a:t>
            </a:r>
            <a:r>
              <a:rPr lang="en-GB" sz="1000" dirty="0"/>
              <a:t> from </a:t>
            </a:r>
            <a:r>
              <a:rPr lang="en-GB" sz="1000" dirty="0" err="1"/>
              <a:t>Refinitiv</a:t>
            </a:r>
            <a:r>
              <a:rPr lang="en-GB" sz="1000" dirty="0"/>
              <a:t>, Deals Business Intelligence from </a:t>
            </a:r>
            <a:r>
              <a:rPr lang="en-GB" sz="1000" dirty="0" err="1"/>
              <a:t>Refinitiv</a:t>
            </a:r>
            <a:r>
              <a:rPr lang="en-GB" sz="1000" dirty="0"/>
              <a:t>, Deloitte, ECB, Federal Reserve Bank of New York, Federal Reserve Board, ‘Financial Accounts of the United States’, LCD, an offering of S&amp;P Global Market Intelligence, London Stock Exchange, New York Fed Consumer Credit Panel, ONS, Pinto, E (2010), ‘</a:t>
            </a:r>
            <a:r>
              <a:rPr lang="en-GB" sz="1000" u="sng" dirty="0"/>
              <a:t>Sizing total exposure to subprime and Alt-A loans in US first mortgage market as of 6.30.08</a:t>
            </a:r>
            <a:r>
              <a:rPr lang="en-GB" sz="1000" dirty="0"/>
              <a:t>’, </a:t>
            </a:r>
            <a:r>
              <a:rPr lang="en-GB" sz="1000" i="1" dirty="0"/>
              <a:t>Memorandum for Financial Crisis Inquiry Commission</a:t>
            </a:r>
            <a:r>
              <a:rPr lang="en-GB" sz="1000" dirty="0"/>
              <a:t>, </a:t>
            </a:r>
            <a:r>
              <a:rPr lang="en-GB" sz="1000" dirty="0" err="1"/>
              <a:t>Preqin</a:t>
            </a:r>
            <a:r>
              <a:rPr lang="en-GB" sz="1000" dirty="0"/>
              <a:t>, US Bureau of Economic Analysis and Bank calculations. </a:t>
            </a:r>
            <a:endParaRPr lang="en-GB" sz="1000" dirty="0" smtClean="0"/>
          </a:p>
          <a:p>
            <a:endParaRPr lang="en-GB" sz="1000" dirty="0"/>
          </a:p>
          <a:p>
            <a:pPr marL="228600" indent="-228600">
              <a:buAutoNum type="alphaLcParenBoth"/>
            </a:pPr>
            <a:r>
              <a:rPr lang="en-GB" sz="1000" dirty="0" smtClean="0"/>
              <a:t>Given </a:t>
            </a:r>
            <a:r>
              <a:rPr lang="en-GB" sz="1000" dirty="0"/>
              <a:t>the lack of consistent definition of leveraged lending, there is uncertainty over the total stock of outstanding leveraged loans. The commonly cited S&amp;P index captures liquid, institutional loans. In this chart this estimate of the total stock is based on Bloomberg’s definition of leveraged loans. Relative to other estimates, it is more likely to cover smaller, middle-market deals and loans that are less widely syndicated. This estimate excludes the value of drawn and undrawn revolving credit facilities. </a:t>
            </a:r>
            <a:endParaRPr lang="en-GB" sz="1000" dirty="0" smtClean="0"/>
          </a:p>
          <a:p>
            <a:pPr marL="228600" indent="-228600">
              <a:buAutoNum type="alphaLcParenBoth"/>
            </a:pPr>
            <a:r>
              <a:rPr lang="en-GB" sz="1000" dirty="0" smtClean="0"/>
              <a:t>Leveraged </a:t>
            </a:r>
            <a:r>
              <a:rPr lang="en-GB" sz="1000" dirty="0"/>
              <a:t>loans as a share of total corporate credit in US, UK and </a:t>
            </a:r>
            <a:r>
              <a:rPr lang="en-GB" sz="1000" dirty="0" err="1"/>
              <a:t>eurozone</a:t>
            </a:r>
            <a:r>
              <a:rPr lang="en-GB" sz="1000" dirty="0"/>
              <a:t>.</a:t>
            </a:r>
            <a:endParaRPr lang="en-GB" sz="1000" dirty="0" smtClean="0"/>
          </a:p>
        </p:txBody>
      </p:sp>
      <p:sp>
        <p:nvSpPr>
          <p:cNvPr id="3076" name="Rectangle 1"/>
          <p:cNvSpPr>
            <a:spLocks noChangeArrowheads="1"/>
          </p:cNvSpPr>
          <p:nvPr/>
        </p:nvSpPr>
        <p:spPr bwMode="auto">
          <a:xfrm>
            <a:off x="57150" y="1191235"/>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smtClean="0"/>
              <a:t>Outstanding </a:t>
            </a:r>
            <a:r>
              <a:rPr lang="en-GB" sz="1800" dirty="0"/>
              <a:t>stock of US subprime mortgages (2006) and global leveraged loans (2018</a:t>
            </a:r>
            <a:r>
              <a:rPr lang="en-GB" sz="1800" dirty="0" smtClean="0"/>
              <a:t>)</a:t>
            </a:r>
            <a:r>
              <a:rPr lang="en-GB" sz="1800" baseline="30000" dirty="0" smtClean="0"/>
              <a:t>(</a:t>
            </a:r>
            <a:r>
              <a:rPr lang="en-GB" sz="1800" baseline="30000" dirty="0"/>
              <a:t>a)</a:t>
            </a:r>
            <a:r>
              <a:rPr lang="en-GB" sz="1800" dirty="0"/>
              <a:t> </a:t>
            </a:r>
            <a:endParaRPr lang="en-GB" altLang="en-US" sz="1800" baseline="30000" dirty="0"/>
          </a:p>
        </p:txBody>
      </p:sp>
      <p:pic>
        <p:nvPicPr>
          <p:cNvPr id="1026" name="Picture 2" descr="N:\SHARED\FSR\PNGs\Internet PNG and PDFs\6 - Leveraged lending - inc Leveraged loans box\Chart A - Leveraged lending Box.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86164" y="1560567"/>
            <a:ext cx="5860923" cy="3596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861916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57150" y="184666"/>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Table 1</a:t>
            </a:r>
            <a:r>
              <a:rPr lang="en-US" altLang="en-US" sz="2400" dirty="0" smtClean="0">
                <a:solidFill>
                  <a:srgbClr val="660066"/>
                </a:solidFill>
                <a:latin typeface="Arial" charset="0"/>
              </a:rPr>
              <a:t> </a:t>
            </a:r>
            <a:r>
              <a:rPr lang="en-GB" sz="2400" dirty="0"/>
              <a:t>Comparison between the markets for US </a:t>
            </a:r>
            <a:r>
              <a:rPr lang="en-GB" sz="2400" dirty="0" smtClean="0"/>
              <a:t>subprime mortgages</a:t>
            </a:r>
            <a:r>
              <a:rPr lang="en-GB" sz="2400" dirty="0"/>
              <a:t>, global leveraged loans and their </a:t>
            </a:r>
            <a:r>
              <a:rPr lang="en-GB" sz="2400" dirty="0" smtClean="0"/>
              <a:t>respective securitisations</a:t>
            </a:r>
            <a:endParaRPr lang="en-US" altLang="en-US" sz="2400" dirty="0"/>
          </a:p>
        </p:txBody>
      </p:sp>
      <p:sp>
        <p:nvSpPr>
          <p:cNvPr id="28674" name="Rectangle 2"/>
          <p:cNvSpPr>
            <a:spLocks noChangeArrowheads="1"/>
          </p:cNvSpPr>
          <p:nvPr/>
        </p:nvSpPr>
        <p:spPr bwMode="auto">
          <a:xfrm>
            <a:off x="57150" y="5226783"/>
            <a:ext cx="9144000" cy="1631216"/>
          </a:xfrm>
          <a:prstGeom prst="rect">
            <a:avLst/>
          </a:prstGeom>
          <a:noFill/>
          <a:ln w="9525">
            <a:noFill/>
            <a:miter lim="800000"/>
            <a:headEnd/>
            <a:tailEnd/>
          </a:ln>
          <a:effectLst/>
        </p:spPr>
        <p:txBody>
          <a:bodyPr anchor="ctr">
            <a:spAutoFit/>
          </a:bodyPr>
          <a:lstStyle/>
          <a:p>
            <a:r>
              <a:rPr lang="en-GB" sz="1000" dirty="0"/>
              <a:t>Sources: Association of British Insurers, Bank of England, Bloomberg Finance L.P., Cass Commercial Real Estate Lending survey, </a:t>
            </a:r>
            <a:r>
              <a:rPr lang="en-GB" sz="1000" dirty="0" err="1"/>
              <a:t>Datastream</a:t>
            </a:r>
            <a:r>
              <a:rPr lang="en-GB" sz="1000" dirty="0"/>
              <a:t> from </a:t>
            </a:r>
            <a:r>
              <a:rPr lang="en-GB" sz="1000" dirty="0" err="1"/>
              <a:t>Refinitiv</a:t>
            </a:r>
            <a:r>
              <a:rPr lang="en-GB" sz="1000" dirty="0"/>
              <a:t>, Deals Business Intelligence from </a:t>
            </a:r>
            <a:r>
              <a:rPr lang="en-GB" sz="1000" dirty="0" err="1"/>
              <a:t>Refinitiv</a:t>
            </a:r>
            <a:r>
              <a:rPr lang="en-GB" sz="1000" dirty="0"/>
              <a:t>, Deloitte, Deutsche Bank, ECB, Federal Reserve Bank of Chicago, Federal Reserve Bank of New York, Federal Reserve Board, ‘Financial Accounts of the United States’, International Monetary Fund, Krishnamurthy, A, Nagel, S and </a:t>
            </a:r>
            <a:r>
              <a:rPr lang="en-GB" sz="1000" dirty="0" err="1"/>
              <a:t>Orlov</a:t>
            </a:r>
            <a:r>
              <a:rPr lang="en-GB" sz="1000" dirty="0"/>
              <a:t>, D (2014), ‘</a:t>
            </a:r>
            <a:r>
              <a:rPr lang="en-GB" sz="1000" u="sng" dirty="0"/>
              <a:t>Sizing up repo</a:t>
            </a:r>
            <a:r>
              <a:rPr lang="en-GB" sz="1000" dirty="0"/>
              <a:t>’, </a:t>
            </a:r>
            <a:r>
              <a:rPr lang="en-GB" sz="1000" i="1" dirty="0"/>
              <a:t>The Journal of Finance</a:t>
            </a:r>
            <a:r>
              <a:rPr lang="en-GB" sz="1000" dirty="0"/>
              <a:t>, LCD, an offering of S&amp;P Global Market Intelligence, London Stock Exchange, New York Fed Consumer Credit Panel, ONS, Pinto, E (2010), ‘</a:t>
            </a:r>
            <a:r>
              <a:rPr lang="en-GB" sz="1000" u="sng" dirty="0"/>
              <a:t>Sizing total exposure to subprime and Alt-A loans in US first mortgage market as of 6.30.08</a:t>
            </a:r>
            <a:r>
              <a:rPr lang="en-GB" sz="1000" dirty="0"/>
              <a:t>’, </a:t>
            </a:r>
            <a:r>
              <a:rPr lang="en-GB" sz="1000" i="1" dirty="0"/>
              <a:t>Memorandum for Financial Crisis Inquiry Commission</a:t>
            </a:r>
            <a:r>
              <a:rPr lang="en-GB" sz="1000" dirty="0"/>
              <a:t>, </a:t>
            </a:r>
            <a:r>
              <a:rPr lang="en-GB" sz="1000" dirty="0" err="1"/>
              <a:t>Preqin</a:t>
            </a:r>
            <a:r>
              <a:rPr lang="en-GB" sz="1000" dirty="0"/>
              <a:t>, S&amp;P Global Ratings, US Bureau of Economic Analysis and Bank calculations. </a:t>
            </a:r>
            <a:endParaRPr lang="en-GB" sz="1000" dirty="0" smtClean="0"/>
          </a:p>
          <a:p>
            <a:endParaRPr lang="en-GB" sz="1000" dirty="0"/>
          </a:p>
          <a:p>
            <a:pPr marL="228600" indent="-228600">
              <a:buAutoNum type="alphaLcParenBoth"/>
            </a:pPr>
            <a:r>
              <a:rPr lang="en-GB" sz="1000" dirty="0" smtClean="0"/>
              <a:t>Excludes </a:t>
            </a:r>
            <a:r>
              <a:rPr lang="en-GB" sz="1000" dirty="0"/>
              <a:t>revolving credit facilities, but including amortising term loans. </a:t>
            </a:r>
            <a:endParaRPr lang="en-GB" sz="1000" dirty="0" smtClean="0"/>
          </a:p>
          <a:p>
            <a:pPr marL="228600" indent="-228600">
              <a:buAutoNum type="alphaLcParenBoth"/>
            </a:pPr>
            <a:r>
              <a:rPr lang="en-GB" sz="1000" dirty="0" smtClean="0"/>
              <a:t>The </a:t>
            </a:r>
            <a:r>
              <a:rPr lang="en-GB" sz="1000" dirty="0"/>
              <a:t>share of exposures retained by banks in total. </a:t>
            </a:r>
            <a:endParaRPr lang="en-GB" sz="1000" dirty="0" smtClean="0"/>
          </a:p>
          <a:p>
            <a:pPr marL="228600" indent="-228600">
              <a:buAutoNum type="alphaLcParenBoth"/>
            </a:pPr>
            <a:r>
              <a:rPr lang="en-GB" sz="1000" dirty="0" smtClean="0"/>
              <a:t>Refers </a:t>
            </a:r>
            <a:r>
              <a:rPr lang="en-GB" sz="1000" dirty="0"/>
              <a:t>to 2007, estimated by Pinto (2008), </a:t>
            </a:r>
            <a:r>
              <a:rPr lang="en-GB" sz="1000" i="1" dirty="0"/>
              <a:t>ibid</a:t>
            </a:r>
            <a:r>
              <a:rPr lang="en-GB" sz="1000" dirty="0"/>
              <a:t>. </a:t>
            </a:r>
            <a:endParaRPr lang="en-GB" sz="1000" dirty="0" smtClean="0"/>
          </a:p>
          <a:p>
            <a:pPr marL="228600" indent="-228600">
              <a:buAutoNum type="alphaLcParenBoth"/>
            </a:pPr>
            <a:r>
              <a:rPr lang="en-GB" sz="1000" dirty="0" smtClean="0"/>
              <a:t>Refers </a:t>
            </a:r>
            <a:r>
              <a:rPr lang="en-GB" sz="1000" dirty="0"/>
              <a:t>to 2007, US securitisation market as a whole. </a:t>
            </a:r>
            <a:endParaRPr lang="en-GB" sz="1000" dirty="0" smtClean="0"/>
          </a:p>
        </p:txBody>
      </p:sp>
      <p:pic>
        <p:nvPicPr>
          <p:cNvPr id="2050" name="Picture 2" descr="N:\SHARED\FSR\PNGs\Internet PNG and PDFs\6 - Leveraged lending - inc Leveraged loans box\Table 1 - Leveraged lending Box.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9752" y="989336"/>
            <a:ext cx="3528392" cy="39260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1159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0" y="118373"/>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F.1</a:t>
            </a:r>
            <a:r>
              <a:rPr lang="en-US" altLang="en-US" sz="2400" dirty="0" smtClean="0">
                <a:solidFill>
                  <a:srgbClr val="660066"/>
                </a:solidFill>
                <a:latin typeface="Arial" charset="0"/>
              </a:rPr>
              <a:t> </a:t>
            </a:r>
            <a:r>
              <a:rPr lang="en-GB" sz="2400" dirty="0">
                <a:solidFill>
                  <a:srgbClr val="660066"/>
                </a:solidFill>
              </a:rPr>
              <a:t>Leveraged loan issuance has reached pre-crisis levels</a:t>
            </a:r>
            <a:endParaRPr lang="en-US" altLang="en-US" sz="2400" dirty="0">
              <a:solidFill>
                <a:srgbClr val="660066"/>
              </a:solidFill>
            </a:endParaRPr>
          </a:p>
        </p:txBody>
      </p:sp>
      <p:sp>
        <p:nvSpPr>
          <p:cNvPr id="28674" name="Rectangle 2"/>
          <p:cNvSpPr>
            <a:spLocks noChangeArrowheads="1"/>
          </p:cNvSpPr>
          <p:nvPr/>
        </p:nvSpPr>
        <p:spPr bwMode="auto">
          <a:xfrm>
            <a:off x="57150" y="5688128"/>
            <a:ext cx="9144000" cy="861774"/>
          </a:xfrm>
          <a:prstGeom prst="rect">
            <a:avLst/>
          </a:prstGeom>
          <a:noFill/>
          <a:ln w="9525">
            <a:noFill/>
            <a:miter lim="800000"/>
            <a:headEnd/>
            <a:tailEnd/>
          </a:ln>
          <a:effectLst/>
        </p:spPr>
        <p:txBody>
          <a:bodyPr anchor="ctr">
            <a:spAutoFit/>
          </a:bodyPr>
          <a:lstStyle/>
          <a:p>
            <a:r>
              <a:rPr lang="en-GB" sz="1000" dirty="0"/>
              <a:t>Sources: LCD, an offering of S&amp;P Global Market Intelligence and Bank calculations</a:t>
            </a:r>
            <a:r>
              <a:rPr lang="en-GB" sz="1000" dirty="0" smtClean="0"/>
              <a:t>.</a:t>
            </a:r>
          </a:p>
          <a:p>
            <a:endParaRPr lang="en-GB" sz="1000" dirty="0"/>
          </a:p>
          <a:p>
            <a:pPr marL="228600" indent="-228600">
              <a:buAutoNum type="alphaLcParenBoth"/>
            </a:pPr>
            <a:r>
              <a:rPr lang="en-GB" sz="1000" dirty="0" smtClean="0"/>
              <a:t>Based </a:t>
            </a:r>
            <a:r>
              <a:rPr lang="en-GB" sz="1000" dirty="0"/>
              <a:t>on leveraged loan transactions tracked by LCD, covering both institutional and </a:t>
            </a:r>
            <a:r>
              <a:rPr lang="en-GB" sz="1000" dirty="0" smtClean="0"/>
              <a:t>pro-rata facilities </a:t>
            </a:r>
            <a:r>
              <a:rPr lang="en-GB" sz="1000" dirty="0"/>
              <a:t>(including amortising term loans and revolving credit facilities). It excludes </a:t>
            </a:r>
            <a:r>
              <a:rPr lang="en-GB" sz="1000" dirty="0" smtClean="0"/>
              <a:t>private bilateral </a:t>
            </a:r>
            <a:r>
              <a:rPr lang="en-GB" sz="1000" dirty="0"/>
              <a:t>deals and facilities that are not syndicated</a:t>
            </a:r>
            <a:r>
              <a:rPr lang="en-GB" sz="1000" dirty="0" smtClean="0"/>
              <a:t>.</a:t>
            </a:r>
          </a:p>
          <a:p>
            <a:pPr marL="228600" indent="-228600">
              <a:buAutoNum type="alphaLcParenBoth"/>
            </a:pPr>
            <a:r>
              <a:rPr lang="en-GB" sz="1000" dirty="0" smtClean="0"/>
              <a:t>Gross </a:t>
            </a:r>
            <a:r>
              <a:rPr lang="en-GB" sz="1000" dirty="0"/>
              <a:t>issuance refers to total issuance, including for refinancing purposes. It does not </a:t>
            </a:r>
            <a:r>
              <a:rPr lang="en-GB" sz="1000" dirty="0" smtClean="0"/>
              <a:t>subtract repayments </a:t>
            </a:r>
            <a:r>
              <a:rPr lang="en-GB" sz="1000" dirty="0"/>
              <a:t>of outstanding loans.</a:t>
            </a:r>
            <a:r>
              <a:rPr lang="en-GB" sz="1000" dirty="0" smtClean="0"/>
              <a:t>. </a:t>
            </a:r>
          </a:p>
        </p:txBody>
      </p:sp>
      <p:sp>
        <p:nvSpPr>
          <p:cNvPr id="3076" name="Rectangle 1"/>
          <p:cNvSpPr>
            <a:spLocks noChangeArrowheads="1"/>
          </p:cNvSpPr>
          <p:nvPr/>
        </p:nvSpPr>
        <p:spPr bwMode="auto">
          <a:xfrm>
            <a:off x="0" y="611396"/>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Twelve-month rolling global and UK gross issuance of leveraged </a:t>
            </a:r>
            <a:r>
              <a:rPr lang="en-GB" sz="1800" dirty="0" smtClean="0"/>
              <a:t>loans</a:t>
            </a:r>
            <a:r>
              <a:rPr lang="en-GB" sz="1800" baseline="30000" dirty="0" smtClean="0"/>
              <a:t>(a</a:t>
            </a:r>
            <a:r>
              <a:rPr lang="en-GB" sz="1800" baseline="30000" dirty="0"/>
              <a:t>)(b)</a:t>
            </a:r>
            <a:endParaRPr lang="en-GB" altLang="en-US" sz="1800" baseline="30000" dirty="0"/>
          </a:p>
        </p:txBody>
      </p:sp>
      <p:pic>
        <p:nvPicPr>
          <p:cNvPr id="6" name="Picture 2" descr="Q:\Current publications\FSR November 2018\Leveraged lending\PNGs\Chart F-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4213" y="1072336"/>
            <a:ext cx="7247022" cy="40128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68717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0" y="-66293"/>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F.2</a:t>
            </a:r>
            <a:r>
              <a:rPr lang="en-US" altLang="en-US" sz="2400" dirty="0" smtClean="0">
                <a:solidFill>
                  <a:srgbClr val="660066"/>
                </a:solidFill>
                <a:latin typeface="Arial" charset="0"/>
              </a:rPr>
              <a:t> </a:t>
            </a:r>
            <a:r>
              <a:rPr lang="en-GB" sz="2400" dirty="0">
                <a:solidFill>
                  <a:srgbClr val="660066"/>
                </a:solidFill>
              </a:rPr>
              <a:t>Most of the proceeds have been used for </a:t>
            </a:r>
            <a:r>
              <a:rPr lang="en-GB" sz="2400" dirty="0" smtClean="0">
                <a:solidFill>
                  <a:srgbClr val="660066"/>
                </a:solidFill>
              </a:rPr>
              <a:t>purposes other </a:t>
            </a:r>
            <a:r>
              <a:rPr lang="en-GB" sz="2400" dirty="0">
                <a:solidFill>
                  <a:srgbClr val="660066"/>
                </a:solidFill>
              </a:rPr>
              <a:t>than to fund investment</a:t>
            </a:r>
            <a:endParaRPr lang="en-US" altLang="en-US" sz="2400" dirty="0">
              <a:solidFill>
                <a:srgbClr val="660066"/>
              </a:solidFill>
            </a:endParaRPr>
          </a:p>
        </p:txBody>
      </p:sp>
      <p:sp>
        <p:nvSpPr>
          <p:cNvPr id="28674" name="Rectangle 2"/>
          <p:cNvSpPr>
            <a:spLocks noChangeArrowheads="1"/>
          </p:cNvSpPr>
          <p:nvPr/>
        </p:nvSpPr>
        <p:spPr bwMode="auto">
          <a:xfrm>
            <a:off x="57150" y="5765070"/>
            <a:ext cx="9144000" cy="707886"/>
          </a:xfrm>
          <a:prstGeom prst="rect">
            <a:avLst/>
          </a:prstGeom>
          <a:noFill/>
          <a:ln w="9525">
            <a:noFill/>
            <a:miter lim="800000"/>
            <a:headEnd/>
            <a:tailEnd/>
          </a:ln>
          <a:effectLst/>
        </p:spPr>
        <p:txBody>
          <a:bodyPr anchor="ctr">
            <a:spAutoFit/>
          </a:bodyPr>
          <a:lstStyle/>
          <a:p>
            <a:r>
              <a:rPr lang="en-GB" sz="1000" dirty="0"/>
              <a:t>Sources: LCD, an offering of S&amp;P Global Market Intelligence and Bank calculations</a:t>
            </a:r>
            <a:r>
              <a:rPr lang="en-GB" sz="1000" dirty="0" smtClean="0"/>
              <a:t>.</a:t>
            </a:r>
          </a:p>
          <a:p>
            <a:endParaRPr lang="en-GB" sz="1000" dirty="0"/>
          </a:p>
          <a:p>
            <a:pPr marL="228600" indent="-228600">
              <a:buAutoNum type="alphaLcParenBoth"/>
            </a:pPr>
            <a:r>
              <a:rPr lang="en-GB" sz="1000" dirty="0" smtClean="0"/>
              <a:t>Annual </a:t>
            </a:r>
            <a:r>
              <a:rPr lang="en-GB" sz="1000" dirty="0"/>
              <a:t>gross issuance of leveraged loans split by deal purpose</a:t>
            </a:r>
            <a:r>
              <a:rPr lang="en-GB" sz="1000" dirty="0" smtClean="0"/>
              <a:t>.</a:t>
            </a:r>
          </a:p>
          <a:p>
            <a:pPr marL="228600" indent="-228600">
              <a:buAutoNum type="alphaLcParenBoth"/>
            </a:pPr>
            <a:r>
              <a:rPr lang="en-GB" sz="1000" dirty="0" smtClean="0"/>
              <a:t>‘</a:t>
            </a:r>
            <a:r>
              <a:rPr lang="en-GB" sz="1000" dirty="0"/>
              <a:t>Other’ includes general corporate purpose, capital expenditure and bankruptcy-related finance.</a:t>
            </a:r>
            <a:endParaRPr lang="en-GB" sz="1000" dirty="0" smtClean="0"/>
          </a:p>
        </p:txBody>
      </p:sp>
      <p:sp>
        <p:nvSpPr>
          <p:cNvPr id="3076" name="Rectangle 1"/>
          <p:cNvSpPr>
            <a:spLocks noChangeArrowheads="1"/>
          </p:cNvSpPr>
          <p:nvPr/>
        </p:nvSpPr>
        <p:spPr bwMode="auto">
          <a:xfrm>
            <a:off x="0" y="611396"/>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Purpose of leveraged loan issuance </a:t>
            </a:r>
            <a:r>
              <a:rPr lang="en-GB" sz="1800" dirty="0" smtClean="0"/>
              <a:t>globally</a:t>
            </a:r>
            <a:r>
              <a:rPr lang="en-GB" sz="1800" baseline="30000" dirty="0" smtClean="0"/>
              <a:t>(a</a:t>
            </a:r>
            <a:r>
              <a:rPr lang="en-GB" sz="1800" baseline="30000" dirty="0"/>
              <a:t>)</a:t>
            </a:r>
            <a:endParaRPr lang="en-GB" altLang="en-US" sz="1800" baseline="30000" dirty="0"/>
          </a:p>
        </p:txBody>
      </p:sp>
      <p:pic>
        <p:nvPicPr>
          <p:cNvPr id="7" name="Picture 2" descr="Q:\Current publications\FSR November 2018\Leveraged lending\PNGs\Chart F-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7623" y="1124744"/>
            <a:ext cx="5976019" cy="41349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64528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0" y="-66293"/>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F.3</a:t>
            </a:r>
            <a:r>
              <a:rPr lang="en-US" altLang="en-US" sz="2400" dirty="0" smtClean="0">
                <a:solidFill>
                  <a:srgbClr val="660066"/>
                </a:solidFill>
                <a:latin typeface="Arial" charset="0"/>
              </a:rPr>
              <a:t> </a:t>
            </a:r>
            <a:r>
              <a:rPr lang="en-GB" sz="2400" dirty="0">
                <a:solidFill>
                  <a:srgbClr val="660066"/>
                </a:solidFill>
              </a:rPr>
              <a:t>The share of covenant-</a:t>
            </a:r>
            <a:r>
              <a:rPr lang="en-GB" sz="2400" dirty="0" err="1">
                <a:solidFill>
                  <a:srgbClr val="660066"/>
                </a:solidFill>
              </a:rPr>
              <a:t>lite</a:t>
            </a:r>
            <a:r>
              <a:rPr lang="en-GB" sz="2400" dirty="0">
                <a:solidFill>
                  <a:srgbClr val="660066"/>
                </a:solidFill>
              </a:rPr>
              <a:t> leveraged loan issuance </a:t>
            </a:r>
            <a:r>
              <a:rPr lang="en-GB" sz="2400" dirty="0" smtClean="0">
                <a:solidFill>
                  <a:srgbClr val="660066"/>
                </a:solidFill>
              </a:rPr>
              <a:t>has reached </a:t>
            </a:r>
            <a:r>
              <a:rPr lang="en-GB" sz="2400" dirty="0">
                <a:solidFill>
                  <a:srgbClr val="660066"/>
                </a:solidFill>
              </a:rPr>
              <a:t>record highs</a:t>
            </a:r>
            <a:endParaRPr lang="en-US" altLang="en-US" sz="2400" dirty="0">
              <a:solidFill>
                <a:srgbClr val="660066"/>
              </a:solidFill>
            </a:endParaRPr>
          </a:p>
        </p:txBody>
      </p:sp>
      <p:sp>
        <p:nvSpPr>
          <p:cNvPr id="28674" name="Rectangle 2"/>
          <p:cNvSpPr>
            <a:spLocks noChangeArrowheads="1"/>
          </p:cNvSpPr>
          <p:nvPr/>
        </p:nvSpPr>
        <p:spPr bwMode="auto">
          <a:xfrm>
            <a:off x="57150" y="5995902"/>
            <a:ext cx="9144000" cy="246221"/>
          </a:xfrm>
          <a:prstGeom prst="rect">
            <a:avLst/>
          </a:prstGeom>
          <a:noFill/>
          <a:ln w="9525">
            <a:noFill/>
            <a:miter lim="800000"/>
            <a:headEnd/>
            <a:tailEnd/>
          </a:ln>
          <a:effectLst/>
        </p:spPr>
        <p:txBody>
          <a:bodyPr anchor="ctr">
            <a:spAutoFit/>
          </a:bodyPr>
          <a:lstStyle/>
          <a:p>
            <a:r>
              <a:rPr lang="en-GB" sz="1000" dirty="0"/>
              <a:t>Sources: LCD, an offering of S&amp;P Global Market Intelligence and Bank calculations.</a:t>
            </a:r>
            <a:endParaRPr lang="en-GB" sz="1000" dirty="0" smtClean="0"/>
          </a:p>
        </p:txBody>
      </p:sp>
      <p:sp>
        <p:nvSpPr>
          <p:cNvPr id="3076" name="Rectangle 1"/>
          <p:cNvSpPr>
            <a:spLocks noChangeArrowheads="1"/>
          </p:cNvSpPr>
          <p:nvPr/>
        </p:nvSpPr>
        <p:spPr bwMode="auto">
          <a:xfrm>
            <a:off x="38893" y="611396"/>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Share of covenant-</a:t>
            </a:r>
            <a:r>
              <a:rPr lang="en-GB" sz="1800" dirty="0" err="1"/>
              <a:t>lite</a:t>
            </a:r>
            <a:r>
              <a:rPr lang="en-GB" sz="1800" dirty="0"/>
              <a:t> leveraged loan issuance globally and in the UK</a:t>
            </a:r>
            <a:endParaRPr lang="en-GB" altLang="en-US" sz="1800" baseline="30000" dirty="0"/>
          </a:p>
        </p:txBody>
      </p:sp>
      <p:pic>
        <p:nvPicPr>
          <p:cNvPr id="6" name="Picture 2" descr="Q:\Current publications\FSR November 2018\Leveraged lending\PNGs\Chart F-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2380" y="1052513"/>
            <a:ext cx="7077713" cy="4104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22205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0" y="-66293"/>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F.4</a:t>
            </a:r>
            <a:r>
              <a:rPr lang="en-US" altLang="en-US" sz="2400" dirty="0" smtClean="0">
                <a:solidFill>
                  <a:srgbClr val="660066"/>
                </a:solidFill>
                <a:latin typeface="Arial" charset="0"/>
              </a:rPr>
              <a:t> </a:t>
            </a:r>
            <a:r>
              <a:rPr lang="en-GB" sz="2400" dirty="0">
                <a:solidFill>
                  <a:srgbClr val="660066"/>
                </a:solidFill>
              </a:rPr>
              <a:t>The average leverage of issuers has reached </a:t>
            </a:r>
            <a:r>
              <a:rPr lang="en-GB" sz="2400" dirty="0" smtClean="0">
                <a:solidFill>
                  <a:srgbClr val="660066"/>
                </a:solidFill>
              </a:rPr>
              <a:t>pre-crisis levels </a:t>
            </a:r>
            <a:r>
              <a:rPr lang="en-GB" sz="2400" dirty="0">
                <a:solidFill>
                  <a:srgbClr val="660066"/>
                </a:solidFill>
              </a:rPr>
              <a:t>and could be even higher than reported</a:t>
            </a:r>
            <a:endParaRPr lang="en-US" altLang="en-US" sz="2400" dirty="0">
              <a:solidFill>
                <a:srgbClr val="660066"/>
              </a:solidFill>
            </a:endParaRPr>
          </a:p>
        </p:txBody>
      </p:sp>
      <p:sp>
        <p:nvSpPr>
          <p:cNvPr id="28674" name="Rectangle 2"/>
          <p:cNvSpPr>
            <a:spLocks noChangeArrowheads="1"/>
          </p:cNvSpPr>
          <p:nvPr/>
        </p:nvSpPr>
        <p:spPr bwMode="auto">
          <a:xfrm>
            <a:off x="57150" y="5688124"/>
            <a:ext cx="9144000" cy="861774"/>
          </a:xfrm>
          <a:prstGeom prst="rect">
            <a:avLst/>
          </a:prstGeom>
          <a:noFill/>
          <a:ln w="9525">
            <a:noFill/>
            <a:miter lim="800000"/>
            <a:headEnd/>
            <a:tailEnd/>
          </a:ln>
          <a:effectLst/>
        </p:spPr>
        <p:txBody>
          <a:bodyPr anchor="ctr">
            <a:spAutoFit/>
          </a:bodyPr>
          <a:lstStyle/>
          <a:p>
            <a:r>
              <a:rPr lang="en-GB" sz="1000" dirty="0"/>
              <a:t>Sources: Covenant Review, LCD, an offering of S&amp;P Global Market Intelligence and Bank calculations</a:t>
            </a:r>
            <a:r>
              <a:rPr lang="en-GB" sz="1000" dirty="0" smtClean="0"/>
              <a:t>.</a:t>
            </a:r>
          </a:p>
          <a:p>
            <a:endParaRPr lang="en-GB" sz="1000" dirty="0"/>
          </a:p>
          <a:p>
            <a:pPr marL="228600" indent="-228600">
              <a:buAutoNum type="alphaLcParenBoth"/>
            </a:pPr>
            <a:r>
              <a:rPr lang="en-GB" sz="1000" dirty="0" smtClean="0"/>
              <a:t>Granular </a:t>
            </a:r>
            <a:r>
              <a:rPr lang="en-GB" sz="1000" dirty="0"/>
              <a:t>data on add-backs only available from 2015</a:t>
            </a:r>
            <a:r>
              <a:rPr lang="en-GB" sz="1000" dirty="0" smtClean="0"/>
              <a:t>.</a:t>
            </a:r>
          </a:p>
          <a:p>
            <a:pPr marL="228600" indent="-228600">
              <a:buAutoNum type="alphaLcParenBoth"/>
            </a:pPr>
            <a:r>
              <a:rPr lang="en-GB" sz="1000" dirty="0" smtClean="0"/>
              <a:t>The </a:t>
            </a:r>
            <a:r>
              <a:rPr lang="en-GB" sz="1000" dirty="0"/>
              <a:t>greater the proportion of add‑backs which are not realised, the higher the actual leverage </a:t>
            </a:r>
            <a:r>
              <a:rPr lang="en-GB" sz="1000" dirty="0" smtClean="0"/>
              <a:t>will be </a:t>
            </a:r>
            <a:r>
              <a:rPr lang="en-GB" sz="1000" dirty="0"/>
              <a:t>relative to the reported leverage. The top range assumes none of the add-backs are realised</a:t>
            </a:r>
            <a:r>
              <a:rPr lang="en-GB" sz="1000" dirty="0" smtClean="0"/>
              <a:t>. The </a:t>
            </a:r>
            <a:r>
              <a:rPr lang="en-GB" sz="1000" dirty="0"/>
              <a:t>bottom of the range assumes all of the add-backs are realised.</a:t>
            </a:r>
            <a:endParaRPr lang="en-GB" sz="1000" dirty="0" smtClean="0"/>
          </a:p>
        </p:txBody>
      </p:sp>
      <p:sp>
        <p:nvSpPr>
          <p:cNvPr id="3076" name="Rectangle 1"/>
          <p:cNvSpPr>
            <a:spLocks noChangeArrowheads="1"/>
          </p:cNvSpPr>
          <p:nvPr/>
        </p:nvSpPr>
        <p:spPr bwMode="auto">
          <a:xfrm>
            <a:off x="38893" y="611396"/>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Average leverage of global and UK issuers for new leveraged </a:t>
            </a:r>
            <a:r>
              <a:rPr lang="en-GB" sz="1800" dirty="0" smtClean="0"/>
              <a:t>loans</a:t>
            </a:r>
            <a:r>
              <a:rPr lang="en-GB" sz="1800" baseline="30000" dirty="0" smtClean="0"/>
              <a:t>(a</a:t>
            </a:r>
            <a:r>
              <a:rPr lang="en-GB" sz="1800" baseline="30000" dirty="0"/>
              <a:t>)</a:t>
            </a:r>
            <a:endParaRPr lang="en-GB" altLang="en-US" sz="1800" baseline="30000" dirty="0"/>
          </a:p>
        </p:txBody>
      </p:sp>
      <p:pic>
        <p:nvPicPr>
          <p:cNvPr id="7" name="Picture 2" descr="Q:\Current publications\FSR November 2018\Leveraged lending\PNGs\Chart F-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2949" y="1063624"/>
            <a:ext cx="7221393" cy="42375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416757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0" y="118373"/>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F.5</a:t>
            </a:r>
            <a:r>
              <a:rPr lang="en-US" altLang="en-US" sz="2400" dirty="0" smtClean="0">
                <a:solidFill>
                  <a:srgbClr val="660066"/>
                </a:solidFill>
                <a:latin typeface="Arial" charset="0"/>
              </a:rPr>
              <a:t> </a:t>
            </a:r>
            <a:r>
              <a:rPr lang="en-GB" sz="2400" dirty="0">
                <a:solidFill>
                  <a:srgbClr val="660066"/>
                </a:solidFill>
              </a:rPr>
              <a:t>Corporate leverage has been rising</a:t>
            </a:r>
            <a:endParaRPr lang="en-US" altLang="en-US" sz="2400" dirty="0">
              <a:solidFill>
                <a:srgbClr val="660066"/>
              </a:solidFill>
            </a:endParaRPr>
          </a:p>
        </p:txBody>
      </p:sp>
      <p:sp>
        <p:nvSpPr>
          <p:cNvPr id="28674" name="Rectangle 2"/>
          <p:cNvSpPr>
            <a:spLocks noChangeArrowheads="1"/>
          </p:cNvSpPr>
          <p:nvPr/>
        </p:nvSpPr>
        <p:spPr bwMode="auto">
          <a:xfrm>
            <a:off x="44185" y="5226784"/>
            <a:ext cx="9144000" cy="1631216"/>
          </a:xfrm>
          <a:prstGeom prst="rect">
            <a:avLst/>
          </a:prstGeom>
          <a:noFill/>
          <a:ln w="9525">
            <a:noFill/>
            <a:miter lim="800000"/>
            <a:headEnd/>
            <a:tailEnd/>
          </a:ln>
          <a:effectLst/>
        </p:spPr>
        <p:txBody>
          <a:bodyPr anchor="ctr">
            <a:spAutoFit/>
          </a:bodyPr>
          <a:lstStyle/>
          <a:p>
            <a:r>
              <a:rPr lang="en-GB" sz="1000" dirty="0"/>
              <a:t>Sources: Association of British Insurers, Bank of England, Cass Commercial Real Estate Lending survey</a:t>
            </a:r>
            <a:r>
              <a:rPr lang="en-GB" sz="1000" dirty="0" smtClean="0"/>
              <a:t>, </a:t>
            </a:r>
            <a:r>
              <a:rPr lang="en-GB" sz="1000" dirty="0" err="1" smtClean="0"/>
              <a:t>Datastream</a:t>
            </a:r>
            <a:r>
              <a:rPr lang="en-GB" sz="1000" dirty="0" smtClean="0"/>
              <a:t> </a:t>
            </a:r>
            <a:r>
              <a:rPr lang="en-GB" sz="1000" dirty="0"/>
              <a:t>from </a:t>
            </a:r>
            <a:r>
              <a:rPr lang="en-GB" sz="1000" dirty="0" err="1"/>
              <a:t>Refinitiv</a:t>
            </a:r>
            <a:r>
              <a:rPr lang="en-GB" sz="1000" dirty="0"/>
              <a:t>, Deals Business Intelligence from </a:t>
            </a:r>
            <a:r>
              <a:rPr lang="en-GB" sz="1000" dirty="0" err="1"/>
              <a:t>Refinitiv</a:t>
            </a:r>
            <a:r>
              <a:rPr lang="en-GB" sz="1000" dirty="0"/>
              <a:t>, Deloitte, Federal Reserve Board</a:t>
            </a:r>
            <a:r>
              <a:rPr lang="en-GB" sz="1000" dirty="0" smtClean="0"/>
              <a:t>, ‘</a:t>
            </a:r>
            <a:r>
              <a:rPr lang="en-GB" sz="1000" dirty="0"/>
              <a:t>Financial Accounts of the United States’, LCD, an offering of S&amp;P Global Market Intelligence</a:t>
            </a:r>
            <a:r>
              <a:rPr lang="en-GB" sz="1000" dirty="0" smtClean="0"/>
              <a:t>, London </a:t>
            </a:r>
            <a:r>
              <a:rPr lang="en-GB" sz="1000" dirty="0"/>
              <a:t>Stock Exchange, ONS, </a:t>
            </a:r>
            <a:r>
              <a:rPr lang="en-GB" sz="1000" dirty="0" err="1"/>
              <a:t>Preqin</a:t>
            </a:r>
            <a:r>
              <a:rPr lang="en-GB" sz="1000" dirty="0"/>
              <a:t>, US Bureau of Economic Analysis and Bank calculations</a:t>
            </a:r>
            <a:r>
              <a:rPr lang="en-GB" sz="1000" dirty="0" smtClean="0"/>
              <a:t>. </a:t>
            </a:r>
          </a:p>
          <a:p>
            <a:endParaRPr lang="en-GB" sz="1000" dirty="0"/>
          </a:p>
          <a:p>
            <a:pPr marL="228600" indent="-228600">
              <a:buAutoNum type="alphaLcParenBoth"/>
            </a:pPr>
            <a:r>
              <a:rPr lang="en-GB" sz="1000" dirty="0" smtClean="0"/>
              <a:t>Gross </a:t>
            </a:r>
            <a:r>
              <a:rPr lang="en-GB" sz="1000" dirty="0"/>
              <a:t>debt to earnings is calculated as gross debt as a percentage of a four-quarter moving sum </a:t>
            </a:r>
            <a:r>
              <a:rPr lang="en-GB" sz="1000" dirty="0" smtClean="0"/>
              <a:t>of gross </a:t>
            </a:r>
            <a:r>
              <a:rPr lang="en-GB" sz="1000" dirty="0"/>
              <a:t>operating surplus. Gross operating surplus is adjusted for financial intermediation </a:t>
            </a:r>
            <a:r>
              <a:rPr lang="en-GB" sz="1000" dirty="0" smtClean="0"/>
              <a:t>services indirectly </a:t>
            </a:r>
            <a:r>
              <a:rPr lang="en-GB" sz="1000" dirty="0"/>
              <a:t>measured (FISIM</a:t>
            </a:r>
            <a:r>
              <a:rPr lang="en-GB" sz="1000" dirty="0" smtClean="0"/>
              <a:t>).</a:t>
            </a:r>
          </a:p>
          <a:p>
            <a:pPr marL="228600" indent="-228600">
              <a:buAutoNum type="alphaLcParenBoth"/>
            </a:pPr>
            <a:r>
              <a:rPr lang="en-GB" sz="1000" dirty="0" smtClean="0"/>
              <a:t>US </a:t>
            </a:r>
            <a:r>
              <a:rPr lang="en-GB" sz="1000" dirty="0"/>
              <a:t>debt excludes certain small and medium-sized enterprise debt</a:t>
            </a:r>
            <a:r>
              <a:rPr lang="en-GB" sz="1000" dirty="0" smtClean="0"/>
              <a:t>.</a:t>
            </a:r>
          </a:p>
          <a:p>
            <a:pPr marL="228600" indent="-228600">
              <a:buAutoNum type="alphaLcParenBoth"/>
            </a:pPr>
            <a:r>
              <a:rPr lang="en-GB" sz="1000" dirty="0" smtClean="0"/>
              <a:t>The </a:t>
            </a:r>
            <a:r>
              <a:rPr lang="en-GB" sz="1000" dirty="0"/>
              <a:t>UK non-CRE series excludes estimated debt of issuers undertaking real estate activities </a:t>
            </a:r>
            <a:r>
              <a:rPr lang="en-GB" sz="1000" dirty="0" smtClean="0"/>
              <a:t>or development </a:t>
            </a:r>
            <a:r>
              <a:rPr lang="en-GB" sz="1000" dirty="0"/>
              <a:t>of buildings. For some forms of debt, this issuer description information is not </a:t>
            </a:r>
            <a:r>
              <a:rPr lang="en-GB" sz="1000" dirty="0" smtClean="0"/>
              <a:t>available (</a:t>
            </a:r>
            <a:r>
              <a:rPr lang="en-GB" sz="1000" dirty="0" err="1"/>
              <a:t>i</a:t>
            </a:r>
            <a:r>
              <a:rPr lang="en-GB" sz="1000" dirty="0"/>
              <a:t>) at sufficient granularity; or (ii) for parts of the date range shown in the chart. In these instances</a:t>
            </a:r>
            <a:r>
              <a:rPr lang="en-GB" sz="1000" dirty="0" smtClean="0"/>
              <a:t>, we </a:t>
            </a:r>
            <a:r>
              <a:rPr lang="en-GB" sz="1000" dirty="0"/>
              <a:t>use the best available proxy for the proportion of debt which is related to commercial real estate.</a:t>
            </a:r>
            <a:endParaRPr lang="en-GB" sz="1000" dirty="0" smtClean="0"/>
          </a:p>
        </p:txBody>
      </p:sp>
      <p:sp>
        <p:nvSpPr>
          <p:cNvPr id="3076" name="Rectangle 1"/>
          <p:cNvSpPr>
            <a:spLocks noChangeArrowheads="1"/>
          </p:cNvSpPr>
          <p:nvPr/>
        </p:nvSpPr>
        <p:spPr bwMode="auto">
          <a:xfrm>
            <a:off x="38893" y="611396"/>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US and UK private non-financial corporate gross debt to </a:t>
            </a:r>
            <a:r>
              <a:rPr lang="en-GB" sz="1800" dirty="0" smtClean="0"/>
              <a:t>earnings</a:t>
            </a:r>
            <a:r>
              <a:rPr lang="en-GB" sz="1800" baseline="30000" dirty="0" smtClean="0"/>
              <a:t>(a</a:t>
            </a:r>
            <a:r>
              <a:rPr lang="en-GB" sz="1800" baseline="30000" dirty="0"/>
              <a:t>)</a:t>
            </a:r>
            <a:endParaRPr lang="en-GB" altLang="en-US" sz="1800" baseline="30000" dirty="0"/>
          </a:p>
        </p:txBody>
      </p:sp>
      <p:pic>
        <p:nvPicPr>
          <p:cNvPr id="6" name="Picture 2" descr="Q:\Current publications\FSR November 2018\Leveraged lending\PNGs\Chart F-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4213" y="1052513"/>
            <a:ext cx="7117146" cy="4104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80217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0" y="-66293"/>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F.6</a:t>
            </a:r>
            <a:r>
              <a:rPr lang="en-US" altLang="en-US" sz="2400" dirty="0" smtClean="0">
                <a:solidFill>
                  <a:srgbClr val="660066"/>
                </a:solidFill>
                <a:latin typeface="Arial" charset="0"/>
              </a:rPr>
              <a:t> </a:t>
            </a:r>
            <a:r>
              <a:rPr lang="en-GB" sz="2400" dirty="0">
                <a:solidFill>
                  <a:srgbClr val="660066"/>
                </a:solidFill>
              </a:rPr>
              <a:t>Highly indebted companies cut investment </a:t>
            </a:r>
            <a:r>
              <a:rPr lang="en-GB" sz="2400" dirty="0" smtClean="0">
                <a:solidFill>
                  <a:srgbClr val="660066"/>
                </a:solidFill>
              </a:rPr>
              <a:t>and employment </a:t>
            </a:r>
            <a:r>
              <a:rPr lang="en-GB" sz="2400" dirty="0">
                <a:solidFill>
                  <a:srgbClr val="660066"/>
                </a:solidFill>
              </a:rPr>
              <a:t>more than unleveraged companies in the </a:t>
            </a:r>
            <a:r>
              <a:rPr lang="en-GB" sz="2400" dirty="0" smtClean="0">
                <a:solidFill>
                  <a:srgbClr val="660066"/>
                </a:solidFill>
              </a:rPr>
              <a:t>global financial </a:t>
            </a:r>
            <a:r>
              <a:rPr lang="en-GB" sz="2400" dirty="0">
                <a:solidFill>
                  <a:srgbClr val="660066"/>
                </a:solidFill>
              </a:rPr>
              <a:t>crisis</a:t>
            </a:r>
            <a:endParaRPr lang="en-US" altLang="en-US" sz="2400" dirty="0">
              <a:solidFill>
                <a:srgbClr val="660066"/>
              </a:solidFill>
            </a:endParaRPr>
          </a:p>
        </p:txBody>
      </p:sp>
      <p:sp>
        <p:nvSpPr>
          <p:cNvPr id="28674" name="Rectangle 2"/>
          <p:cNvSpPr>
            <a:spLocks noChangeArrowheads="1"/>
          </p:cNvSpPr>
          <p:nvPr/>
        </p:nvSpPr>
        <p:spPr bwMode="auto">
          <a:xfrm>
            <a:off x="46704" y="6042391"/>
            <a:ext cx="9144000" cy="707886"/>
          </a:xfrm>
          <a:prstGeom prst="rect">
            <a:avLst/>
          </a:prstGeom>
          <a:noFill/>
          <a:ln w="9525">
            <a:noFill/>
            <a:miter lim="800000"/>
            <a:headEnd/>
            <a:tailEnd/>
          </a:ln>
          <a:effectLst/>
        </p:spPr>
        <p:txBody>
          <a:bodyPr anchor="ctr">
            <a:spAutoFit/>
          </a:bodyPr>
          <a:lstStyle/>
          <a:p>
            <a:r>
              <a:rPr lang="en-GB" sz="1000" dirty="0"/>
              <a:t>Sources: S&amp;P Global Market Intelligence and Bank calculations</a:t>
            </a:r>
            <a:r>
              <a:rPr lang="en-GB" sz="1000" dirty="0" smtClean="0"/>
              <a:t>.</a:t>
            </a:r>
          </a:p>
          <a:p>
            <a:endParaRPr lang="en-GB" sz="1000" dirty="0"/>
          </a:p>
          <a:p>
            <a:pPr marL="228600" indent="-228600">
              <a:buAutoNum type="alphaLcParenBoth"/>
            </a:pPr>
            <a:r>
              <a:rPr lang="en-GB" sz="1000" dirty="0" smtClean="0"/>
              <a:t>Percentage </a:t>
            </a:r>
            <a:r>
              <a:rPr lang="en-GB" sz="1000" dirty="0"/>
              <a:t>change reflects the average log change in investment and employment between </a:t>
            </a:r>
            <a:r>
              <a:rPr lang="en-GB" sz="1000" dirty="0" smtClean="0"/>
              <a:t>2007 and </a:t>
            </a:r>
            <a:r>
              <a:rPr lang="en-GB" sz="1000" dirty="0"/>
              <a:t>2009</a:t>
            </a:r>
            <a:r>
              <a:rPr lang="en-GB" sz="1000" dirty="0" smtClean="0"/>
              <a:t>.</a:t>
            </a:r>
          </a:p>
          <a:p>
            <a:pPr marL="228600" indent="-228600">
              <a:buAutoNum type="alphaLcParenBoth"/>
            </a:pPr>
            <a:r>
              <a:rPr lang="en-GB" sz="1000" dirty="0" smtClean="0"/>
              <a:t>High </a:t>
            </a:r>
            <a:r>
              <a:rPr lang="en-GB" sz="1000" dirty="0"/>
              <a:t>leverage companies are those with net debt/EBITDA ratio higher than four in 2006.</a:t>
            </a:r>
            <a:endParaRPr lang="en-GB" sz="1000" dirty="0" smtClean="0"/>
          </a:p>
        </p:txBody>
      </p:sp>
      <p:sp>
        <p:nvSpPr>
          <p:cNvPr id="3076" name="Rectangle 1"/>
          <p:cNvSpPr>
            <a:spLocks noChangeArrowheads="1"/>
          </p:cNvSpPr>
          <p:nvPr/>
        </p:nvSpPr>
        <p:spPr bwMode="auto">
          <a:xfrm>
            <a:off x="25928" y="620688"/>
            <a:ext cx="918051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Change in investment and employment in the financial crisis </a:t>
            </a:r>
            <a:r>
              <a:rPr lang="en-GB" sz="1800" dirty="0" smtClean="0"/>
              <a:t>for unleveraged </a:t>
            </a:r>
            <a:r>
              <a:rPr lang="en-GB" sz="1800" dirty="0"/>
              <a:t>companies and companies with high leverage </a:t>
            </a:r>
            <a:r>
              <a:rPr lang="en-GB" sz="1800" dirty="0" smtClean="0"/>
              <a:t>ratios</a:t>
            </a:r>
            <a:r>
              <a:rPr lang="en-GB" sz="1800" baseline="30000" dirty="0" smtClean="0"/>
              <a:t>(a</a:t>
            </a:r>
            <a:r>
              <a:rPr lang="en-GB" sz="1800" baseline="30000" dirty="0"/>
              <a:t>)</a:t>
            </a:r>
            <a:endParaRPr lang="en-GB" altLang="en-US" sz="1800" baseline="30000" dirty="0"/>
          </a:p>
        </p:txBody>
      </p:sp>
      <p:pic>
        <p:nvPicPr>
          <p:cNvPr id="7" name="Picture 2" descr="Q:\Current publications\FSR November 2018\Leveraged lending\PNGs\Chart F-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02646" y="1397783"/>
            <a:ext cx="6338708" cy="41044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2824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0" y="-66293"/>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F.7</a:t>
            </a:r>
            <a:r>
              <a:rPr lang="en-US" altLang="en-US" sz="2400" dirty="0" smtClean="0">
                <a:solidFill>
                  <a:srgbClr val="660066"/>
                </a:solidFill>
                <a:latin typeface="Arial" charset="0"/>
              </a:rPr>
              <a:t> </a:t>
            </a:r>
            <a:r>
              <a:rPr lang="en-GB" sz="2400" dirty="0">
                <a:solidFill>
                  <a:srgbClr val="660066"/>
                </a:solidFill>
              </a:rPr>
              <a:t>Leveraged lending growth has been driven by </a:t>
            </a:r>
            <a:r>
              <a:rPr lang="en-GB" sz="2400" dirty="0" smtClean="0">
                <a:solidFill>
                  <a:srgbClr val="660066"/>
                </a:solidFill>
              </a:rPr>
              <a:t>increased securitisation </a:t>
            </a:r>
            <a:r>
              <a:rPr lang="en-GB" sz="2400" dirty="0">
                <a:solidFill>
                  <a:srgbClr val="660066"/>
                </a:solidFill>
              </a:rPr>
              <a:t>activity as well as demand from investment funds</a:t>
            </a:r>
            <a:endParaRPr lang="en-US" altLang="en-US" sz="2400" dirty="0">
              <a:solidFill>
                <a:srgbClr val="660066"/>
              </a:solidFill>
            </a:endParaRPr>
          </a:p>
        </p:txBody>
      </p:sp>
      <p:sp>
        <p:nvSpPr>
          <p:cNvPr id="28674" name="Rectangle 2"/>
          <p:cNvSpPr>
            <a:spLocks noChangeArrowheads="1"/>
          </p:cNvSpPr>
          <p:nvPr/>
        </p:nvSpPr>
        <p:spPr bwMode="auto">
          <a:xfrm>
            <a:off x="62441" y="4919008"/>
            <a:ext cx="9144000" cy="1938992"/>
          </a:xfrm>
          <a:prstGeom prst="rect">
            <a:avLst/>
          </a:prstGeom>
          <a:noFill/>
          <a:ln w="9525">
            <a:noFill/>
            <a:miter lim="800000"/>
            <a:headEnd/>
            <a:tailEnd/>
          </a:ln>
          <a:effectLst/>
        </p:spPr>
        <p:txBody>
          <a:bodyPr anchor="ctr">
            <a:spAutoFit/>
          </a:bodyPr>
          <a:lstStyle/>
          <a:p>
            <a:r>
              <a:rPr lang="en-GB" sz="1000" dirty="0"/>
              <a:t>Sources: </a:t>
            </a:r>
            <a:r>
              <a:rPr lang="en-GB" sz="1000" dirty="0" err="1"/>
              <a:t>BarclayHedge</a:t>
            </a:r>
            <a:r>
              <a:rPr lang="en-GB" sz="1000" dirty="0"/>
              <a:t>, Bloomberg Finance L.P., FCA Alternative Investment Fund Managers </a:t>
            </a:r>
            <a:r>
              <a:rPr lang="en-GB" sz="1000" dirty="0" smtClean="0"/>
              <a:t>Directive (</a:t>
            </a:r>
            <a:r>
              <a:rPr lang="en-GB" sz="1000" dirty="0"/>
              <a:t>AIFMD), LCD, an offering of S&amp;P Global Market Intelligence, National Association of </a:t>
            </a:r>
            <a:r>
              <a:rPr lang="en-GB" sz="1000" dirty="0" smtClean="0"/>
              <a:t>Insurance Commissioners </a:t>
            </a:r>
            <a:r>
              <a:rPr lang="en-GB" sz="1000" dirty="0"/>
              <a:t>and Bank calculations</a:t>
            </a:r>
            <a:r>
              <a:rPr lang="en-GB" sz="1000" dirty="0" smtClean="0"/>
              <a:t>.</a:t>
            </a:r>
          </a:p>
          <a:p>
            <a:endParaRPr lang="en-GB" sz="1000" dirty="0" smtClean="0"/>
          </a:p>
          <a:p>
            <a:pPr marL="228600" indent="-228600">
              <a:buAutoNum type="alphaLcParenBoth"/>
            </a:pPr>
            <a:r>
              <a:rPr lang="en-GB" sz="1000" dirty="0" smtClean="0"/>
              <a:t>Estimates </a:t>
            </a:r>
            <a:r>
              <a:rPr lang="en-GB" sz="1000" dirty="0"/>
              <a:t>of the total stock are based on Bloomberg’s definition of leveraged loans. Given the </a:t>
            </a:r>
            <a:r>
              <a:rPr lang="en-GB" sz="1000" dirty="0" smtClean="0"/>
              <a:t>lack of </a:t>
            </a:r>
            <a:r>
              <a:rPr lang="en-GB" sz="1000" dirty="0"/>
              <a:t>consistent definition of leveraged lending, there is uncertainty over the total stock </a:t>
            </a:r>
            <a:r>
              <a:rPr lang="en-GB" sz="1000" dirty="0" smtClean="0"/>
              <a:t>of outstanding </a:t>
            </a:r>
            <a:r>
              <a:rPr lang="en-GB" sz="1000" dirty="0"/>
              <a:t>leveraged loans</a:t>
            </a:r>
            <a:r>
              <a:rPr lang="en-GB" sz="1000" dirty="0" smtClean="0"/>
              <a:t>.</a:t>
            </a:r>
          </a:p>
          <a:p>
            <a:pPr marL="228600" indent="-228600">
              <a:buAutoNum type="alphaLcParenBoth"/>
            </a:pPr>
            <a:r>
              <a:rPr lang="en-GB" sz="1000" dirty="0" smtClean="0"/>
              <a:t>For </a:t>
            </a:r>
            <a:r>
              <a:rPr lang="en-GB" sz="1000" dirty="0"/>
              <a:t>the loans that are typically distributed to non-bank institutional investors, the </a:t>
            </a:r>
            <a:r>
              <a:rPr lang="en-GB" sz="1000" dirty="0" smtClean="0"/>
              <a:t>allocation across </a:t>
            </a:r>
            <a:r>
              <a:rPr lang="en-GB" sz="1000" dirty="0"/>
              <a:t>investors is based on ‘bottom-up’ estimates of leveraged loan holdings from a range </a:t>
            </a:r>
            <a:r>
              <a:rPr lang="en-GB" sz="1000" dirty="0" smtClean="0"/>
              <a:t>of sources</a:t>
            </a:r>
            <a:r>
              <a:rPr lang="en-GB" sz="1000" dirty="0"/>
              <a:t>. Hence, there is a significant proportion of institutional loans that are unallocated. </a:t>
            </a:r>
            <a:r>
              <a:rPr lang="en-GB" sz="1000" dirty="0" smtClean="0"/>
              <a:t>In practice</a:t>
            </a:r>
            <a:r>
              <a:rPr lang="en-GB" sz="1000" dirty="0"/>
              <a:t>, banks may hold some of these institutional loans</a:t>
            </a:r>
            <a:r>
              <a:rPr lang="en-GB" sz="1000" dirty="0" smtClean="0"/>
              <a:t>. </a:t>
            </a:r>
          </a:p>
          <a:p>
            <a:pPr marL="228600" indent="-228600">
              <a:buAutoNum type="alphaLcParenBoth"/>
            </a:pPr>
            <a:r>
              <a:rPr lang="en-GB" sz="1000" dirty="0" smtClean="0"/>
              <a:t>For </a:t>
            </a:r>
            <a:r>
              <a:rPr lang="en-GB" sz="1000" dirty="0"/>
              <a:t>the loans that are typically held by banks, the allocation is based on the total </a:t>
            </a:r>
            <a:r>
              <a:rPr lang="en-GB" sz="1000" dirty="0" smtClean="0"/>
              <a:t>outstanding value </a:t>
            </a:r>
            <a:r>
              <a:rPr lang="en-GB" sz="1000" dirty="0"/>
              <a:t>of non-institutional term loans (typically amortising) and revolving credit facilities, </a:t>
            </a:r>
            <a:r>
              <a:rPr lang="en-GB" sz="1000" dirty="0" smtClean="0"/>
              <a:t>and assumes </a:t>
            </a:r>
            <a:r>
              <a:rPr lang="en-GB" sz="1000" dirty="0"/>
              <a:t>that these are mainly held by banks. Banks often use credit protection to hedge </a:t>
            </a:r>
            <a:r>
              <a:rPr lang="en-GB" sz="1000" dirty="0" smtClean="0"/>
              <a:t>these risks</a:t>
            </a:r>
            <a:r>
              <a:rPr lang="en-GB" sz="1000" dirty="0"/>
              <a:t>. In practice, some of these credit facilities may also be held by institutional investors</a:t>
            </a:r>
            <a:r>
              <a:rPr lang="en-GB" sz="1000" dirty="0" smtClean="0"/>
              <a:t>. </a:t>
            </a:r>
          </a:p>
          <a:p>
            <a:pPr marL="228600" indent="-228600">
              <a:buAutoNum type="alphaLcParenBoth"/>
            </a:pPr>
            <a:r>
              <a:rPr lang="en-GB" sz="1000" dirty="0" smtClean="0"/>
              <a:t>Undrawn </a:t>
            </a:r>
            <a:r>
              <a:rPr lang="en-GB" sz="1000" dirty="0"/>
              <a:t>revolving credit facilities refers to the known amount available, over and above </a:t>
            </a:r>
            <a:r>
              <a:rPr lang="en-GB" sz="1000" dirty="0" smtClean="0"/>
              <a:t>the amount </a:t>
            </a:r>
            <a:r>
              <a:rPr lang="en-GB" sz="1000" dirty="0"/>
              <a:t>that has already been drawn by borrowers.</a:t>
            </a:r>
            <a:endParaRPr lang="en-GB" sz="1000" dirty="0" smtClean="0"/>
          </a:p>
        </p:txBody>
      </p:sp>
      <p:sp>
        <p:nvSpPr>
          <p:cNvPr id="3076" name="Rectangle 1"/>
          <p:cNvSpPr>
            <a:spLocks noChangeArrowheads="1"/>
          </p:cNvSpPr>
          <p:nvPr/>
        </p:nvSpPr>
        <p:spPr bwMode="auto">
          <a:xfrm>
            <a:off x="27888" y="692696"/>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Indicative estimated holdings of leveraged loans by global </a:t>
            </a:r>
            <a:r>
              <a:rPr lang="en-GB" sz="1800" dirty="0" smtClean="0"/>
              <a:t>investors</a:t>
            </a:r>
            <a:r>
              <a:rPr lang="en-GB" sz="1800" baseline="30000" dirty="0" smtClean="0"/>
              <a:t>(a)</a:t>
            </a:r>
            <a:endParaRPr lang="en-GB" altLang="en-US" sz="1800" baseline="30000" dirty="0"/>
          </a:p>
        </p:txBody>
      </p:sp>
      <p:pic>
        <p:nvPicPr>
          <p:cNvPr id="6" name="Picture 2" descr="Q:\Current publications\FSR November 2018\Leveraged lending\PNGs\Chart F-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5616" y="1126954"/>
            <a:ext cx="6446889" cy="37153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473148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26895" y="20477"/>
            <a:ext cx="91440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F.8</a:t>
            </a:r>
            <a:r>
              <a:rPr lang="en-US" altLang="en-US" sz="2400" dirty="0" smtClean="0">
                <a:solidFill>
                  <a:srgbClr val="660066"/>
                </a:solidFill>
                <a:latin typeface="Arial" charset="0"/>
              </a:rPr>
              <a:t> </a:t>
            </a:r>
            <a:r>
              <a:rPr lang="en-GB" sz="2400" dirty="0">
                <a:solidFill>
                  <a:srgbClr val="660066"/>
                </a:solidFill>
              </a:rPr>
              <a:t>CLOs are held mainly by non-bank investors, </a:t>
            </a:r>
            <a:r>
              <a:rPr lang="en-GB" sz="2400" dirty="0" smtClean="0">
                <a:solidFill>
                  <a:srgbClr val="660066"/>
                </a:solidFill>
              </a:rPr>
              <a:t>although international </a:t>
            </a:r>
            <a:r>
              <a:rPr lang="en-GB" sz="2400" dirty="0">
                <a:solidFill>
                  <a:srgbClr val="660066"/>
                </a:solidFill>
              </a:rPr>
              <a:t>banks are estimated to hold around a third of </a:t>
            </a:r>
            <a:r>
              <a:rPr lang="en-GB" sz="2400" dirty="0" smtClean="0">
                <a:solidFill>
                  <a:srgbClr val="660066"/>
                </a:solidFill>
              </a:rPr>
              <a:t>the outstanding </a:t>
            </a:r>
            <a:r>
              <a:rPr lang="en-GB" sz="2400" dirty="0">
                <a:solidFill>
                  <a:srgbClr val="660066"/>
                </a:solidFill>
              </a:rPr>
              <a:t>stock</a:t>
            </a:r>
            <a:endParaRPr lang="en-US" altLang="en-US" sz="2400" dirty="0">
              <a:solidFill>
                <a:srgbClr val="660066"/>
              </a:solidFill>
            </a:endParaRPr>
          </a:p>
        </p:txBody>
      </p:sp>
      <p:sp>
        <p:nvSpPr>
          <p:cNvPr id="28674" name="Rectangle 2"/>
          <p:cNvSpPr>
            <a:spLocks noChangeArrowheads="1"/>
          </p:cNvSpPr>
          <p:nvPr/>
        </p:nvSpPr>
        <p:spPr bwMode="auto">
          <a:xfrm>
            <a:off x="62441" y="4995950"/>
            <a:ext cx="9144000" cy="1785104"/>
          </a:xfrm>
          <a:prstGeom prst="rect">
            <a:avLst/>
          </a:prstGeom>
          <a:noFill/>
          <a:ln w="9525">
            <a:noFill/>
            <a:miter lim="800000"/>
            <a:headEnd/>
            <a:tailEnd/>
          </a:ln>
          <a:effectLst/>
        </p:spPr>
        <p:txBody>
          <a:bodyPr anchor="ctr">
            <a:spAutoFit/>
          </a:bodyPr>
          <a:lstStyle/>
          <a:p>
            <a:r>
              <a:rPr lang="en-GB" sz="1000" dirty="0"/>
              <a:t>Sources: </a:t>
            </a:r>
            <a:r>
              <a:rPr lang="en-GB" sz="1000" dirty="0" err="1"/>
              <a:t>BarclayHedge</a:t>
            </a:r>
            <a:r>
              <a:rPr lang="en-GB" sz="1000" dirty="0"/>
              <a:t>, Bloomberg Finance L.P., FCA Alternative Investment Fund Managers </a:t>
            </a:r>
            <a:r>
              <a:rPr lang="en-GB" sz="1000" dirty="0" smtClean="0"/>
              <a:t>Directive (</a:t>
            </a:r>
            <a:r>
              <a:rPr lang="en-GB" sz="1000" dirty="0"/>
              <a:t>AIFMD), Firm public disclosures, LCD, an offering of S&amp;P Global Market Intelligence, Morningstar, </a:t>
            </a:r>
            <a:r>
              <a:rPr lang="en-GB" sz="1000" dirty="0" smtClean="0"/>
              <a:t>National Association </a:t>
            </a:r>
            <a:r>
              <a:rPr lang="en-GB" sz="1000" dirty="0"/>
              <a:t>of Insurance Commissioners, Securities Industry and Financial Markets Association, Solvency </a:t>
            </a:r>
            <a:r>
              <a:rPr lang="en-GB" sz="1000" dirty="0" smtClean="0"/>
              <a:t>II submissions </a:t>
            </a:r>
            <a:r>
              <a:rPr lang="en-GB" sz="1000" dirty="0"/>
              <a:t>and Bank calculations</a:t>
            </a:r>
            <a:r>
              <a:rPr lang="en-GB" sz="1000" dirty="0" smtClean="0"/>
              <a:t>.</a:t>
            </a:r>
          </a:p>
          <a:p>
            <a:endParaRPr lang="en-GB" sz="1000" dirty="0"/>
          </a:p>
          <a:p>
            <a:pPr marL="228600" indent="-228600">
              <a:buAutoNum type="alphaLcParenBoth"/>
            </a:pPr>
            <a:r>
              <a:rPr lang="en-GB" sz="1000" dirty="0" smtClean="0"/>
              <a:t>1 </a:t>
            </a:r>
            <a:r>
              <a:rPr lang="en-GB" sz="1000" dirty="0"/>
              <a:t>square = 1% of ~US$750 billion global CLO market</a:t>
            </a:r>
            <a:r>
              <a:rPr lang="en-GB" sz="1000" dirty="0" smtClean="0"/>
              <a:t>.</a:t>
            </a:r>
          </a:p>
          <a:p>
            <a:pPr marL="228600" indent="-228600">
              <a:buAutoNum type="alphaLcParenBoth"/>
            </a:pPr>
            <a:r>
              <a:rPr lang="en-GB" sz="1000" dirty="0" smtClean="0"/>
              <a:t>Where </a:t>
            </a:r>
            <a:r>
              <a:rPr lang="en-GB" sz="1000" dirty="0"/>
              <a:t>available, individual estimates of CLO holdings have been provided as of 2017 Q4. </a:t>
            </a:r>
            <a:r>
              <a:rPr lang="en-GB" sz="1000" dirty="0" smtClean="0"/>
              <a:t>Where 2017 </a:t>
            </a:r>
            <a:r>
              <a:rPr lang="en-GB" sz="1000" dirty="0"/>
              <a:t>Q4 data were unavailable, the latest data have been used. Where available data did not give </a:t>
            </a:r>
            <a:r>
              <a:rPr lang="en-GB" sz="1000" dirty="0" smtClean="0"/>
              <a:t>a complete </a:t>
            </a:r>
            <a:r>
              <a:rPr lang="en-GB" sz="1000" dirty="0"/>
              <a:t>picture, additional data sources were used to supplement specific investor holdings on </a:t>
            </a:r>
            <a:r>
              <a:rPr lang="en-GB" sz="1000" dirty="0" smtClean="0"/>
              <a:t>a best‑efforts </a:t>
            </a:r>
            <a:r>
              <a:rPr lang="en-GB" sz="1000" dirty="0"/>
              <a:t>basis. The dashed segment marks the areas of most uncertainty</a:t>
            </a:r>
            <a:r>
              <a:rPr lang="en-GB" sz="1000" dirty="0" smtClean="0"/>
              <a:t>.</a:t>
            </a:r>
          </a:p>
          <a:p>
            <a:pPr marL="228600" indent="-228600">
              <a:buAutoNum type="alphaLcParenBoth"/>
            </a:pPr>
            <a:r>
              <a:rPr lang="en-GB" sz="1000" dirty="0" smtClean="0"/>
              <a:t>SMAs </a:t>
            </a:r>
            <a:r>
              <a:rPr lang="en-GB" sz="1000" dirty="0"/>
              <a:t>(separately managed accounts) are accounts managed by professional investment firms </a:t>
            </a:r>
            <a:r>
              <a:rPr lang="en-GB" sz="1000" dirty="0" smtClean="0"/>
              <a:t>on behalf </a:t>
            </a:r>
            <a:r>
              <a:rPr lang="en-GB" sz="1000" dirty="0"/>
              <a:t>of clients (</a:t>
            </a:r>
            <a:r>
              <a:rPr lang="en-GB" sz="1000" dirty="0" err="1"/>
              <a:t>eg</a:t>
            </a:r>
            <a:r>
              <a:rPr lang="en-GB" sz="1000" dirty="0"/>
              <a:t> pension funds) where each portfolio is bespoke for the specific account holder</a:t>
            </a:r>
            <a:r>
              <a:rPr lang="en-GB" sz="1000" dirty="0" smtClean="0"/>
              <a:t>.</a:t>
            </a:r>
          </a:p>
          <a:p>
            <a:pPr marL="228600" indent="-228600">
              <a:buAutoNum type="alphaLcParenBoth"/>
            </a:pPr>
            <a:r>
              <a:rPr lang="en-GB" sz="1000" dirty="0" smtClean="0"/>
              <a:t>Other </a:t>
            </a:r>
            <a:r>
              <a:rPr lang="en-GB" sz="1000" dirty="0"/>
              <a:t>investors comprise primarily Asian investors other than Japanese banks.</a:t>
            </a:r>
            <a:endParaRPr lang="en-GB" sz="1000" dirty="0" smtClean="0"/>
          </a:p>
        </p:txBody>
      </p:sp>
      <p:sp>
        <p:nvSpPr>
          <p:cNvPr id="3076" name="Rectangle 1"/>
          <p:cNvSpPr>
            <a:spLocks noChangeArrowheads="1"/>
          </p:cNvSpPr>
          <p:nvPr/>
        </p:nvSpPr>
        <p:spPr bwMode="auto">
          <a:xfrm>
            <a:off x="81805" y="1174685"/>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Indicative estimated holdings of CLOs by global </a:t>
            </a:r>
            <a:r>
              <a:rPr lang="en-GB" sz="1800" dirty="0" smtClean="0"/>
              <a:t>investors</a:t>
            </a:r>
            <a:r>
              <a:rPr lang="en-GB" sz="1800" baseline="30000" dirty="0" smtClean="0"/>
              <a:t>(a</a:t>
            </a:r>
            <a:r>
              <a:rPr lang="en-GB" sz="1800" baseline="30000" dirty="0"/>
              <a:t>)(b)</a:t>
            </a:r>
            <a:endParaRPr lang="en-GB" altLang="en-US" sz="1800" baseline="30000" dirty="0"/>
          </a:p>
        </p:txBody>
      </p:sp>
      <p:pic>
        <p:nvPicPr>
          <p:cNvPr id="7" name="Picture 2" descr="Q:\Current publications\FSR November 2018\Leveraged lending\PNGs\Chart F-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7704" y="1765711"/>
            <a:ext cx="4608512" cy="30631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501075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TotalTime>
  <Words>1912</Words>
  <Application>Microsoft Office PowerPoint</Application>
  <PresentationFormat>On-screen Show (4:3)</PresentationFormat>
  <Paragraphs>95</Paragraphs>
  <Slides>15</Slides>
  <Notes>13</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Leveraged lending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Box 4: Comparing the leveraged lending and US subprime mortgage markets</vt:lpstr>
      <vt:lpstr>PowerPoint Presentation</vt:lpstr>
      <vt:lpstr>PowerPoint Presentation</vt:lpstr>
    </vt:vector>
  </TitlesOfParts>
  <Company>Bank of England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Chart F.1</dc:title>
  <dc:creator>Chapman, Wayne</dc:creator>
  <cp:lastModifiedBy>Savva, Stacey</cp:lastModifiedBy>
  <cp:revision>5</cp:revision>
  <dcterms:created xsi:type="dcterms:W3CDTF">2018-11-27T21:54:00Z</dcterms:created>
  <dcterms:modified xsi:type="dcterms:W3CDTF">2018-11-28T14:40:11Z</dcterms:modified>
</cp:coreProperties>
</file>