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81" r:id="rId5"/>
    <p:sldId id="275" r:id="rId6"/>
    <p:sldId id="276" r:id="rId7"/>
    <p:sldId id="277" r:id="rId8"/>
    <p:sldId id="278" r:id="rId9"/>
    <p:sldId id="279" r:id="rId10"/>
    <p:sldId id="280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72" y="-845"/>
      </p:cViewPr>
      <p:guideLst>
        <p:guide orient="horz" pos="845"/>
        <p:guide orient="horz" pos="3566"/>
        <p:guide pos="1156"/>
        <p:guide pos="47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876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493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138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726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151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2435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511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422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023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848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185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74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7200" dirty="0" smtClean="0">
                <a:solidFill>
                  <a:srgbClr val="660066"/>
                </a:solidFill>
              </a:rPr>
              <a:t>The </a:t>
            </a:r>
            <a:r>
              <a:rPr lang="en-GB" altLang="en-US" sz="7200" dirty="0">
                <a:solidFill>
                  <a:srgbClr val="660066"/>
                </a:solidFill>
              </a:rPr>
              <a:t>FPC’s assessment </a:t>
            </a:r>
            <a:r>
              <a:rPr lang="en-GB" altLang="en-US" sz="7200">
                <a:solidFill>
                  <a:srgbClr val="660066"/>
                </a:solidFill>
              </a:rPr>
              <a:t>of </a:t>
            </a:r>
            <a:r>
              <a:rPr lang="en-GB" altLang="en-US" sz="7200" smtClean="0">
                <a:solidFill>
                  <a:srgbClr val="660066"/>
                </a:solidFill>
              </a:rPr>
              <a:t>the risks </a:t>
            </a:r>
            <a:r>
              <a:rPr lang="en-GB" altLang="en-US" sz="7200" dirty="0">
                <a:solidFill>
                  <a:srgbClr val="660066"/>
                </a:solidFill>
              </a:rPr>
              <a:t>from </a:t>
            </a:r>
            <a:r>
              <a:rPr lang="en-GB" altLang="en-US" sz="7200" dirty="0" smtClean="0">
                <a:solidFill>
                  <a:srgbClr val="660066"/>
                </a:solidFill>
              </a:rPr>
              <a:t>leverage in the non-bank financial system 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178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16632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E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660066"/>
                </a:solidFill>
              </a:rPr>
              <a:t>…and GBP FX forwards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6110419"/>
            <a:ext cx="9144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DTCC Derivatives Repository plc, </a:t>
            </a:r>
            <a:r>
              <a:rPr lang="en-GB" sz="1000" dirty="0" err="1"/>
              <a:t>UnaVista</a:t>
            </a:r>
            <a:r>
              <a:rPr lang="en-GB" sz="1000" dirty="0"/>
              <a:t> Limited and Bank calculations.</a:t>
            </a: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82694" y="62799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Net and gross notional outstanding of CDS — October 2017 </a:t>
            </a:r>
            <a:endParaRPr lang="en-GB" altLang="en-US" sz="1800" baseline="30000" dirty="0"/>
          </a:p>
        </p:txBody>
      </p:sp>
      <p:pic>
        <p:nvPicPr>
          <p:cNvPr id="8194" name="Picture 2" descr="N:\SHARED\FSR\PNGs\Internet PNG and PDFs\8 - The FPC's assessment of risks from non-bank leverage\Box 5 - Chart 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851" y="1340768"/>
            <a:ext cx="6580982" cy="403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42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16632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Figure H1. </a:t>
            </a:r>
            <a:r>
              <a:rPr lang="en-GB" sz="2400" dirty="0">
                <a:solidFill>
                  <a:srgbClr val="660066"/>
                </a:solidFill>
              </a:rPr>
              <a:t>Financial stability risks from leverage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/>
          <a:stretch/>
        </p:blipFill>
        <p:spPr bwMode="auto">
          <a:xfrm>
            <a:off x="485775" y="1524000"/>
            <a:ext cx="817245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840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-68034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H.1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660066"/>
                </a:solidFill>
              </a:rPr>
              <a:t>Four sectors account for the majority of </a:t>
            </a:r>
            <a:r>
              <a:rPr lang="en-GB" sz="2400" dirty="0" smtClean="0">
                <a:solidFill>
                  <a:srgbClr val="660066"/>
                </a:solidFill>
              </a:rPr>
              <a:t>non-banks’ repo </a:t>
            </a:r>
            <a:r>
              <a:rPr lang="en-GB" sz="2400" dirty="0">
                <a:solidFill>
                  <a:srgbClr val="660066"/>
                </a:solidFill>
              </a:rPr>
              <a:t>and derivatives activity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725699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Sources: Bloomberg Finance L.P., Bank of England Sterling Money Market Data, DTCC Derivatives Repository plc, </a:t>
            </a:r>
            <a:r>
              <a:rPr lang="en-GB" sz="1000" dirty="0" err="1"/>
              <a:t>UnaVista</a:t>
            </a:r>
            <a:r>
              <a:rPr lang="en-GB" sz="1000" dirty="0"/>
              <a:t> Limited and Bank calculations. </a:t>
            </a:r>
            <a:endParaRPr lang="en-GB" sz="1000" dirty="0" smtClean="0"/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Notional </a:t>
            </a:r>
            <a:r>
              <a:rPr lang="en-GB" sz="1000" dirty="0"/>
              <a:t>amounts, except for GBP interest rate swaps, where the absolute value of each trade’s estimated interest rate sensitivity (‘DV01’) is used. </a:t>
            </a:r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Gilt </a:t>
            </a:r>
            <a:r>
              <a:rPr lang="en-GB" sz="1000" dirty="0"/>
              <a:t>repo numbers are averages over January 2017 to June 2018. </a:t>
            </a:r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‘</a:t>
            </a:r>
            <a:r>
              <a:rPr lang="en-GB" sz="1000" dirty="0"/>
              <a:t>Other’ includes other financials, non-financials, the official sector and unclassified entities. </a:t>
            </a: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6512" y="692696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Amounts </a:t>
            </a:r>
            <a:r>
              <a:rPr lang="en-GB" sz="1800" dirty="0" smtClean="0"/>
              <a:t>outstanding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r>
              <a:rPr lang="en-GB" sz="1800" dirty="0"/>
              <a:t> in gilt repo and key derivatives products in October 2017</a:t>
            </a:r>
            <a:r>
              <a:rPr lang="en-GB" sz="1800" dirty="0" smtClean="0"/>
              <a:t>,</a:t>
            </a:r>
            <a:r>
              <a:rPr lang="en-GB" sz="1800" baseline="30000" dirty="0" smtClean="0"/>
              <a:t>(</a:t>
            </a:r>
            <a:r>
              <a:rPr lang="en-GB" sz="1800" baseline="30000" dirty="0"/>
              <a:t>b)</a:t>
            </a:r>
            <a:r>
              <a:rPr lang="en-GB" sz="1800" dirty="0"/>
              <a:t> split by sector (excluding banks, dealers and central counterparties</a:t>
            </a:r>
            <a:r>
              <a:rPr lang="en-GB" sz="1800" dirty="0" smtClean="0"/>
              <a:t>)</a:t>
            </a:r>
            <a:r>
              <a:rPr lang="en-GB" sz="1800" baseline="30000" dirty="0" smtClean="0"/>
              <a:t>(</a:t>
            </a:r>
            <a:r>
              <a:rPr lang="en-GB" sz="1800" baseline="30000" dirty="0"/>
              <a:t>c) 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8 - The FPC's assessment of risks from non-bank leverage\Chart H.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376373"/>
            <a:ext cx="5328592" cy="4252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69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-68034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H.2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660066"/>
                </a:solidFill>
              </a:rPr>
              <a:t>The total shortfall following margin calls under </a:t>
            </a:r>
            <a:r>
              <a:rPr lang="en-GB" sz="2400" dirty="0" smtClean="0">
                <a:solidFill>
                  <a:srgbClr val="660066"/>
                </a:solidFill>
              </a:rPr>
              <a:t>a range </a:t>
            </a:r>
            <a:r>
              <a:rPr lang="en-GB" sz="2400" dirty="0">
                <a:solidFill>
                  <a:srgbClr val="660066"/>
                </a:solidFill>
              </a:rPr>
              <a:t>of scenarios remains relatively modest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725698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/>
              <a:t>Sources: Bloomberg Finance L.P., DTCC Derivatives Repository plc, FCA Alternative Investment Fund Managers Directive (AIFMD), Morningstar, ONS, Solvency II submissions, </a:t>
            </a:r>
            <a:r>
              <a:rPr lang="en-GB" sz="1000" dirty="0" err="1"/>
              <a:t>UnaVista</a:t>
            </a:r>
            <a:r>
              <a:rPr lang="en-GB" sz="1000" dirty="0"/>
              <a:t> Limited and Bank calculations. </a:t>
            </a:r>
            <a:endParaRPr lang="en-GB" sz="1000" dirty="0" smtClean="0"/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Derivatives </a:t>
            </a:r>
            <a:r>
              <a:rPr lang="en-GB" sz="1000" dirty="0"/>
              <a:t>positions as of 17 October 2017. </a:t>
            </a:r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103 </a:t>
            </a:r>
            <a:r>
              <a:rPr lang="en-GB" sz="1000" dirty="0"/>
              <a:t>non-banks included in sample.</a:t>
            </a: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6512" y="620688"/>
            <a:ext cx="918051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Total margin calls and subsequent shortfall faced by non-banks following variation margin calls on OTC forward rate agreements and single-currency interest rate swaps under a range of </a:t>
            </a:r>
            <a:r>
              <a:rPr lang="en-GB" sz="1800" dirty="0" smtClean="0"/>
              <a:t>scenarios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 </a:t>
            </a:r>
            <a:endParaRPr lang="en-GB" altLang="en-US" sz="1800" baseline="30000" dirty="0"/>
          </a:p>
        </p:txBody>
      </p:sp>
      <p:pic>
        <p:nvPicPr>
          <p:cNvPr id="9218" name="Picture 2" descr="N:\SHARED\FSR\PNGs\Internet PNG and PDFs\8 - The FPC's assessment of risks from non-bank leverage\Chart H.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62" y="1484784"/>
            <a:ext cx="6371535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93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7200" dirty="0">
                <a:solidFill>
                  <a:srgbClr val="660066"/>
                </a:solidFill>
              </a:rPr>
              <a:t>Box 5: Non-banks’ use of repo borrowing and</a:t>
            </a:r>
            <a:br>
              <a:rPr lang="en-GB" altLang="en-US" sz="7200" dirty="0">
                <a:solidFill>
                  <a:srgbClr val="660066"/>
                </a:solidFill>
              </a:rPr>
            </a:br>
            <a:r>
              <a:rPr lang="en-GB" altLang="en-US" sz="7200" dirty="0">
                <a:solidFill>
                  <a:srgbClr val="660066"/>
                </a:solidFill>
              </a:rPr>
              <a:t>derivatives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536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-68034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660066"/>
                </a:solidFill>
              </a:rPr>
              <a:t>Pension funds and hedge funds borrow large amounts </a:t>
            </a:r>
            <a:r>
              <a:rPr lang="en-GB" sz="2400" dirty="0" smtClean="0">
                <a:solidFill>
                  <a:srgbClr val="660066"/>
                </a:solidFill>
              </a:rPr>
              <a:t>of cash </a:t>
            </a:r>
            <a:r>
              <a:rPr lang="en-GB" sz="2400" dirty="0">
                <a:solidFill>
                  <a:srgbClr val="660066"/>
                </a:solidFill>
              </a:rPr>
              <a:t>via repo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6033476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 Sterling Money Market Data and Bank calculations. </a:t>
            </a:r>
            <a:endParaRPr lang="en-GB" sz="1000" dirty="0" smtClean="0"/>
          </a:p>
          <a:p>
            <a:endParaRPr lang="en-GB" sz="1000" dirty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6512" y="831195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Non-banks’ average amounts outstanding in gilt repo between January 2017 and end-June 2018 </a:t>
            </a:r>
            <a:endParaRPr lang="en-GB" altLang="en-US" sz="1800" baseline="30000" dirty="0"/>
          </a:p>
        </p:txBody>
      </p:sp>
      <p:pic>
        <p:nvPicPr>
          <p:cNvPr id="4098" name="Picture 2" descr="N:\SHARED\FSR\PNGs\Internet PNG and PDFs\8 - The FPC's assessment of risks from non-bank leverage\Box 5 - Chart 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5890770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945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-68034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660066"/>
                </a:solidFill>
              </a:rPr>
              <a:t>The majority of hedge funds’ borrowing is via the </a:t>
            </a:r>
            <a:r>
              <a:rPr lang="en-GB" sz="2400" dirty="0" smtClean="0">
                <a:solidFill>
                  <a:srgbClr val="660066"/>
                </a:solidFill>
              </a:rPr>
              <a:t>repo market </a:t>
            </a:r>
            <a:r>
              <a:rPr lang="en-GB" sz="2400" dirty="0">
                <a:solidFill>
                  <a:srgbClr val="660066"/>
                </a:solidFill>
              </a:rPr>
              <a:t>and prime brokers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802644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FCA Alternative Investment Fund Managers Directive (AIFMD) data and Bank calculations</a:t>
            </a:r>
            <a:r>
              <a:rPr lang="en-GB" sz="1000" dirty="0" smtClean="0"/>
              <a:t>.</a:t>
            </a:r>
          </a:p>
          <a:p>
            <a:r>
              <a:rPr lang="en-GB" sz="1000" dirty="0" smtClean="0"/>
              <a:t> </a:t>
            </a:r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Covers </a:t>
            </a:r>
            <a:r>
              <a:rPr lang="en-GB" sz="1000" dirty="0"/>
              <a:t>hedge funds reporting quarterly to the FCA under AIFMD</a:t>
            </a:r>
            <a:r>
              <a:rPr lang="en-GB" sz="1000" dirty="0" smtClean="0"/>
              <a:t>. </a:t>
            </a:r>
          </a:p>
          <a:p>
            <a:endParaRPr lang="en-GB" sz="1000" dirty="0" smtClean="0"/>
          </a:p>
          <a:p>
            <a:endParaRPr lang="en-GB" sz="1000" dirty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6512" y="692695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Total cash borrowing of hedge funds reporting to the FCA(a) (per cent of net asset value), by borrowing type </a:t>
            </a:r>
            <a:endParaRPr lang="en-GB" altLang="en-US" sz="1800" baseline="30000" dirty="0"/>
          </a:p>
        </p:txBody>
      </p:sp>
      <p:pic>
        <p:nvPicPr>
          <p:cNvPr id="5122" name="Picture 2" descr="N:\SHARED\FSR\PNGs\Internet PNG and PDFs\8 - The FPC's assessment of risks from non-bank leverage\Box 5 - Chart 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84784"/>
            <a:ext cx="5832647" cy="402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25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-68034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>
                <a:solidFill>
                  <a:srgbClr val="660066"/>
                </a:solidFill>
              </a:rPr>
              <a:t>C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660066"/>
                </a:solidFill>
              </a:rPr>
              <a:t>In aggregate, pension funds take the most </a:t>
            </a:r>
            <a:r>
              <a:rPr lang="en-GB" sz="2400" dirty="0" smtClean="0">
                <a:solidFill>
                  <a:srgbClr val="660066"/>
                </a:solidFill>
              </a:rPr>
              <a:t>directional exposure </a:t>
            </a:r>
            <a:r>
              <a:rPr lang="en-GB" sz="2400" dirty="0">
                <a:solidFill>
                  <a:srgbClr val="660066"/>
                </a:solidFill>
              </a:rPr>
              <a:t>via interest rate swaps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6033475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L.P., DTCC Derivatives Repository plc, </a:t>
            </a:r>
            <a:r>
              <a:rPr lang="en-GB" sz="1000" dirty="0" err="1"/>
              <a:t>UnaVista</a:t>
            </a:r>
            <a:r>
              <a:rPr lang="en-GB" sz="1000" dirty="0"/>
              <a:t> Limited and Bank calculations. </a:t>
            </a:r>
            <a:endParaRPr lang="en-GB" sz="1000" dirty="0" smtClean="0"/>
          </a:p>
          <a:p>
            <a:endParaRPr lang="en-GB" sz="1000" dirty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6512" y="692695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GBP fixed-float interest rate swap positions — expressed as each sector’s potential aggregate loss from a 1 basis point interest rate increase (‘DV01’) — January 2018 </a:t>
            </a:r>
            <a:endParaRPr lang="en-GB" altLang="en-US" sz="1800" baseline="30000" dirty="0"/>
          </a:p>
        </p:txBody>
      </p:sp>
      <p:pic>
        <p:nvPicPr>
          <p:cNvPr id="6146" name="Picture 2" descr="N:\SHARED\FSR\PNGs\Internet PNG and PDFs\8 - The FPC's assessment of risks from non-bank leverage\Box 5 - Chart 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6468883" cy="3909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30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16632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D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660066"/>
                </a:solidFill>
              </a:rPr>
              <a:t>Investment funds are the largest non-bank sector </a:t>
            </a:r>
            <a:r>
              <a:rPr lang="en-GB" sz="2400" dirty="0" smtClean="0">
                <a:solidFill>
                  <a:srgbClr val="660066"/>
                </a:solidFill>
              </a:rPr>
              <a:t>in CDS</a:t>
            </a:r>
            <a:r>
              <a:rPr lang="en-GB" sz="2400" dirty="0">
                <a:solidFill>
                  <a:srgbClr val="660066"/>
                </a:solidFill>
              </a:rPr>
              <a:t>…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6110419"/>
            <a:ext cx="9144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DTCC Derivatives Repository plc, </a:t>
            </a:r>
            <a:r>
              <a:rPr lang="en-GB" sz="1000" dirty="0" err="1"/>
              <a:t>UnaVista</a:t>
            </a:r>
            <a:r>
              <a:rPr lang="en-GB" sz="1000" dirty="0"/>
              <a:t> Limited and Bank calculations. </a:t>
            </a: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8650" y="646265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Net and gross notional outstanding of CDS — October 2017 </a:t>
            </a:r>
            <a:endParaRPr lang="en-GB" altLang="en-US" sz="1800" baseline="30000" dirty="0"/>
          </a:p>
        </p:txBody>
      </p:sp>
      <p:pic>
        <p:nvPicPr>
          <p:cNvPr id="7170" name="Picture 2" descr="N:\SHARED\FSR\PNGs\Internet PNG and PDFs\8 - The FPC's assessment of risks from non-bank leverage\Box 5 - Chart 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565" y="1263264"/>
            <a:ext cx="6486779" cy="396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7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462</Words>
  <Application>Microsoft Office PowerPoint</Application>
  <PresentationFormat>On-screen Show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 The FPC’s assessment of the risks from leverage in the non-bank financial system </vt:lpstr>
      <vt:lpstr>PowerPoint Presentation</vt:lpstr>
      <vt:lpstr>PowerPoint Presentation</vt:lpstr>
      <vt:lpstr>PowerPoint Presentation</vt:lpstr>
      <vt:lpstr> Box 5: Non-banks’ use of repo borrowing and derivatives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Part B:   Resilience of the UK financial system – Banking Sector</dc:title>
  <dc:creator>Savva, Stacey</dc:creator>
  <cp:lastModifiedBy>Munroe, Rosie</cp:lastModifiedBy>
  <cp:revision>28</cp:revision>
  <dcterms:created xsi:type="dcterms:W3CDTF">2017-06-26T10:35:02Z</dcterms:created>
  <dcterms:modified xsi:type="dcterms:W3CDTF">2018-11-28T14:54:21Z</dcterms:modified>
</cp:coreProperties>
</file>