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48" y="-5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7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3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7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5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4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51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42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4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8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41222-2A1C-4650-B1FB-C4A8A84D69EB}" type="datetimeFigureOut">
              <a:rPr lang="en-GB" smtClean="0"/>
              <a:t>28/11/2018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>
                <a:solidFill>
                  <a:srgbClr val="660066"/>
                </a:solidFill>
              </a:rPr>
              <a:t>Global debt vulnerabilities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78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14292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G.1 </a:t>
            </a:r>
            <a:r>
              <a:rPr lang="en-GB" altLang="en-US" sz="2400" dirty="0">
                <a:solidFill>
                  <a:srgbClr val="660066"/>
                </a:solidFill>
              </a:rPr>
              <a:t>Dollar-denominated debt is high in both Argentina </a:t>
            </a:r>
            <a:r>
              <a:rPr lang="en-GB" altLang="en-US" sz="2400" dirty="0" smtClean="0">
                <a:solidFill>
                  <a:srgbClr val="660066"/>
                </a:solidFill>
              </a:rPr>
              <a:t>and Turkey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4251" y="587788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Institute of International Finance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Split </a:t>
            </a:r>
            <a:r>
              <a:rPr lang="en-GB" sz="1000" dirty="0"/>
              <a:t>of household foreign currency debt into dollar and other foreign currencies is assumed to </a:t>
            </a:r>
            <a:r>
              <a:rPr lang="en-GB" sz="1000" dirty="0" smtClean="0"/>
              <a:t>be the </a:t>
            </a:r>
            <a:r>
              <a:rPr lang="en-GB" sz="1000" dirty="0"/>
              <a:t>same as for corporate debt. In each of these countries less than 3% of household debt is </a:t>
            </a:r>
            <a:r>
              <a:rPr lang="en-GB" sz="1000" dirty="0" smtClean="0"/>
              <a:t>in foreign </a:t>
            </a:r>
            <a:r>
              <a:rPr lang="en-GB" sz="1000" dirty="0"/>
              <a:t>currency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738" y="60459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Non-financial sector debt by currency</a:t>
            </a:r>
            <a:r>
              <a:rPr lang="en-GB" sz="1800" dirty="0" smtClean="0"/>
              <a:t>,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 </a:t>
            </a:r>
            <a:r>
              <a:rPr lang="en-GB" sz="1800" dirty="0"/>
              <a:t>2018 Q2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7 - Global debt vulnerabilities\CHART G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002" y="1340768"/>
            <a:ext cx="700286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92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G.2 </a:t>
            </a:r>
            <a:r>
              <a:rPr lang="en-GB" altLang="en-US" sz="2400" dirty="0">
                <a:solidFill>
                  <a:srgbClr val="660066"/>
                </a:solidFill>
              </a:rPr>
              <a:t>Open-ended investment funds (OEIFs) hold </a:t>
            </a:r>
            <a:r>
              <a:rPr lang="en-GB" altLang="en-US" sz="2400" dirty="0" smtClean="0">
                <a:solidFill>
                  <a:srgbClr val="660066"/>
                </a:solidFill>
              </a:rPr>
              <a:t>a significant </a:t>
            </a:r>
            <a:r>
              <a:rPr lang="en-GB" altLang="en-US" sz="2400" dirty="0">
                <a:solidFill>
                  <a:srgbClr val="660066"/>
                </a:solidFill>
              </a:rPr>
              <a:t>share of debt issued by some emerging markets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4251" y="5877879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BIS (Debt securities statistics), Morningstar, The World Federation of Exchanges Ltd </a:t>
            </a:r>
            <a:r>
              <a:rPr lang="en-GB" sz="1000" dirty="0" smtClean="0"/>
              <a:t>and Bank </a:t>
            </a:r>
            <a:r>
              <a:rPr lang="en-GB" sz="1000" dirty="0"/>
              <a:t>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For </a:t>
            </a:r>
            <a:r>
              <a:rPr lang="en-GB" sz="1000" dirty="0"/>
              <a:t>a sample of 73,570 open-ended funds and exchange-traded funds accounting for 92% of </a:t>
            </a:r>
            <a:r>
              <a:rPr lang="en-GB" sz="1000" dirty="0" smtClean="0"/>
              <a:t>total fund </a:t>
            </a:r>
            <a:r>
              <a:rPr lang="en-GB" sz="1000" dirty="0"/>
              <a:t>assets under management covered in Morningstar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OEIF </a:t>
            </a:r>
            <a:r>
              <a:rPr lang="en-GB" sz="1000" dirty="0"/>
              <a:t>holdings as of 22 November 2018 scaled using latest available market size data</a:t>
            </a:r>
            <a:r>
              <a:rPr lang="en-GB" sz="1000" dirty="0" smtClean="0"/>
              <a:t>: September </a:t>
            </a:r>
            <a:r>
              <a:rPr lang="en-GB" sz="1000" dirty="0"/>
              <a:t>2018 for equity market capitalisation and March 2018 for debt outstanding.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738" y="76470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OEIF </a:t>
            </a:r>
            <a:r>
              <a:rPr lang="en-GB" sz="1800" dirty="0" smtClean="0"/>
              <a:t>holdings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7 - Global debt vulnerabilities\CHART G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58588"/>
            <a:ext cx="5904656" cy="416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38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G.3 </a:t>
            </a:r>
            <a:r>
              <a:rPr lang="en-GB" altLang="en-US" sz="2400" dirty="0">
                <a:solidFill>
                  <a:srgbClr val="660066"/>
                </a:solidFill>
              </a:rPr>
              <a:t>Countries that underwent sharp credit booms </a:t>
            </a:r>
            <a:r>
              <a:rPr lang="en-GB" altLang="en-US" sz="2400" dirty="0" smtClean="0">
                <a:solidFill>
                  <a:srgbClr val="660066"/>
                </a:solidFill>
              </a:rPr>
              <a:t>have often </a:t>
            </a:r>
            <a:r>
              <a:rPr lang="en-GB" altLang="en-US" sz="2400" dirty="0">
                <a:solidFill>
                  <a:srgbClr val="660066"/>
                </a:solidFill>
              </a:rPr>
              <a:t>experienced a 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4251" y="595482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BIS total credit statistics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lending to households and non-financial corporations by all sectors at market value as </a:t>
            </a:r>
            <a:r>
              <a:rPr lang="en-GB" sz="1000" dirty="0" smtClean="0"/>
              <a:t>a percentage </a:t>
            </a:r>
            <a:r>
              <a:rPr lang="en-GB" sz="1000" dirty="0"/>
              <a:t>of GDP, adjusted for breaks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738" y="78925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Private non-financial sector </a:t>
            </a:r>
            <a:r>
              <a:rPr lang="en-GB" sz="1800" dirty="0" smtClean="0"/>
              <a:t>debt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7 - Global debt vulnerabilities\CHART G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847" y="1398521"/>
            <a:ext cx="629430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58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G.4 </a:t>
            </a:r>
            <a:r>
              <a:rPr lang="en-GB" altLang="en-US" sz="2400" dirty="0">
                <a:solidFill>
                  <a:srgbClr val="660066"/>
                </a:solidFill>
              </a:rPr>
              <a:t>Italian sovereign borrowing costs have risen </a:t>
            </a:r>
            <a:r>
              <a:rPr lang="en-GB" altLang="en-US" sz="2400" dirty="0" smtClean="0">
                <a:solidFill>
                  <a:srgbClr val="660066"/>
                </a:solidFill>
              </a:rPr>
              <a:t>in response </a:t>
            </a:r>
            <a:r>
              <a:rPr lang="en-GB" altLang="en-US" sz="2400" dirty="0">
                <a:solidFill>
                  <a:srgbClr val="660066"/>
                </a:solidFill>
              </a:rPr>
              <a:t>to the Italian government’s draft budget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4251" y="5954821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 err="1"/>
              <a:t>Datastream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Yields </a:t>
            </a:r>
            <a:r>
              <a:rPr lang="en-GB" sz="1000" dirty="0"/>
              <a:t>to maturity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738" y="78925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Ten-year government bond </a:t>
            </a:r>
            <a:r>
              <a:rPr lang="en-GB" sz="1800" dirty="0" smtClean="0"/>
              <a:t>yields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7 - Global debt vulnerabilities\CHART G-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758215" cy="41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22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 smtClean="0">
                <a:solidFill>
                  <a:srgbClr val="660066"/>
                </a:solidFill>
              </a:rPr>
              <a:t>Chart G.5 </a:t>
            </a:r>
            <a:r>
              <a:rPr lang="en-GB" altLang="en-US" sz="2400" dirty="0">
                <a:solidFill>
                  <a:srgbClr val="660066"/>
                </a:solidFill>
              </a:rPr>
              <a:t>Italian sovereign stress has exposed balance </a:t>
            </a:r>
            <a:r>
              <a:rPr lang="en-GB" altLang="en-US" sz="2400" dirty="0" smtClean="0">
                <a:solidFill>
                  <a:srgbClr val="660066"/>
                </a:solidFill>
              </a:rPr>
              <a:t>sheet risks </a:t>
            </a:r>
            <a:r>
              <a:rPr lang="en-GB" altLang="en-US" sz="2400" dirty="0">
                <a:solidFill>
                  <a:srgbClr val="660066"/>
                </a:solidFill>
              </a:rPr>
              <a:t>in the Italian banking system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4251" y="595482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</a:t>
            </a:r>
            <a:r>
              <a:rPr lang="en-GB" sz="1000" dirty="0" err="1"/>
              <a:t>Datastream</a:t>
            </a:r>
            <a:r>
              <a:rPr lang="en-GB" sz="1000" dirty="0"/>
              <a:t> from </a:t>
            </a:r>
            <a:r>
              <a:rPr lang="en-GB" sz="1000" dirty="0" err="1"/>
              <a:t>Refinitiv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it-IT" sz="1000" dirty="0" smtClean="0"/>
              <a:t>Average </a:t>
            </a:r>
            <a:r>
              <a:rPr lang="it-IT" sz="1000" dirty="0"/>
              <a:t>of Intesa Sanpaolo Spa, Mediobanca Spa and Unicredito Italiano Spa</a:t>
            </a:r>
            <a:r>
              <a:rPr lang="it-IT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738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Italian sovereign and bank credit default swaps, daily data during 2018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7 - Global debt vulnerabilities\CHART G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168" y="1311912"/>
            <a:ext cx="5577144" cy="431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8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296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Global debt vulnerabilities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Part B:   Resilience of the UK financial system – Banking Sector</dc:title>
  <dc:creator>Savva, Stacey</dc:creator>
  <cp:lastModifiedBy>Savva, Stacey</cp:lastModifiedBy>
  <cp:revision>23</cp:revision>
  <dcterms:created xsi:type="dcterms:W3CDTF">2017-06-26T10:35:02Z</dcterms:created>
  <dcterms:modified xsi:type="dcterms:W3CDTF">2018-11-28T14:41:09Z</dcterms:modified>
</cp:coreProperties>
</file>