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pptx" ContentType="application/vnd.openxmlformats-officedocument.presentationml.presentation"/>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83" r:id="rId4"/>
    <p:sldId id="284" r:id="rId5"/>
    <p:sldId id="285" r:id="rId6"/>
    <p:sldId id="286" r:id="rId7"/>
    <p:sldId id="287" r:id="rId8"/>
    <p:sldId id="288"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9" d="100"/>
          <a:sy n="69" d="100"/>
        </p:scale>
        <p:origin x="-80" y="-588"/>
      </p:cViewPr>
      <p:guideLst>
        <p:guide orient="horz" pos="845"/>
        <p:guide orient="horz" pos="3566"/>
        <p:guide pos="1156"/>
        <p:guide pos="47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169876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354493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7651383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7241222-2A1C-4650-B1FB-C4A8A84D69EB}"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864726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241222-2A1C-4650-B1FB-C4A8A84D69EB}" type="datetimeFigureOut">
              <a:rPr lang="en-GB" smtClean="0"/>
              <a:t>28/11/2018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3492151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7241222-2A1C-4650-B1FB-C4A8A84D69EB}" type="datetimeFigureOut">
              <a:rPr lang="en-GB" smtClean="0"/>
              <a:t>28/11/2018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1462435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7241222-2A1C-4650-B1FB-C4A8A84D69EB}" type="datetimeFigureOut">
              <a:rPr lang="en-GB" smtClean="0"/>
              <a:t>28/11/2018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944511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7241222-2A1C-4650-B1FB-C4A8A84D69EB}" type="datetimeFigureOut">
              <a:rPr lang="en-GB" smtClean="0"/>
              <a:t>28/11/2018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803422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241222-2A1C-4650-B1FB-C4A8A84D69EB}" type="datetimeFigureOut">
              <a:rPr lang="en-GB" smtClean="0"/>
              <a:t>28/11/2018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3660239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241222-2A1C-4650-B1FB-C4A8A84D69EB}" type="datetimeFigureOut">
              <a:rPr lang="en-GB" smtClean="0"/>
              <a:t>28/11/2018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4198848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241222-2A1C-4650-B1FB-C4A8A84D69EB}" type="datetimeFigureOut">
              <a:rPr lang="en-GB" smtClean="0"/>
              <a:t>28/11/2018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4C957E-F47A-448E-A4D1-61C186F6B8BB}" type="slidenum">
              <a:rPr lang="en-GB" smtClean="0"/>
              <a:t>‹#›</a:t>
            </a:fld>
            <a:endParaRPr lang="en-GB"/>
          </a:p>
        </p:txBody>
      </p:sp>
    </p:spTree>
    <p:extLst>
      <p:ext uri="{BB962C8B-B14F-4D97-AF65-F5344CB8AC3E}">
        <p14:creationId xmlns:p14="http://schemas.microsoft.com/office/powerpoint/2010/main" val="2195185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241222-2A1C-4650-B1FB-C4A8A84D69EB}" type="datetimeFigureOut">
              <a:rPr lang="en-GB" smtClean="0"/>
              <a:t>28/11/2018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4C957E-F47A-448E-A4D1-61C186F6B8BB}" type="slidenum">
              <a:rPr lang="en-GB" smtClean="0"/>
              <a:t>‹#›</a:t>
            </a:fld>
            <a:endParaRPr lang="en-GB"/>
          </a:p>
        </p:txBody>
      </p:sp>
    </p:spTree>
    <p:extLst>
      <p:ext uri="{BB962C8B-B14F-4D97-AF65-F5344CB8AC3E}">
        <p14:creationId xmlns:p14="http://schemas.microsoft.com/office/powerpoint/2010/main" val="2967740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package" Target="../embeddings/Microsoft_PowerPoint_Presentation1.pptx"/></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smtClean="0">
                <a:solidFill>
                  <a:srgbClr val="660066"/>
                </a:solidFill>
              </a:rPr>
              <a:t/>
            </a:r>
            <a:br>
              <a:rPr lang="en-GB" altLang="en-US" sz="7200" dirty="0" smtClean="0">
                <a:solidFill>
                  <a:srgbClr val="660066"/>
                </a:solidFill>
              </a:rPr>
            </a:br>
            <a:r>
              <a:rPr lang="en-GB" altLang="en-US" sz="7200" dirty="0" smtClean="0">
                <a:solidFill>
                  <a:srgbClr val="660066"/>
                </a:solidFill>
              </a:rPr>
              <a:t>Financial </a:t>
            </a:r>
            <a:r>
              <a:rPr lang="en-GB" altLang="en-US" sz="7200" dirty="0">
                <a:solidFill>
                  <a:srgbClr val="660066"/>
                </a:solidFill>
              </a:rPr>
              <a:t>stability risk and regulation beyond the core banking </a:t>
            </a:r>
            <a:r>
              <a:rPr lang="en-GB" altLang="en-US" sz="7200" dirty="0" smtClean="0">
                <a:solidFill>
                  <a:srgbClr val="660066"/>
                </a:solidFill>
              </a:rPr>
              <a:t>sector</a:t>
            </a:r>
            <a:endParaRPr lang="en-GB" sz="7200" dirty="0">
              <a:solidFill>
                <a:srgbClr val="660066"/>
              </a:solidFill>
            </a:endParaRPr>
          </a:p>
        </p:txBody>
      </p:sp>
    </p:spTree>
    <p:extLst>
      <p:ext uri="{BB962C8B-B14F-4D97-AF65-F5344CB8AC3E}">
        <p14:creationId xmlns:p14="http://schemas.microsoft.com/office/powerpoint/2010/main" val="2698178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8034"/>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I.1</a:t>
            </a:r>
            <a:r>
              <a:rPr lang="en-US" altLang="en-US" sz="2400" dirty="0" smtClean="0">
                <a:solidFill>
                  <a:srgbClr val="660066"/>
                </a:solidFill>
                <a:latin typeface="Arial" charset="0"/>
              </a:rPr>
              <a:t> </a:t>
            </a:r>
            <a:r>
              <a:rPr lang="en-GB" sz="2400" dirty="0">
                <a:solidFill>
                  <a:srgbClr val="660066"/>
                </a:solidFill>
              </a:rPr>
              <a:t>Market-based finance is an important source </a:t>
            </a:r>
            <a:r>
              <a:rPr lang="en-GB" sz="2400" dirty="0" smtClean="0">
                <a:solidFill>
                  <a:srgbClr val="660066"/>
                </a:solidFill>
              </a:rPr>
              <a:t>of financing </a:t>
            </a:r>
            <a:r>
              <a:rPr lang="en-GB" sz="2400" dirty="0">
                <a:solidFill>
                  <a:srgbClr val="660066"/>
                </a:solidFill>
              </a:rPr>
              <a:t>for UK companies</a:t>
            </a:r>
            <a:endParaRPr lang="en-US" altLang="en-US" sz="2400" dirty="0">
              <a:solidFill>
                <a:srgbClr val="660066"/>
              </a:solidFill>
            </a:endParaRPr>
          </a:p>
        </p:txBody>
      </p:sp>
      <p:sp>
        <p:nvSpPr>
          <p:cNvPr id="28674" name="Rectangle 2"/>
          <p:cNvSpPr>
            <a:spLocks noChangeArrowheads="1"/>
          </p:cNvSpPr>
          <p:nvPr/>
        </p:nvSpPr>
        <p:spPr bwMode="auto">
          <a:xfrm>
            <a:off x="36512" y="5725700"/>
            <a:ext cx="9144000" cy="1015663"/>
          </a:xfrm>
          <a:prstGeom prst="rect">
            <a:avLst/>
          </a:prstGeom>
          <a:noFill/>
          <a:ln w="9525">
            <a:noFill/>
            <a:miter lim="800000"/>
            <a:headEnd/>
            <a:tailEnd/>
          </a:ln>
          <a:effectLst/>
        </p:spPr>
        <p:txBody>
          <a:bodyPr anchor="ctr">
            <a:spAutoFit/>
          </a:bodyPr>
          <a:lstStyle/>
          <a:p>
            <a:r>
              <a:rPr lang="en-GB" sz="1000" dirty="0"/>
              <a:t>Sources: Bank of England and Bank calculations</a:t>
            </a:r>
            <a:r>
              <a:rPr lang="en-GB" sz="1000" dirty="0" smtClean="0"/>
              <a:t>.</a:t>
            </a:r>
          </a:p>
          <a:p>
            <a:endParaRPr lang="en-GB" sz="1000" dirty="0"/>
          </a:p>
          <a:p>
            <a:pPr marL="228600" indent="-228600">
              <a:buAutoNum type="alphaLcParenBoth"/>
            </a:pPr>
            <a:r>
              <a:rPr lang="en-GB" sz="1000" dirty="0" smtClean="0"/>
              <a:t>Finance </a:t>
            </a:r>
            <a:r>
              <a:rPr lang="en-GB" sz="1000" dirty="0"/>
              <a:t>raised by PNFCs from UK monetary financial institutions (MFIs) and from capital </a:t>
            </a:r>
            <a:r>
              <a:rPr lang="en-GB" sz="1000" dirty="0" smtClean="0"/>
              <a:t>markets. Data </a:t>
            </a:r>
            <a:r>
              <a:rPr lang="en-GB" sz="1000" dirty="0"/>
              <a:t>cover funds raised in both sterling and foreign currency, converted to sterling. </a:t>
            </a:r>
            <a:r>
              <a:rPr lang="en-GB" sz="1000" dirty="0" smtClean="0"/>
              <a:t>Seasonally adjusted</a:t>
            </a:r>
            <a:r>
              <a:rPr lang="en-GB" sz="1000" dirty="0"/>
              <a:t>. Bonds and commercial paper are not seasonally </a:t>
            </a:r>
            <a:r>
              <a:rPr lang="en-GB" sz="1000" dirty="0" smtClean="0"/>
              <a:t>adjusted.</a:t>
            </a:r>
          </a:p>
          <a:p>
            <a:pPr marL="228600" indent="-228600">
              <a:buAutoNum type="alphaLcParenBoth"/>
            </a:pPr>
            <a:r>
              <a:rPr lang="en-GB" sz="1000" dirty="0" smtClean="0"/>
              <a:t>Market-based </a:t>
            </a:r>
            <a:r>
              <a:rPr lang="en-GB" sz="1000" dirty="0"/>
              <a:t>finance is composed of bonds, equities and commercial </a:t>
            </a:r>
            <a:r>
              <a:rPr lang="en-GB" sz="1000" dirty="0" smtClean="0"/>
              <a:t>paper.</a:t>
            </a:r>
          </a:p>
          <a:p>
            <a:pPr marL="228600" indent="-228600">
              <a:buAutoNum type="alphaLcParenBoth"/>
            </a:pPr>
            <a:r>
              <a:rPr lang="en-GB" sz="1000" dirty="0" smtClean="0"/>
              <a:t>Owing </a:t>
            </a:r>
            <a:r>
              <a:rPr lang="en-GB" sz="1000" dirty="0"/>
              <a:t>to the seasonal adjustment methodology, the total series may not equal the sum of </a:t>
            </a:r>
            <a:r>
              <a:rPr lang="en-GB" sz="1000" dirty="0" smtClean="0"/>
              <a:t>its components</a:t>
            </a:r>
            <a:r>
              <a:rPr lang="en-GB" sz="1000" dirty="0"/>
              <a:t>.</a:t>
            </a:r>
          </a:p>
        </p:txBody>
      </p:sp>
      <p:sp>
        <p:nvSpPr>
          <p:cNvPr id="3076" name="Rectangle 1"/>
          <p:cNvSpPr>
            <a:spLocks noChangeArrowheads="1"/>
          </p:cNvSpPr>
          <p:nvPr/>
        </p:nvSpPr>
        <p:spPr bwMode="auto">
          <a:xfrm>
            <a:off x="36512" y="69269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smtClean="0"/>
              <a:t>Cumulative </a:t>
            </a:r>
            <a:r>
              <a:rPr lang="en-GB" sz="1800" dirty="0"/>
              <a:t>net finance raised by UK private non-financial corporations (PNFCs) since 2007</a:t>
            </a:r>
            <a:r>
              <a:rPr lang="en-GB" sz="1800" baseline="30000" dirty="0"/>
              <a:t>(a) </a:t>
            </a:r>
            <a:endParaRPr lang="en-GB" altLang="en-US" sz="1800" baseline="30000" dirty="0"/>
          </a:p>
        </p:txBody>
      </p:sp>
      <p:pic>
        <p:nvPicPr>
          <p:cNvPr id="2" name="Picture 2" descr="N:\SHARED\FSR\PNGs\Internet PNG and PDFs\9 - Financial stability risk and regulation beyond the core banking sector - inc Libor box\Chart I.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0298" y="1340768"/>
            <a:ext cx="6480082" cy="3749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84076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11663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I.2</a:t>
            </a:r>
            <a:r>
              <a:rPr lang="en-US" altLang="en-US" sz="2400" dirty="0" smtClean="0">
                <a:solidFill>
                  <a:srgbClr val="660066"/>
                </a:solidFill>
                <a:latin typeface="Arial" charset="0"/>
              </a:rPr>
              <a:t> </a:t>
            </a:r>
            <a:r>
              <a:rPr lang="en-GB" sz="2400" dirty="0">
                <a:solidFill>
                  <a:srgbClr val="660066"/>
                </a:solidFill>
              </a:rPr>
              <a:t>The P2P lending sector remains small</a:t>
            </a:r>
            <a:endParaRPr lang="en-US" altLang="en-US" sz="2400" dirty="0">
              <a:solidFill>
                <a:srgbClr val="660066"/>
              </a:solidFill>
            </a:endParaRPr>
          </a:p>
        </p:txBody>
      </p:sp>
      <p:sp>
        <p:nvSpPr>
          <p:cNvPr id="28674" name="Rectangle 2"/>
          <p:cNvSpPr>
            <a:spLocks noChangeArrowheads="1"/>
          </p:cNvSpPr>
          <p:nvPr/>
        </p:nvSpPr>
        <p:spPr bwMode="auto">
          <a:xfrm>
            <a:off x="36512" y="5802644"/>
            <a:ext cx="9144000" cy="861774"/>
          </a:xfrm>
          <a:prstGeom prst="rect">
            <a:avLst/>
          </a:prstGeom>
          <a:noFill/>
          <a:ln w="9525">
            <a:noFill/>
            <a:miter lim="800000"/>
            <a:headEnd/>
            <a:tailEnd/>
          </a:ln>
          <a:effectLst/>
        </p:spPr>
        <p:txBody>
          <a:bodyPr anchor="ctr">
            <a:spAutoFit/>
          </a:bodyPr>
          <a:lstStyle/>
          <a:p>
            <a:r>
              <a:rPr lang="en-GB" sz="1000" dirty="0"/>
              <a:t>Sources: Bank of England, Peer to Peer Finance Association (P2PFA), RateSetter.com and Bank calculations. </a:t>
            </a:r>
            <a:endParaRPr lang="en-GB" sz="1000" dirty="0" smtClean="0"/>
          </a:p>
          <a:p>
            <a:endParaRPr lang="en-GB" sz="1000" dirty="0"/>
          </a:p>
          <a:p>
            <a:pPr marL="228600" indent="-228600">
              <a:buAutoNum type="alphaLcParenBoth"/>
            </a:pPr>
            <a:r>
              <a:rPr lang="en-GB" sz="1000" dirty="0" smtClean="0"/>
              <a:t>New </a:t>
            </a:r>
            <a:r>
              <a:rPr lang="en-GB" sz="1000" dirty="0"/>
              <a:t>lending originated on platforms that are current or previous members of the P2PFA. </a:t>
            </a:r>
            <a:endParaRPr lang="en-GB" sz="1000" dirty="0" smtClean="0"/>
          </a:p>
          <a:p>
            <a:pPr marL="228600" indent="-228600">
              <a:buAutoNum type="alphaLcParenBoth"/>
            </a:pPr>
            <a:r>
              <a:rPr lang="en-GB" sz="1000" dirty="0" smtClean="0"/>
              <a:t>‘Other </a:t>
            </a:r>
            <a:r>
              <a:rPr lang="en-GB" sz="1000" dirty="0"/>
              <a:t>major lending flows’ is a sum of consumer and business lending. Consumer lending is consumer credit gross lending from MFIs and other lenders (excluding student loans and credit cards). Business lending is UK MFIs’ gross lending to small and medium-sized enterprises.</a:t>
            </a:r>
          </a:p>
        </p:txBody>
      </p:sp>
      <p:sp>
        <p:nvSpPr>
          <p:cNvPr id="3076" name="Rectangle 1"/>
          <p:cNvSpPr>
            <a:spLocks noChangeArrowheads="1"/>
          </p:cNvSpPr>
          <p:nvPr/>
        </p:nvSpPr>
        <p:spPr bwMode="auto">
          <a:xfrm>
            <a:off x="36512" y="548680"/>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Gross UK P2P lending</a:t>
            </a:r>
            <a:r>
              <a:rPr lang="en-GB" sz="1800" baseline="30000" dirty="0"/>
              <a:t>(a)</a:t>
            </a:r>
            <a:endParaRPr lang="en-GB" altLang="en-US" sz="1800" baseline="30000" dirty="0"/>
          </a:p>
        </p:txBody>
      </p:sp>
      <p:pic>
        <p:nvPicPr>
          <p:cNvPr id="2050" name="Picture 2" descr="N:\SHARED\FSR\PNGs\Internet PNG and PDFs\9 - Financial stability risk and regulation beyond the core banking sector - inc Libor box\Chart I.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8501" y="1772816"/>
            <a:ext cx="6157592" cy="3526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40771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11663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Table I.A</a:t>
            </a:r>
            <a:r>
              <a:rPr lang="en-US" altLang="en-US" sz="2400" dirty="0" smtClean="0">
                <a:solidFill>
                  <a:srgbClr val="660066"/>
                </a:solidFill>
                <a:latin typeface="Arial" charset="0"/>
              </a:rPr>
              <a:t> </a:t>
            </a:r>
            <a:r>
              <a:rPr lang="en-GB" sz="2400" dirty="0" smtClean="0">
                <a:solidFill>
                  <a:srgbClr val="660066"/>
                </a:solidFill>
              </a:rPr>
              <a:t>Progress </a:t>
            </a:r>
            <a:r>
              <a:rPr lang="en-GB" sz="2400" dirty="0">
                <a:solidFill>
                  <a:srgbClr val="660066"/>
                </a:solidFill>
              </a:rPr>
              <a:t>update on previous in-depth assessments by the FPC</a:t>
            </a:r>
            <a:endParaRPr lang="en-US" altLang="en-US" sz="2400" dirty="0">
              <a:solidFill>
                <a:srgbClr val="660066"/>
              </a:solidFill>
            </a:endParaRPr>
          </a:p>
        </p:txBody>
      </p:sp>
      <p:sp>
        <p:nvSpPr>
          <p:cNvPr id="28674" name="Rectangle 2"/>
          <p:cNvSpPr>
            <a:spLocks noChangeArrowheads="1"/>
          </p:cNvSpPr>
          <p:nvPr/>
        </p:nvSpPr>
        <p:spPr bwMode="auto">
          <a:xfrm>
            <a:off x="36512" y="6110420"/>
            <a:ext cx="9144000" cy="246221"/>
          </a:xfrm>
          <a:prstGeom prst="rect">
            <a:avLst/>
          </a:prstGeom>
          <a:noFill/>
          <a:ln w="9525">
            <a:noFill/>
            <a:miter lim="800000"/>
            <a:headEnd/>
            <a:tailEnd/>
          </a:ln>
          <a:effectLst/>
        </p:spPr>
        <p:txBody>
          <a:bodyPr anchor="ctr">
            <a:spAutoFit/>
          </a:bodyPr>
          <a:lstStyle/>
          <a:p>
            <a:r>
              <a:rPr lang="en-GB" sz="1000" dirty="0" smtClean="0"/>
              <a:t>.</a:t>
            </a:r>
            <a:endParaRPr lang="en-GB" sz="1000" dirty="0"/>
          </a:p>
        </p:txBody>
      </p:sp>
      <p:graphicFrame>
        <p:nvGraphicFramePr>
          <p:cNvPr id="2" name="Object 1"/>
          <p:cNvGraphicFramePr>
            <a:graphicFrameLocks noChangeAspect="1"/>
          </p:cNvGraphicFramePr>
          <p:nvPr>
            <p:extLst>
              <p:ext uri="{D42A27DB-BD31-4B8C-83A1-F6EECF244321}">
                <p14:modId xmlns:p14="http://schemas.microsoft.com/office/powerpoint/2010/main" val="1843125718"/>
              </p:ext>
            </p:extLst>
          </p:nvPr>
        </p:nvGraphicFramePr>
        <p:xfrm>
          <a:off x="662611" y="578297"/>
          <a:ext cx="7705351" cy="5778343"/>
        </p:xfrm>
        <a:graphic>
          <a:graphicData uri="http://schemas.openxmlformats.org/presentationml/2006/ole">
            <mc:AlternateContent xmlns:mc="http://schemas.openxmlformats.org/markup-compatibility/2006">
              <mc:Choice xmlns:v="urn:schemas-microsoft-com:vml" Requires="v">
                <p:oleObj spid="_x0000_s4100" name="Presentation" r:id="rId4" imgW="4570538" imgH="3427390" progId="PowerPoint.Show.12">
                  <p:embed/>
                </p:oleObj>
              </mc:Choice>
              <mc:Fallback>
                <p:oleObj name="Presentation" r:id="rId4" imgW="4570538" imgH="3427390" progId="PowerPoint.Show.12">
                  <p:embed/>
                  <p:pic>
                    <p:nvPicPr>
                      <p:cNvPr id="0" name=""/>
                      <p:cNvPicPr/>
                      <p:nvPr/>
                    </p:nvPicPr>
                    <p:blipFill>
                      <a:blip r:embed="rId5"/>
                      <a:stretch>
                        <a:fillRect/>
                      </a:stretch>
                    </p:blipFill>
                    <p:spPr>
                      <a:xfrm>
                        <a:off x="662611" y="578297"/>
                        <a:ext cx="7705351" cy="5778343"/>
                      </a:xfrm>
                      <a:prstGeom prst="rect">
                        <a:avLst/>
                      </a:prstGeom>
                    </p:spPr>
                  </p:pic>
                </p:oleObj>
              </mc:Fallback>
            </mc:AlternateContent>
          </a:graphicData>
        </a:graphic>
      </p:graphicFrame>
    </p:spTree>
    <p:extLst>
      <p:ext uri="{BB962C8B-B14F-4D97-AF65-F5344CB8AC3E}">
        <p14:creationId xmlns:p14="http://schemas.microsoft.com/office/powerpoint/2010/main" val="6020657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11663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I.3</a:t>
            </a:r>
            <a:r>
              <a:rPr lang="en-US" altLang="en-US" sz="2400" dirty="0" smtClean="0">
                <a:solidFill>
                  <a:srgbClr val="660066"/>
                </a:solidFill>
                <a:latin typeface="Arial" charset="0"/>
              </a:rPr>
              <a:t> </a:t>
            </a:r>
            <a:r>
              <a:rPr lang="en-GB" sz="2400" dirty="0">
                <a:solidFill>
                  <a:srgbClr val="660066"/>
                </a:solidFill>
              </a:rPr>
              <a:t>ETFs continue to grow</a:t>
            </a:r>
            <a:endParaRPr lang="en-US" altLang="en-US" sz="2400" dirty="0">
              <a:solidFill>
                <a:srgbClr val="660066"/>
              </a:solidFill>
            </a:endParaRPr>
          </a:p>
        </p:txBody>
      </p:sp>
      <p:sp>
        <p:nvSpPr>
          <p:cNvPr id="28674" name="Rectangle 2"/>
          <p:cNvSpPr>
            <a:spLocks noChangeArrowheads="1"/>
          </p:cNvSpPr>
          <p:nvPr/>
        </p:nvSpPr>
        <p:spPr bwMode="auto">
          <a:xfrm>
            <a:off x="36512" y="6110420"/>
            <a:ext cx="9144000" cy="246221"/>
          </a:xfrm>
          <a:prstGeom prst="rect">
            <a:avLst/>
          </a:prstGeom>
          <a:noFill/>
          <a:ln w="9525">
            <a:noFill/>
            <a:miter lim="800000"/>
            <a:headEnd/>
            <a:tailEnd/>
          </a:ln>
          <a:effectLst/>
        </p:spPr>
        <p:txBody>
          <a:bodyPr anchor="ctr">
            <a:spAutoFit/>
          </a:bodyPr>
          <a:lstStyle/>
          <a:p>
            <a:r>
              <a:rPr lang="en-GB" sz="1000" dirty="0"/>
              <a:t>Sources: ETFGI and Bank calculations</a:t>
            </a:r>
            <a:r>
              <a:rPr lang="en-GB" sz="1000" dirty="0" smtClean="0"/>
              <a:t>.</a:t>
            </a:r>
            <a:endParaRPr lang="en-GB" sz="1000" dirty="0"/>
          </a:p>
        </p:txBody>
      </p:sp>
      <p:sp>
        <p:nvSpPr>
          <p:cNvPr id="3076" name="Rectangle 1"/>
          <p:cNvSpPr>
            <a:spLocks noChangeArrowheads="1"/>
          </p:cNvSpPr>
          <p:nvPr/>
        </p:nvSpPr>
        <p:spPr bwMode="auto">
          <a:xfrm>
            <a:off x="36512" y="548680"/>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Assets under management of ETFs by domicile</a:t>
            </a:r>
            <a:endParaRPr lang="en-GB" altLang="en-US" sz="1800" baseline="30000" dirty="0"/>
          </a:p>
        </p:txBody>
      </p:sp>
      <p:pic>
        <p:nvPicPr>
          <p:cNvPr id="2" name="Picture 2" descr="N:\SHARED\FSR\PNGs\Internet PNG and PDFs\9 - Financial stability risk and regulation beyond the core banking sector - inc Libor box\Chart I.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980728"/>
            <a:ext cx="6370588" cy="4075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38177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altLang="en-US" sz="7200" dirty="0">
                <a:solidFill>
                  <a:srgbClr val="660066"/>
                </a:solidFill>
              </a:rPr>
              <a:t/>
            </a:r>
            <a:br>
              <a:rPr lang="en-GB" altLang="en-US" sz="7200" dirty="0">
                <a:solidFill>
                  <a:srgbClr val="660066"/>
                </a:solidFill>
              </a:rPr>
            </a:br>
            <a:r>
              <a:rPr lang="en-GB" altLang="en-US" sz="7200" dirty="0">
                <a:solidFill>
                  <a:srgbClr val="660066"/>
                </a:solidFill>
              </a:rPr>
              <a:t>Box 7: Progress on the transition away from Libor</a:t>
            </a:r>
            <a:endParaRPr lang="en-GB" sz="7200" dirty="0">
              <a:solidFill>
                <a:srgbClr val="660066"/>
              </a:solidFill>
            </a:endParaRPr>
          </a:p>
        </p:txBody>
      </p:sp>
    </p:spTree>
    <p:extLst>
      <p:ext uri="{BB962C8B-B14F-4D97-AF65-F5344CB8AC3E}">
        <p14:creationId xmlns:p14="http://schemas.microsoft.com/office/powerpoint/2010/main" val="4236501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8034"/>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A</a:t>
            </a:r>
            <a:r>
              <a:rPr lang="en-US" altLang="en-US" sz="2400" dirty="0" smtClean="0">
                <a:solidFill>
                  <a:srgbClr val="660066"/>
                </a:solidFill>
                <a:latin typeface="Arial" charset="0"/>
              </a:rPr>
              <a:t> </a:t>
            </a:r>
            <a:r>
              <a:rPr lang="en-GB" sz="2400" dirty="0">
                <a:solidFill>
                  <a:srgbClr val="660066"/>
                </a:solidFill>
              </a:rPr>
              <a:t>The average outstanding SONIA swap maturity </a:t>
            </a:r>
            <a:r>
              <a:rPr lang="en-GB" sz="2400" dirty="0" smtClean="0">
                <a:solidFill>
                  <a:srgbClr val="660066"/>
                </a:solidFill>
              </a:rPr>
              <a:t>has increased </a:t>
            </a:r>
            <a:r>
              <a:rPr lang="en-GB" sz="2400" dirty="0">
                <a:solidFill>
                  <a:srgbClr val="660066"/>
                </a:solidFill>
              </a:rPr>
              <a:t>since July 2017, suggesting broader usage</a:t>
            </a:r>
            <a:endParaRPr lang="en-US" altLang="en-US" sz="2400" dirty="0">
              <a:solidFill>
                <a:srgbClr val="660066"/>
              </a:solidFill>
            </a:endParaRPr>
          </a:p>
        </p:txBody>
      </p:sp>
      <p:sp>
        <p:nvSpPr>
          <p:cNvPr id="28674" name="Rectangle 2"/>
          <p:cNvSpPr>
            <a:spLocks noChangeArrowheads="1"/>
          </p:cNvSpPr>
          <p:nvPr/>
        </p:nvSpPr>
        <p:spPr bwMode="auto">
          <a:xfrm>
            <a:off x="36512" y="5802644"/>
            <a:ext cx="9144000" cy="861774"/>
          </a:xfrm>
          <a:prstGeom prst="rect">
            <a:avLst/>
          </a:prstGeom>
          <a:noFill/>
          <a:ln w="9525">
            <a:noFill/>
            <a:miter lim="800000"/>
            <a:headEnd/>
            <a:tailEnd/>
          </a:ln>
          <a:effectLst/>
        </p:spPr>
        <p:txBody>
          <a:bodyPr anchor="ctr">
            <a:spAutoFit/>
          </a:bodyPr>
          <a:lstStyle/>
          <a:p>
            <a:endParaRPr lang="en-GB" sz="1000" dirty="0"/>
          </a:p>
          <a:p>
            <a:r>
              <a:rPr lang="en-GB" sz="1000" dirty="0"/>
              <a:t> Sources: Bank and FCA estimates based on LCH data provided to the FCA. </a:t>
            </a:r>
            <a:endParaRPr lang="en-GB" sz="1000" dirty="0" smtClean="0"/>
          </a:p>
          <a:p>
            <a:endParaRPr lang="en-GB" sz="1000" dirty="0"/>
          </a:p>
          <a:p>
            <a:pPr marL="228600" indent="-228600">
              <a:buAutoNum type="alphaLcParenBoth"/>
            </a:pPr>
            <a:r>
              <a:rPr lang="en-GB" sz="1000" dirty="0" smtClean="0"/>
              <a:t>Includes </a:t>
            </a:r>
            <a:r>
              <a:rPr lang="en-GB" sz="1000" dirty="0"/>
              <a:t>gross notional outstanding of all interest rate derivatives with a GBP Libor‑linked floating leg, cleared at LCH Ltd excluding inflation swaps. </a:t>
            </a:r>
            <a:endParaRPr lang="en-GB" sz="1000" dirty="0" smtClean="0"/>
          </a:p>
          <a:p>
            <a:pPr marL="228600" indent="-228600">
              <a:buAutoNum type="alphaLcParenBoth"/>
            </a:pPr>
            <a:r>
              <a:rPr lang="en-GB" sz="1000" dirty="0" smtClean="0"/>
              <a:t>31 </a:t>
            </a:r>
            <a:r>
              <a:rPr lang="en-GB" sz="1000" dirty="0"/>
              <a:t>July 2017 and 30 September 2018 refer to observation dates for roll‑off profile. The chart presumes no new trades are transacted after the observation dates. </a:t>
            </a:r>
          </a:p>
        </p:txBody>
      </p:sp>
      <p:sp>
        <p:nvSpPr>
          <p:cNvPr id="3076" name="Rectangle 1"/>
          <p:cNvSpPr>
            <a:spLocks noChangeArrowheads="1"/>
          </p:cNvSpPr>
          <p:nvPr/>
        </p:nvSpPr>
        <p:spPr bwMode="auto">
          <a:xfrm>
            <a:off x="36512" y="69269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smtClean="0"/>
              <a:t>Residual </a:t>
            </a:r>
            <a:r>
              <a:rPr lang="en-GB" sz="1800" dirty="0"/>
              <a:t>maturity of cleared outstanding SONIA and GBP Libor referencing </a:t>
            </a:r>
            <a:r>
              <a:rPr lang="en-GB" sz="1800" dirty="0" smtClean="0"/>
              <a:t>swaps</a:t>
            </a:r>
            <a:r>
              <a:rPr lang="en-GB" sz="1800" baseline="30000" dirty="0" smtClean="0"/>
              <a:t>(a</a:t>
            </a:r>
            <a:r>
              <a:rPr lang="en-GB" sz="1800" baseline="30000" dirty="0"/>
              <a:t>) </a:t>
            </a:r>
            <a:endParaRPr lang="en-GB" altLang="en-US" sz="1800" baseline="30000" dirty="0"/>
          </a:p>
        </p:txBody>
      </p:sp>
      <p:pic>
        <p:nvPicPr>
          <p:cNvPr id="5122" name="Picture 2" descr="N:\SHARED\FSR\PNGs\Internet PNG and PDFs\9 - Financial stability risk and regulation beyond the core banking sector - inc Libor box\Box 7 Chart 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312130"/>
            <a:ext cx="6422424" cy="39170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70178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0" y="-68034"/>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altLang="en-US" sz="2400" b="1" dirty="0" smtClean="0">
                <a:solidFill>
                  <a:srgbClr val="660066"/>
                </a:solidFill>
              </a:rPr>
              <a:t>Chart B</a:t>
            </a:r>
            <a:r>
              <a:rPr lang="en-US" altLang="en-US" sz="2400" dirty="0" smtClean="0">
                <a:solidFill>
                  <a:srgbClr val="660066"/>
                </a:solidFill>
                <a:latin typeface="Arial" charset="0"/>
              </a:rPr>
              <a:t> </a:t>
            </a:r>
            <a:r>
              <a:rPr lang="en-GB" sz="2400" dirty="0">
                <a:solidFill>
                  <a:srgbClr val="660066"/>
                </a:solidFill>
              </a:rPr>
              <a:t>Growth in cleared derivatives contracts </a:t>
            </a:r>
            <a:r>
              <a:rPr lang="en-GB" sz="2400" dirty="0" smtClean="0">
                <a:solidFill>
                  <a:srgbClr val="660066"/>
                </a:solidFill>
              </a:rPr>
              <a:t>referencing GBP </a:t>
            </a:r>
            <a:r>
              <a:rPr lang="en-GB" sz="2400" dirty="0">
                <a:solidFill>
                  <a:srgbClr val="660066"/>
                </a:solidFill>
              </a:rPr>
              <a:t>Libor exceeded their rate of roll-off</a:t>
            </a:r>
            <a:endParaRPr lang="en-US" altLang="en-US" sz="2400" dirty="0">
              <a:solidFill>
                <a:srgbClr val="660066"/>
              </a:solidFill>
            </a:endParaRPr>
          </a:p>
        </p:txBody>
      </p:sp>
      <p:sp>
        <p:nvSpPr>
          <p:cNvPr id="28674" name="Rectangle 2"/>
          <p:cNvSpPr>
            <a:spLocks noChangeArrowheads="1"/>
          </p:cNvSpPr>
          <p:nvPr/>
        </p:nvSpPr>
        <p:spPr bwMode="auto">
          <a:xfrm>
            <a:off x="36512" y="5648754"/>
            <a:ext cx="9144000" cy="1169551"/>
          </a:xfrm>
          <a:prstGeom prst="rect">
            <a:avLst/>
          </a:prstGeom>
          <a:noFill/>
          <a:ln w="9525">
            <a:noFill/>
            <a:miter lim="800000"/>
            <a:headEnd/>
            <a:tailEnd/>
          </a:ln>
          <a:effectLst/>
        </p:spPr>
        <p:txBody>
          <a:bodyPr anchor="ctr">
            <a:spAutoFit/>
          </a:bodyPr>
          <a:lstStyle/>
          <a:p>
            <a:endParaRPr lang="en-GB" sz="1000" dirty="0"/>
          </a:p>
          <a:p>
            <a:r>
              <a:rPr lang="en-GB" sz="1000" dirty="0"/>
              <a:t> </a:t>
            </a:r>
            <a:r>
              <a:rPr lang="en-GB" sz="1000" dirty="0" smtClean="0"/>
              <a:t> </a:t>
            </a:r>
            <a:r>
              <a:rPr lang="en-GB" sz="1000" dirty="0"/>
              <a:t>Sources: Bank and FCA estimates based on LCH data provided to the FCA. </a:t>
            </a:r>
            <a:endParaRPr lang="en-GB" sz="1000" dirty="0" smtClean="0"/>
          </a:p>
          <a:p>
            <a:endParaRPr lang="en-GB" sz="1000" dirty="0"/>
          </a:p>
          <a:p>
            <a:pPr marL="228600" indent="-228600">
              <a:buAutoNum type="alphaLcParenBoth"/>
            </a:pPr>
            <a:r>
              <a:rPr lang="en-GB" sz="1000" dirty="0" smtClean="0"/>
              <a:t>Includes </a:t>
            </a:r>
            <a:r>
              <a:rPr lang="en-GB" sz="1000" dirty="0"/>
              <a:t>gross notional outstanding of all interest rate derivatives with a GBP Libor‑linked floating leg, cleared at LCH Ltd excluding inflation swaps. </a:t>
            </a:r>
          </a:p>
          <a:p>
            <a:pPr marL="228600" indent="-228600">
              <a:buAutoNum type="alphaLcParenBoth"/>
            </a:pPr>
            <a:r>
              <a:rPr lang="en-GB" sz="1000" dirty="0" smtClean="0"/>
              <a:t>31 </a:t>
            </a:r>
            <a:r>
              <a:rPr lang="en-GB" sz="1000" dirty="0"/>
              <a:t>July 2017, 30 April 2018 and 31 October 2018 refer to observation dates for roll‑off profile. The chart presumes no new trades are transacted after the observation dates. </a:t>
            </a:r>
            <a:endParaRPr lang="en-GB" sz="1000" dirty="0" smtClean="0"/>
          </a:p>
          <a:p>
            <a:pPr marL="228600" indent="-228600">
              <a:buAutoNum type="alphaLcParenBoth"/>
            </a:pPr>
            <a:r>
              <a:rPr lang="en-GB" sz="1000" dirty="0" smtClean="0"/>
              <a:t>Maturity </a:t>
            </a:r>
            <a:r>
              <a:rPr lang="en-GB" sz="1000" dirty="0"/>
              <a:t>date calculated based on maturity of trades at dates specified in (b).</a:t>
            </a:r>
          </a:p>
        </p:txBody>
      </p:sp>
      <p:sp>
        <p:nvSpPr>
          <p:cNvPr id="3076" name="Rectangle 1"/>
          <p:cNvSpPr>
            <a:spLocks noChangeArrowheads="1"/>
          </p:cNvSpPr>
          <p:nvPr/>
        </p:nvSpPr>
        <p:spPr bwMode="auto">
          <a:xfrm>
            <a:off x="36512" y="69269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smtClean="0"/>
              <a:t>Roll‑off </a:t>
            </a:r>
            <a:r>
              <a:rPr lang="en-GB" sz="1800" dirty="0"/>
              <a:t>of outstanding notional for cleared GBP Libor </a:t>
            </a:r>
            <a:r>
              <a:rPr lang="en-GB" sz="1800" dirty="0" smtClean="0"/>
              <a:t>derivatives</a:t>
            </a:r>
            <a:r>
              <a:rPr lang="en-GB" sz="1800" baseline="30000" dirty="0" smtClean="0"/>
              <a:t>(a</a:t>
            </a:r>
            <a:r>
              <a:rPr lang="en-GB" sz="1800" baseline="30000" dirty="0"/>
              <a:t>) </a:t>
            </a:r>
            <a:endParaRPr lang="en-GB" altLang="en-US" sz="1800" baseline="30000" dirty="0"/>
          </a:p>
        </p:txBody>
      </p:sp>
      <p:pic>
        <p:nvPicPr>
          <p:cNvPr id="6146" name="Picture 2" descr="N:\SHARED\FSR\PNGs\Internet PNG and PDFs\9 - Financial stability risk and regulation beyond the core banking sector - inc Libor box\Box 7 Chart 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8751" y="1180581"/>
            <a:ext cx="6486498" cy="4048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306238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TotalTime>
  <Words>449</Words>
  <Application>Microsoft Office PowerPoint</Application>
  <PresentationFormat>On-screen Show (4:3)</PresentationFormat>
  <Paragraphs>35</Paragraphs>
  <Slides>8</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0" baseType="lpstr">
      <vt:lpstr>Office Theme</vt:lpstr>
      <vt:lpstr>Presentation</vt:lpstr>
      <vt:lpstr> Financial stability risk and regulation beyond the core banking sector</vt:lpstr>
      <vt:lpstr>PowerPoint Presentation</vt:lpstr>
      <vt:lpstr>PowerPoint Presentation</vt:lpstr>
      <vt:lpstr>PowerPoint Presentation</vt:lpstr>
      <vt:lpstr>PowerPoint Presentation</vt:lpstr>
      <vt:lpstr> Box 7: Progress on the transition away from Libor</vt:lpstr>
      <vt:lpstr>PowerPoint Presentation</vt:lpstr>
      <vt:lpstr>PowerPoint Presentation</vt:lpstr>
    </vt:vector>
  </TitlesOfParts>
  <Company>Bank of England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Part B:   Resilience of the UK financial system – Banking Sector</dc:title>
  <dc:creator>Savva, Stacey</dc:creator>
  <cp:lastModifiedBy>Savva, Stacey</cp:lastModifiedBy>
  <cp:revision>28</cp:revision>
  <dcterms:created xsi:type="dcterms:W3CDTF">2017-06-26T10:35:02Z</dcterms:created>
  <dcterms:modified xsi:type="dcterms:W3CDTF">2018-11-28T14:46:10Z</dcterms:modified>
</cp:coreProperties>
</file>