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480" y="-11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>
                <a:solidFill>
                  <a:srgbClr val="660066"/>
                </a:solidFill>
              </a:rPr>
              <a:t/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>
                <a:solidFill>
                  <a:srgbClr val="660066"/>
                </a:solidFill>
              </a:rPr>
              <a:t>UK household indebtedness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36512" y="109081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D.1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proportion of lending at LTI ratios at or </a:t>
            </a:r>
            <a:r>
              <a:rPr lang="en-GB" altLang="en-US" sz="2400" dirty="0" smtClean="0">
                <a:solidFill>
                  <a:srgbClr val="660066"/>
                </a:solidFill>
              </a:rPr>
              <a:t>above 4 </a:t>
            </a:r>
            <a:r>
              <a:rPr lang="en-GB" altLang="en-US" sz="2400" dirty="0">
                <a:solidFill>
                  <a:srgbClr val="660066"/>
                </a:solidFill>
              </a:rPr>
              <a:t>has increased since 2015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496" y="558924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 smtClean="0"/>
              <a:t>Sources</a:t>
            </a:r>
            <a:r>
              <a:rPr lang="en-GB" sz="1000" dirty="0"/>
              <a:t>: FCA Product Sales Database and Bank calculations. </a:t>
            </a:r>
            <a:endParaRPr lang="en-GB" sz="1000" dirty="0" smtClean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Product Sales Database includes regulated mortgage contracts only. LTI ratio calculated as loan value divided by the total reported gross income for all </a:t>
            </a:r>
            <a:r>
              <a:rPr lang="en-GB" sz="1000" dirty="0" smtClean="0"/>
              <a:t>named borrowers</a:t>
            </a:r>
            <a:r>
              <a:rPr lang="en-GB" sz="1000" dirty="0"/>
              <a:t>. Chart excludes lifetime mortgages, second charge mortgages, advances for business purposes and </a:t>
            </a:r>
            <a:r>
              <a:rPr lang="en-GB" sz="1000" dirty="0" err="1"/>
              <a:t>remortgages</a:t>
            </a:r>
            <a:r>
              <a:rPr lang="en-GB" sz="1000" dirty="0"/>
              <a:t> with no change in amount borrowed.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loans to first-time buyers, and council/registered social tenants exercising their right to buy.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include regulated mortgage contracts only, and therefore exclude other regulated home finance products such as home purchase plans and home reversions, and unregulated products such as buy-to-let mortgages. 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36512" y="90872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 smtClean="0"/>
              <a:t>Proportion </a:t>
            </a:r>
            <a:r>
              <a:rPr lang="en-GB" sz="1800" dirty="0"/>
              <a:t>of new owner-occupier mortgages extended at different LTI </a:t>
            </a:r>
            <a:r>
              <a:rPr lang="en-GB" sz="1800" dirty="0" smtClean="0"/>
              <a:t>ratios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 </a:t>
            </a:r>
            <a:endParaRPr lang="en-GB" altLang="en-US" sz="1800" b="1" baseline="30000" dirty="0"/>
          </a:p>
        </p:txBody>
      </p:sp>
      <p:pic>
        <p:nvPicPr>
          <p:cNvPr id="1026" name="Picture 2" descr="N:\SHARED\FSR\PNGs\Internet PNG and PDFs\4 - UK household indebtedness\Chart D.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249" y="1484784"/>
            <a:ext cx="625330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36512" y="109081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D.2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Mortgage lending growth has been modest </a:t>
            </a:r>
            <a:r>
              <a:rPr lang="en-GB" altLang="en-US" sz="2400" dirty="0" smtClean="0">
                <a:solidFill>
                  <a:srgbClr val="660066"/>
                </a:solidFill>
              </a:rPr>
              <a:t>recently while </a:t>
            </a:r>
            <a:r>
              <a:rPr lang="en-GB" altLang="en-US" sz="2400" dirty="0">
                <a:solidFill>
                  <a:srgbClr val="660066"/>
                </a:solidFill>
              </a:rPr>
              <a:t>consumer credit growth has slowed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496" y="5512295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GB" sz="1000" dirty="0"/>
          </a:p>
          <a:p>
            <a:r>
              <a:rPr lang="en-GB" sz="1000" dirty="0" smtClean="0"/>
              <a:t>Sources</a:t>
            </a:r>
            <a:r>
              <a:rPr lang="en-GB" sz="1000" dirty="0"/>
              <a:t>: Bank of England, ONS and Bank calculations. </a:t>
            </a:r>
            <a:endParaRPr lang="en-GB" sz="1000" dirty="0" smtClean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Sterling </a:t>
            </a:r>
            <a:r>
              <a:rPr lang="en-GB" sz="1000" dirty="0"/>
              <a:t>net lending by UK monetary financial institutions (MFIs) and other lenders to UK individuals (excluding student loans). Seasonally adjusted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Identified </a:t>
            </a:r>
            <a:r>
              <a:rPr lang="en-GB" sz="1000" dirty="0"/>
              <a:t>dealership car finance lending by UK MFIs and other lenders.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Twelve-month </a:t>
            </a:r>
            <a:r>
              <a:rPr lang="en-GB" sz="1000" dirty="0"/>
              <a:t>growth rate of total sterling net secured lending to individuals seasonally adjusted.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Quarterly </a:t>
            </a:r>
            <a:r>
              <a:rPr lang="en-GB" sz="1000" dirty="0"/>
              <a:t>nominal disposable household income. Seasonally adjusted. Household disposable income series is adjusted for financial intermediation services indirectly measured (FISIM).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36512" y="90872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 smtClean="0"/>
              <a:t>Annual </a:t>
            </a:r>
            <a:r>
              <a:rPr lang="en-GB" sz="1800" dirty="0"/>
              <a:t>growth rate of mortgage lending, household income and consumer credit </a:t>
            </a:r>
            <a:endParaRPr lang="en-GB" altLang="en-US" sz="1800" b="1" baseline="30000" dirty="0"/>
          </a:p>
        </p:txBody>
      </p:sp>
      <p:pic>
        <p:nvPicPr>
          <p:cNvPr id="2050" name="Picture 2" descr="N:\SHARED\FSR\PNGs\Internet PNG and PDFs\4 - UK household indebtedness\Chart D.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929" y="1525214"/>
            <a:ext cx="7192884" cy="3775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0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36512" y="109081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D.3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share of the stock of UK mortgages </a:t>
            </a:r>
            <a:r>
              <a:rPr lang="en-GB" altLang="en-US" sz="2400" dirty="0" smtClean="0">
                <a:solidFill>
                  <a:srgbClr val="660066"/>
                </a:solidFill>
              </a:rPr>
              <a:t>with LTV </a:t>
            </a:r>
            <a:r>
              <a:rPr lang="en-GB" altLang="en-US" sz="2400" dirty="0">
                <a:solidFill>
                  <a:srgbClr val="660066"/>
                </a:solidFill>
              </a:rPr>
              <a:t>ratios at or above 75% has been increasing a </a:t>
            </a:r>
            <a:r>
              <a:rPr lang="en-GB" altLang="en-US" sz="2400" dirty="0" smtClean="0">
                <a:solidFill>
                  <a:srgbClr val="660066"/>
                </a:solidFill>
              </a:rPr>
              <a:t>little since </a:t>
            </a:r>
            <a:r>
              <a:rPr lang="en-GB" altLang="en-US" sz="2400" dirty="0">
                <a:solidFill>
                  <a:srgbClr val="660066"/>
                </a:solidFill>
              </a:rPr>
              <a:t>2016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496" y="5512294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 smtClean="0"/>
              <a:t>Sources</a:t>
            </a:r>
            <a:r>
              <a:rPr lang="en-GB" sz="1000" dirty="0"/>
              <a:t>: PRA regulatory returns and Bank calculations. </a:t>
            </a:r>
            <a:endParaRPr lang="en-GB" sz="1000" dirty="0" smtClean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This </a:t>
            </a:r>
            <a:r>
              <a:rPr lang="en-GB" sz="1000" dirty="0"/>
              <a:t>series was created by combining different regulatory returns. Definitions of product types will differ slightly between sources. Where possible, data exclude bridging loans, lifetime mortgages and second charge mortgages.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Between </a:t>
            </a:r>
            <a:r>
              <a:rPr lang="en-GB" sz="1000" dirty="0"/>
              <a:t>2009–13, LTV data are for Barclays, Co-operative Banking Group, HSBC, Lloyds Banking Group, National Australia Group, Nationwide, RBS, Santander UK, some small residual elements of old Bradford &amp; Bingley and Northern Rock books, and all UK building societies. From 2014 onwards, LTV data cover all UK banks and building societies.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This </a:t>
            </a:r>
            <a:r>
              <a:rPr lang="en-GB" sz="1000" dirty="0"/>
              <a:t>series shows current LTV ratios (</a:t>
            </a:r>
            <a:r>
              <a:rPr lang="en-GB" sz="1000" dirty="0" err="1"/>
              <a:t>ie</a:t>
            </a:r>
            <a:r>
              <a:rPr lang="en-GB" sz="1000" dirty="0"/>
              <a:t> updated for repayments and house price changes since the loan was originated). 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36512" y="816386"/>
            <a:ext cx="91805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Share of the stock of owner-occupier mortgages for UK lenders with LTV ratios at or above 75</a:t>
            </a:r>
            <a:r>
              <a:rPr lang="en-GB" sz="1800" dirty="0" smtClean="0"/>
              <a:t>% 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a)(b)(c) </a:t>
            </a:r>
            <a:endParaRPr lang="en-GB" altLang="en-US" sz="1800" b="1" baseline="30000" dirty="0"/>
          </a:p>
        </p:txBody>
      </p:sp>
      <p:pic>
        <p:nvPicPr>
          <p:cNvPr id="2" name="Picture 2" descr="N:\SHARED\FSR\PNGs\Internet PNG and PDFs\4 - UK household indebtedness\Chart D.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85716"/>
            <a:ext cx="5755318" cy="35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66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36512" y="44624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D.4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proportion of households with high </a:t>
            </a:r>
            <a:r>
              <a:rPr lang="en-GB" altLang="en-US" sz="2400" dirty="0" smtClean="0">
                <a:solidFill>
                  <a:srgbClr val="660066"/>
                </a:solidFill>
              </a:rPr>
              <a:t>mortgage DSRs </a:t>
            </a:r>
            <a:r>
              <a:rPr lang="en-GB" altLang="en-US" sz="2400" dirty="0">
                <a:solidFill>
                  <a:srgbClr val="660066"/>
                </a:solidFill>
              </a:rPr>
              <a:t>has fallen and remains low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496" y="5589237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British Household Panel Survey/Understanding Society (BHPS/US), NMG Consulting survey and Bank calculations. </a:t>
            </a:r>
            <a:endParaRPr lang="en-GB" sz="1000" dirty="0" smtClean="0"/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Mortgage </a:t>
            </a:r>
            <a:r>
              <a:rPr lang="en-GB" sz="1000" dirty="0"/>
              <a:t>DSR calculated as total mortgage payments as a percentage of pre-tax income.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percentage of households with mortgage DSRs of 40% or greater is calculated using the NMG Consulting survey from 2011 onwards. BHPS/US are used from 1991–2011, and are provided as a comparison to the NMG Consulting survey from 2011–16. </a:t>
            </a:r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A </a:t>
            </a:r>
            <a:r>
              <a:rPr lang="en-GB" sz="1000" dirty="0"/>
              <a:t>new household income question was introduced in the NMG survey in 2015. Data from 2011 to 2014 surveys have been adjusted based on 2015 data to produce a consistent time series. 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36512" y="8367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Percentage of households with mortgage DSRs of 40% or </a:t>
            </a:r>
            <a:r>
              <a:rPr lang="en-GB" sz="1800" dirty="0" smtClean="0"/>
              <a:t>greater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 </a:t>
            </a:r>
            <a:endParaRPr lang="en-GB" altLang="en-US" sz="1800" b="1" baseline="30000" dirty="0"/>
          </a:p>
        </p:txBody>
      </p:sp>
      <p:pic>
        <p:nvPicPr>
          <p:cNvPr id="4098" name="Picture 2" descr="N:\SHARED\FSR\PNGs\Internet PNG and PDFs\4 - UK household indebtedness\Chart D.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496771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64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571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 UK household indebtedness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Munroe, Rosie</cp:lastModifiedBy>
  <cp:revision>20</cp:revision>
  <dcterms:created xsi:type="dcterms:W3CDTF">2017-06-26T11:26:34Z</dcterms:created>
  <dcterms:modified xsi:type="dcterms:W3CDTF">2018-11-27T19:14:48Z</dcterms:modified>
</cp:coreProperties>
</file>