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0" y="-6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307EB-42A6-4F0C-99FE-55A97FE67926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655C0-13CB-4C24-9C55-00E3AE02B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198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stats.oecd.org/Index.aspx?QueryId=6709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US" altLang="en-US" sz="7200" dirty="0">
                <a:solidFill>
                  <a:srgbClr val="660066"/>
                </a:solidFill>
              </a:rPr>
              <a:t>UK external financing 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1408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E.1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UK has the widest current account deficit </a:t>
            </a:r>
            <a:r>
              <a:rPr lang="en-GB" altLang="en-US" sz="2400" dirty="0" smtClean="0">
                <a:solidFill>
                  <a:srgbClr val="660066"/>
                </a:solidFill>
              </a:rPr>
              <a:t>in the </a:t>
            </a:r>
            <a:r>
              <a:rPr lang="en-GB" altLang="en-US" sz="2400" dirty="0">
                <a:solidFill>
                  <a:srgbClr val="660066"/>
                </a:solidFill>
              </a:rPr>
              <a:t>G7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01969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 smtClean="0"/>
              <a:t>Sources</a:t>
            </a:r>
            <a:r>
              <a:rPr lang="en-GB" sz="1000" dirty="0"/>
              <a:t>: OECD, Key Short-Term Economic Indicators: Current Account % of GDP, </a:t>
            </a:r>
            <a:r>
              <a:rPr lang="en-GB" sz="1000" dirty="0" err="1"/>
              <a:t>OECD.Stat</a:t>
            </a:r>
            <a:r>
              <a:rPr lang="en-GB" sz="1000" dirty="0"/>
              <a:t>, accessed on 20 October 2018. </a:t>
            </a:r>
            <a:r>
              <a:rPr lang="en-GB" sz="1000" dirty="0">
                <a:hlinkClick r:id="rId2"/>
              </a:rPr>
              <a:t>https://stats.oecd.org/Index.aspx?QueryId=67094</a:t>
            </a:r>
            <a:r>
              <a:rPr lang="en-GB" sz="1000" dirty="0" smtClean="0"/>
              <a:t>.</a:t>
            </a:r>
          </a:p>
          <a:p>
            <a:r>
              <a:rPr lang="en-GB" sz="1000" dirty="0" smtClean="0"/>
              <a:t> </a:t>
            </a: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G7 </a:t>
            </a:r>
            <a:r>
              <a:rPr lang="en-GB" sz="1000" dirty="0"/>
              <a:t>countries are: Canada, France, Germany, Italy, Japan, UK and US. </a:t>
            </a:r>
            <a:endParaRPr lang="en-GB" sz="1000" dirty="0" smtClean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94757" y="624883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 smtClean="0"/>
              <a:t>G7 </a:t>
            </a:r>
            <a:r>
              <a:rPr lang="en-GB" sz="1800" dirty="0"/>
              <a:t>current account </a:t>
            </a:r>
            <a:r>
              <a:rPr lang="en-GB" sz="1800" dirty="0" smtClean="0"/>
              <a:t>balances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5 - UK external financing\Chart E.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5177"/>
            <a:ext cx="6373676" cy="374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E.2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Capital inflows to the UK have increased over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past </a:t>
            </a:r>
            <a:r>
              <a:rPr lang="en-GB" altLang="en-US" sz="2400" dirty="0">
                <a:solidFill>
                  <a:srgbClr val="660066"/>
                </a:solidFill>
              </a:rPr>
              <a:t>two years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625025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 Sources: ONS and Bank calculations. </a:t>
            </a:r>
            <a:endParaRPr lang="en-GB" sz="1000" dirty="0" smtClean="0"/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Financing </a:t>
            </a:r>
            <a:r>
              <a:rPr lang="en-GB" sz="1000" dirty="0"/>
              <a:t>flows for reserves and derivatives are excluded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Net </a:t>
            </a:r>
            <a:r>
              <a:rPr lang="en-GB" sz="1000" dirty="0"/>
              <a:t>acquisition of foreign liabilities by UK residents.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Net </a:t>
            </a:r>
            <a:r>
              <a:rPr lang="en-GB" sz="1000" dirty="0"/>
              <a:t>acquisition of foreign assets by UK residents.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1026" y="68754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 smtClean="0"/>
              <a:t>Cumulative </a:t>
            </a:r>
            <a:r>
              <a:rPr lang="en-GB" sz="1800" dirty="0"/>
              <a:t>inward and outward capital flows since </a:t>
            </a:r>
            <a:r>
              <a:rPr lang="en-GB" sz="1800" dirty="0" smtClean="0"/>
              <a:t>2012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5 - UK external financing\Chart E.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14964"/>
            <a:ext cx="5904656" cy="413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30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E.3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Foreign investors make up a large proportion </a:t>
            </a:r>
            <a:r>
              <a:rPr lang="en-GB" altLang="en-US" sz="2400" dirty="0" smtClean="0">
                <a:solidFill>
                  <a:srgbClr val="660066"/>
                </a:solidFill>
              </a:rPr>
              <a:t>of UK </a:t>
            </a:r>
            <a:r>
              <a:rPr lang="en-GB" altLang="en-US" sz="2400" dirty="0">
                <a:solidFill>
                  <a:srgbClr val="660066"/>
                </a:solidFill>
              </a:rPr>
              <a:t>CRE transactions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01968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The Property Archive and Bank calculations. </a:t>
            </a:r>
            <a:endParaRPr lang="en-GB" sz="1000" dirty="0" smtClean="0"/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Property Archive data are subject to amendment and no warranty is given with reference to the accuracy, reliability or content of any information provided</a:t>
            </a:r>
            <a:r>
              <a:rPr lang="en-GB" sz="1000" dirty="0" smtClean="0"/>
              <a:t>.</a:t>
            </a:r>
          </a:p>
          <a:p>
            <a:r>
              <a:rPr lang="en-GB" sz="1000" dirty="0" smtClean="0"/>
              <a:t> 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1026" y="68754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UK CRE transactions, moving sum of four </a:t>
            </a:r>
            <a:r>
              <a:rPr lang="en-GB" sz="1800" dirty="0" smtClean="0"/>
              <a:t>quarters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3" name="Picture 2" descr="N:\SHARED\FSR\PNGs\Internet PNG and PDFs\5 - UK external financing\Chart E.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38" y="1340768"/>
            <a:ext cx="7032993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67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E.4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A record level of UK leveraged loans were </a:t>
            </a:r>
            <a:r>
              <a:rPr lang="en-GB" altLang="en-US" sz="2400" dirty="0" smtClean="0">
                <a:solidFill>
                  <a:srgbClr val="660066"/>
                </a:solidFill>
              </a:rPr>
              <a:t>syndicated abroad </a:t>
            </a:r>
            <a:r>
              <a:rPr lang="en-GB" altLang="en-US" sz="2400" dirty="0">
                <a:solidFill>
                  <a:srgbClr val="660066"/>
                </a:solidFill>
              </a:rPr>
              <a:t>in 2017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62502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Bank of England, LCD, an offering of S&amp;P Global Market Intelligence and Bank calculations. </a:t>
            </a:r>
            <a:endParaRPr lang="en-GB" sz="1000" dirty="0" smtClean="0"/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Based </a:t>
            </a:r>
            <a:r>
              <a:rPr lang="en-GB" sz="1000" dirty="0"/>
              <a:t>on public syndication transactions, and excluding private bilateral deals.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Includes </a:t>
            </a:r>
            <a:r>
              <a:rPr lang="en-GB" sz="1000" dirty="0"/>
              <a:t>loans issued for refinancing purposes, and does not account for repayments of outstanding loans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2018 data include gross issuance from January to 16 November 2018. </a:t>
            </a:r>
            <a:r>
              <a:rPr lang="en-GB" sz="1000" dirty="0" smtClean="0"/>
              <a:t> 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692696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Gross issuance of leveraged loans by UK private non-financial corporations syndicated in the US and </a:t>
            </a:r>
            <a:r>
              <a:rPr lang="en-GB" sz="1800" dirty="0" smtClean="0"/>
              <a:t>Europe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 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5 - UK external financing\Chart E.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39027"/>
            <a:ext cx="6390812" cy="392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6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smtClean="0">
                <a:solidFill>
                  <a:srgbClr val="660066"/>
                </a:solidFill>
              </a:rPr>
              <a:t>Chart </a:t>
            </a:r>
            <a:r>
              <a:rPr lang="en-US" altLang="en-US" sz="2400" b="1" smtClean="0">
                <a:solidFill>
                  <a:srgbClr val="660066"/>
                </a:solidFill>
              </a:rPr>
              <a:t>E.5</a:t>
            </a:r>
            <a:r>
              <a:rPr lang="en-US" altLang="en-US" sz="240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decline in the risk reversal suggests that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weight </a:t>
            </a:r>
            <a:r>
              <a:rPr lang="en-GB" altLang="en-US" sz="2400" dirty="0">
                <a:solidFill>
                  <a:srgbClr val="660066"/>
                </a:solidFill>
              </a:rPr>
              <a:t>on sterling depreciating further has risen during 2018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62502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Bloomberg Finance L.P. and Bank calculations. </a:t>
            </a:r>
            <a:endParaRPr lang="en-GB" sz="1000" dirty="0" smtClean="0"/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25-delta </a:t>
            </a:r>
            <a:r>
              <a:rPr lang="en-GB" sz="1000" dirty="0"/>
              <a:t>risk reversal. Risk reversals show the difference between the prices of insuring against equal-sized rises and falls in the exchange rate. Negative risk reversals mean that it is more expensive to insure against currency depreciations than appreciations. </a:t>
            </a:r>
            <a:endParaRPr lang="en-GB" sz="1000" dirty="0" smtClean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4224" y="7554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Six-month sterling-US dollar risk reversals and implied volatility 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5 - UK external financing\Chart E.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3"/>
            <a:ext cx="6386490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14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357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 UK external financing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Savva, Stacey</cp:lastModifiedBy>
  <cp:revision>29</cp:revision>
  <dcterms:created xsi:type="dcterms:W3CDTF">2017-06-26T11:26:34Z</dcterms:created>
  <dcterms:modified xsi:type="dcterms:W3CDTF">2018-11-28T14:36:23Z</dcterms:modified>
</cp:coreProperties>
</file>