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66" r:id="rId2"/>
    <p:sldId id="267" r:id="rId3"/>
    <p:sldId id="275" r:id="rId4"/>
    <p:sldId id="276" r:id="rId5"/>
    <p:sldId id="268" r:id="rId6"/>
    <p:sldId id="269" r:id="rId7"/>
    <p:sldId id="270" r:id="rId8"/>
    <p:sldId id="271" r:id="rId9"/>
    <p:sldId id="272" r:id="rId10"/>
    <p:sldId id="273" r:id="rId11"/>
    <p:sldId id="274" r:id="rId12"/>
    <p:sldId id="280" r:id="rId13"/>
    <p:sldId id="281" r:id="rId14"/>
    <p:sldId id="282" r:id="rId15"/>
    <p:sldId id="277" r:id="rId16"/>
    <p:sldId id="278" r:id="rId17"/>
    <p:sldId id="279" r:id="rId1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7803" autoAdjust="0"/>
    <p:restoredTop sz="94660"/>
  </p:normalViewPr>
  <p:slideViewPr>
    <p:cSldViewPr showGuides="1">
      <p:cViewPr varScale="1">
        <p:scale>
          <a:sx n="76" d="100"/>
          <a:sy n="76" d="100"/>
        </p:scale>
        <p:origin x="-76" y="-604"/>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p>
            <a:fld id="{52108E03-7712-4D8E-B783-02E6968F6098}" type="datetimeFigureOut">
              <a:rPr lang="en-GB" smtClean="0"/>
              <a:t>28/11/2018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282D3D2-5F18-45B6-AF76-7BE67BD34945}" type="slidenum">
              <a:rPr lang="en-GB" smtClean="0"/>
              <a:t>‹#›</a:t>
            </a:fld>
            <a:endParaRPr lang="en-GB"/>
          </a:p>
        </p:txBody>
      </p:sp>
    </p:spTree>
    <p:extLst>
      <p:ext uri="{BB962C8B-B14F-4D97-AF65-F5344CB8AC3E}">
        <p14:creationId xmlns:p14="http://schemas.microsoft.com/office/powerpoint/2010/main" val="324546181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52108E03-7712-4D8E-B783-02E6968F6098}" type="datetimeFigureOut">
              <a:rPr lang="en-GB" smtClean="0"/>
              <a:t>28/11/2018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282D3D2-5F18-45B6-AF76-7BE67BD34945}" type="slidenum">
              <a:rPr lang="en-GB" smtClean="0"/>
              <a:t>‹#›</a:t>
            </a:fld>
            <a:endParaRPr lang="en-GB"/>
          </a:p>
        </p:txBody>
      </p:sp>
    </p:spTree>
    <p:extLst>
      <p:ext uri="{BB962C8B-B14F-4D97-AF65-F5344CB8AC3E}">
        <p14:creationId xmlns:p14="http://schemas.microsoft.com/office/powerpoint/2010/main" val="113683740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52108E03-7712-4D8E-B783-02E6968F6098}" type="datetimeFigureOut">
              <a:rPr lang="en-GB" smtClean="0"/>
              <a:t>28/11/2018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282D3D2-5F18-45B6-AF76-7BE67BD34945}" type="slidenum">
              <a:rPr lang="en-GB" smtClean="0"/>
              <a:t>‹#›</a:t>
            </a:fld>
            <a:endParaRPr lang="en-GB"/>
          </a:p>
        </p:txBody>
      </p:sp>
    </p:spTree>
    <p:extLst>
      <p:ext uri="{BB962C8B-B14F-4D97-AF65-F5344CB8AC3E}">
        <p14:creationId xmlns:p14="http://schemas.microsoft.com/office/powerpoint/2010/main" val="169710120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52108E03-7712-4D8E-B783-02E6968F6098}" type="datetimeFigureOut">
              <a:rPr lang="en-GB" smtClean="0"/>
              <a:t>28/11/2018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282D3D2-5F18-45B6-AF76-7BE67BD34945}" type="slidenum">
              <a:rPr lang="en-GB" smtClean="0"/>
              <a:t>‹#›</a:t>
            </a:fld>
            <a:endParaRPr lang="en-GB"/>
          </a:p>
        </p:txBody>
      </p:sp>
    </p:spTree>
    <p:extLst>
      <p:ext uri="{BB962C8B-B14F-4D97-AF65-F5344CB8AC3E}">
        <p14:creationId xmlns:p14="http://schemas.microsoft.com/office/powerpoint/2010/main" val="329484759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2108E03-7712-4D8E-B783-02E6968F6098}" type="datetimeFigureOut">
              <a:rPr lang="en-GB" smtClean="0"/>
              <a:t>28/11/2018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282D3D2-5F18-45B6-AF76-7BE67BD34945}" type="slidenum">
              <a:rPr lang="en-GB" smtClean="0"/>
              <a:t>‹#›</a:t>
            </a:fld>
            <a:endParaRPr lang="en-GB"/>
          </a:p>
        </p:txBody>
      </p:sp>
    </p:spTree>
    <p:extLst>
      <p:ext uri="{BB962C8B-B14F-4D97-AF65-F5344CB8AC3E}">
        <p14:creationId xmlns:p14="http://schemas.microsoft.com/office/powerpoint/2010/main" val="183140302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fld id="{52108E03-7712-4D8E-B783-02E6968F6098}" type="datetimeFigureOut">
              <a:rPr lang="en-GB" smtClean="0"/>
              <a:t>28/11/2018</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282D3D2-5F18-45B6-AF76-7BE67BD34945}" type="slidenum">
              <a:rPr lang="en-GB" smtClean="0"/>
              <a:t>‹#›</a:t>
            </a:fld>
            <a:endParaRPr lang="en-GB"/>
          </a:p>
        </p:txBody>
      </p:sp>
    </p:spTree>
    <p:extLst>
      <p:ext uri="{BB962C8B-B14F-4D97-AF65-F5344CB8AC3E}">
        <p14:creationId xmlns:p14="http://schemas.microsoft.com/office/powerpoint/2010/main" val="483646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fld id="{52108E03-7712-4D8E-B783-02E6968F6098}" type="datetimeFigureOut">
              <a:rPr lang="en-GB" smtClean="0"/>
              <a:t>28/11/2018</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1282D3D2-5F18-45B6-AF76-7BE67BD34945}" type="slidenum">
              <a:rPr lang="en-GB" smtClean="0"/>
              <a:t>‹#›</a:t>
            </a:fld>
            <a:endParaRPr lang="en-GB"/>
          </a:p>
        </p:txBody>
      </p:sp>
    </p:spTree>
    <p:extLst>
      <p:ext uri="{BB962C8B-B14F-4D97-AF65-F5344CB8AC3E}">
        <p14:creationId xmlns:p14="http://schemas.microsoft.com/office/powerpoint/2010/main" val="97627434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fld id="{52108E03-7712-4D8E-B783-02E6968F6098}" type="datetimeFigureOut">
              <a:rPr lang="en-GB" smtClean="0"/>
              <a:t>28/11/2018</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1282D3D2-5F18-45B6-AF76-7BE67BD34945}" type="slidenum">
              <a:rPr lang="en-GB" smtClean="0"/>
              <a:t>‹#›</a:t>
            </a:fld>
            <a:endParaRPr lang="en-GB"/>
          </a:p>
        </p:txBody>
      </p:sp>
    </p:spTree>
    <p:extLst>
      <p:ext uri="{BB962C8B-B14F-4D97-AF65-F5344CB8AC3E}">
        <p14:creationId xmlns:p14="http://schemas.microsoft.com/office/powerpoint/2010/main" val="28723263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2108E03-7712-4D8E-B783-02E6968F6098}" type="datetimeFigureOut">
              <a:rPr lang="en-GB" smtClean="0"/>
              <a:t>28/11/2018</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1282D3D2-5F18-45B6-AF76-7BE67BD34945}" type="slidenum">
              <a:rPr lang="en-GB" smtClean="0"/>
              <a:t>‹#›</a:t>
            </a:fld>
            <a:endParaRPr lang="en-GB"/>
          </a:p>
        </p:txBody>
      </p:sp>
    </p:spTree>
    <p:extLst>
      <p:ext uri="{BB962C8B-B14F-4D97-AF65-F5344CB8AC3E}">
        <p14:creationId xmlns:p14="http://schemas.microsoft.com/office/powerpoint/2010/main" val="300646961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2108E03-7712-4D8E-B783-02E6968F6098}" type="datetimeFigureOut">
              <a:rPr lang="en-GB" smtClean="0"/>
              <a:t>28/11/2018</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282D3D2-5F18-45B6-AF76-7BE67BD34945}" type="slidenum">
              <a:rPr lang="en-GB" smtClean="0"/>
              <a:t>‹#›</a:t>
            </a:fld>
            <a:endParaRPr lang="en-GB"/>
          </a:p>
        </p:txBody>
      </p:sp>
    </p:spTree>
    <p:extLst>
      <p:ext uri="{BB962C8B-B14F-4D97-AF65-F5344CB8AC3E}">
        <p14:creationId xmlns:p14="http://schemas.microsoft.com/office/powerpoint/2010/main" val="177628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2108E03-7712-4D8E-B783-02E6968F6098}" type="datetimeFigureOut">
              <a:rPr lang="en-GB" smtClean="0"/>
              <a:t>28/11/2018</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282D3D2-5F18-45B6-AF76-7BE67BD34945}" type="slidenum">
              <a:rPr lang="en-GB" smtClean="0"/>
              <a:t>‹#›</a:t>
            </a:fld>
            <a:endParaRPr lang="en-GB"/>
          </a:p>
        </p:txBody>
      </p:sp>
    </p:spTree>
    <p:extLst>
      <p:ext uri="{BB962C8B-B14F-4D97-AF65-F5344CB8AC3E}">
        <p14:creationId xmlns:p14="http://schemas.microsoft.com/office/powerpoint/2010/main" val="338772353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2108E03-7712-4D8E-B783-02E6968F6098}" type="datetimeFigureOut">
              <a:rPr lang="en-GB" smtClean="0"/>
              <a:t>28/11/2018</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282D3D2-5F18-45B6-AF76-7BE67BD34945}" type="slidenum">
              <a:rPr lang="en-GB" smtClean="0"/>
              <a:t>‹#›</a:t>
            </a:fld>
            <a:endParaRPr lang="en-GB"/>
          </a:p>
        </p:txBody>
      </p:sp>
    </p:spTree>
    <p:extLst>
      <p:ext uri="{BB962C8B-B14F-4D97-AF65-F5344CB8AC3E}">
        <p14:creationId xmlns:p14="http://schemas.microsoft.com/office/powerpoint/2010/main" val="278286557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Autofit/>
          </a:bodyPr>
          <a:lstStyle/>
          <a:p>
            <a:r>
              <a:rPr lang="en-GB" altLang="en-US" sz="7200" dirty="0">
                <a:solidFill>
                  <a:srgbClr val="660066"/>
                </a:solidFill>
              </a:rPr>
              <a:t/>
            </a:r>
            <a:br>
              <a:rPr lang="en-GB" altLang="en-US" sz="7200" dirty="0">
                <a:solidFill>
                  <a:srgbClr val="660066"/>
                </a:solidFill>
              </a:rPr>
            </a:br>
            <a:r>
              <a:rPr lang="en-GB" altLang="en-US" sz="7200" dirty="0">
                <a:solidFill>
                  <a:srgbClr val="660066"/>
                </a:solidFill>
              </a:rPr>
              <a:t>Resilience of the UK financial system</a:t>
            </a:r>
            <a:br>
              <a:rPr lang="en-GB" altLang="en-US" sz="7200" dirty="0">
                <a:solidFill>
                  <a:srgbClr val="660066"/>
                </a:solidFill>
              </a:rPr>
            </a:br>
            <a:r>
              <a:rPr lang="en-GB" altLang="en-US" sz="7200" dirty="0">
                <a:solidFill>
                  <a:srgbClr val="660066"/>
                </a:solidFill>
              </a:rPr>
              <a:t>to Brexit</a:t>
            </a:r>
            <a:endParaRPr lang="en-GB" sz="7200" dirty="0">
              <a:solidFill>
                <a:srgbClr val="660066"/>
              </a:solidFill>
            </a:endParaRPr>
          </a:p>
        </p:txBody>
      </p:sp>
    </p:spTree>
    <p:extLst>
      <p:ext uri="{BB962C8B-B14F-4D97-AF65-F5344CB8AC3E}">
        <p14:creationId xmlns:p14="http://schemas.microsoft.com/office/powerpoint/2010/main" val="156851905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1"/>
          <p:cNvSpPr>
            <a:spLocks noChangeArrowheads="1"/>
          </p:cNvSpPr>
          <p:nvPr/>
        </p:nvSpPr>
        <p:spPr bwMode="auto">
          <a:xfrm>
            <a:off x="35496" y="-387424"/>
            <a:ext cx="9144000" cy="904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endParaRPr lang="en-GB" altLang="en-US" sz="2400" b="1" dirty="0" smtClean="0">
              <a:solidFill>
                <a:srgbClr val="660066"/>
              </a:solidFill>
            </a:endParaRPr>
          </a:p>
          <a:p>
            <a:pPr>
              <a:buNone/>
            </a:pPr>
            <a:r>
              <a:rPr lang="en-GB" altLang="en-US" sz="2400" b="1" dirty="0" smtClean="0">
                <a:solidFill>
                  <a:srgbClr val="660066"/>
                </a:solidFill>
              </a:rPr>
              <a:t>Chart B.6 </a:t>
            </a:r>
            <a:r>
              <a:rPr lang="en-GB" sz="2400" dirty="0">
                <a:solidFill>
                  <a:srgbClr val="660066"/>
                </a:solidFill>
              </a:rPr>
              <a:t>UK banks’ reliance on wholesale funding has </a:t>
            </a:r>
            <a:r>
              <a:rPr lang="en-GB" sz="2400" dirty="0" smtClean="0">
                <a:solidFill>
                  <a:srgbClr val="660066"/>
                </a:solidFill>
              </a:rPr>
              <a:t>fallen</a:t>
            </a:r>
            <a:endParaRPr lang="en-US" altLang="en-US" sz="2400" dirty="0">
              <a:solidFill>
                <a:srgbClr val="660066"/>
              </a:solidFill>
            </a:endParaRPr>
          </a:p>
        </p:txBody>
      </p:sp>
      <p:sp>
        <p:nvSpPr>
          <p:cNvPr id="28674" name="Rectangle 2"/>
          <p:cNvSpPr>
            <a:spLocks noChangeArrowheads="1"/>
          </p:cNvSpPr>
          <p:nvPr/>
        </p:nvSpPr>
        <p:spPr bwMode="auto">
          <a:xfrm>
            <a:off x="64584" y="5226780"/>
            <a:ext cx="9144000" cy="1631216"/>
          </a:xfrm>
          <a:prstGeom prst="rect">
            <a:avLst/>
          </a:prstGeom>
          <a:noFill/>
          <a:ln w="9525">
            <a:noFill/>
            <a:miter lim="800000"/>
            <a:headEnd/>
            <a:tailEnd/>
          </a:ln>
          <a:effectLst/>
        </p:spPr>
        <p:txBody>
          <a:bodyPr anchor="ctr">
            <a:spAutoFit/>
          </a:bodyPr>
          <a:lstStyle/>
          <a:p>
            <a:endParaRPr lang="en-GB" sz="1000" dirty="0"/>
          </a:p>
          <a:p>
            <a:r>
              <a:rPr lang="en-GB" sz="1000" dirty="0"/>
              <a:t>Sources: Published accounts and Bank calculations</a:t>
            </a:r>
            <a:r>
              <a:rPr lang="en-GB" sz="1000" dirty="0" smtClean="0"/>
              <a:t>.</a:t>
            </a:r>
          </a:p>
          <a:p>
            <a:r>
              <a:rPr lang="en-GB" sz="1000" dirty="0" smtClean="0"/>
              <a:t> </a:t>
            </a:r>
            <a:endParaRPr lang="en-GB" sz="1000" dirty="0"/>
          </a:p>
          <a:p>
            <a:pPr marL="228600" indent="-228600">
              <a:buAutoNum type="alphaLcParenBoth"/>
            </a:pPr>
            <a:r>
              <a:rPr lang="en-GB" sz="1000" dirty="0" smtClean="0"/>
              <a:t>Wholesale </a:t>
            </a:r>
            <a:r>
              <a:rPr lang="en-GB" sz="1000" dirty="0"/>
              <a:t>funding comprises deposits by banks, debt securities and subordinated liabilities but excludes repo. Where underlying data are not published the previous figures have been used</a:t>
            </a:r>
            <a:r>
              <a:rPr lang="en-GB" sz="1000" dirty="0" smtClean="0"/>
              <a:t>.</a:t>
            </a:r>
          </a:p>
          <a:p>
            <a:pPr marL="228600" indent="-228600">
              <a:buAutoNum type="alphaLcParenBoth"/>
            </a:pPr>
            <a:r>
              <a:rPr lang="en-GB" sz="1000" dirty="0" smtClean="0"/>
              <a:t>Major </a:t>
            </a:r>
            <a:r>
              <a:rPr lang="en-GB" sz="1000" dirty="0"/>
              <a:t>UK banks peer group. Sample includes National Australia Bank between 2005 and 2015 H1</a:t>
            </a:r>
            <a:r>
              <a:rPr lang="en-GB" sz="1000" dirty="0" smtClean="0"/>
              <a:t>.</a:t>
            </a:r>
          </a:p>
          <a:p>
            <a:pPr marL="228600" indent="-228600">
              <a:buAutoNum type="alphaLcParenBoth"/>
            </a:pPr>
            <a:r>
              <a:rPr lang="en-GB" sz="1000" dirty="0" smtClean="0"/>
              <a:t>Residual </a:t>
            </a:r>
            <a:r>
              <a:rPr lang="en-GB" sz="1000" dirty="0"/>
              <a:t>contractual maturity of greater than three months</a:t>
            </a:r>
            <a:r>
              <a:rPr lang="en-GB" sz="1000" dirty="0" smtClean="0"/>
              <a:t>.</a:t>
            </a:r>
          </a:p>
          <a:p>
            <a:pPr marL="228600" indent="-228600">
              <a:buAutoNum type="alphaLcParenBoth"/>
            </a:pPr>
            <a:r>
              <a:rPr lang="en-GB" sz="1000" dirty="0" smtClean="0"/>
              <a:t>Residual </a:t>
            </a:r>
            <a:r>
              <a:rPr lang="en-GB" sz="1000" dirty="0"/>
              <a:t>contractual maturity of less than three months. Short-term repo funding has been broadly stable at less than 10% of the balance sheet for the period covered</a:t>
            </a:r>
            <a:r>
              <a:rPr lang="en-GB" sz="1000" dirty="0" smtClean="0"/>
              <a:t>.</a:t>
            </a:r>
          </a:p>
          <a:p>
            <a:pPr marL="228600" indent="-228600">
              <a:buAutoNum type="alphaLcParenBoth"/>
            </a:pPr>
            <a:r>
              <a:rPr lang="en-GB" sz="1000" dirty="0" smtClean="0"/>
              <a:t>Excludes </a:t>
            </a:r>
            <a:r>
              <a:rPr lang="en-GB" sz="1000" dirty="0"/>
              <a:t>derivatives and liabilities to customers under investment and insurance contracts</a:t>
            </a:r>
            <a:r>
              <a:rPr lang="en-GB" sz="1000" dirty="0" smtClean="0"/>
              <a:t>.</a:t>
            </a:r>
          </a:p>
          <a:p>
            <a:endParaRPr lang="en-GB" sz="1000" dirty="0">
              <a:latin typeface="+mj-lt"/>
              <a:cs typeface="Arial" panose="020B0604020202020204" pitchFamily="34" charset="0"/>
            </a:endParaRPr>
          </a:p>
        </p:txBody>
      </p:sp>
      <p:sp>
        <p:nvSpPr>
          <p:cNvPr id="2" name="TextBox 1"/>
          <p:cNvSpPr txBox="1"/>
          <p:nvPr/>
        </p:nvSpPr>
        <p:spPr>
          <a:xfrm>
            <a:off x="107504" y="476672"/>
            <a:ext cx="8424936" cy="369332"/>
          </a:xfrm>
          <a:prstGeom prst="rect">
            <a:avLst/>
          </a:prstGeom>
          <a:noFill/>
        </p:spPr>
        <p:txBody>
          <a:bodyPr wrap="square" rtlCol="0">
            <a:spAutoFit/>
          </a:bodyPr>
          <a:lstStyle/>
          <a:p>
            <a:r>
              <a:rPr lang="en-GB" dirty="0"/>
              <a:t>UK banks’ short-term and long-term wholesale </a:t>
            </a:r>
            <a:r>
              <a:rPr lang="en-GB" dirty="0" smtClean="0"/>
              <a:t>funding</a:t>
            </a:r>
            <a:r>
              <a:rPr lang="en-GB" baseline="30000" dirty="0" smtClean="0"/>
              <a:t>(a</a:t>
            </a:r>
            <a:r>
              <a:rPr lang="en-GB" baseline="30000" dirty="0" smtClean="0"/>
              <a:t>)(b)</a:t>
            </a:r>
            <a:endParaRPr lang="en-GB" baseline="30000" dirty="0"/>
          </a:p>
        </p:txBody>
      </p:sp>
      <p:pic>
        <p:nvPicPr>
          <p:cNvPr id="6" name="Picture 2" descr="W:\Current publications\FSR November 2018\Resilience of the UK financial system to Brexit\Brexit charts\PNGs\Chart B.6.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70652" y="1300173"/>
            <a:ext cx="5621627" cy="398071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5269468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1"/>
          <p:cNvSpPr>
            <a:spLocks noChangeArrowheads="1"/>
          </p:cNvSpPr>
          <p:nvPr/>
        </p:nvSpPr>
        <p:spPr bwMode="auto">
          <a:xfrm>
            <a:off x="57150" y="-387424"/>
            <a:ext cx="9144000" cy="904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endParaRPr lang="en-GB" altLang="en-US" sz="2400" b="1" dirty="0" smtClean="0">
              <a:solidFill>
                <a:srgbClr val="660066"/>
              </a:solidFill>
            </a:endParaRPr>
          </a:p>
          <a:p>
            <a:pPr>
              <a:buNone/>
            </a:pPr>
            <a:r>
              <a:rPr lang="en-GB" altLang="en-US" sz="2400" b="1" dirty="0" smtClean="0">
                <a:solidFill>
                  <a:srgbClr val="660066"/>
                </a:solidFill>
              </a:rPr>
              <a:t>Chart B.7 </a:t>
            </a:r>
            <a:r>
              <a:rPr lang="en-GB" sz="2400" dirty="0">
                <a:solidFill>
                  <a:srgbClr val="660066"/>
                </a:solidFill>
              </a:rPr>
              <a:t>Insurers are resilient to key market </a:t>
            </a:r>
            <a:r>
              <a:rPr lang="en-GB" sz="2400" dirty="0" smtClean="0">
                <a:solidFill>
                  <a:srgbClr val="660066"/>
                </a:solidFill>
              </a:rPr>
              <a:t>variables</a:t>
            </a:r>
            <a:endParaRPr lang="en-US" altLang="en-US" sz="2400" dirty="0">
              <a:solidFill>
                <a:srgbClr val="660066"/>
              </a:solidFill>
            </a:endParaRPr>
          </a:p>
        </p:txBody>
      </p:sp>
      <p:sp>
        <p:nvSpPr>
          <p:cNvPr id="28674" name="Rectangle 2"/>
          <p:cNvSpPr>
            <a:spLocks noChangeArrowheads="1"/>
          </p:cNvSpPr>
          <p:nvPr/>
        </p:nvSpPr>
        <p:spPr bwMode="auto">
          <a:xfrm>
            <a:off x="64584" y="5842332"/>
            <a:ext cx="9144000" cy="400110"/>
          </a:xfrm>
          <a:prstGeom prst="rect">
            <a:avLst/>
          </a:prstGeom>
          <a:noFill/>
          <a:ln w="9525">
            <a:noFill/>
            <a:miter lim="800000"/>
            <a:headEnd/>
            <a:tailEnd/>
          </a:ln>
          <a:effectLst/>
        </p:spPr>
        <p:txBody>
          <a:bodyPr anchor="ctr">
            <a:spAutoFit/>
          </a:bodyPr>
          <a:lstStyle/>
          <a:p>
            <a:endParaRPr lang="en-GB" sz="1000" dirty="0"/>
          </a:p>
          <a:p>
            <a:r>
              <a:rPr lang="en-GB" sz="1000" dirty="0"/>
              <a:t>Sources: Aggregated UK life insurers market risk sensitivity submissions and Bank calculations. </a:t>
            </a:r>
            <a:endParaRPr lang="en-GB" sz="1000" dirty="0">
              <a:latin typeface="+mj-lt"/>
              <a:cs typeface="Arial" panose="020B0604020202020204" pitchFamily="34" charset="0"/>
            </a:endParaRPr>
          </a:p>
        </p:txBody>
      </p:sp>
      <p:sp>
        <p:nvSpPr>
          <p:cNvPr id="2" name="TextBox 1"/>
          <p:cNvSpPr txBox="1"/>
          <p:nvPr/>
        </p:nvSpPr>
        <p:spPr>
          <a:xfrm>
            <a:off x="107504" y="548680"/>
            <a:ext cx="8424936" cy="369332"/>
          </a:xfrm>
          <a:prstGeom prst="rect">
            <a:avLst/>
          </a:prstGeom>
          <a:noFill/>
        </p:spPr>
        <p:txBody>
          <a:bodyPr wrap="square" rtlCol="0">
            <a:spAutoFit/>
          </a:bodyPr>
          <a:lstStyle/>
          <a:p>
            <a:r>
              <a:rPr lang="en-GB" dirty="0"/>
              <a:t>Selected aggregated market risk sensitivities for UK life insurers at year-end 2017 </a:t>
            </a:r>
            <a:endParaRPr lang="en-GB" baseline="30000" dirty="0"/>
          </a:p>
        </p:txBody>
      </p:sp>
      <p:pic>
        <p:nvPicPr>
          <p:cNvPr id="7" name="Picture 3" descr="W:\Current publications\FSR November 2018\Resilience of the UK financial system to Brexit\Brexit charts\PNGs\Chart B.7.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31641" y="1367202"/>
            <a:ext cx="5688632" cy="383950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4640477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1"/>
          <p:cNvSpPr>
            <a:spLocks noChangeArrowheads="1"/>
          </p:cNvSpPr>
          <p:nvPr/>
        </p:nvSpPr>
        <p:spPr bwMode="auto">
          <a:xfrm>
            <a:off x="107504" y="-16778"/>
            <a:ext cx="91440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r>
              <a:rPr lang="en-GB" altLang="en-US" sz="2400" b="1" dirty="0" smtClean="0">
                <a:solidFill>
                  <a:srgbClr val="660066"/>
                </a:solidFill>
              </a:rPr>
              <a:t>Table B.C </a:t>
            </a:r>
            <a:r>
              <a:rPr lang="en-GB" sz="2400" dirty="0">
                <a:solidFill>
                  <a:srgbClr val="660066"/>
                </a:solidFill>
              </a:rPr>
              <a:t>Checklist of actions to avoid disruption to end-users </a:t>
            </a:r>
            <a:r>
              <a:rPr lang="en-GB" sz="2400" dirty="0" smtClean="0">
                <a:solidFill>
                  <a:srgbClr val="660066"/>
                </a:solidFill>
              </a:rPr>
              <a:t>of financial </a:t>
            </a:r>
            <a:r>
              <a:rPr lang="en-GB" sz="2400" dirty="0">
                <a:solidFill>
                  <a:srgbClr val="660066"/>
                </a:solidFill>
              </a:rPr>
              <a:t>services during Brexit</a:t>
            </a:r>
            <a:endParaRPr lang="en-US" altLang="en-US" sz="2400" dirty="0">
              <a:solidFill>
                <a:srgbClr val="660066"/>
              </a:solidFill>
            </a:endParaRPr>
          </a:p>
        </p:txBody>
      </p:sp>
      <p:sp>
        <p:nvSpPr>
          <p:cNvPr id="4" name="Rectangle 3"/>
          <p:cNvSpPr/>
          <p:nvPr/>
        </p:nvSpPr>
        <p:spPr>
          <a:xfrm>
            <a:off x="107504" y="692696"/>
            <a:ext cx="9036496" cy="1107996"/>
          </a:xfrm>
          <a:prstGeom prst="rect">
            <a:avLst/>
          </a:prstGeom>
        </p:spPr>
        <p:txBody>
          <a:bodyPr wrap="square">
            <a:spAutoFit/>
          </a:bodyPr>
          <a:lstStyle/>
          <a:p>
            <a:r>
              <a:rPr lang="en-GB" sz="1100" dirty="0"/>
              <a:t>This checklist reflects the risk of disruption to end-users, including households and companies, if barriers emerge to cross-border trade in financial services. The </a:t>
            </a:r>
            <a:r>
              <a:rPr lang="en-GB" sz="1100" dirty="0" smtClean="0"/>
              <a:t>risk assessment </a:t>
            </a:r>
            <a:r>
              <a:rPr lang="en-GB" sz="1100" dirty="0"/>
              <a:t>takes account of progress made in mitigating any risks. It assesses risks of disruption to end-users of financial services in the UK and, because the impact </a:t>
            </a:r>
            <a:r>
              <a:rPr lang="en-GB" sz="1100" dirty="0" smtClean="0"/>
              <a:t>could spill </a:t>
            </a:r>
            <a:r>
              <a:rPr lang="en-GB" sz="1100" dirty="0"/>
              <a:t>back, also to end-users in the EU</a:t>
            </a:r>
            <a:r>
              <a:rPr lang="en-GB" sz="1100" dirty="0" smtClean="0"/>
              <a:t>.</a:t>
            </a:r>
            <a:r>
              <a:rPr lang="en-GB" sz="1100" baseline="30000" dirty="0" smtClean="0"/>
              <a:t>(</a:t>
            </a:r>
            <a:r>
              <a:rPr lang="en-GB" sz="1100" baseline="30000" dirty="0"/>
              <a:t>a</a:t>
            </a:r>
            <a:r>
              <a:rPr lang="en-GB" sz="1100" baseline="30000" dirty="0" smtClean="0"/>
              <a:t>) </a:t>
            </a:r>
            <a:r>
              <a:rPr lang="en-GB" sz="1100" dirty="0" smtClean="0"/>
              <a:t>Risks </a:t>
            </a:r>
            <a:r>
              <a:rPr lang="en-GB" sz="1100" dirty="0"/>
              <a:t>of disruption are categorised as </a:t>
            </a:r>
            <a:r>
              <a:rPr lang="en-GB" sz="1100" b="1" dirty="0">
                <a:solidFill>
                  <a:srgbClr val="92D050"/>
                </a:solidFill>
              </a:rPr>
              <a:t>low, </a:t>
            </a:r>
            <a:r>
              <a:rPr lang="en-GB" sz="1100" b="1" dirty="0">
                <a:solidFill>
                  <a:srgbClr val="FFC000"/>
                </a:solidFill>
              </a:rPr>
              <a:t>medium</a:t>
            </a:r>
            <a:r>
              <a:rPr lang="en-GB" sz="1100" b="1" dirty="0"/>
              <a:t> </a:t>
            </a:r>
            <a:r>
              <a:rPr lang="en-GB" sz="1100" dirty="0"/>
              <a:t>or </a:t>
            </a:r>
            <a:r>
              <a:rPr lang="en-GB" sz="1100" b="1" dirty="0">
                <a:solidFill>
                  <a:srgbClr val="FF0000"/>
                </a:solidFill>
              </a:rPr>
              <a:t>high</a:t>
            </a:r>
            <a:r>
              <a:rPr lang="en-GB" sz="1100" dirty="0"/>
              <a:t>. Arrows reflect developments since October. </a:t>
            </a:r>
            <a:r>
              <a:rPr lang="en-GB" sz="1100" b="1" dirty="0">
                <a:solidFill>
                  <a:srgbClr val="00B0F0"/>
                </a:solidFill>
              </a:rPr>
              <a:t>Blue text </a:t>
            </a:r>
            <a:r>
              <a:rPr lang="en-GB" sz="1100" dirty="0"/>
              <a:t>is news since the FPC’s previously published checklist in</a:t>
            </a:r>
          </a:p>
          <a:p>
            <a:r>
              <a:rPr lang="en-GB" sz="1100" dirty="0"/>
              <a:t>the Statement from the FPC’s Policy meeting on 3 October 2018</a:t>
            </a:r>
            <a:r>
              <a:rPr lang="en-GB" sz="1100" dirty="0" smtClean="0"/>
              <a:t>. The </a:t>
            </a:r>
            <a:r>
              <a:rPr lang="en-GB" sz="1100" dirty="0"/>
              <a:t>checklist is not a comprehensive assessment of risks to economic activity arising from Brexit. It covers only the risks to activity that could stem from disruption </a:t>
            </a:r>
            <a:r>
              <a:rPr lang="en-GB" sz="1100" dirty="0" smtClean="0"/>
              <a:t>to provision </a:t>
            </a:r>
            <a:r>
              <a:rPr lang="en-GB" sz="1100" dirty="0"/>
              <a:t>of financial services.</a:t>
            </a:r>
            <a:endParaRPr lang="en-GB" sz="1100" dirty="0"/>
          </a:p>
        </p:txBody>
      </p:sp>
      <p:pic>
        <p:nvPicPr>
          <p:cNvPr id="1028"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90675" y="1836832"/>
            <a:ext cx="5501605" cy="502116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04620694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1"/>
          <p:cNvSpPr>
            <a:spLocks noChangeArrowheads="1"/>
          </p:cNvSpPr>
          <p:nvPr/>
        </p:nvSpPr>
        <p:spPr bwMode="auto">
          <a:xfrm>
            <a:off x="107504" y="0"/>
            <a:ext cx="91440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r>
              <a:rPr lang="en-GB" altLang="en-US" sz="2400" b="1" dirty="0" smtClean="0">
                <a:solidFill>
                  <a:srgbClr val="660066"/>
                </a:solidFill>
              </a:rPr>
              <a:t>Table B.C </a:t>
            </a:r>
            <a:r>
              <a:rPr lang="en-GB" sz="2400" dirty="0">
                <a:solidFill>
                  <a:srgbClr val="660066"/>
                </a:solidFill>
              </a:rPr>
              <a:t>Checklist of actions to avoid disruption to end-users </a:t>
            </a:r>
            <a:r>
              <a:rPr lang="en-GB" sz="2400" dirty="0" smtClean="0">
                <a:solidFill>
                  <a:srgbClr val="660066"/>
                </a:solidFill>
              </a:rPr>
              <a:t>of financial </a:t>
            </a:r>
            <a:r>
              <a:rPr lang="en-GB" sz="2400" dirty="0">
                <a:solidFill>
                  <a:srgbClr val="660066"/>
                </a:solidFill>
              </a:rPr>
              <a:t>services during Brexit</a:t>
            </a:r>
            <a:endParaRPr lang="en-US" altLang="en-US" sz="2400" dirty="0">
              <a:solidFill>
                <a:srgbClr val="660066"/>
              </a:solidFill>
            </a:endParaRP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0" y="1006053"/>
            <a:ext cx="5784304" cy="586865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7168588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1"/>
          <p:cNvSpPr>
            <a:spLocks noChangeArrowheads="1"/>
          </p:cNvSpPr>
          <p:nvPr/>
        </p:nvSpPr>
        <p:spPr bwMode="auto">
          <a:xfrm>
            <a:off x="107504" y="0"/>
            <a:ext cx="91440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r>
              <a:rPr lang="en-GB" altLang="en-US" sz="2400" b="1" dirty="0" smtClean="0">
                <a:solidFill>
                  <a:srgbClr val="660066"/>
                </a:solidFill>
              </a:rPr>
              <a:t>Table B.C </a:t>
            </a:r>
            <a:r>
              <a:rPr lang="en-GB" sz="2400" dirty="0">
                <a:solidFill>
                  <a:srgbClr val="660066"/>
                </a:solidFill>
              </a:rPr>
              <a:t>Checklist of actions to avoid disruption to end-users </a:t>
            </a:r>
            <a:r>
              <a:rPr lang="en-GB" sz="2400" dirty="0" smtClean="0">
                <a:solidFill>
                  <a:srgbClr val="660066"/>
                </a:solidFill>
              </a:rPr>
              <a:t>of financial </a:t>
            </a:r>
            <a:r>
              <a:rPr lang="en-GB" sz="2400" dirty="0">
                <a:solidFill>
                  <a:srgbClr val="660066"/>
                </a:solidFill>
              </a:rPr>
              <a:t>services during Brexit</a:t>
            </a:r>
            <a:endParaRPr lang="en-US" altLang="en-US" sz="2400" dirty="0">
              <a:solidFill>
                <a:srgbClr val="660066"/>
              </a:solidFill>
            </a:endParaRPr>
          </a:p>
        </p:txBody>
      </p:sp>
      <p:pic>
        <p:nvPicPr>
          <p:cNvPr id="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07887" y="1124744"/>
            <a:ext cx="6102350" cy="5486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9453226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1"/>
          <p:cNvSpPr>
            <a:spLocks noChangeArrowheads="1"/>
          </p:cNvSpPr>
          <p:nvPr/>
        </p:nvSpPr>
        <p:spPr bwMode="auto">
          <a:xfrm>
            <a:off x="57150" y="-387424"/>
            <a:ext cx="9144000" cy="904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endParaRPr lang="en-GB" altLang="en-US" sz="2400" b="1" dirty="0" smtClean="0">
              <a:solidFill>
                <a:srgbClr val="660066"/>
              </a:solidFill>
            </a:endParaRPr>
          </a:p>
          <a:p>
            <a:pPr>
              <a:buNone/>
            </a:pPr>
            <a:r>
              <a:rPr lang="en-GB" altLang="en-US" sz="2400" b="1" dirty="0" smtClean="0">
                <a:solidFill>
                  <a:srgbClr val="660066"/>
                </a:solidFill>
              </a:rPr>
              <a:t>Table B.D </a:t>
            </a:r>
            <a:r>
              <a:rPr lang="en-GB" sz="2400" dirty="0">
                <a:solidFill>
                  <a:srgbClr val="660066"/>
                </a:solidFill>
              </a:rPr>
              <a:t>Other risks of disruption to the provision of financial </a:t>
            </a:r>
            <a:r>
              <a:rPr lang="en-GB" sz="2400" dirty="0" smtClean="0">
                <a:solidFill>
                  <a:srgbClr val="660066"/>
                </a:solidFill>
              </a:rPr>
              <a:t>services</a:t>
            </a:r>
            <a:endParaRPr lang="en-US" altLang="en-US" sz="2400" dirty="0">
              <a:solidFill>
                <a:srgbClr val="660066"/>
              </a:solidFill>
            </a:endParaRPr>
          </a:p>
        </p:txBody>
      </p:sp>
      <p:sp>
        <p:nvSpPr>
          <p:cNvPr id="4" name="Rectangle 3"/>
          <p:cNvSpPr/>
          <p:nvPr/>
        </p:nvSpPr>
        <p:spPr>
          <a:xfrm>
            <a:off x="251520" y="620688"/>
            <a:ext cx="8280920" cy="430887"/>
          </a:xfrm>
          <a:prstGeom prst="rect">
            <a:avLst/>
          </a:prstGeom>
        </p:spPr>
        <p:txBody>
          <a:bodyPr wrap="square">
            <a:spAutoFit/>
          </a:bodyPr>
          <a:lstStyle/>
          <a:p>
            <a:r>
              <a:rPr lang="en-GB" sz="1100" dirty="0"/>
              <a:t>These risks could cause some disruption to economic activity if they are not mitigated and the UK leaves the EU without an agreement or implementation period. The FPC judges their disruptive effect to be somewhat less than that of those issues in its checklist. </a:t>
            </a:r>
          </a:p>
        </p:txBody>
      </p:sp>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31166" y="1196752"/>
            <a:ext cx="7105175" cy="491066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96809040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1"/>
          <p:cNvSpPr>
            <a:spLocks noChangeArrowheads="1"/>
          </p:cNvSpPr>
          <p:nvPr/>
        </p:nvSpPr>
        <p:spPr bwMode="auto">
          <a:xfrm>
            <a:off x="57150" y="-387424"/>
            <a:ext cx="9144000" cy="904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endParaRPr lang="en-GB" altLang="en-US" sz="2400" b="1" dirty="0" smtClean="0">
              <a:solidFill>
                <a:srgbClr val="660066"/>
              </a:solidFill>
            </a:endParaRPr>
          </a:p>
          <a:p>
            <a:pPr>
              <a:buNone/>
            </a:pPr>
            <a:r>
              <a:rPr lang="en-GB" altLang="en-US" sz="2400" b="1" dirty="0" smtClean="0">
                <a:solidFill>
                  <a:srgbClr val="660066"/>
                </a:solidFill>
              </a:rPr>
              <a:t>Table B.D </a:t>
            </a:r>
            <a:r>
              <a:rPr lang="en-GB" sz="2400" dirty="0">
                <a:solidFill>
                  <a:srgbClr val="660066"/>
                </a:solidFill>
              </a:rPr>
              <a:t>Other risks of disruption to the provision of financial </a:t>
            </a:r>
            <a:r>
              <a:rPr lang="en-GB" sz="2400" dirty="0" smtClean="0">
                <a:solidFill>
                  <a:srgbClr val="660066"/>
                </a:solidFill>
              </a:rPr>
              <a:t>services</a:t>
            </a:r>
            <a:endParaRPr lang="en-US" altLang="en-US" sz="2400" dirty="0">
              <a:solidFill>
                <a:srgbClr val="660066"/>
              </a:solidFill>
            </a:endParaRP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5536" y="1196752"/>
            <a:ext cx="8147674" cy="457987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51237005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1"/>
          <p:cNvSpPr>
            <a:spLocks noChangeArrowheads="1"/>
          </p:cNvSpPr>
          <p:nvPr/>
        </p:nvSpPr>
        <p:spPr bwMode="auto">
          <a:xfrm>
            <a:off x="57150" y="-387424"/>
            <a:ext cx="9144000" cy="904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endParaRPr lang="en-GB" altLang="en-US" sz="2400" b="1" dirty="0" smtClean="0">
              <a:solidFill>
                <a:srgbClr val="660066"/>
              </a:solidFill>
            </a:endParaRPr>
          </a:p>
          <a:p>
            <a:pPr>
              <a:buNone/>
            </a:pPr>
            <a:r>
              <a:rPr lang="en-GB" altLang="en-US" sz="2400" b="1" dirty="0" smtClean="0">
                <a:solidFill>
                  <a:srgbClr val="660066"/>
                </a:solidFill>
              </a:rPr>
              <a:t>Table B.D </a:t>
            </a:r>
            <a:r>
              <a:rPr lang="en-GB" sz="2400" dirty="0">
                <a:solidFill>
                  <a:srgbClr val="660066"/>
                </a:solidFill>
              </a:rPr>
              <a:t>Other risks of disruption to the provision of financial </a:t>
            </a:r>
            <a:r>
              <a:rPr lang="en-GB" sz="2400" dirty="0" smtClean="0">
                <a:solidFill>
                  <a:srgbClr val="660066"/>
                </a:solidFill>
              </a:rPr>
              <a:t>services</a:t>
            </a:r>
            <a:endParaRPr lang="en-US" altLang="en-US" sz="2400" dirty="0">
              <a:solidFill>
                <a:srgbClr val="660066"/>
              </a:solidFill>
            </a:endParaRPr>
          </a:p>
        </p:txBody>
      </p:sp>
      <p:pic>
        <p:nvPicPr>
          <p:cNvPr id="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8723" y="1484784"/>
            <a:ext cx="8683757" cy="201315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20342614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1"/>
          <p:cNvSpPr>
            <a:spLocks noChangeArrowheads="1"/>
          </p:cNvSpPr>
          <p:nvPr/>
        </p:nvSpPr>
        <p:spPr bwMode="auto">
          <a:xfrm>
            <a:off x="57150" y="105350"/>
            <a:ext cx="91440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r>
              <a:rPr lang="en-GB" altLang="en-US" sz="2400" b="1" dirty="0" smtClean="0">
                <a:solidFill>
                  <a:srgbClr val="660066"/>
                </a:solidFill>
              </a:rPr>
              <a:t>Figure B.1 </a:t>
            </a:r>
            <a:r>
              <a:rPr lang="en-GB" sz="2400" dirty="0">
                <a:solidFill>
                  <a:srgbClr val="660066"/>
                </a:solidFill>
              </a:rPr>
              <a:t>Building a disorderly Brexit </a:t>
            </a:r>
            <a:r>
              <a:rPr lang="en-GB" sz="2400" dirty="0" smtClean="0">
                <a:solidFill>
                  <a:srgbClr val="660066"/>
                </a:solidFill>
              </a:rPr>
              <a:t>scenario</a:t>
            </a:r>
            <a:endParaRPr lang="en-US" altLang="en-US" sz="2400" dirty="0">
              <a:solidFill>
                <a:srgbClr val="660066"/>
              </a:solidFill>
            </a:endParaRPr>
          </a:p>
        </p:txBody>
      </p:sp>
      <p:sp>
        <p:nvSpPr>
          <p:cNvPr id="28674" name="Rectangle 2"/>
          <p:cNvSpPr>
            <a:spLocks noChangeArrowheads="1"/>
          </p:cNvSpPr>
          <p:nvPr/>
        </p:nvSpPr>
        <p:spPr bwMode="auto">
          <a:xfrm>
            <a:off x="64584" y="5765392"/>
            <a:ext cx="9144000" cy="553998"/>
          </a:xfrm>
          <a:prstGeom prst="rect">
            <a:avLst/>
          </a:prstGeom>
          <a:noFill/>
          <a:ln w="9525">
            <a:noFill/>
            <a:miter lim="800000"/>
            <a:headEnd/>
            <a:tailEnd/>
          </a:ln>
          <a:effectLst/>
        </p:spPr>
        <p:txBody>
          <a:bodyPr anchor="ctr">
            <a:spAutoFit/>
          </a:bodyPr>
          <a:lstStyle/>
          <a:p>
            <a:endParaRPr lang="en-GB" sz="1000" dirty="0"/>
          </a:p>
          <a:p>
            <a:r>
              <a:rPr lang="en-GB" sz="1000" dirty="0"/>
              <a:t> Source: Bank of England</a:t>
            </a:r>
            <a:r>
              <a:rPr lang="en-GB" sz="1000" dirty="0" smtClean="0"/>
              <a:t>.</a:t>
            </a:r>
          </a:p>
          <a:p>
            <a:endParaRPr lang="en-GB" sz="1000" dirty="0">
              <a:latin typeface="+mj-lt"/>
              <a:cs typeface="Arial" panose="020B0604020202020204" pitchFamily="34" charset="0"/>
            </a:endParaRPr>
          </a:p>
        </p:txBody>
      </p:sp>
      <p:pic>
        <p:nvPicPr>
          <p:cNvPr id="6" name="Picture 2" descr="W:\Current publications\FSR November 2018\Resilience of the UK financial system to Brexit\Brexit charts\PNGs\Figure B.1.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187624" y="835944"/>
            <a:ext cx="6120680" cy="506063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3812200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1"/>
          <p:cNvSpPr>
            <a:spLocks noChangeArrowheads="1"/>
          </p:cNvSpPr>
          <p:nvPr/>
        </p:nvSpPr>
        <p:spPr bwMode="auto">
          <a:xfrm>
            <a:off x="57150" y="-300915"/>
            <a:ext cx="9144000" cy="12741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endParaRPr lang="en-GB" altLang="en-US" sz="2400" b="1" dirty="0" smtClean="0">
              <a:solidFill>
                <a:srgbClr val="660066"/>
              </a:solidFill>
            </a:endParaRPr>
          </a:p>
          <a:p>
            <a:pPr>
              <a:buNone/>
            </a:pPr>
            <a:r>
              <a:rPr lang="en-GB" altLang="en-US" sz="2400" b="1" dirty="0" smtClean="0">
                <a:solidFill>
                  <a:srgbClr val="660066"/>
                </a:solidFill>
              </a:rPr>
              <a:t>Table B.A </a:t>
            </a:r>
            <a:r>
              <a:rPr lang="en-GB" sz="2400" dirty="0">
                <a:solidFill>
                  <a:srgbClr val="660066"/>
                </a:solidFill>
              </a:rPr>
              <a:t>Assumptions underpinning the disruptive and disorderly Brexit </a:t>
            </a:r>
            <a:r>
              <a:rPr lang="en-GB" sz="2400" dirty="0" smtClean="0">
                <a:solidFill>
                  <a:srgbClr val="660066"/>
                </a:solidFill>
              </a:rPr>
              <a:t>scenarios</a:t>
            </a:r>
            <a:endParaRPr lang="en-US" altLang="en-US" sz="2400" dirty="0">
              <a:solidFill>
                <a:srgbClr val="660066"/>
              </a:solidFill>
            </a:endParaRPr>
          </a:p>
        </p:txBody>
      </p:sp>
      <p:sp>
        <p:nvSpPr>
          <p:cNvPr id="28674" name="Rectangle 2"/>
          <p:cNvSpPr>
            <a:spLocks noChangeArrowheads="1"/>
          </p:cNvSpPr>
          <p:nvPr/>
        </p:nvSpPr>
        <p:spPr bwMode="auto">
          <a:xfrm>
            <a:off x="64584" y="5842336"/>
            <a:ext cx="9144000" cy="400110"/>
          </a:xfrm>
          <a:prstGeom prst="rect">
            <a:avLst/>
          </a:prstGeom>
          <a:noFill/>
          <a:ln w="9525">
            <a:noFill/>
            <a:miter lim="800000"/>
            <a:headEnd/>
            <a:tailEnd/>
          </a:ln>
          <a:effectLst/>
        </p:spPr>
        <p:txBody>
          <a:bodyPr anchor="ctr">
            <a:spAutoFit/>
          </a:bodyPr>
          <a:lstStyle/>
          <a:p>
            <a:endParaRPr lang="en-GB" sz="1000" dirty="0"/>
          </a:p>
          <a:p>
            <a:endParaRPr lang="en-GB" sz="1000" dirty="0">
              <a:latin typeface="+mj-lt"/>
              <a:cs typeface="Arial" panose="020B0604020202020204" pitchFamily="34" charset="0"/>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75655" y="997434"/>
            <a:ext cx="5879193" cy="47048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85519205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1"/>
          <p:cNvSpPr>
            <a:spLocks noChangeArrowheads="1"/>
          </p:cNvSpPr>
          <p:nvPr/>
        </p:nvSpPr>
        <p:spPr bwMode="auto">
          <a:xfrm>
            <a:off x="57150" y="-300915"/>
            <a:ext cx="9144000" cy="12741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endParaRPr lang="en-GB" altLang="en-US" sz="2400" b="1" dirty="0" smtClean="0">
              <a:solidFill>
                <a:srgbClr val="660066"/>
              </a:solidFill>
            </a:endParaRPr>
          </a:p>
          <a:p>
            <a:pPr>
              <a:buNone/>
            </a:pPr>
            <a:r>
              <a:rPr lang="en-GB" altLang="en-US" sz="2400" b="1" dirty="0" smtClean="0">
                <a:solidFill>
                  <a:srgbClr val="660066"/>
                </a:solidFill>
              </a:rPr>
              <a:t>Table B.B </a:t>
            </a:r>
            <a:r>
              <a:rPr lang="en-GB" sz="2400" dirty="0">
                <a:solidFill>
                  <a:srgbClr val="660066"/>
                </a:solidFill>
              </a:rPr>
              <a:t>Comparison of disruptive and disorderly Brexit scenarios with the 2018 stress test scenario and global financial </a:t>
            </a:r>
            <a:r>
              <a:rPr lang="en-GB" sz="2400" dirty="0" smtClean="0">
                <a:solidFill>
                  <a:srgbClr val="660066"/>
                </a:solidFill>
              </a:rPr>
              <a:t>crisis</a:t>
            </a:r>
            <a:endParaRPr lang="en-US" altLang="en-US" sz="2400" dirty="0">
              <a:solidFill>
                <a:srgbClr val="660066"/>
              </a:solidFill>
            </a:endParaRPr>
          </a:p>
        </p:txBody>
      </p:sp>
      <p:sp>
        <p:nvSpPr>
          <p:cNvPr id="28674" name="Rectangle 2"/>
          <p:cNvSpPr>
            <a:spLocks noChangeArrowheads="1"/>
          </p:cNvSpPr>
          <p:nvPr/>
        </p:nvSpPr>
        <p:spPr bwMode="auto">
          <a:xfrm>
            <a:off x="64584" y="5688447"/>
            <a:ext cx="9144000" cy="707886"/>
          </a:xfrm>
          <a:prstGeom prst="rect">
            <a:avLst/>
          </a:prstGeom>
          <a:noFill/>
          <a:ln w="9525">
            <a:noFill/>
            <a:miter lim="800000"/>
            <a:headEnd/>
            <a:tailEnd/>
          </a:ln>
          <a:effectLst/>
        </p:spPr>
        <p:txBody>
          <a:bodyPr anchor="ctr">
            <a:spAutoFit/>
          </a:bodyPr>
          <a:lstStyle/>
          <a:p>
            <a:r>
              <a:rPr lang="en-GB" sz="1000" dirty="0"/>
              <a:t>Sources: Bank of England, MSCI Inc., ONS and Bank calculations</a:t>
            </a:r>
            <a:r>
              <a:rPr lang="en-GB" sz="1000" dirty="0" smtClean="0"/>
              <a:t>.</a:t>
            </a:r>
          </a:p>
          <a:p>
            <a:r>
              <a:rPr lang="en-GB" sz="1000" dirty="0" smtClean="0"/>
              <a:t> </a:t>
            </a:r>
            <a:endParaRPr lang="en-GB" sz="1000" dirty="0"/>
          </a:p>
          <a:p>
            <a:pPr marL="228600" indent="-228600">
              <a:buAutoNum type="alphaLcParenBoth"/>
            </a:pPr>
            <a:r>
              <a:rPr lang="en-GB" sz="1000" dirty="0" smtClean="0"/>
              <a:t>Global </a:t>
            </a:r>
            <a:r>
              <a:rPr lang="en-GB" sz="1000" dirty="0"/>
              <a:t>financial crisis average from 2008 to 2010</a:t>
            </a:r>
            <a:r>
              <a:rPr lang="en-GB" sz="1000" dirty="0" smtClean="0"/>
              <a:t>.</a:t>
            </a:r>
          </a:p>
          <a:p>
            <a:endParaRPr lang="en-GB" sz="1000" dirty="0">
              <a:latin typeface="+mj-lt"/>
              <a:cs typeface="Arial" panose="020B0604020202020204" pitchFamily="34" charset="0"/>
            </a:endParaRPr>
          </a:p>
        </p:txBody>
      </p:sp>
      <p:pic>
        <p:nvPicPr>
          <p:cNvPr id="2053"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5610" y="2621690"/>
            <a:ext cx="8287079" cy="151216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72721515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1"/>
          <p:cNvSpPr>
            <a:spLocks noChangeArrowheads="1"/>
          </p:cNvSpPr>
          <p:nvPr/>
        </p:nvSpPr>
        <p:spPr bwMode="auto">
          <a:xfrm>
            <a:off x="57150" y="-300915"/>
            <a:ext cx="9144000" cy="12741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endParaRPr lang="en-GB" altLang="en-US" sz="2400" b="1" dirty="0" smtClean="0">
              <a:solidFill>
                <a:srgbClr val="660066"/>
              </a:solidFill>
            </a:endParaRPr>
          </a:p>
          <a:p>
            <a:pPr>
              <a:buNone/>
            </a:pPr>
            <a:r>
              <a:rPr lang="en-GB" altLang="en-US" sz="2400" b="1" dirty="0" smtClean="0">
                <a:solidFill>
                  <a:srgbClr val="660066"/>
                </a:solidFill>
              </a:rPr>
              <a:t>Chart B.1 </a:t>
            </a:r>
            <a:r>
              <a:rPr lang="en-GB" sz="2400" dirty="0" smtClean="0">
                <a:solidFill>
                  <a:srgbClr val="660066"/>
                </a:solidFill>
              </a:rPr>
              <a:t>Comparison </a:t>
            </a:r>
            <a:r>
              <a:rPr lang="en-GB" sz="2400" dirty="0">
                <a:solidFill>
                  <a:srgbClr val="660066"/>
                </a:solidFill>
              </a:rPr>
              <a:t>of the impact of the disorderly Brexit scenario and 2018 ACS on major UK banks’ capital </a:t>
            </a:r>
            <a:r>
              <a:rPr lang="en-GB" sz="2400" dirty="0" smtClean="0">
                <a:solidFill>
                  <a:srgbClr val="660066"/>
                </a:solidFill>
              </a:rPr>
              <a:t>ratios</a:t>
            </a:r>
            <a:endParaRPr lang="en-US" altLang="en-US" sz="2400" dirty="0">
              <a:solidFill>
                <a:srgbClr val="660066"/>
              </a:solidFill>
            </a:endParaRPr>
          </a:p>
        </p:txBody>
      </p:sp>
      <p:sp>
        <p:nvSpPr>
          <p:cNvPr id="28674" name="Rectangle 2"/>
          <p:cNvSpPr>
            <a:spLocks noChangeArrowheads="1"/>
          </p:cNvSpPr>
          <p:nvPr/>
        </p:nvSpPr>
        <p:spPr bwMode="auto">
          <a:xfrm>
            <a:off x="64584" y="5303728"/>
            <a:ext cx="9144000" cy="1477328"/>
          </a:xfrm>
          <a:prstGeom prst="rect">
            <a:avLst/>
          </a:prstGeom>
          <a:noFill/>
          <a:ln w="9525">
            <a:noFill/>
            <a:miter lim="800000"/>
            <a:headEnd/>
            <a:tailEnd/>
          </a:ln>
          <a:effectLst/>
        </p:spPr>
        <p:txBody>
          <a:bodyPr anchor="ctr">
            <a:spAutoFit/>
          </a:bodyPr>
          <a:lstStyle/>
          <a:p>
            <a:endParaRPr lang="en-GB" sz="1000" dirty="0"/>
          </a:p>
          <a:p>
            <a:r>
              <a:rPr lang="en-GB" sz="1000" dirty="0"/>
              <a:t> Source: Participating banks’ STDF data submissions, PRA regulatory returns, published accounts, Bank analysis and calculations. </a:t>
            </a:r>
            <a:endParaRPr lang="en-GB" sz="1000" dirty="0" smtClean="0"/>
          </a:p>
          <a:p>
            <a:endParaRPr lang="en-GB" sz="1000" dirty="0"/>
          </a:p>
          <a:p>
            <a:pPr marL="228600" indent="-228600">
              <a:buAutoNum type="alphaLcParenBoth"/>
            </a:pPr>
            <a:r>
              <a:rPr lang="en-GB" sz="1000" dirty="0" smtClean="0"/>
              <a:t>The </a:t>
            </a:r>
            <a:r>
              <a:rPr lang="en-GB" sz="1000" dirty="0"/>
              <a:t>CET1 impact for the ACS is before the conversion of AT1 instruments</a:t>
            </a:r>
            <a:r>
              <a:rPr lang="en-GB" sz="1000" dirty="0" smtClean="0"/>
              <a:t>.</a:t>
            </a:r>
          </a:p>
          <a:p>
            <a:pPr marL="228600" indent="-228600">
              <a:buAutoNum type="alphaLcParenBoth"/>
            </a:pPr>
            <a:r>
              <a:rPr lang="en-GB" sz="1000" dirty="0" smtClean="0"/>
              <a:t>Defined </a:t>
            </a:r>
            <a:r>
              <a:rPr lang="en-GB" sz="1000" dirty="0"/>
              <a:t>as total aggregate CET1 capital as a proportion of risk-weighted assets</a:t>
            </a:r>
            <a:r>
              <a:rPr lang="en-GB" sz="1000" dirty="0" smtClean="0"/>
              <a:t>.</a:t>
            </a:r>
          </a:p>
          <a:p>
            <a:pPr marL="228600" indent="-228600">
              <a:buAutoNum type="alphaLcParenBoth"/>
            </a:pPr>
            <a:r>
              <a:rPr lang="en-GB" sz="1000" dirty="0" smtClean="0"/>
              <a:t>Average </a:t>
            </a:r>
            <a:r>
              <a:rPr lang="en-GB" sz="1000" dirty="0"/>
              <a:t>impact on banks’ UK businesses calculated by scaling the aggregate impact of the disorderly Brexit scenario based on groups’ aggregate ratio of global to UK business. This estimates the impact of the scenario as a proportion of groups’ aggregate UK RWAs</a:t>
            </a:r>
            <a:r>
              <a:rPr lang="en-GB" sz="1000" dirty="0" smtClean="0"/>
              <a:t>.</a:t>
            </a:r>
          </a:p>
          <a:p>
            <a:pPr marL="228600" indent="-228600">
              <a:buAutoNum type="alphaLcParenBoth"/>
            </a:pPr>
            <a:r>
              <a:rPr lang="en-GB" sz="1000" dirty="0" smtClean="0"/>
              <a:t>Non-UK </a:t>
            </a:r>
            <a:r>
              <a:rPr lang="en-GB" sz="1000" dirty="0"/>
              <a:t>is computed as a residual in this chart. It includes global elements in the same category as the UK macro-economic impact</a:t>
            </a:r>
            <a:r>
              <a:rPr lang="en-GB" sz="1000" dirty="0" smtClean="0"/>
              <a:t>.</a:t>
            </a:r>
          </a:p>
          <a:p>
            <a:endParaRPr lang="en-GB" sz="1000" dirty="0">
              <a:latin typeface="+mj-lt"/>
              <a:cs typeface="Arial" panose="020B0604020202020204" pitchFamily="34" charset="0"/>
            </a:endParaRPr>
          </a:p>
        </p:txBody>
      </p:sp>
      <p:pic>
        <p:nvPicPr>
          <p:cNvPr id="7" name="Picture 2" descr="W:\Current publications\FSR November 2018\Resilience of the UK financial system to Brexit\Brexit charts\PNGs\Chart B.1.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15519" y="1196752"/>
            <a:ext cx="6410567" cy="424465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9564425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1"/>
          <p:cNvSpPr>
            <a:spLocks noChangeArrowheads="1"/>
          </p:cNvSpPr>
          <p:nvPr/>
        </p:nvSpPr>
        <p:spPr bwMode="auto">
          <a:xfrm>
            <a:off x="35496" y="-315416"/>
            <a:ext cx="9144000" cy="904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endParaRPr lang="en-GB" altLang="en-US" sz="2400" b="1" dirty="0" smtClean="0">
              <a:solidFill>
                <a:srgbClr val="660066"/>
              </a:solidFill>
            </a:endParaRPr>
          </a:p>
          <a:p>
            <a:pPr>
              <a:buNone/>
            </a:pPr>
            <a:r>
              <a:rPr lang="en-GB" altLang="en-US" sz="2400" b="1" dirty="0" smtClean="0">
                <a:solidFill>
                  <a:srgbClr val="660066"/>
                </a:solidFill>
              </a:rPr>
              <a:t>Chart B.2 </a:t>
            </a:r>
            <a:r>
              <a:rPr lang="en-GB" sz="2400" dirty="0">
                <a:solidFill>
                  <a:srgbClr val="660066"/>
                </a:solidFill>
              </a:rPr>
              <a:t>Bank equity prices have fallen since </a:t>
            </a:r>
            <a:r>
              <a:rPr lang="en-GB" sz="2400" dirty="0" smtClean="0">
                <a:solidFill>
                  <a:srgbClr val="660066"/>
                </a:solidFill>
              </a:rPr>
              <a:t>June</a:t>
            </a:r>
            <a:endParaRPr lang="en-US" altLang="en-US" sz="2400" dirty="0">
              <a:solidFill>
                <a:srgbClr val="660066"/>
              </a:solidFill>
            </a:endParaRPr>
          </a:p>
        </p:txBody>
      </p:sp>
      <p:sp>
        <p:nvSpPr>
          <p:cNvPr id="28674" name="Rectangle 2"/>
          <p:cNvSpPr>
            <a:spLocks noChangeArrowheads="1"/>
          </p:cNvSpPr>
          <p:nvPr/>
        </p:nvSpPr>
        <p:spPr bwMode="auto">
          <a:xfrm>
            <a:off x="64584" y="5842337"/>
            <a:ext cx="9144000" cy="400110"/>
          </a:xfrm>
          <a:prstGeom prst="rect">
            <a:avLst/>
          </a:prstGeom>
          <a:noFill/>
          <a:ln w="9525">
            <a:noFill/>
            <a:miter lim="800000"/>
            <a:headEnd/>
            <a:tailEnd/>
          </a:ln>
          <a:effectLst/>
        </p:spPr>
        <p:txBody>
          <a:bodyPr anchor="ctr">
            <a:spAutoFit/>
          </a:bodyPr>
          <a:lstStyle/>
          <a:p>
            <a:endParaRPr lang="en-GB" sz="1000" dirty="0"/>
          </a:p>
          <a:p>
            <a:r>
              <a:rPr lang="en-GB" sz="1000" dirty="0"/>
              <a:t>Sources: Bloomberg Finance L.P. and Bank calculations. </a:t>
            </a:r>
            <a:r>
              <a:rPr lang="en-GB" sz="1000" dirty="0" smtClean="0"/>
              <a:t> </a:t>
            </a:r>
            <a:endParaRPr lang="en-GB" sz="1000" dirty="0">
              <a:latin typeface="+mj-lt"/>
              <a:cs typeface="Arial" panose="020B0604020202020204" pitchFamily="34" charset="0"/>
            </a:endParaRPr>
          </a:p>
        </p:txBody>
      </p:sp>
      <p:sp>
        <p:nvSpPr>
          <p:cNvPr id="2" name="TextBox 1"/>
          <p:cNvSpPr txBox="1"/>
          <p:nvPr/>
        </p:nvSpPr>
        <p:spPr>
          <a:xfrm>
            <a:off x="107504" y="620688"/>
            <a:ext cx="8424936" cy="369332"/>
          </a:xfrm>
          <a:prstGeom prst="rect">
            <a:avLst/>
          </a:prstGeom>
          <a:noFill/>
        </p:spPr>
        <p:txBody>
          <a:bodyPr wrap="square" rtlCol="0">
            <a:spAutoFit/>
          </a:bodyPr>
          <a:lstStyle/>
          <a:p>
            <a:r>
              <a:rPr lang="en-GB" dirty="0"/>
              <a:t>Major UK banks’ equity prices since June 2018 </a:t>
            </a:r>
          </a:p>
        </p:txBody>
      </p:sp>
      <p:pic>
        <p:nvPicPr>
          <p:cNvPr id="6" name="Picture 2" descr="W:\Current publications\FSR November 2018\Resilience of the UK financial system to Brexit\Brexit charts\PNGs\Chart B.2.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31639" y="1412776"/>
            <a:ext cx="6236221" cy="386243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5869146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1"/>
          <p:cNvSpPr>
            <a:spLocks noChangeArrowheads="1"/>
          </p:cNvSpPr>
          <p:nvPr/>
        </p:nvSpPr>
        <p:spPr bwMode="auto">
          <a:xfrm>
            <a:off x="35496" y="-315416"/>
            <a:ext cx="9144000" cy="904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endParaRPr lang="en-GB" altLang="en-US" sz="2400" b="1" dirty="0" smtClean="0">
              <a:solidFill>
                <a:srgbClr val="660066"/>
              </a:solidFill>
            </a:endParaRPr>
          </a:p>
          <a:p>
            <a:pPr>
              <a:buNone/>
            </a:pPr>
            <a:r>
              <a:rPr lang="en-GB" altLang="en-US" sz="2400" b="1" dirty="0" smtClean="0">
                <a:solidFill>
                  <a:srgbClr val="660066"/>
                </a:solidFill>
              </a:rPr>
              <a:t>Chart B.3 </a:t>
            </a:r>
            <a:r>
              <a:rPr lang="en-GB" sz="2400" dirty="0">
                <a:solidFill>
                  <a:srgbClr val="660066"/>
                </a:solidFill>
              </a:rPr>
              <a:t>Price to book ratios have been low since the crisis </a:t>
            </a:r>
            <a:endParaRPr lang="en-US" altLang="en-US" sz="2400" dirty="0">
              <a:solidFill>
                <a:srgbClr val="660066"/>
              </a:solidFill>
            </a:endParaRPr>
          </a:p>
        </p:txBody>
      </p:sp>
      <p:sp>
        <p:nvSpPr>
          <p:cNvPr id="28674" name="Rectangle 2"/>
          <p:cNvSpPr>
            <a:spLocks noChangeArrowheads="1"/>
          </p:cNvSpPr>
          <p:nvPr/>
        </p:nvSpPr>
        <p:spPr bwMode="auto">
          <a:xfrm>
            <a:off x="64584" y="5457615"/>
            <a:ext cx="9144000" cy="1169551"/>
          </a:xfrm>
          <a:prstGeom prst="rect">
            <a:avLst/>
          </a:prstGeom>
          <a:noFill/>
          <a:ln w="9525">
            <a:noFill/>
            <a:miter lim="800000"/>
            <a:headEnd/>
            <a:tailEnd/>
          </a:ln>
          <a:effectLst/>
        </p:spPr>
        <p:txBody>
          <a:bodyPr anchor="ctr">
            <a:spAutoFit/>
          </a:bodyPr>
          <a:lstStyle/>
          <a:p>
            <a:endParaRPr lang="en-GB" sz="1000" dirty="0"/>
          </a:p>
          <a:p>
            <a:r>
              <a:rPr lang="en-GB" sz="1000" dirty="0"/>
              <a:t>Sources: Bloomberg Finance L.P., </a:t>
            </a:r>
            <a:r>
              <a:rPr lang="en-GB" sz="1000" dirty="0" err="1"/>
              <a:t>Datastream</a:t>
            </a:r>
            <a:r>
              <a:rPr lang="en-GB" sz="1000" dirty="0"/>
              <a:t> from </a:t>
            </a:r>
            <a:r>
              <a:rPr lang="en-GB" sz="1000" dirty="0" err="1"/>
              <a:t>Refinitiv</a:t>
            </a:r>
            <a:r>
              <a:rPr lang="en-GB" sz="1000" dirty="0"/>
              <a:t> and Bank calculations. </a:t>
            </a:r>
            <a:endParaRPr lang="en-GB" sz="1000" dirty="0" smtClean="0"/>
          </a:p>
          <a:p>
            <a:endParaRPr lang="en-GB" sz="1000" dirty="0"/>
          </a:p>
          <a:p>
            <a:pPr marL="228600" indent="-228600">
              <a:buAutoNum type="alphaLcParenBoth"/>
            </a:pPr>
            <a:r>
              <a:rPr lang="en-GB" sz="1000" dirty="0" smtClean="0"/>
              <a:t>UK </a:t>
            </a:r>
            <a:r>
              <a:rPr lang="en-GB" sz="1000" dirty="0"/>
              <a:t>banks are Barclays, HSBC, Lloyds Banking Group and RBS. </a:t>
            </a:r>
            <a:endParaRPr lang="en-GB" sz="1000" dirty="0" smtClean="0"/>
          </a:p>
          <a:p>
            <a:pPr marL="228600" indent="-228600">
              <a:buAutoNum type="alphaLcParenBoth"/>
            </a:pPr>
            <a:r>
              <a:rPr lang="en-GB" sz="1000" dirty="0" smtClean="0"/>
              <a:t>Relates </a:t>
            </a:r>
            <a:r>
              <a:rPr lang="en-GB" sz="1000" dirty="0"/>
              <a:t>the share price with the book, or accounting, value of shareholders’ equity per share. </a:t>
            </a:r>
            <a:endParaRPr lang="en-GB" sz="1000" dirty="0" smtClean="0"/>
          </a:p>
          <a:p>
            <a:pPr marL="228600" indent="-228600">
              <a:buAutoNum type="alphaLcParenBoth"/>
            </a:pPr>
            <a:r>
              <a:rPr lang="en-GB" sz="1000" dirty="0" smtClean="0"/>
              <a:t>HSBC’s </a:t>
            </a:r>
            <a:r>
              <a:rPr lang="en-GB" sz="1000" dirty="0"/>
              <a:t>price to book ratio is adjusted for currency movements</a:t>
            </a:r>
            <a:r>
              <a:rPr lang="en-GB" sz="1000" dirty="0" smtClean="0"/>
              <a:t>.</a:t>
            </a:r>
          </a:p>
          <a:p>
            <a:pPr marL="228600" indent="-228600">
              <a:buAutoNum type="alphaLcParenBoth"/>
            </a:pPr>
            <a:r>
              <a:rPr lang="en-GB" sz="1000" dirty="0" smtClean="0"/>
              <a:t>The </a:t>
            </a:r>
            <a:r>
              <a:rPr lang="en-GB" sz="1000" dirty="0"/>
              <a:t>underlying data have been sourced from Thomson Reuters </a:t>
            </a:r>
            <a:r>
              <a:rPr lang="en-GB" sz="1000" dirty="0" err="1"/>
              <a:t>Datastream</a:t>
            </a:r>
            <a:r>
              <a:rPr lang="en-GB" sz="1000" dirty="0"/>
              <a:t> up to 2013, and from Bloomberg from 2014 onwards. </a:t>
            </a:r>
            <a:r>
              <a:rPr lang="en-GB" sz="1000" dirty="0" smtClean="0"/>
              <a:t>  </a:t>
            </a:r>
            <a:endParaRPr lang="en-GB" sz="1000" dirty="0">
              <a:latin typeface="+mj-lt"/>
              <a:cs typeface="Arial" panose="020B0604020202020204" pitchFamily="34" charset="0"/>
            </a:endParaRPr>
          </a:p>
        </p:txBody>
      </p:sp>
      <p:sp>
        <p:nvSpPr>
          <p:cNvPr id="2" name="TextBox 1"/>
          <p:cNvSpPr txBox="1"/>
          <p:nvPr/>
        </p:nvSpPr>
        <p:spPr>
          <a:xfrm>
            <a:off x="35496" y="620688"/>
            <a:ext cx="8424936" cy="369332"/>
          </a:xfrm>
          <a:prstGeom prst="rect">
            <a:avLst/>
          </a:prstGeom>
          <a:noFill/>
        </p:spPr>
        <p:txBody>
          <a:bodyPr wrap="square" rtlCol="0">
            <a:spAutoFit/>
          </a:bodyPr>
          <a:lstStyle/>
          <a:p>
            <a:r>
              <a:rPr lang="en-GB" dirty="0"/>
              <a:t>Major UK banks’ equity prices since June </a:t>
            </a:r>
            <a:r>
              <a:rPr lang="en-GB" dirty="0" smtClean="0"/>
              <a:t>2018</a:t>
            </a:r>
            <a:r>
              <a:rPr lang="en-GB" baseline="30000" dirty="0" smtClean="0"/>
              <a:t>(a)(b)(c)(d) </a:t>
            </a:r>
            <a:endParaRPr lang="en-GB" baseline="30000" dirty="0"/>
          </a:p>
        </p:txBody>
      </p:sp>
      <p:pic>
        <p:nvPicPr>
          <p:cNvPr id="7" name="Picture 2" descr="W:\Current publications\FSR November 2018\Resilience of the UK financial system to Brexit\Brexit charts\PNGs\Chart B.3.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31640" y="1430727"/>
            <a:ext cx="5827291" cy="372646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375551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1"/>
          <p:cNvSpPr>
            <a:spLocks noChangeArrowheads="1"/>
          </p:cNvSpPr>
          <p:nvPr/>
        </p:nvSpPr>
        <p:spPr bwMode="auto">
          <a:xfrm>
            <a:off x="57150" y="-300915"/>
            <a:ext cx="9144000" cy="12741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endParaRPr lang="en-GB" altLang="en-US" sz="2400" b="1" dirty="0" smtClean="0">
              <a:solidFill>
                <a:srgbClr val="660066"/>
              </a:solidFill>
            </a:endParaRPr>
          </a:p>
          <a:p>
            <a:pPr>
              <a:buNone/>
            </a:pPr>
            <a:r>
              <a:rPr lang="en-GB" altLang="en-US" sz="2400" b="1" dirty="0" smtClean="0">
                <a:solidFill>
                  <a:srgbClr val="660066"/>
                </a:solidFill>
              </a:rPr>
              <a:t>Chart B.4 </a:t>
            </a:r>
            <a:r>
              <a:rPr lang="en-GB" sz="2400" dirty="0">
                <a:solidFill>
                  <a:srgbClr val="660066"/>
                </a:solidFill>
              </a:rPr>
              <a:t>There is a positive correlation between banks’ price to book ratios and expected returns on </a:t>
            </a:r>
            <a:r>
              <a:rPr lang="en-GB" sz="2400" dirty="0" smtClean="0">
                <a:solidFill>
                  <a:srgbClr val="660066"/>
                </a:solidFill>
              </a:rPr>
              <a:t>equity</a:t>
            </a:r>
            <a:endParaRPr lang="en-US" altLang="en-US" sz="2400" dirty="0">
              <a:solidFill>
                <a:srgbClr val="660066"/>
              </a:solidFill>
            </a:endParaRPr>
          </a:p>
        </p:txBody>
      </p:sp>
      <p:sp>
        <p:nvSpPr>
          <p:cNvPr id="28674" name="Rectangle 2"/>
          <p:cNvSpPr>
            <a:spLocks noChangeArrowheads="1"/>
          </p:cNvSpPr>
          <p:nvPr/>
        </p:nvSpPr>
        <p:spPr bwMode="auto">
          <a:xfrm>
            <a:off x="64584" y="5611503"/>
            <a:ext cx="9144000" cy="861774"/>
          </a:xfrm>
          <a:prstGeom prst="rect">
            <a:avLst/>
          </a:prstGeom>
          <a:noFill/>
          <a:ln w="9525">
            <a:noFill/>
            <a:miter lim="800000"/>
            <a:headEnd/>
            <a:tailEnd/>
          </a:ln>
          <a:effectLst/>
        </p:spPr>
        <p:txBody>
          <a:bodyPr anchor="ctr">
            <a:spAutoFit/>
          </a:bodyPr>
          <a:lstStyle/>
          <a:p>
            <a:endParaRPr lang="en-GB" sz="1000" dirty="0"/>
          </a:p>
          <a:p>
            <a:r>
              <a:rPr lang="en-GB" sz="1000" dirty="0"/>
              <a:t>Sources: Bloomberg Finance L.P., </a:t>
            </a:r>
            <a:r>
              <a:rPr lang="en-GB" sz="1000" dirty="0" err="1"/>
              <a:t>Datastream</a:t>
            </a:r>
            <a:r>
              <a:rPr lang="en-GB" sz="1000" dirty="0"/>
              <a:t> from </a:t>
            </a:r>
            <a:r>
              <a:rPr lang="en-GB" sz="1000" dirty="0" err="1"/>
              <a:t>Refinitiv</a:t>
            </a:r>
            <a:r>
              <a:rPr lang="en-GB" sz="1000" dirty="0"/>
              <a:t> and Bank calculations. </a:t>
            </a:r>
            <a:endParaRPr lang="en-GB" sz="1000" dirty="0" smtClean="0"/>
          </a:p>
          <a:p>
            <a:endParaRPr lang="en-GB" sz="1000" dirty="0"/>
          </a:p>
          <a:p>
            <a:pPr marL="228600" indent="-228600">
              <a:buAutoNum type="alphaLcParenBoth"/>
            </a:pPr>
            <a:r>
              <a:rPr lang="en-GB" sz="1000" dirty="0" smtClean="0"/>
              <a:t>The </a:t>
            </a:r>
            <a:r>
              <a:rPr lang="en-GB" sz="1000" dirty="0"/>
              <a:t>price to book ratio relates the share price with the book, or accounting, value of shareholders’ equity per share</a:t>
            </a:r>
            <a:r>
              <a:rPr lang="en-GB" sz="1000" dirty="0" smtClean="0"/>
              <a:t>.</a:t>
            </a:r>
          </a:p>
          <a:p>
            <a:pPr marL="228600" indent="-228600">
              <a:buAutoNum type="alphaLcParenBoth"/>
            </a:pPr>
            <a:r>
              <a:rPr lang="en-GB" sz="1000" dirty="0" smtClean="0"/>
              <a:t>UK </a:t>
            </a:r>
            <a:r>
              <a:rPr lang="en-GB" sz="1000" dirty="0"/>
              <a:t>banks are Barclays, HSBC, Lloyds Banking Group, RBS and Standard Chartered</a:t>
            </a:r>
            <a:r>
              <a:rPr lang="en-GB" sz="1000" dirty="0" smtClean="0"/>
              <a:t>.  </a:t>
            </a:r>
            <a:endParaRPr lang="en-GB" sz="1000" dirty="0">
              <a:latin typeface="+mj-lt"/>
              <a:cs typeface="Arial" panose="020B0604020202020204" pitchFamily="34" charset="0"/>
            </a:endParaRPr>
          </a:p>
        </p:txBody>
      </p:sp>
      <p:sp>
        <p:nvSpPr>
          <p:cNvPr id="2" name="TextBox 1"/>
          <p:cNvSpPr txBox="1"/>
          <p:nvPr/>
        </p:nvSpPr>
        <p:spPr>
          <a:xfrm>
            <a:off x="107504" y="908720"/>
            <a:ext cx="8424936" cy="646331"/>
          </a:xfrm>
          <a:prstGeom prst="rect">
            <a:avLst/>
          </a:prstGeom>
          <a:noFill/>
        </p:spPr>
        <p:txBody>
          <a:bodyPr wrap="square" rtlCol="0">
            <a:spAutoFit/>
          </a:bodyPr>
          <a:lstStyle/>
          <a:p>
            <a:r>
              <a:rPr lang="en-GB" dirty="0"/>
              <a:t>Price to book ratios for major global banks compared with expected one year ahead returns on </a:t>
            </a:r>
            <a:r>
              <a:rPr lang="en-GB" dirty="0" smtClean="0"/>
              <a:t>equity</a:t>
            </a:r>
            <a:r>
              <a:rPr lang="en-GB" baseline="30000" dirty="0" smtClean="0"/>
              <a:t>(a)(b)</a:t>
            </a:r>
            <a:endParaRPr lang="en-GB" baseline="30000" dirty="0"/>
          </a:p>
        </p:txBody>
      </p:sp>
      <p:pic>
        <p:nvPicPr>
          <p:cNvPr id="6" name="Picture 2" descr="W:\Current publications\FSR November 2018\Resilience of the UK financial system to Brexit\Brexit charts\PNGs\Chart B.4.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19673" y="1580691"/>
            <a:ext cx="5400600" cy="383325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6075014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1"/>
          <p:cNvSpPr>
            <a:spLocks noChangeArrowheads="1"/>
          </p:cNvSpPr>
          <p:nvPr/>
        </p:nvSpPr>
        <p:spPr bwMode="auto">
          <a:xfrm>
            <a:off x="36512" y="-387424"/>
            <a:ext cx="9144000" cy="904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endParaRPr lang="en-GB" altLang="en-US" sz="2400" b="1" dirty="0" smtClean="0">
              <a:solidFill>
                <a:srgbClr val="660066"/>
              </a:solidFill>
            </a:endParaRPr>
          </a:p>
          <a:p>
            <a:pPr>
              <a:buNone/>
            </a:pPr>
            <a:r>
              <a:rPr lang="en-GB" altLang="en-US" sz="2400" b="1" dirty="0" smtClean="0">
                <a:solidFill>
                  <a:srgbClr val="660066"/>
                </a:solidFill>
              </a:rPr>
              <a:t>Chart B.5 </a:t>
            </a:r>
            <a:r>
              <a:rPr lang="en-GB" sz="2400" dirty="0">
                <a:solidFill>
                  <a:srgbClr val="660066"/>
                </a:solidFill>
              </a:rPr>
              <a:t>Bank funding costs reflect their </a:t>
            </a:r>
            <a:r>
              <a:rPr lang="en-GB" sz="2400" dirty="0" smtClean="0">
                <a:solidFill>
                  <a:srgbClr val="660066"/>
                </a:solidFill>
              </a:rPr>
              <a:t>resilience</a:t>
            </a:r>
            <a:endParaRPr lang="en-US" altLang="en-US" sz="2400" dirty="0">
              <a:solidFill>
                <a:srgbClr val="660066"/>
              </a:solidFill>
            </a:endParaRPr>
          </a:p>
        </p:txBody>
      </p:sp>
      <p:sp>
        <p:nvSpPr>
          <p:cNvPr id="28674" name="Rectangle 2"/>
          <p:cNvSpPr>
            <a:spLocks noChangeArrowheads="1"/>
          </p:cNvSpPr>
          <p:nvPr/>
        </p:nvSpPr>
        <p:spPr bwMode="auto">
          <a:xfrm>
            <a:off x="64584" y="5072892"/>
            <a:ext cx="9144000" cy="1938992"/>
          </a:xfrm>
          <a:prstGeom prst="rect">
            <a:avLst/>
          </a:prstGeom>
          <a:noFill/>
          <a:ln w="9525">
            <a:noFill/>
            <a:miter lim="800000"/>
            <a:headEnd/>
            <a:tailEnd/>
          </a:ln>
          <a:effectLst/>
        </p:spPr>
        <p:txBody>
          <a:bodyPr anchor="ctr">
            <a:spAutoFit/>
          </a:bodyPr>
          <a:lstStyle/>
          <a:p>
            <a:endParaRPr lang="en-GB" sz="1000" dirty="0"/>
          </a:p>
          <a:p>
            <a:r>
              <a:rPr lang="en-GB" sz="1000" dirty="0"/>
              <a:t>Sources: Bloomberg Finance L.P., IHS </a:t>
            </a:r>
            <a:r>
              <a:rPr lang="en-GB" sz="1000" dirty="0" err="1"/>
              <a:t>Markit</a:t>
            </a:r>
            <a:r>
              <a:rPr lang="en-GB" sz="1000" dirty="0"/>
              <a:t> and Bank calculations</a:t>
            </a:r>
            <a:r>
              <a:rPr lang="en-GB" sz="1000" dirty="0" smtClean="0"/>
              <a:t>.</a:t>
            </a:r>
          </a:p>
          <a:p>
            <a:endParaRPr lang="en-GB" sz="1000" dirty="0"/>
          </a:p>
          <a:p>
            <a:pPr marL="228600" indent="-228600">
              <a:buAutoNum type="alphaLcParenBoth"/>
            </a:pPr>
            <a:r>
              <a:rPr lang="en-GB" sz="1000" dirty="0" smtClean="0"/>
              <a:t>UK </a:t>
            </a:r>
            <a:r>
              <a:rPr lang="en-GB" sz="1000" dirty="0"/>
              <a:t>banks are Barclays, HSBC, Lloyds Banking Group and RBS</a:t>
            </a:r>
            <a:r>
              <a:rPr lang="en-GB" sz="1000" dirty="0" smtClean="0"/>
              <a:t>.</a:t>
            </a:r>
          </a:p>
          <a:p>
            <a:pPr marL="228600" indent="-228600">
              <a:buAutoNum type="alphaLcParenBoth"/>
            </a:pPr>
            <a:r>
              <a:rPr lang="en-GB" sz="1000" dirty="0" smtClean="0"/>
              <a:t>Option-adjusted </a:t>
            </a:r>
            <a:r>
              <a:rPr lang="en-GB" sz="1000" dirty="0"/>
              <a:t>spreads. Refers to non-financial euro-denominated investment-grade corporate bonds issued in Eurobond or euro member domestic markets. </a:t>
            </a:r>
            <a:endParaRPr lang="en-GB" sz="1000" dirty="0" smtClean="0"/>
          </a:p>
          <a:p>
            <a:pPr marL="228600" indent="-228600">
              <a:buAutoNum type="alphaLcParenBoth"/>
            </a:pPr>
            <a:r>
              <a:rPr lang="en-GB" sz="1000" dirty="0" smtClean="0"/>
              <a:t>Simple </a:t>
            </a:r>
            <a:r>
              <a:rPr lang="en-GB" sz="1000" dirty="0"/>
              <a:t>average of secondary market spreads over government bonds</a:t>
            </a:r>
            <a:r>
              <a:rPr lang="en-GB" sz="1000" dirty="0" smtClean="0"/>
              <a:t>.</a:t>
            </a:r>
          </a:p>
          <a:p>
            <a:pPr marL="228600" indent="-228600">
              <a:buAutoNum type="alphaLcParenBoth"/>
            </a:pPr>
            <a:r>
              <a:rPr lang="en-GB" sz="1000" dirty="0" smtClean="0"/>
              <a:t>Constant </a:t>
            </a:r>
            <a:r>
              <a:rPr lang="en-GB" sz="1000" dirty="0"/>
              <a:t>maturity unweighted average of secondary market spreads to mid-swaps for the major UK lenders’ five-year euro-denominated senior unsecured bonds issued by the holding company or a suitable proxy when unavailable</a:t>
            </a:r>
            <a:r>
              <a:rPr lang="en-GB" sz="1000" dirty="0" smtClean="0"/>
              <a:t>.</a:t>
            </a:r>
          </a:p>
          <a:p>
            <a:pPr marL="228600" indent="-228600">
              <a:buAutoNum type="alphaLcParenBoth"/>
            </a:pPr>
            <a:r>
              <a:rPr lang="en-GB" sz="1000" dirty="0" smtClean="0"/>
              <a:t>Unweighted </a:t>
            </a:r>
            <a:r>
              <a:rPr lang="en-GB" sz="1000" dirty="0"/>
              <a:t>average of five-year euro-denominated senior CDS </a:t>
            </a:r>
            <a:r>
              <a:rPr lang="en-GB" sz="1000" dirty="0" err="1"/>
              <a:t>premia</a:t>
            </a:r>
            <a:r>
              <a:rPr lang="en-GB" sz="1000" dirty="0"/>
              <a:t> for the major UK lenders</a:t>
            </a:r>
            <a:r>
              <a:rPr lang="en-GB" sz="1000" dirty="0" smtClean="0"/>
              <a:t>.</a:t>
            </a:r>
          </a:p>
          <a:p>
            <a:pPr marL="228600" indent="-228600">
              <a:buAutoNum type="alphaLcParenBoth"/>
            </a:pPr>
            <a:r>
              <a:rPr lang="en-GB" sz="1000" dirty="0" smtClean="0"/>
              <a:t>Constant </a:t>
            </a:r>
            <a:r>
              <a:rPr lang="en-GB" sz="1000" dirty="0"/>
              <a:t>maturity unweighted average of secondary market spreads to mid-swaps for the major UK lenders’ five-year euro-denominated senior unsecured bonds issued by the operating company or a suitable proxy when unavailable</a:t>
            </a:r>
            <a:r>
              <a:rPr lang="en-GB" sz="1000" dirty="0" smtClean="0"/>
              <a:t>.</a:t>
            </a:r>
          </a:p>
          <a:p>
            <a:endParaRPr lang="en-GB" sz="1000" dirty="0">
              <a:latin typeface="+mj-lt"/>
              <a:cs typeface="Arial" panose="020B0604020202020204" pitchFamily="34" charset="0"/>
            </a:endParaRPr>
          </a:p>
        </p:txBody>
      </p:sp>
      <p:sp>
        <p:nvSpPr>
          <p:cNvPr id="2" name="TextBox 1"/>
          <p:cNvSpPr txBox="1"/>
          <p:nvPr/>
        </p:nvSpPr>
        <p:spPr>
          <a:xfrm>
            <a:off x="35496" y="548680"/>
            <a:ext cx="8424936" cy="369332"/>
          </a:xfrm>
          <a:prstGeom prst="rect">
            <a:avLst/>
          </a:prstGeom>
          <a:noFill/>
        </p:spPr>
        <p:txBody>
          <a:bodyPr wrap="square" rtlCol="0">
            <a:spAutoFit/>
          </a:bodyPr>
          <a:lstStyle/>
          <a:p>
            <a:r>
              <a:rPr lang="en-GB" dirty="0"/>
              <a:t>UK banks’ indicative long-term funding </a:t>
            </a:r>
            <a:r>
              <a:rPr lang="en-GB" dirty="0" smtClean="0"/>
              <a:t>spreads</a:t>
            </a:r>
            <a:r>
              <a:rPr lang="en-GB" baseline="30000" dirty="0" smtClean="0"/>
              <a:t>(a)</a:t>
            </a:r>
            <a:endParaRPr lang="en-GB" baseline="30000" dirty="0"/>
          </a:p>
        </p:txBody>
      </p:sp>
      <p:pic>
        <p:nvPicPr>
          <p:cNvPr id="7" name="Picture 2" descr="W:\Current publications\FSR November 2018\Resilience of the UK financial system to Brexit\Brexit charts\PNGs\Chart B.5.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7705" y="1556792"/>
            <a:ext cx="4896544" cy="357711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65032692"/>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81</TotalTime>
  <Words>1017</Words>
  <Application>Microsoft Office PowerPoint</Application>
  <PresentationFormat>On-screen Show (4:3)</PresentationFormat>
  <Paragraphs>83</Paragraphs>
  <Slides>17</Slides>
  <Notes>0</Notes>
  <HiddenSlides>0</HiddenSlides>
  <MMClips>0</MMClips>
  <ScaleCrop>false</ScaleCrop>
  <HeadingPairs>
    <vt:vector size="4" baseType="variant">
      <vt:variant>
        <vt:lpstr>Theme</vt:lpstr>
      </vt:variant>
      <vt:variant>
        <vt:i4>1</vt:i4>
      </vt:variant>
      <vt:variant>
        <vt:lpstr>Slide Titles</vt:lpstr>
      </vt:variant>
      <vt:variant>
        <vt:i4>17</vt:i4>
      </vt:variant>
    </vt:vector>
  </HeadingPairs>
  <TitlesOfParts>
    <vt:vector size="18" baseType="lpstr">
      <vt:lpstr>Office Theme</vt:lpstr>
      <vt:lpstr> Resilience of the UK financial system to Brexit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Bank of England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Sadler, Paulet</dc:creator>
  <cp:lastModifiedBy>Savva, Stacey</cp:lastModifiedBy>
  <cp:revision>22</cp:revision>
  <dcterms:created xsi:type="dcterms:W3CDTF">2018-11-28T10:18:06Z</dcterms:created>
  <dcterms:modified xsi:type="dcterms:W3CDTF">2018-11-28T14:31:24Z</dcterms:modified>
</cp:coreProperties>
</file>