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57" r:id="rId3"/>
    <p:sldId id="258" r:id="rId4"/>
    <p:sldId id="259" r:id="rId5"/>
    <p:sldId id="260" r:id="rId6"/>
    <p:sldId id="261"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69" d="100"/>
          <a:sy n="69" d="100"/>
        </p:scale>
        <p:origin x="-80" y="-58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C0A4CE5-7ECB-44EA-8279-426AC891C39A}" type="datetimeFigureOut">
              <a:rPr lang="en-GB" smtClean="0"/>
              <a:t>28/11/2018</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357A3B2-2EB9-46BF-B51F-94AF9B0676D8}" type="slidenum">
              <a:rPr lang="en-GB" smtClean="0"/>
              <a:t>‹#›</a:t>
            </a:fld>
            <a:endParaRPr lang="en-GB"/>
          </a:p>
        </p:txBody>
      </p:sp>
    </p:spTree>
    <p:extLst>
      <p:ext uri="{BB962C8B-B14F-4D97-AF65-F5344CB8AC3E}">
        <p14:creationId xmlns:p14="http://schemas.microsoft.com/office/powerpoint/2010/main" val="25950273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357A3B2-2EB9-46BF-B51F-94AF9B0676D8}" type="slidenum">
              <a:rPr lang="en-GB" smtClean="0"/>
              <a:t>4</a:t>
            </a:fld>
            <a:endParaRPr lang="en-GB"/>
          </a:p>
        </p:txBody>
      </p:sp>
    </p:spTree>
    <p:extLst>
      <p:ext uri="{BB962C8B-B14F-4D97-AF65-F5344CB8AC3E}">
        <p14:creationId xmlns:p14="http://schemas.microsoft.com/office/powerpoint/2010/main" val="38746983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357A3B2-2EB9-46BF-B51F-94AF9B0676D8}" type="slidenum">
              <a:rPr lang="en-GB" smtClean="0"/>
              <a:t>5</a:t>
            </a:fld>
            <a:endParaRPr lang="en-GB"/>
          </a:p>
        </p:txBody>
      </p:sp>
    </p:spTree>
    <p:extLst>
      <p:ext uri="{BB962C8B-B14F-4D97-AF65-F5344CB8AC3E}">
        <p14:creationId xmlns:p14="http://schemas.microsoft.com/office/powerpoint/2010/main" val="38746983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357A3B2-2EB9-46BF-B51F-94AF9B0676D8}" type="slidenum">
              <a:rPr lang="en-GB" smtClean="0"/>
              <a:t>6</a:t>
            </a:fld>
            <a:endParaRPr lang="en-GB"/>
          </a:p>
        </p:txBody>
      </p:sp>
    </p:spTree>
    <p:extLst>
      <p:ext uri="{BB962C8B-B14F-4D97-AF65-F5344CB8AC3E}">
        <p14:creationId xmlns:p14="http://schemas.microsoft.com/office/powerpoint/2010/main" val="38746983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07D0CEDC-D464-4A1F-AA66-9F9559FFD4ED}" type="datetimeFigureOut">
              <a:rPr lang="en-GB" smtClean="0"/>
              <a:t>28/11/2018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C07DD7B-1F44-46A6-B57A-C64E96E99D5A}" type="slidenum">
              <a:rPr lang="en-GB" smtClean="0"/>
              <a:t>‹#›</a:t>
            </a:fld>
            <a:endParaRPr lang="en-GB"/>
          </a:p>
        </p:txBody>
      </p:sp>
    </p:spTree>
    <p:extLst>
      <p:ext uri="{BB962C8B-B14F-4D97-AF65-F5344CB8AC3E}">
        <p14:creationId xmlns:p14="http://schemas.microsoft.com/office/powerpoint/2010/main" val="882918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7D0CEDC-D464-4A1F-AA66-9F9559FFD4ED}" type="datetimeFigureOut">
              <a:rPr lang="en-GB" smtClean="0"/>
              <a:t>28/11/2018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C07DD7B-1F44-46A6-B57A-C64E96E99D5A}" type="slidenum">
              <a:rPr lang="en-GB" smtClean="0"/>
              <a:t>‹#›</a:t>
            </a:fld>
            <a:endParaRPr lang="en-GB"/>
          </a:p>
        </p:txBody>
      </p:sp>
    </p:spTree>
    <p:extLst>
      <p:ext uri="{BB962C8B-B14F-4D97-AF65-F5344CB8AC3E}">
        <p14:creationId xmlns:p14="http://schemas.microsoft.com/office/powerpoint/2010/main" val="13841152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7D0CEDC-D464-4A1F-AA66-9F9559FFD4ED}" type="datetimeFigureOut">
              <a:rPr lang="en-GB" smtClean="0"/>
              <a:t>28/11/2018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C07DD7B-1F44-46A6-B57A-C64E96E99D5A}" type="slidenum">
              <a:rPr lang="en-GB" smtClean="0"/>
              <a:t>‹#›</a:t>
            </a:fld>
            <a:endParaRPr lang="en-GB"/>
          </a:p>
        </p:txBody>
      </p:sp>
    </p:spTree>
    <p:extLst>
      <p:ext uri="{BB962C8B-B14F-4D97-AF65-F5344CB8AC3E}">
        <p14:creationId xmlns:p14="http://schemas.microsoft.com/office/powerpoint/2010/main" val="16911869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7D0CEDC-D464-4A1F-AA66-9F9559FFD4ED}" type="datetimeFigureOut">
              <a:rPr lang="en-GB" smtClean="0"/>
              <a:t>28/11/2018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C07DD7B-1F44-46A6-B57A-C64E96E99D5A}" type="slidenum">
              <a:rPr lang="en-GB" smtClean="0"/>
              <a:t>‹#›</a:t>
            </a:fld>
            <a:endParaRPr lang="en-GB"/>
          </a:p>
        </p:txBody>
      </p:sp>
    </p:spTree>
    <p:extLst>
      <p:ext uri="{BB962C8B-B14F-4D97-AF65-F5344CB8AC3E}">
        <p14:creationId xmlns:p14="http://schemas.microsoft.com/office/powerpoint/2010/main" val="34054208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7D0CEDC-D464-4A1F-AA66-9F9559FFD4ED}" type="datetimeFigureOut">
              <a:rPr lang="en-GB" smtClean="0"/>
              <a:t>28/11/2018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C07DD7B-1F44-46A6-B57A-C64E96E99D5A}" type="slidenum">
              <a:rPr lang="en-GB" smtClean="0"/>
              <a:t>‹#›</a:t>
            </a:fld>
            <a:endParaRPr lang="en-GB"/>
          </a:p>
        </p:txBody>
      </p:sp>
    </p:spTree>
    <p:extLst>
      <p:ext uri="{BB962C8B-B14F-4D97-AF65-F5344CB8AC3E}">
        <p14:creationId xmlns:p14="http://schemas.microsoft.com/office/powerpoint/2010/main" val="3739468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07D0CEDC-D464-4A1F-AA66-9F9559FFD4ED}" type="datetimeFigureOut">
              <a:rPr lang="en-GB" smtClean="0"/>
              <a:t>28/11/2018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C07DD7B-1F44-46A6-B57A-C64E96E99D5A}" type="slidenum">
              <a:rPr lang="en-GB" smtClean="0"/>
              <a:t>‹#›</a:t>
            </a:fld>
            <a:endParaRPr lang="en-GB"/>
          </a:p>
        </p:txBody>
      </p:sp>
    </p:spTree>
    <p:extLst>
      <p:ext uri="{BB962C8B-B14F-4D97-AF65-F5344CB8AC3E}">
        <p14:creationId xmlns:p14="http://schemas.microsoft.com/office/powerpoint/2010/main" val="1868816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07D0CEDC-D464-4A1F-AA66-9F9559FFD4ED}" type="datetimeFigureOut">
              <a:rPr lang="en-GB" smtClean="0"/>
              <a:t>28/11/2018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0C07DD7B-1F44-46A6-B57A-C64E96E99D5A}" type="slidenum">
              <a:rPr lang="en-GB" smtClean="0"/>
              <a:t>‹#›</a:t>
            </a:fld>
            <a:endParaRPr lang="en-GB"/>
          </a:p>
        </p:txBody>
      </p:sp>
    </p:spTree>
    <p:extLst>
      <p:ext uri="{BB962C8B-B14F-4D97-AF65-F5344CB8AC3E}">
        <p14:creationId xmlns:p14="http://schemas.microsoft.com/office/powerpoint/2010/main" val="20593662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07D0CEDC-D464-4A1F-AA66-9F9559FFD4ED}" type="datetimeFigureOut">
              <a:rPr lang="en-GB" smtClean="0"/>
              <a:t>28/11/2018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0C07DD7B-1F44-46A6-B57A-C64E96E99D5A}" type="slidenum">
              <a:rPr lang="en-GB" smtClean="0"/>
              <a:t>‹#›</a:t>
            </a:fld>
            <a:endParaRPr lang="en-GB"/>
          </a:p>
        </p:txBody>
      </p:sp>
    </p:spTree>
    <p:extLst>
      <p:ext uri="{BB962C8B-B14F-4D97-AF65-F5344CB8AC3E}">
        <p14:creationId xmlns:p14="http://schemas.microsoft.com/office/powerpoint/2010/main" val="30618929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D0CEDC-D464-4A1F-AA66-9F9559FFD4ED}" type="datetimeFigureOut">
              <a:rPr lang="en-GB" smtClean="0"/>
              <a:t>28/11/2018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0C07DD7B-1F44-46A6-B57A-C64E96E99D5A}" type="slidenum">
              <a:rPr lang="en-GB" smtClean="0"/>
              <a:t>‹#›</a:t>
            </a:fld>
            <a:endParaRPr lang="en-GB"/>
          </a:p>
        </p:txBody>
      </p:sp>
    </p:spTree>
    <p:extLst>
      <p:ext uri="{BB962C8B-B14F-4D97-AF65-F5344CB8AC3E}">
        <p14:creationId xmlns:p14="http://schemas.microsoft.com/office/powerpoint/2010/main" val="39117296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7D0CEDC-D464-4A1F-AA66-9F9559FFD4ED}" type="datetimeFigureOut">
              <a:rPr lang="en-GB" smtClean="0"/>
              <a:t>28/11/2018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C07DD7B-1F44-46A6-B57A-C64E96E99D5A}" type="slidenum">
              <a:rPr lang="en-GB" smtClean="0"/>
              <a:t>‹#›</a:t>
            </a:fld>
            <a:endParaRPr lang="en-GB"/>
          </a:p>
        </p:txBody>
      </p:sp>
    </p:spTree>
    <p:extLst>
      <p:ext uri="{BB962C8B-B14F-4D97-AF65-F5344CB8AC3E}">
        <p14:creationId xmlns:p14="http://schemas.microsoft.com/office/powerpoint/2010/main" val="22961967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7D0CEDC-D464-4A1F-AA66-9F9559FFD4ED}" type="datetimeFigureOut">
              <a:rPr lang="en-GB" smtClean="0"/>
              <a:t>28/11/2018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C07DD7B-1F44-46A6-B57A-C64E96E99D5A}" type="slidenum">
              <a:rPr lang="en-GB" smtClean="0"/>
              <a:t>‹#›</a:t>
            </a:fld>
            <a:endParaRPr lang="en-GB"/>
          </a:p>
        </p:txBody>
      </p:sp>
    </p:spTree>
    <p:extLst>
      <p:ext uri="{BB962C8B-B14F-4D97-AF65-F5344CB8AC3E}">
        <p14:creationId xmlns:p14="http://schemas.microsoft.com/office/powerpoint/2010/main" val="39709875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D0CEDC-D464-4A1F-AA66-9F9559FFD4ED}" type="datetimeFigureOut">
              <a:rPr lang="en-GB" smtClean="0"/>
              <a:t>28/11/2018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07DD7B-1F44-46A6-B57A-C64E96E99D5A}" type="slidenum">
              <a:rPr lang="en-GB" smtClean="0"/>
              <a:t>‹#›</a:t>
            </a:fld>
            <a:endParaRPr lang="en-GB"/>
          </a:p>
        </p:txBody>
      </p:sp>
    </p:spTree>
    <p:extLst>
      <p:ext uri="{BB962C8B-B14F-4D97-AF65-F5344CB8AC3E}">
        <p14:creationId xmlns:p14="http://schemas.microsoft.com/office/powerpoint/2010/main" val="33688880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GB" altLang="en-US" sz="7200" dirty="0" smtClean="0">
                <a:solidFill>
                  <a:srgbClr val="660066"/>
                </a:solidFill>
              </a:rPr>
              <a:t/>
            </a:r>
            <a:br>
              <a:rPr lang="en-GB" altLang="en-US" sz="7200" dirty="0" smtClean="0">
                <a:solidFill>
                  <a:srgbClr val="660066"/>
                </a:solidFill>
              </a:rPr>
            </a:br>
            <a:r>
              <a:rPr lang="en-GB" altLang="en-US" sz="7200" dirty="0" smtClean="0">
                <a:solidFill>
                  <a:srgbClr val="660066"/>
                </a:solidFill>
              </a:rPr>
              <a:t>Overview of risks to UK financial stability</a:t>
            </a:r>
            <a:endParaRPr lang="en-GB" sz="7200" dirty="0">
              <a:solidFill>
                <a:srgbClr val="660066"/>
              </a:solidFill>
            </a:endParaRPr>
          </a:p>
        </p:txBody>
      </p:sp>
    </p:spTree>
    <p:extLst>
      <p:ext uri="{BB962C8B-B14F-4D97-AF65-F5344CB8AC3E}">
        <p14:creationId xmlns:p14="http://schemas.microsoft.com/office/powerpoint/2010/main" val="17589704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57150" y="-79316"/>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altLang="en-US" sz="2400" b="1" dirty="0" smtClean="0">
                <a:solidFill>
                  <a:srgbClr val="660066"/>
                </a:solidFill>
              </a:rPr>
              <a:t>Chart C.1 </a:t>
            </a:r>
            <a:r>
              <a:rPr lang="en-GB" altLang="en-US" sz="2400" dirty="0">
                <a:solidFill>
                  <a:srgbClr val="660066"/>
                </a:solidFill>
              </a:rPr>
              <a:t>Quoted spreads on new mortgage lending have continued to narrow, especially for </a:t>
            </a:r>
            <a:r>
              <a:rPr lang="en-GB" altLang="en-US" sz="2400" dirty="0" smtClean="0">
                <a:solidFill>
                  <a:srgbClr val="660066"/>
                </a:solidFill>
              </a:rPr>
              <a:t>higher risk loans</a:t>
            </a:r>
            <a:endParaRPr lang="en-US" altLang="en-US" sz="2400" dirty="0">
              <a:solidFill>
                <a:srgbClr val="660066"/>
              </a:solidFill>
            </a:endParaRPr>
          </a:p>
        </p:txBody>
      </p:sp>
      <p:sp>
        <p:nvSpPr>
          <p:cNvPr id="28674" name="Rectangle 2"/>
          <p:cNvSpPr>
            <a:spLocks noChangeArrowheads="1"/>
          </p:cNvSpPr>
          <p:nvPr/>
        </p:nvSpPr>
        <p:spPr bwMode="auto">
          <a:xfrm>
            <a:off x="64584" y="5534560"/>
            <a:ext cx="9144000" cy="1015663"/>
          </a:xfrm>
          <a:prstGeom prst="rect">
            <a:avLst/>
          </a:prstGeom>
          <a:noFill/>
          <a:ln w="9525">
            <a:noFill/>
            <a:miter lim="800000"/>
            <a:headEnd/>
            <a:tailEnd/>
          </a:ln>
          <a:effectLst/>
        </p:spPr>
        <p:txBody>
          <a:bodyPr anchor="ctr">
            <a:spAutoFit/>
          </a:bodyPr>
          <a:lstStyle/>
          <a:p>
            <a:endParaRPr lang="en-GB" sz="1000" dirty="0"/>
          </a:p>
          <a:p>
            <a:r>
              <a:rPr lang="en-GB" sz="1000" dirty="0"/>
              <a:t> </a:t>
            </a:r>
          </a:p>
          <a:p>
            <a:r>
              <a:rPr lang="en-GB" sz="1000" dirty="0"/>
              <a:t> Sources: Bank of England, FCA Product Sales Database and Bank calculations. </a:t>
            </a:r>
            <a:endParaRPr lang="en-GB" sz="1000" dirty="0" smtClean="0"/>
          </a:p>
          <a:p>
            <a:endParaRPr lang="en-GB" sz="1000" dirty="0"/>
          </a:p>
          <a:p>
            <a:pPr marL="228600" indent="-228600">
              <a:buAutoNum type="alphaLcParenBoth"/>
            </a:pPr>
            <a:r>
              <a:rPr lang="en-GB" sz="1000" dirty="0" smtClean="0"/>
              <a:t>Spreads </a:t>
            </a:r>
            <a:r>
              <a:rPr lang="en-GB" sz="1000" dirty="0"/>
              <a:t>are taken relative to the risk-free rate of the same maturity. </a:t>
            </a:r>
            <a:endParaRPr lang="en-GB" sz="1000" dirty="0" smtClean="0"/>
          </a:p>
          <a:p>
            <a:pPr marL="228600" indent="-228600">
              <a:buAutoNum type="alphaLcParenBoth"/>
            </a:pPr>
            <a:r>
              <a:rPr lang="en-GB" sz="1000" dirty="0" smtClean="0"/>
              <a:t>Dashed </a:t>
            </a:r>
            <a:r>
              <a:rPr lang="en-GB" sz="1000" dirty="0"/>
              <a:t>line is an estimate of historical 90% LTV spreads, which uses rates reported on new mortgages in the FCA Product Sales Database.</a:t>
            </a:r>
            <a:endParaRPr lang="en-GB" sz="1000" dirty="0">
              <a:latin typeface="+mj-lt"/>
              <a:cs typeface="Arial" panose="020B0604020202020204" pitchFamily="34" charset="0"/>
            </a:endParaRPr>
          </a:p>
        </p:txBody>
      </p:sp>
      <p:sp>
        <p:nvSpPr>
          <p:cNvPr id="3076" name="Rectangle 1"/>
          <p:cNvSpPr>
            <a:spLocks noChangeArrowheads="1"/>
          </p:cNvSpPr>
          <p:nvPr/>
        </p:nvSpPr>
        <p:spPr bwMode="auto">
          <a:xfrm>
            <a:off x="20637" y="384913"/>
            <a:ext cx="918051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en-GB" sz="1800" dirty="0" smtClean="0"/>
          </a:p>
          <a:p>
            <a:pPr eaLnBrk="1" hangingPunct="1">
              <a:spcBef>
                <a:spcPct val="0"/>
              </a:spcBef>
              <a:buFontTx/>
              <a:buNone/>
            </a:pPr>
            <a:r>
              <a:rPr lang="en-GB" sz="1800" dirty="0" smtClean="0"/>
              <a:t>Mortgage </a:t>
            </a:r>
            <a:r>
              <a:rPr lang="en-GB" sz="1800" dirty="0"/>
              <a:t>rates on new owner-occupier two-year </a:t>
            </a:r>
            <a:r>
              <a:rPr lang="en-GB" sz="1800" dirty="0" smtClean="0"/>
              <a:t>fixed-rate mortgages relative </a:t>
            </a:r>
            <a:r>
              <a:rPr lang="en-GB" sz="1800" dirty="0"/>
              <a:t>to risk-free </a:t>
            </a:r>
            <a:r>
              <a:rPr lang="en-GB" sz="1800" dirty="0" smtClean="0"/>
              <a:t>rates</a:t>
            </a:r>
            <a:r>
              <a:rPr lang="en-GB" sz="1800" baseline="30000" dirty="0" smtClean="0"/>
              <a:t>(a)(b)</a:t>
            </a:r>
            <a:endParaRPr lang="en-GB" altLang="en-US" sz="1800" baseline="30000" dirty="0"/>
          </a:p>
        </p:txBody>
      </p:sp>
      <p:pic>
        <p:nvPicPr>
          <p:cNvPr id="2" name="Picture 2" descr="N:\SHARED\FSR\PNGs\Internet PNG and PDFs\3 - Overview of risks to UK financial stability\Chart C-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9" y="1628800"/>
            <a:ext cx="5953370" cy="35272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5371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26521" y="61745"/>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altLang="en-US" sz="2400" b="1" dirty="0">
                <a:solidFill>
                  <a:srgbClr val="660066"/>
                </a:solidFill>
              </a:rPr>
              <a:t>Chart C.2 </a:t>
            </a:r>
            <a:r>
              <a:rPr lang="en-GB" altLang="en-US" sz="2400" dirty="0">
                <a:solidFill>
                  <a:srgbClr val="660066"/>
                </a:solidFill>
              </a:rPr>
              <a:t>Creditor </a:t>
            </a:r>
            <a:r>
              <a:rPr lang="en-GB" altLang="en-US" sz="2400" dirty="0" smtClean="0">
                <a:solidFill>
                  <a:srgbClr val="660066"/>
                </a:solidFill>
              </a:rPr>
              <a:t>risk </a:t>
            </a:r>
            <a:r>
              <a:rPr lang="en-GB" altLang="en-US" sz="2400" dirty="0">
                <a:solidFill>
                  <a:srgbClr val="660066"/>
                </a:solidFill>
              </a:rPr>
              <a:t>appetite in financial markets has </a:t>
            </a:r>
            <a:r>
              <a:rPr lang="en-GB" altLang="en-US" sz="2400" dirty="0" smtClean="0">
                <a:solidFill>
                  <a:srgbClr val="660066"/>
                </a:solidFill>
              </a:rPr>
              <a:t>fallen over 2018</a:t>
            </a:r>
            <a:endParaRPr lang="en-US" altLang="en-US" sz="2400" dirty="0">
              <a:solidFill>
                <a:srgbClr val="660066"/>
              </a:solidFill>
            </a:endParaRPr>
          </a:p>
        </p:txBody>
      </p:sp>
      <p:sp>
        <p:nvSpPr>
          <p:cNvPr id="28674" name="Rectangle 2"/>
          <p:cNvSpPr>
            <a:spLocks noChangeArrowheads="1"/>
          </p:cNvSpPr>
          <p:nvPr/>
        </p:nvSpPr>
        <p:spPr bwMode="auto">
          <a:xfrm>
            <a:off x="64584" y="5457615"/>
            <a:ext cx="9144000" cy="1169551"/>
          </a:xfrm>
          <a:prstGeom prst="rect">
            <a:avLst/>
          </a:prstGeom>
          <a:noFill/>
          <a:ln w="9525">
            <a:noFill/>
            <a:miter lim="800000"/>
            <a:headEnd/>
            <a:tailEnd/>
          </a:ln>
          <a:effectLst/>
        </p:spPr>
        <p:txBody>
          <a:bodyPr anchor="ctr">
            <a:spAutoFit/>
          </a:bodyPr>
          <a:lstStyle/>
          <a:p>
            <a:endParaRPr lang="en-GB" sz="1000" dirty="0"/>
          </a:p>
          <a:p>
            <a:r>
              <a:rPr lang="en-GB" sz="1000" dirty="0"/>
              <a:t> </a:t>
            </a:r>
          </a:p>
          <a:p>
            <a:r>
              <a:rPr lang="en-GB" sz="1000" dirty="0"/>
              <a:t> Sources: ICE/</a:t>
            </a:r>
            <a:r>
              <a:rPr lang="en-GB" sz="1000" dirty="0" err="1"/>
              <a:t>BofAML</a:t>
            </a:r>
            <a:r>
              <a:rPr lang="en-GB" sz="1000" dirty="0"/>
              <a:t> and Bank calculations. </a:t>
            </a:r>
            <a:endParaRPr lang="en-GB" sz="1000" dirty="0" smtClean="0"/>
          </a:p>
          <a:p>
            <a:endParaRPr lang="en-GB" sz="1000" dirty="0"/>
          </a:p>
          <a:p>
            <a:r>
              <a:rPr lang="en-GB" sz="1000" dirty="0"/>
              <a:t>(a) The series refers to sterling-denominated investment-grade and below investment-grade corporate bonds issued in the </a:t>
            </a:r>
            <a:r>
              <a:rPr lang="en-GB" sz="1000" dirty="0" err="1"/>
              <a:t>eurobond</a:t>
            </a:r>
            <a:r>
              <a:rPr lang="en-GB" sz="1000" dirty="0"/>
              <a:t> or UK domestic market. </a:t>
            </a:r>
          </a:p>
          <a:p>
            <a:r>
              <a:rPr lang="en-GB" sz="1000" dirty="0"/>
              <a:t>(b) Option-adjusted spreads</a:t>
            </a:r>
            <a:r>
              <a:rPr lang="en-GB" sz="1000" dirty="0" smtClean="0"/>
              <a:t>. </a:t>
            </a:r>
          </a:p>
          <a:p>
            <a:endParaRPr lang="en-GB" sz="1000" dirty="0"/>
          </a:p>
        </p:txBody>
      </p:sp>
      <p:sp>
        <p:nvSpPr>
          <p:cNvPr id="3076" name="Rectangle 1"/>
          <p:cNvSpPr>
            <a:spLocks noChangeArrowheads="1"/>
          </p:cNvSpPr>
          <p:nvPr/>
        </p:nvSpPr>
        <p:spPr bwMode="auto">
          <a:xfrm>
            <a:off x="64584" y="523411"/>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smtClean="0"/>
              <a:t>Sterling </a:t>
            </a:r>
            <a:r>
              <a:rPr lang="en-GB" sz="1800" dirty="0"/>
              <a:t>investment-grade and high-yield corporate bond </a:t>
            </a:r>
            <a:r>
              <a:rPr lang="en-GB" sz="1800" dirty="0" smtClean="0"/>
              <a:t>spreads</a:t>
            </a:r>
            <a:r>
              <a:rPr lang="en-GB" sz="1800" baseline="30000" dirty="0" smtClean="0"/>
              <a:t>(a</a:t>
            </a:r>
            <a:r>
              <a:rPr lang="en-GB" sz="1800" baseline="30000" dirty="0" smtClean="0"/>
              <a:t>)(b)</a:t>
            </a:r>
            <a:endParaRPr lang="en-GB" altLang="en-US" sz="1800" baseline="30000" dirty="0"/>
          </a:p>
        </p:txBody>
      </p:sp>
      <p:pic>
        <p:nvPicPr>
          <p:cNvPr id="2050" name="Picture 2" descr="N:\SHARED\FSR\PNGs\Internet PNG and PDFs\3 - Overview of risks to UK financial stability\Chart C-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501799"/>
            <a:ext cx="6624736" cy="38113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35566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38893" y="67768"/>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altLang="en-US" sz="2400" b="1" dirty="0">
                <a:solidFill>
                  <a:srgbClr val="660066"/>
                </a:solidFill>
              </a:rPr>
              <a:t>Chart </a:t>
            </a:r>
            <a:r>
              <a:rPr lang="en-GB" altLang="en-US" sz="2400" b="1" dirty="0" smtClean="0">
                <a:solidFill>
                  <a:srgbClr val="660066"/>
                </a:solidFill>
              </a:rPr>
              <a:t>C.3 </a:t>
            </a:r>
            <a:r>
              <a:rPr lang="en-GB" altLang="en-US" sz="2400" dirty="0" smtClean="0">
                <a:solidFill>
                  <a:srgbClr val="660066"/>
                </a:solidFill>
              </a:rPr>
              <a:t>Domestic </a:t>
            </a:r>
            <a:r>
              <a:rPr lang="en-GB" altLang="en-US" sz="2400" dirty="0">
                <a:solidFill>
                  <a:srgbClr val="660066"/>
                </a:solidFill>
              </a:rPr>
              <a:t>credit growth is modest, and only a </a:t>
            </a:r>
            <a:r>
              <a:rPr lang="en-GB" altLang="en-US" sz="2400" dirty="0" smtClean="0">
                <a:solidFill>
                  <a:srgbClr val="660066"/>
                </a:solidFill>
              </a:rPr>
              <a:t>little faster </a:t>
            </a:r>
            <a:r>
              <a:rPr lang="en-GB" altLang="en-US" sz="2400" dirty="0">
                <a:solidFill>
                  <a:srgbClr val="660066"/>
                </a:solidFill>
              </a:rPr>
              <a:t>than nominal GDP </a:t>
            </a:r>
            <a:r>
              <a:rPr lang="en-GB" altLang="en-US" sz="2400" dirty="0" smtClean="0">
                <a:solidFill>
                  <a:srgbClr val="660066"/>
                </a:solidFill>
              </a:rPr>
              <a:t>growth </a:t>
            </a:r>
            <a:endParaRPr lang="en-US" altLang="en-US" sz="2400" dirty="0">
              <a:solidFill>
                <a:srgbClr val="660066"/>
              </a:solidFill>
            </a:endParaRPr>
          </a:p>
        </p:txBody>
      </p:sp>
      <p:sp>
        <p:nvSpPr>
          <p:cNvPr id="28674" name="Rectangle 2"/>
          <p:cNvSpPr>
            <a:spLocks noChangeArrowheads="1"/>
          </p:cNvSpPr>
          <p:nvPr/>
        </p:nvSpPr>
        <p:spPr bwMode="auto">
          <a:xfrm>
            <a:off x="64584" y="5072893"/>
            <a:ext cx="9144000" cy="1938992"/>
          </a:xfrm>
          <a:prstGeom prst="rect">
            <a:avLst/>
          </a:prstGeom>
          <a:noFill/>
          <a:ln w="9525">
            <a:noFill/>
            <a:miter lim="800000"/>
            <a:headEnd/>
            <a:tailEnd/>
          </a:ln>
          <a:effectLst/>
        </p:spPr>
        <p:txBody>
          <a:bodyPr anchor="ctr">
            <a:spAutoFit/>
          </a:bodyPr>
          <a:lstStyle/>
          <a:p>
            <a:endParaRPr lang="en-GB" sz="1000" dirty="0"/>
          </a:p>
          <a:p>
            <a:r>
              <a:rPr lang="en-GB" sz="1000" dirty="0"/>
              <a:t> </a:t>
            </a:r>
          </a:p>
          <a:p>
            <a:r>
              <a:rPr lang="en-GB" sz="1000" dirty="0"/>
              <a:t>Sources: ONS and Bank calculations</a:t>
            </a:r>
            <a:r>
              <a:rPr lang="en-GB" sz="1000" dirty="0" smtClean="0"/>
              <a:t>.</a:t>
            </a:r>
          </a:p>
          <a:p>
            <a:r>
              <a:rPr lang="en-GB" sz="1000" dirty="0" smtClean="0"/>
              <a:t> </a:t>
            </a:r>
            <a:endParaRPr lang="en-GB" sz="1000" dirty="0"/>
          </a:p>
          <a:p>
            <a:pPr marL="228600" indent="-228600">
              <a:buAutoNum type="alphaLcParenBoth"/>
            </a:pPr>
            <a:r>
              <a:rPr lang="en-GB" sz="1000" dirty="0" smtClean="0"/>
              <a:t>Credit </a:t>
            </a:r>
            <a:r>
              <a:rPr lang="en-GB" sz="1000" dirty="0"/>
              <a:t>is defined as debt claims on the UK private non-financial sector. This includes all liabilities of households and non-profit institutions serving households (NPISH), except for unfunded pension liabilities and financial derivatives associated with NPISH. Also contains private non-financial corporations’ (PNFCs’) loans and debt securities, excluding direct investment loans and loans secured on dwellings. Data are all currency and are not seasonally adjusted. </a:t>
            </a:r>
          </a:p>
          <a:p>
            <a:pPr marL="228600" indent="-228600">
              <a:buAutoNum type="alphaLcParenBoth"/>
            </a:pPr>
            <a:r>
              <a:rPr lang="en-GB" sz="1000" dirty="0" smtClean="0"/>
              <a:t>Includes </a:t>
            </a:r>
            <a:r>
              <a:rPr lang="en-GB" sz="1000" dirty="0"/>
              <a:t>student loans. As student loans are only available annually on a financial-year basis, periods after 2017 Q1 are estimated as total unsecured loans to households and NPISH, less monetary financial institutions’ (MFIs’) sterling loans to unincorporated businesses and the not-for-profit sector component</a:t>
            </a:r>
            <a:r>
              <a:rPr lang="en-GB" sz="1000" dirty="0" smtClean="0"/>
              <a:t>.</a:t>
            </a:r>
          </a:p>
          <a:p>
            <a:pPr marL="228600" indent="-228600">
              <a:buAutoNum type="alphaLcParenBoth"/>
            </a:pPr>
            <a:r>
              <a:rPr lang="en-GB" sz="1000" dirty="0" smtClean="0"/>
              <a:t>Calculated </a:t>
            </a:r>
            <a:r>
              <a:rPr lang="en-GB" sz="1000" dirty="0"/>
              <a:t>as the residual of total credit to households and NPISH, less secured and unsecured loans to individuals. The residual comprises of MFI loans to unincorporated businesses (for example sole traders), loans to NPISH and household bills that are due but not yet </a:t>
            </a:r>
            <a:r>
              <a:rPr lang="en-GB" sz="1000" dirty="0" smtClean="0"/>
              <a:t>paid. </a:t>
            </a:r>
          </a:p>
          <a:p>
            <a:endParaRPr lang="en-GB" sz="1000" dirty="0"/>
          </a:p>
        </p:txBody>
      </p:sp>
      <p:sp>
        <p:nvSpPr>
          <p:cNvPr id="3076" name="Rectangle 1"/>
          <p:cNvSpPr>
            <a:spLocks noChangeArrowheads="1"/>
          </p:cNvSpPr>
          <p:nvPr/>
        </p:nvSpPr>
        <p:spPr bwMode="auto">
          <a:xfrm>
            <a:off x="64584" y="834111"/>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smtClean="0"/>
              <a:t>Nominal </a:t>
            </a:r>
            <a:r>
              <a:rPr lang="en-GB" sz="1800" dirty="0"/>
              <a:t>GDP and contributions to total private non-financial sector credit </a:t>
            </a:r>
            <a:r>
              <a:rPr lang="en-GB" sz="1800" dirty="0" smtClean="0"/>
              <a:t>growth</a:t>
            </a:r>
            <a:r>
              <a:rPr lang="en-GB" sz="1800" baseline="30000" dirty="0" smtClean="0"/>
              <a:t>(a)</a:t>
            </a:r>
            <a:endParaRPr lang="en-GB" altLang="en-US" sz="1800" baseline="30000" dirty="0"/>
          </a:p>
        </p:txBody>
      </p:sp>
      <p:pic>
        <p:nvPicPr>
          <p:cNvPr id="2" name="Picture 2" descr="N:\SHARED\FSR\PNGs\Internet PNG and PDFs\3 - Overview of risks to UK financial stability\Chart C-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3688" y="1394720"/>
            <a:ext cx="4968552" cy="36436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544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86517"/>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altLang="en-US" sz="2400" b="1" dirty="0">
                <a:solidFill>
                  <a:srgbClr val="660066"/>
                </a:solidFill>
              </a:rPr>
              <a:t>Chart </a:t>
            </a:r>
            <a:r>
              <a:rPr lang="en-GB" altLang="en-US" sz="2400" b="1" dirty="0" smtClean="0">
                <a:solidFill>
                  <a:srgbClr val="660066"/>
                </a:solidFill>
              </a:rPr>
              <a:t>C.4 </a:t>
            </a:r>
            <a:r>
              <a:rPr lang="en-GB" sz="2400" dirty="0">
                <a:solidFill>
                  <a:srgbClr val="660066"/>
                </a:solidFill>
              </a:rPr>
              <a:t>UK private non-financial debt relative to GDP is below its 2008 peak but remains high </a:t>
            </a:r>
            <a:r>
              <a:rPr lang="en-GB" altLang="en-US" sz="2400" dirty="0" smtClean="0">
                <a:solidFill>
                  <a:srgbClr val="660066"/>
                </a:solidFill>
              </a:rPr>
              <a:t> </a:t>
            </a:r>
            <a:endParaRPr lang="en-US" altLang="en-US" sz="2400" dirty="0">
              <a:solidFill>
                <a:srgbClr val="660066"/>
              </a:solidFill>
            </a:endParaRPr>
          </a:p>
        </p:txBody>
      </p:sp>
      <p:sp>
        <p:nvSpPr>
          <p:cNvPr id="28674" name="Rectangle 2"/>
          <p:cNvSpPr>
            <a:spLocks noChangeArrowheads="1"/>
          </p:cNvSpPr>
          <p:nvPr/>
        </p:nvSpPr>
        <p:spPr bwMode="auto">
          <a:xfrm>
            <a:off x="64584" y="5303726"/>
            <a:ext cx="9144000" cy="1477328"/>
          </a:xfrm>
          <a:prstGeom prst="rect">
            <a:avLst/>
          </a:prstGeom>
          <a:noFill/>
          <a:ln w="9525">
            <a:noFill/>
            <a:miter lim="800000"/>
            <a:headEnd/>
            <a:tailEnd/>
          </a:ln>
          <a:effectLst/>
        </p:spPr>
        <p:txBody>
          <a:bodyPr anchor="ctr">
            <a:spAutoFit/>
          </a:bodyPr>
          <a:lstStyle/>
          <a:p>
            <a:endParaRPr lang="en-GB" sz="1000" dirty="0"/>
          </a:p>
          <a:p>
            <a:r>
              <a:rPr lang="en-GB" sz="1000" dirty="0"/>
              <a:t> </a:t>
            </a:r>
          </a:p>
          <a:p>
            <a:r>
              <a:rPr lang="en-GB" sz="1000" dirty="0"/>
              <a:t>Sources: ONS and Bank calculations. </a:t>
            </a:r>
            <a:endParaRPr lang="en-GB" sz="1000" dirty="0" smtClean="0"/>
          </a:p>
          <a:p>
            <a:endParaRPr lang="en-GB" sz="1000" dirty="0"/>
          </a:p>
          <a:p>
            <a:pPr marL="228600" indent="-228600">
              <a:buAutoNum type="alphaLcParenBoth"/>
            </a:pPr>
            <a:r>
              <a:rPr lang="en-GB" sz="1000" dirty="0" smtClean="0"/>
              <a:t>Data </a:t>
            </a:r>
            <a:r>
              <a:rPr lang="en-GB" sz="1000" dirty="0"/>
              <a:t>are all currency and are not seasonally adjusted</a:t>
            </a:r>
            <a:r>
              <a:rPr lang="en-GB" sz="1000" dirty="0" smtClean="0"/>
              <a:t>.</a:t>
            </a:r>
          </a:p>
          <a:p>
            <a:pPr marL="228600" indent="-228600">
              <a:buAutoNum type="alphaLcParenBoth"/>
            </a:pPr>
            <a:r>
              <a:rPr lang="en-GB" sz="1000" dirty="0" smtClean="0"/>
              <a:t>The </a:t>
            </a:r>
            <a:r>
              <a:rPr lang="en-GB" sz="1000" dirty="0"/>
              <a:t>household secured, unsecured and student loans series include all liabilities of households and NPISH, except for unfunded pension liabilities and financial derivatives associated with NPISH</a:t>
            </a:r>
            <a:r>
              <a:rPr lang="en-GB" sz="1000" dirty="0" smtClean="0"/>
              <a:t>.</a:t>
            </a:r>
          </a:p>
          <a:p>
            <a:pPr marL="228600" indent="-228600">
              <a:buAutoNum type="alphaLcParenBoth"/>
            </a:pPr>
            <a:r>
              <a:rPr lang="en-GB" sz="1000" dirty="0" smtClean="0"/>
              <a:t>Includes </a:t>
            </a:r>
            <a:r>
              <a:rPr lang="en-GB" sz="1000" dirty="0"/>
              <a:t>PNFCs’ loans and debt securities, excluding direct investment loans and loans secured on dwellings</a:t>
            </a:r>
            <a:r>
              <a:rPr lang="en-GB" sz="1000" dirty="0" smtClean="0"/>
              <a:t>.</a:t>
            </a:r>
          </a:p>
          <a:p>
            <a:endParaRPr lang="en-GB" sz="1000" dirty="0"/>
          </a:p>
        </p:txBody>
      </p:sp>
      <p:sp>
        <p:nvSpPr>
          <p:cNvPr id="3076" name="Rectangle 1"/>
          <p:cNvSpPr>
            <a:spLocks noChangeArrowheads="1"/>
          </p:cNvSpPr>
          <p:nvPr/>
        </p:nvSpPr>
        <p:spPr bwMode="auto">
          <a:xfrm>
            <a:off x="46327" y="846577"/>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smtClean="0"/>
              <a:t>Components </a:t>
            </a:r>
            <a:r>
              <a:rPr lang="en-GB" sz="1800" dirty="0"/>
              <a:t>of private non-financial sector debt to </a:t>
            </a:r>
            <a:r>
              <a:rPr lang="en-GB" sz="1800" dirty="0" smtClean="0"/>
              <a:t>GDP</a:t>
            </a:r>
            <a:r>
              <a:rPr lang="en-GB" sz="1800" baseline="30000" dirty="0" smtClean="0"/>
              <a:t>(a)</a:t>
            </a:r>
            <a:endParaRPr lang="en-GB" altLang="en-US" sz="1800" baseline="30000" dirty="0"/>
          </a:p>
        </p:txBody>
      </p:sp>
      <p:pic>
        <p:nvPicPr>
          <p:cNvPr id="4098" name="Picture 2" descr="N:\SHARED\FSR\PNGs\Internet PNG and PDFs\3 - Overview of risks to UK financial stability\Chart C-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673" y="1419085"/>
            <a:ext cx="5400600" cy="39432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53757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64584" y="107913"/>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altLang="en-US" sz="2400" b="1" dirty="0">
                <a:solidFill>
                  <a:srgbClr val="660066"/>
                </a:solidFill>
              </a:rPr>
              <a:t>Chart </a:t>
            </a:r>
            <a:r>
              <a:rPr lang="en-GB" altLang="en-US" sz="2400" b="1" dirty="0" smtClean="0">
                <a:solidFill>
                  <a:srgbClr val="660066"/>
                </a:solidFill>
              </a:rPr>
              <a:t>C.5 </a:t>
            </a:r>
            <a:r>
              <a:rPr lang="en-GB" sz="2400" dirty="0" smtClean="0">
                <a:solidFill>
                  <a:srgbClr val="660066"/>
                </a:solidFill>
              </a:rPr>
              <a:t>Italian </a:t>
            </a:r>
            <a:r>
              <a:rPr lang="en-GB" sz="2400" dirty="0">
                <a:solidFill>
                  <a:srgbClr val="660066"/>
                </a:solidFill>
              </a:rPr>
              <a:t>government bond spreads rose to their </a:t>
            </a:r>
            <a:r>
              <a:rPr lang="en-GB" sz="2400" dirty="0" smtClean="0">
                <a:solidFill>
                  <a:srgbClr val="660066"/>
                </a:solidFill>
              </a:rPr>
              <a:t>highest levels </a:t>
            </a:r>
            <a:r>
              <a:rPr lang="en-GB" sz="2400" dirty="0">
                <a:solidFill>
                  <a:srgbClr val="660066"/>
                </a:solidFill>
              </a:rPr>
              <a:t>since </a:t>
            </a:r>
            <a:r>
              <a:rPr lang="en-GB" sz="2400" dirty="0" smtClean="0">
                <a:solidFill>
                  <a:srgbClr val="660066"/>
                </a:solidFill>
              </a:rPr>
              <a:t>2014 </a:t>
            </a:r>
            <a:r>
              <a:rPr lang="en-GB" altLang="en-US" sz="2400" dirty="0" smtClean="0">
                <a:solidFill>
                  <a:srgbClr val="660066"/>
                </a:solidFill>
              </a:rPr>
              <a:t> </a:t>
            </a:r>
            <a:endParaRPr lang="en-US" altLang="en-US" sz="2400" dirty="0">
              <a:solidFill>
                <a:srgbClr val="660066"/>
              </a:solidFill>
            </a:endParaRPr>
          </a:p>
        </p:txBody>
      </p:sp>
      <p:sp>
        <p:nvSpPr>
          <p:cNvPr id="28674" name="Rectangle 2"/>
          <p:cNvSpPr>
            <a:spLocks noChangeArrowheads="1"/>
          </p:cNvSpPr>
          <p:nvPr/>
        </p:nvSpPr>
        <p:spPr bwMode="auto">
          <a:xfrm>
            <a:off x="64584" y="5534557"/>
            <a:ext cx="9144000" cy="1015663"/>
          </a:xfrm>
          <a:prstGeom prst="rect">
            <a:avLst/>
          </a:prstGeom>
          <a:noFill/>
          <a:ln w="9525">
            <a:noFill/>
            <a:miter lim="800000"/>
            <a:headEnd/>
            <a:tailEnd/>
          </a:ln>
          <a:effectLst/>
        </p:spPr>
        <p:txBody>
          <a:bodyPr anchor="ctr">
            <a:spAutoFit/>
          </a:bodyPr>
          <a:lstStyle/>
          <a:p>
            <a:endParaRPr lang="en-GB" sz="1000" dirty="0"/>
          </a:p>
          <a:p>
            <a:r>
              <a:rPr lang="en-GB" sz="1000" dirty="0"/>
              <a:t> </a:t>
            </a:r>
          </a:p>
          <a:p>
            <a:r>
              <a:rPr lang="en-GB" sz="1000" dirty="0"/>
              <a:t>Sources: </a:t>
            </a:r>
            <a:r>
              <a:rPr lang="en-GB" sz="1000" dirty="0" err="1"/>
              <a:t>Datastream</a:t>
            </a:r>
            <a:r>
              <a:rPr lang="en-GB" sz="1000" dirty="0"/>
              <a:t> from </a:t>
            </a:r>
            <a:r>
              <a:rPr lang="en-GB" sz="1000" dirty="0" err="1"/>
              <a:t>Refinitiv</a:t>
            </a:r>
            <a:r>
              <a:rPr lang="en-GB" sz="1000" dirty="0"/>
              <a:t> and Bank calculations. </a:t>
            </a:r>
            <a:endParaRPr lang="en-GB" sz="1000" dirty="0" smtClean="0"/>
          </a:p>
          <a:p>
            <a:endParaRPr lang="en-GB" sz="1000" dirty="0"/>
          </a:p>
          <a:p>
            <a:pPr marL="228600" indent="-228600">
              <a:buAutoNum type="alphaLcParenBoth"/>
            </a:pPr>
            <a:r>
              <a:rPr lang="en-GB" sz="1000" dirty="0" smtClean="0"/>
              <a:t>Ten-year </a:t>
            </a:r>
            <a:r>
              <a:rPr lang="en-GB" sz="1000" dirty="0"/>
              <a:t>government bond spreads over German bunds</a:t>
            </a:r>
            <a:r>
              <a:rPr lang="en-GB" sz="1000" dirty="0" smtClean="0"/>
              <a:t>.</a:t>
            </a:r>
          </a:p>
          <a:p>
            <a:endParaRPr lang="en-GB" sz="1000" dirty="0"/>
          </a:p>
        </p:txBody>
      </p:sp>
      <p:sp>
        <p:nvSpPr>
          <p:cNvPr id="3076" name="Rectangle 1"/>
          <p:cNvSpPr>
            <a:spLocks noChangeArrowheads="1"/>
          </p:cNvSpPr>
          <p:nvPr/>
        </p:nvSpPr>
        <p:spPr bwMode="auto">
          <a:xfrm>
            <a:off x="107504" y="836712"/>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smtClean="0"/>
              <a:t>Spreads </a:t>
            </a:r>
            <a:r>
              <a:rPr lang="en-GB" sz="1800" dirty="0"/>
              <a:t>of government bonds of selected euro-area countries to German </a:t>
            </a:r>
            <a:r>
              <a:rPr lang="en-GB" sz="1800" dirty="0" smtClean="0"/>
              <a:t>bunds</a:t>
            </a:r>
            <a:r>
              <a:rPr lang="en-GB" sz="1800" baseline="30000" dirty="0" smtClean="0"/>
              <a:t>(a)</a:t>
            </a:r>
            <a:endParaRPr lang="en-GB" altLang="en-US" sz="1800" baseline="30000" dirty="0"/>
          </a:p>
        </p:txBody>
      </p:sp>
      <p:pic>
        <p:nvPicPr>
          <p:cNvPr id="5122" name="Picture 2" descr="N:\SHARED\FSR\PNGs\Internet PNG and PDFs\3 - Overview of risks to UK financial stability\Chart C-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608" y="1538690"/>
            <a:ext cx="6869789" cy="39740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829321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99</TotalTime>
  <Words>495</Words>
  <Application>Microsoft Office PowerPoint</Application>
  <PresentationFormat>On-screen Show (4:3)</PresentationFormat>
  <Paragraphs>46</Paragraphs>
  <Slides>6</Slides>
  <Notes>3</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Theme</vt:lpstr>
      <vt:lpstr> Overview of risks to UK financial stability</vt:lpstr>
      <vt:lpstr>PowerPoint Presentation</vt:lpstr>
      <vt:lpstr>PowerPoint Presentation</vt:lpstr>
      <vt:lpstr>PowerPoint Presentation</vt:lpstr>
      <vt:lpstr>PowerPoint Presentation</vt:lpstr>
      <vt:lpstr>PowerPoint Presentation</vt:lpstr>
    </vt:vector>
  </TitlesOfParts>
  <Company>Bank of England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Part A:   CCyB</dc:title>
  <dc:creator>Savva, Stacey</dc:creator>
  <cp:lastModifiedBy>Savva, Stacey</cp:lastModifiedBy>
  <cp:revision>24</cp:revision>
  <dcterms:created xsi:type="dcterms:W3CDTF">2017-06-26T11:26:34Z</dcterms:created>
  <dcterms:modified xsi:type="dcterms:W3CDTF">2018-11-28T14:33:47Z</dcterms:modified>
</cp:coreProperties>
</file>