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0" r:id="rId2"/>
    <p:sldId id="271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72" r:id="rId19"/>
    <p:sldId id="297" r:id="rId20"/>
    <p:sldId id="275" r:id="rId21"/>
    <p:sldId id="298" r:id="rId22"/>
    <p:sldId id="299" r:id="rId23"/>
    <p:sldId id="301" r:id="rId24"/>
    <p:sldId id="300" r:id="rId25"/>
    <p:sldId id="274" r:id="rId26"/>
    <p:sldId id="302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7" autoAdjust="0"/>
    <p:restoredTop sz="94660"/>
  </p:normalViewPr>
  <p:slideViewPr>
    <p:cSldViewPr snapToGrid="0" snapToObjects="1">
      <p:cViewPr>
        <p:scale>
          <a:sx n="104" d="100"/>
          <a:sy n="104" d="100"/>
        </p:scale>
        <p:origin x="-1256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706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356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036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04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53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040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25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7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166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37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033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9EF-3EAD-F448-829A-284434569076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A7FEC-B619-334C-9B5A-F1B25F91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31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6600" dirty="0" smtClean="0">
                <a:solidFill>
                  <a:srgbClr val="660066"/>
                </a:solidFill>
              </a:rPr>
              <a:t/>
            </a:r>
            <a:br>
              <a:rPr lang="en-GB" altLang="en-US" sz="6600" dirty="0" smtClean="0">
                <a:solidFill>
                  <a:srgbClr val="660066"/>
                </a:solidFill>
              </a:rPr>
            </a:br>
            <a:r>
              <a:rPr lang="en-GB" altLang="en-US" sz="6600" dirty="0">
                <a:solidFill>
                  <a:srgbClr val="660066"/>
                </a:solidFill>
              </a:rPr>
              <a:t/>
            </a:r>
            <a:br>
              <a:rPr lang="en-GB" altLang="en-US" sz="6600" dirty="0">
                <a:solidFill>
                  <a:srgbClr val="660066"/>
                </a:solidFill>
              </a:rPr>
            </a:br>
            <a:r>
              <a:rPr lang="en-GB" altLang="en-US" sz="6600" dirty="0">
                <a:solidFill>
                  <a:srgbClr val="660066"/>
                </a:solidFill>
              </a:rPr>
              <a:t>Stress testing the UK banking </a:t>
            </a:r>
            <a:r>
              <a:rPr lang="en-GB" altLang="en-US" sz="6600" dirty="0" smtClean="0">
                <a:solidFill>
                  <a:srgbClr val="660066"/>
                </a:solidFill>
              </a:rPr>
              <a:t>system: </a:t>
            </a:r>
            <a:r>
              <a:rPr lang="en-GB" altLang="en-US" sz="6600" dirty="0">
                <a:solidFill>
                  <a:srgbClr val="660066"/>
                </a:solidFill>
              </a:rPr>
              <a:t>2018 results</a:t>
            </a:r>
            <a:endParaRPr lang="en-GB" sz="6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0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8115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A.8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Banks incur significant impairment charges in </a:t>
            </a:r>
            <a:r>
              <a:rPr lang="en-GB" altLang="en-US" sz="2400" dirty="0" smtClean="0">
                <a:solidFill>
                  <a:srgbClr val="660066"/>
                </a:solidFill>
              </a:rPr>
              <a:t>multiple regions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5" y="5992923"/>
            <a:ext cx="914400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Cumulative </a:t>
            </a:r>
            <a:r>
              <a:rPr lang="en-GB" sz="1000" dirty="0"/>
              <a:t>impairment charge rates = (five-year total impairment charge)/(average gross </a:t>
            </a:r>
            <a:r>
              <a:rPr lang="en-GB" sz="1000" dirty="0" smtClean="0"/>
              <a:t>on balance </a:t>
            </a:r>
            <a:r>
              <a:rPr lang="en-GB" sz="1000" dirty="0"/>
              <a:t>sheet exposure), where the denominator is a simple average of 2017, 2018, 2019, 2020</a:t>
            </a:r>
            <a:r>
              <a:rPr lang="en-GB" sz="1000" dirty="0" smtClean="0"/>
              <a:t>, 2021 </a:t>
            </a:r>
            <a:r>
              <a:rPr lang="en-GB" sz="1000" dirty="0"/>
              <a:t>year-end positions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pt-BR" sz="1000" dirty="0" smtClean="0"/>
              <a:t>Data </a:t>
            </a:r>
            <a:r>
              <a:rPr lang="pt-BR" sz="1000" dirty="0"/>
              <a:t>exclude material associates.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82910" y="450563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Aggregate cumulative impairment charges on lending to individuals </a:t>
            </a:r>
            <a:r>
              <a:rPr lang="en-GB" sz="1800" dirty="0" smtClean="0"/>
              <a:t>and businesses </a:t>
            </a:r>
            <a:r>
              <a:rPr lang="en-GB" sz="1800" dirty="0"/>
              <a:t>over the five years of the </a:t>
            </a:r>
            <a:r>
              <a:rPr lang="en-GB" sz="1800" dirty="0" smtClean="0"/>
              <a:t>stress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7" name="Picture 6" descr="Chart A.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284" y="1096894"/>
            <a:ext cx="5966808" cy="464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1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8115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A.9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Traded risk losses are incurred in a variety of ways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6" y="5842337"/>
            <a:ext cx="91440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Traded </a:t>
            </a:r>
            <a:r>
              <a:rPr lang="en-GB" sz="1000" dirty="0"/>
              <a:t>risk losses include: market risk losses; counterparty credit risk losses; losses arising </a:t>
            </a:r>
            <a:r>
              <a:rPr lang="en-GB" sz="1000" dirty="0" smtClean="0"/>
              <a:t>from changes </a:t>
            </a:r>
            <a:r>
              <a:rPr lang="en-GB" sz="1000" dirty="0"/>
              <a:t>in banks’ credit and funding valuation adjustments (XVA); prudential </a:t>
            </a:r>
            <a:r>
              <a:rPr lang="en-GB" sz="1000" dirty="0" smtClean="0"/>
              <a:t>valuation adjustments</a:t>
            </a:r>
            <a:r>
              <a:rPr lang="en-GB" sz="1000" dirty="0"/>
              <a:t>; and losses on fair value positions not held for trading such as bonds held in banks</a:t>
            </a:r>
            <a:r>
              <a:rPr lang="en-GB" sz="1000" dirty="0" smtClean="0"/>
              <a:t>’ liquid </a:t>
            </a:r>
            <a:r>
              <a:rPr lang="en-GB" sz="1000" dirty="0"/>
              <a:t>asset buffers. They exclude investment banking revenues and costs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Nationwide </a:t>
            </a:r>
            <a:r>
              <a:rPr lang="en-GB" sz="1000" dirty="0"/>
              <a:t>is excluded as it has minimal traded risk exposures.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82910" y="58906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Decomposition of aggregate traded risk losses under the stress scenario </a:t>
            </a:r>
            <a:r>
              <a:rPr lang="en-GB" sz="1800" dirty="0" smtClean="0"/>
              <a:t>in 2018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6" name="Picture 5" descr="Chart A.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725" y="1235277"/>
            <a:ext cx="6256534" cy="418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2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035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A.10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increase in RWAs is primarily driven by </a:t>
            </a:r>
            <a:r>
              <a:rPr lang="en-GB" altLang="en-US" sz="2400" dirty="0" smtClean="0">
                <a:solidFill>
                  <a:srgbClr val="660066"/>
                </a:solidFill>
              </a:rPr>
              <a:t>wholesale lending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6" y="5996225"/>
            <a:ext cx="91440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Other </a:t>
            </a:r>
            <a:r>
              <a:rPr lang="en-GB" sz="1000" dirty="0"/>
              <a:t>includes structured finance, operational risk and other residual items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8256" y="559166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Contributions to the increase in risk-weighted assets in the stress </a:t>
            </a:r>
            <a:r>
              <a:rPr lang="en-GB" sz="1800" dirty="0" smtClean="0"/>
              <a:t>relative to </a:t>
            </a:r>
            <a:r>
              <a:rPr lang="en-GB" sz="1800" dirty="0"/>
              <a:t>the baseline at the low point of the </a:t>
            </a:r>
            <a:r>
              <a:rPr lang="en-GB" sz="1800" dirty="0" smtClean="0"/>
              <a:t>stress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7" name="Picture 6" descr="Chart A.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199" y="1490295"/>
            <a:ext cx="6269945" cy="432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57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8115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A.11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Sterling loan margin widens in the stress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6" y="5842336"/>
            <a:ext cx="91440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lvl="0" indent="-228600">
              <a:buFontTx/>
              <a:buAutoNum type="alphaLcParenBoth"/>
            </a:pPr>
            <a:r>
              <a:rPr lang="en-GB" sz="1000"/>
              <a:t>Sterling loan margin calculated as net interest income received on sterling loans and deposits divided by sterling loans.</a:t>
            </a:r>
          </a:p>
          <a:p>
            <a:endParaRPr lang="en-GB" sz="1000" dirty="0" smtClean="0"/>
          </a:p>
          <a:p>
            <a:endParaRPr lang="en-GB" sz="1000" dirty="0" smtClean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19856" y="56622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Sterling loan margin in the 2018 </a:t>
            </a:r>
            <a:r>
              <a:rPr lang="en-GB" sz="1800" dirty="0" smtClean="0"/>
              <a:t>ACS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6" name="Picture 5" descr="Chart A.1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532" y="1376569"/>
            <a:ext cx="6296767" cy="434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9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7491" y="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Table A.B </a:t>
            </a:r>
            <a:r>
              <a:rPr lang="en-GB" altLang="en-US" sz="2400" dirty="0">
                <a:solidFill>
                  <a:srgbClr val="660066"/>
                </a:solidFill>
              </a:rPr>
              <a:t>Cuts to dividends and other payments help mitigate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impact </a:t>
            </a:r>
            <a:r>
              <a:rPr lang="en-GB" altLang="en-US" sz="2400" dirty="0">
                <a:solidFill>
                  <a:srgbClr val="660066"/>
                </a:solidFill>
              </a:rPr>
              <a:t>of the stress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6" y="5842335"/>
            <a:ext cx="91440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Ordinary </a:t>
            </a:r>
            <a:r>
              <a:rPr lang="en-GB" sz="1000" dirty="0"/>
              <a:t>dividends shown net of scrip payments, and are in respect of the year noted. They are on </a:t>
            </a:r>
            <a:r>
              <a:rPr lang="en-GB" sz="1000" dirty="0" smtClean="0"/>
              <a:t>a foreseeable </a:t>
            </a:r>
            <a:r>
              <a:rPr lang="en-GB" sz="1000" dirty="0"/>
              <a:t>basis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Variable </a:t>
            </a:r>
            <a:r>
              <a:rPr lang="en-GB" sz="1000" dirty="0"/>
              <a:t>remuneration reflects discretionary distributions only (</a:t>
            </a:r>
            <a:r>
              <a:rPr lang="en-GB" sz="1000" dirty="0" err="1"/>
              <a:t>ie</a:t>
            </a:r>
            <a:r>
              <a:rPr lang="en-GB" sz="1000" dirty="0"/>
              <a:t> upfront cash awards awarded in </a:t>
            </a:r>
            <a:r>
              <a:rPr lang="en-GB" sz="1000" dirty="0" smtClean="0"/>
              <a:t>the current </a:t>
            </a:r>
            <a:r>
              <a:rPr lang="en-GB" sz="1000" dirty="0"/>
              <a:t>year, paid in the current year only), pre‑tax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Other </a:t>
            </a:r>
            <a:r>
              <a:rPr lang="en-GB" sz="1000" dirty="0"/>
              <a:t>distributions includes preference dividends, and other discretionary distributions.</a:t>
            </a:r>
            <a:endParaRPr lang="en-GB" sz="1000" dirty="0" smtClean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19854" y="695585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Dividends, variable remuneration, additional Tier 1 coupons and </a:t>
            </a:r>
            <a:r>
              <a:rPr lang="en-GB" sz="1800" dirty="0" smtClean="0"/>
              <a:t>other distributions </a:t>
            </a:r>
            <a:r>
              <a:rPr lang="en-GB" sz="1800" dirty="0"/>
              <a:t>in the 2018 ACS</a:t>
            </a:r>
            <a:endParaRPr lang="en-GB" altLang="en-US" sz="1800" baseline="30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33" y="1652299"/>
            <a:ext cx="8132756" cy="270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944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8115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A.12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All banks clear their CET1 ratio hurdle rate in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stress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6" y="5380672"/>
            <a:ext cx="914400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CET1 capital ratio is defined as CET1 capital expressed as a percentage of RWAs, where </a:t>
            </a:r>
            <a:r>
              <a:rPr lang="en-GB" sz="1000" dirty="0" smtClean="0"/>
              <a:t>these are </a:t>
            </a:r>
            <a:r>
              <a:rPr lang="en-GB" sz="1000" dirty="0"/>
              <a:t>in line with CRR and the UK implementation of CRD IV via the PRA Rulebook. </a:t>
            </a:r>
            <a:r>
              <a:rPr lang="en-GB" sz="1000" dirty="0" smtClean="0"/>
              <a:t>Aggregate CET1 </a:t>
            </a:r>
            <a:r>
              <a:rPr lang="en-GB" sz="1000" dirty="0"/>
              <a:t>capital ratios are calculated by dividing aggregate CET1 capital by aggregate RWAs at </a:t>
            </a:r>
            <a:r>
              <a:rPr lang="en-GB" sz="1000" dirty="0" smtClean="0"/>
              <a:t>the aggregate </a:t>
            </a:r>
            <a:r>
              <a:rPr lang="en-GB" sz="1000" dirty="0"/>
              <a:t>low point of the stress in 2019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minimum CET1 capital ratios shown in the chart do not necessarily occur in the same year </a:t>
            </a:r>
            <a:r>
              <a:rPr lang="en-GB" sz="1000" dirty="0" smtClean="0"/>
              <a:t>of the </a:t>
            </a:r>
            <a:r>
              <a:rPr lang="en-GB" sz="1000" dirty="0"/>
              <a:t>stress scenario for all banks. For individual banks, low-point years are based on </a:t>
            </a:r>
            <a:r>
              <a:rPr lang="en-GB" sz="1000" dirty="0" smtClean="0"/>
              <a:t>their post‑strategic </a:t>
            </a:r>
            <a:r>
              <a:rPr lang="en-GB" sz="1000" dirty="0"/>
              <a:t>management actions and CRD IV restrictions, pre‑AT1 conversion projections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According </a:t>
            </a:r>
            <a:r>
              <a:rPr lang="en-GB" sz="1000" dirty="0"/>
              <a:t>to the specific contractual terms of banks’ AT1 instruments currently in issue</a:t>
            </a:r>
            <a:r>
              <a:rPr lang="en-GB" sz="1000" dirty="0" smtClean="0"/>
              <a:t>, conversion </a:t>
            </a:r>
            <a:r>
              <a:rPr lang="en-GB" sz="1000" dirty="0"/>
              <a:t>is based on a definition of CET1 that excludes the benefit of transitional </a:t>
            </a:r>
            <a:r>
              <a:rPr lang="en-GB" sz="1000" dirty="0" smtClean="0"/>
              <a:t>arrangements under </a:t>
            </a:r>
            <a:r>
              <a:rPr lang="en-GB" sz="1000" dirty="0"/>
              <a:t>IFRS 9. As two banks (Barclays and Lloyds Banking Group) see their CET1 ratios fall </a:t>
            </a:r>
            <a:r>
              <a:rPr lang="en-GB" sz="1000" dirty="0" smtClean="0"/>
              <a:t>below 7</a:t>
            </a:r>
            <a:r>
              <a:rPr lang="en-GB" sz="1000" dirty="0"/>
              <a:t>% in the stress on this non-transitional basis, their AT1 instruments convert into CET1 in the test</a:t>
            </a:r>
            <a:r>
              <a:rPr lang="en-GB" sz="1000" dirty="0" smtClean="0"/>
              <a:t>. This </a:t>
            </a:r>
            <a:r>
              <a:rPr lang="en-GB" sz="1000" dirty="0"/>
              <a:t>effect is therefore shown in the chart.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19856" y="56622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Projected CET1 capital ratios in the stress </a:t>
            </a:r>
            <a:r>
              <a:rPr lang="en-GB" sz="1800" dirty="0" smtClean="0"/>
              <a:t>scenario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)(b)(c)</a:t>
            </a:r>
            <a:endParaRPr lang="en-GB" altLang="en-US" sz="1800" baseline="30000" dirty="0"/>
          </a:p>
        </p:txBody>
      </p:sp>
      <p:pic>
        <p:nvPicPr>
          <p:cNvPr id="7" name="Picture 6" descr="Chart A.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594" y="1113856"/>
            <a:ext cx="6437592" cy="426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2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8115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A.13 </a:t>
            </a:r>
            <a:r>
              <a:rPr lang="en-GB" altLang="en-US" sz="2400" dirty="0">
                <a:solidFill>
                  <a:srgbClr val="660066"/>
                </a:solidFill>
              </a:rPr>
              <a:t>All banks clear their Tier 1 leverage hurdle rate in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stress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6" y="5534559"/>
            <a:ext cx="914400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calculations.</a:t>
            </a:r>
          </a:p>
          <a:p>
            <a:pPr marL="228600" indent="-228600">
              <a:buAutoNum type="alphaLcParenR"/>
            </a:pPr>
            <a:endParaRPr lang="en-GB" sz="1000" dirty="0" smtClean="0"/>
          </a:p>
          <a:p>
            <a:pPr marL="228600" indent="-228600">
              <a:buAutoNum type="alphaLcParenR"/>
            </a:pPr>
            <a:r>
              <a:rPr lang="en-GB" sz="1000" dirty="0" smtClean="0"/>
              <a:t>The </a:t>
            </a:r>
            <a:r>
              <a:rPr lang="en-GB" sz="1000" dirty="0"/>
              <a:t>Tier 1 leverage ratio is Tier 1 capital expressed as a percentage of the leverage </a:t>
            </a:r>
            <a:r>
              <a:rPr lang="en-GB" sz="1000" dirty="0" smtClean="0"/>
              <a:t>exposure measure </a:t>
            </a:r>
            <a:r>
              <a:rPr lang="en-GB" sz="1000" dirty="0"/>
              <a:t>excluding central bank reserves, in line with the PRA’s </a:t>
            </a:r>
            <a:r>
              <a:rPr lang="en-GB" sz="1000" i="1" dirty="0"/>
              <a:t>Policy Statement </a:t>
            </a:r>
            <a:r>
              <a:rPr lang="en-GB" sz="1000" i="1" dirty="0" smtClean="0"/>
              <a:t>PS21/17</a:t>
            </a:r>
            <a:r>
              <a:rPr lang="en-GB" sz="1000" dirty="0" smtClean="0"/>
              <a:t>. Aggregate </a:t>
            </a:r>
            <a:r>
              <a:rPr lang="en-GB" sz="1000" dirty="0"/>
              <a:t>Tier 1 leverage ratios are calculated by dividing aggregate Tier 1 capital by </a:t>
            </a:r>
            <a:r>
              <a:rPr lang="en-GB" sz="1000" dirty="0" smtClean="0"/>
              <a:t>the aggregate </a:t>
            </a:r>
            <a:r>
              <a:rPr lang="en-GB" sz="1000" dirty="0"/>
              <a:t>leverage exposure measure at the aggregate low point of the stress in 2018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R"/>
            </a:pPr>
            <a:r>
              <a:rPr lang="en-GB" sz="1000" dirty="0" smtClean="0"/>
              <a:t>The </a:t>
            </a:r>
            <a:r>
              <a:rPr lang="en-GB" sz="1000" dirty="0"/>
              <a:t>minimum Tier 1 leverage ratios shown in the chart do not necessarily occur in the same </a:t>
            </a:r>
            <a:r>
              <a:rPr lang="en-GB" sz="1000" dirty="0" smtClean="0"/>
              <a:t>year of </a:t>
            </a:r>
            <a:r>
              <a:rPr lang="en-GB" sz="1000" dirty="0"/>
              <a:t>the stress scenario for all banks. For individual banks, low-point years are based on </a:t>
            </a:r>
            <a:r>
              <a:rPr lang="en-GB" sz="1000" dirty="0" smtClean="0"/>
              <a:t>their post‑strategic </a:t>
            </a:r>
            <a:r>
              <a:rPr lang="en-GB" sz="1000" dirty="0"/>
              <a:t>management actions and CRD IV restrictions pre‑AT1 conversion projections.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19856" y="56622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Projected Tier 1 leverage ratios in the stress </a:t>
            </a:r>
            <a:r>
              <a:rPr lang="en-GB" sz="1800" dirty="0" smtClean="0"/>
              <a:t>scenario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6" name="Picture 5" descr="Chart A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064" y="1039412"/>
            <a:ext cx="6283356" cy="451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84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035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Figure A.1 </a:t>
            </a:r>
            <a:r>
              <a:rPr lang="en-GB" altLang="en-US" sz="2400" dirty="0">
                <a:solidFill>
                  <a:srgbClr val="660066"/>
                </a:solidFill>
              </a:rPr>
              <a:t>Buffers are set so that banks could absorb the </a:t>
            </a:r>
            <a:r>
              <a:rPr lang="en-GB" altLang="en-US" sz="2400" dirty="0" smtClean="0">
                <a:solidFill>
                  <a:srgbClr val="660066"/>
                </a:solidFill>
              </a:rPr>
              <a:t>impact of </a:t>
            </a:r>
            <a:r>
              <a:rPr lang="en-GB" altLang="en-US" sz="2400" dirty="0">
                <a:solidFill>
                  <a:srgbClr val="660066"/>
                </a:solidFill>
              </a:rPr>
              <a:t>the stress and remain above their hurdle </a:t>
            </a:r>
            <a:r>
              <a:rPr lang="en-GB" altLang="en-US" sz="2400" dirty="0" smtClean="0">
                <a:solidFill>
                  <a:srgbClr val="660066"/>
                </a:solidFill>
              </a:rPr>
              <a:t>rate 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6" y="5611501"/>
            <a:ext cx="91440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Bank of England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hurdle rate includes banks’ minimum capital requirements plus a proportion of their </a:t>
            </a:r>
            <a:r>
              <a:rPr lang="en-GB" sz="1000" dirty="0" smtClean="0"/>
              <a:t>systemic buffers</a:t>
            </a:r>
            <a:r>
              <a:rPr lang="en-GB" sz="1000" dirty="0"/>
              <a:t>. The effect of the IFRS 9 hurdle rate adjustment (see Box 1) means that different banks </a:t>
            </a:r>
            <a:r>
              <a:rPr lang="en-GB" sz="1000" dirty="0" smtClean="0"/>
              <a:t>will have </a:t>
            </a:r>
            <a:r>
              <a:rPr lang="en-GB" sz="1000" dirty="0"/>
              <a:t>different amounts of systemic buffers in the hurdle rates against which they will be </a:t>
            </a:r>
            <a:r>
              <a:rPr lang="en-GB" sz="1000" dirty="0" smtClean="0"/>
              <a:t>judged this </a:t>
            </a:r>
            <a:r>
              <a:rPr lang="en-GB" sz="1000" dirty="0"/>
              <a:t>year. That reflects how IFRS 9 impacts individual banks differently and the constraint </a:t>
            </a:r>
            <a:r>
              <a:rPr lang="en-GB" sz="1000" dirty="0" smtClean="0"/>
              <a:t>that hurdle </a:t>
            </a:r>
            <a:r>
              <a:rPr lang="en-GB" sz="1000" dirty="0"/>
              <a:t>rates are floored at a bank’s minimum capital requirements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8256" y="57815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How the stress test interacts with the CET1 capital framework for </a:t>
            </a:r>
            <a:r>
              <a:rPr lang="en-GB" sz="1800" dirty="0" smtClean="0"/>
              <a:t>an illustrative bank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7" name="Picture 6" descr="Figure A.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445" y="1379570"/>
            <a:ext cx="4855017" cy="407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6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Box: </a:t>
            </a:r>
            <a:r>
              <a:rPr lang="en-GB" altLang="en-US" sz="7200" dirty="0">
                <a:solidFill>
                  <a:srgbClr val="660066"/>
                </a:solidFill>
              </a:rPr>
              <a:t>IFRS 9 in the 2018 stress test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5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5189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IFRS 9 means impairments are recognised earlier in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stress </a:t>
            </a:r>
            <a:r>
              <a:rPr lang="en-GB" altLang="en-US" sz="2400" dirty="0">
                <a:solidFill>
                  <a:srgbClr val="660066"/>
                </a:solidFill>
              </a:rPr>
              <a:t>scenario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" y="5963322"/>
            <a:ext cx="91440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Transitional </a:t>
            </a:r>
            <a:r>
              <a:rPr lang="en-GB" sz="1000" dirty="0"/>
              <a:t>relief is calculated as the impact of IFRS 9 on credit losses but is applied directly </a:t>
            </a:r>
            <a:r>
              <a:rPr lang="en-GB" sz="1000" dirty="0" smtClean="0"/>
              <a:t>to capital </a:t>
            </a:r>
            <a:r>
              <a:rPr lang="en-GB" sz="1000" dirty="0"/>
              <a:t>(</a:t>
            </a:r>
            <a:r>
              <a:rPr lang="en-GB" sz="1000" dirty="0" err="1"/>
              <a:t>ie</a:t>
            </a:r>
            <a:r>
              <a:rPr lang="en-GB" sz="1000" dirty="0"/>
              <a:t> transitional relief does not affect figures shown in this chart</a:t>
            </a:r>
            <a:r>
              <a:rPr lang="en-GB" sz="1000" dirty="0" smtClean="0"/>
              <a:t>).</a:t>
            </a:r>
          </a:p>
          <a:p>
            <a:endParaRPr lang="en-GB" sz="1000" dirty="0" smtClean="0"/>
          </a:p>
          <a:p>
            <a:endParaRPr lang="en-GB" sz="1000" dirty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1" y="83618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Time profile of impairments under IAS 39 and IFRS 9 in the stress</a:t>
            </a:r>
            <a:endParaRPr lang="en-GB" altLang="en-US" sz="1800" baseline="30000" dirty="0"/>
          </a:p>
        </p:txBody>
      </p:sp>
      <p:pic>
        <p:nvPicPr>
          <p:cNvPr id="7" name="Picture 6" descr="Chart A (IFRS9 box)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948" y="1373729"/>
            <a:ext cx="6216104" cy="411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9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Participating banks are judged against a </a:t>
            </a:r>
            <a:r>
              <a:rPr lang="en-GB" altLang="en-US" sz="2400" dirty="0" smtClean="0">
                <a:solidFill>
                  <a:srgbClr val="660066"/>
                </a:solidFill>
              </a:rPr>
              <a:t>severe hypothetical </a:t>
            </a:r>
            <a:r>
              <a:rPr lang="en-GB" altLang="en-US" sz="2400" dirty="0">
                <a:solidFill>
                  <a:srgbClr val="660066"/>
                </a:solidFill>
              </a:rPr>
              <a:t>stress scenario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4288" y="5929429"/>
            <a:ext cx="914400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Halifax house price index by IHS </a:t>
            </a:r>
            <a:r>
              <a:rPr lang="en-GB" sz="1000" dirty="0" err="1"/>
              <a:t>Markit</a:t>
            </a:r>
            <a:r>
              <a:rPr lang="en-GB" sz="1000" dirty="0"/>
              <a:t>, IMF International Financial Statistics, MSCI </a:t>
            </a:r>
            <a:r>
              <a:rPr lang="en-GB" sz="1000" dirty="0" smtClean="0"/>
              <a:t>Investment Property </a:t>
            </a:r>
            <a:r>
              <a:rPr lang="en-GB" sz="1000" dirty="0"/>
              <a:t>Databank, Nationwide, Office for National Statistics (ONS)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unemployment bars show the peak level of the Labour Force Survey UK unemployment rate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Financial </a:t>
            </a:r>
            <a:r>
              <a:rPr lang="en-GB" sz="1000" dirty="0"/>
              <a:t>crisis data are a combination of the quarterly Halifax/</a:t>
            </a:r>
            <a:r>
              <a:rPr lang="en-GB" sz="1000" dirty="0" err="1"/>
              <a:t>Markit</a:t>
            </a:r>
            <a:r>
              <a:rPr lang="en-GB" sz="1000" dirty="0"/>
              <a:t> and Nationwide house </a:t>
            </a:r>
            <a:r>
              <a:rPr lang="en-GB" sz="1000" dirty="0" smtClean="0"/>
              <a:t>price indices</a:t>
            </a:r>
            <a:r>
              <a:rPr lang="en-GB" sz="1000" dirty="0"/>
              <a:t>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76023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Peak-to-trough falls in key variables: financial crisis and 2018 </a:t>
            </a:r>
            <a:r>
              <a:rPr lang="en-GB" sz="1800" dirty="0" smtClean="0"/>
              <a:t>ACS</a:t>
            </a:r>
            <a:endParaRPr lang="en-GB" altLang="en-US" sz="1800" baseline="30000" dirty="0"/>
          </a:p>
        </p:txBody>
      </p:sp>
      <p:pic>
        <p:nvPicPr>
          <p:cNvPr id="6" name="Picture 5" descr="Chart A.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247" y="1149916"/>
            <a:ext cx="6410767" cy="442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1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5189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Two‑year UK impairment rates are higher than in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2017 </a:t>
            </a:r>
            <a:r>
              <a:rPr lang="en-GB" altLang="en-US" sz="2400" dirty="0">
                <a:solidFill>
                  <a:srgbClr val="660066"/>
                </a:solidFill>
              </a:rPr>
              <a:t>ACS but five‑year impairments are unchanged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" y="5732489"/>
            <a:ext cx="914400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Five‑year </a:t>
            </a:r>
            <a:r>
              <a:rPr lang="en-GB" sz="1000" dirty="0"/>
              <a:t>cumulative impairment rates = (five‑year total impairment charges) / (average </a:t>
            </a:r>
            <a:r>
              <a:rPr lang="en-GB" sz="1000" dirty="0" smtClean="0"/>
              <a:t>gross on </a:t>
            </a:r>
            <a:r>
              <a:rPr lang="en-GB" sz="1000" dirty="0"/>
              <a:t>balance sheet exposure), where the denominator is a simple average of 2017, 2018, 2019, </a:t>
            </a:r>
            <a:r>
              <a:rPr lang="en-GB" sz="1000" dirty="0" smtClean="0"/>
              <a:t>2020 and </a:t>
            </a:r>
            <a:r>
              <a:rPr lang="en-GB" sz="1000" dirty="0"/>
              <a:t>2021 year‑end positions. For the purposes of aggregation, impairment charges and </a:t>
            </a:r>
            <a:r>
              <a:rPr lang="en-GB" sz="1000" dirty="0" smtClean="0"/>
              <a:t>balance sheet </a:t>
            </a:r>
            <a:r>
              <a:rPr lang="en-GB" sz="1000" dirty="0"/>
              <a:t>exposures for HSBC and Standard Chartered are converted to sterling using exchange </a:t>
            </a:r>
            <a:r>
              <a:rPr lang="en-GB" sz="1000" dirty="0" smtClean="0"/>
              <a:t>rates consistent </a:t>
            </a:r>
            <a:r>
              <a:rPr lang="en-GB" sz="1000" dirty="0"/>
              <a:t>with the stress scenario. Two‑year cumulative impairment rates are calculated for </a:t>
            </a:r>
            <a:r>
              <a:rPr lang="en-GB" sz="1000" dirty="0" smtClean="0"/>
              <a:t>the first </a:t>
            </a:r>
            <a:r>
              <a:rPr lang="en-GB" sz="1000" dirty="0"/>
              <a:t>two years of the stress scenario using the same approach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endParaRPr lang="en-GB" sz="1000" dirty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1" y="697687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Aggregate impairment rates for UK lending to individuals and </a:t>
            </a:r>
            <a:r>
              <a:rPr lang="en-GB" sz="1800" dirty="0" smtClean="0"/>
              <a:t>businesses in </a:t>
            </a:r>
            <a:r>
              <a:rPr lang="en-GB" sz="1800" dirty="0"/>
              <a:t>the 2017 and 2018 </a:t>
            </a:r>
            <a:r>
              <a:rPr lang="en-GB" sz="1800" dirty="0" smtClean="0"/>
              <a:t>ACS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6" name="Picture 5" descr="Chart B (IFRS9 box)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065" y="1212795"/>
            <a:ext cx="6175871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5" y="4207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>
                <a:solidFill>
                  <a:srgbClr val="660066"/>
                </a:solidFill>
              </a:rPr>
              <a:t>C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Retail losses are recognised much earlier under IFRS 9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" y="5963322"/>
            <a:ext cx="91440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Bank </a:t>
            </a:r>
            <a:r>
              <a:rPr lang="en-GB" sz="1000" dirty="0"/>
              <a:t>staff estimates based on exposure on the book at the start of the stress scenario, </a:t>
            </a:r>
            <a:r>
              <a:rPr lang="en-GB" sz="1000" dirty="0" smtClean="0"/>
              <a:t>removing the </a:t>
            </a:r>
            <a:r>
              <a:rPr lang="en-GB" sz="1000" dirty="0"/>
              <a:t>impact of new lending during the scenario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endParaRPr lang="en-GB" sz="1000" dirty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8255" y="499461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Average timing of credit defaults and loss recognition under IAS 39 </a:t>
            </a:r>
            <a:r>
              <a:rPr lang="en-GB" sz="1800" dirty="0" smtClean="0"/>
              <a:t>and IFRS </a:t>
            </a:r>
            <a:r>
              <a:rPr lang="en-GB" sz="1800" dirty="0"/>
              <a:t>9 across asset </a:t>
            </a:r>
            <a:r>
              <a:rPr lang="en-GB" sz="1800" dirty="0" smtClean="0"/>
              <a:t>classes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7" name="Picture 6" descr="Chart C (IFRS9 box)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414" y="1152445"/>
            <a:ext cx="5941173" cy="455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9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4768" y="-6870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D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capital impact of IFRS 9 is larger for banks with </a:t>
            </a:r>
            <a:r>
              <a:rPr lang="en-GB" altLang="en-US" sz="2400" dirty="0" smtClean="0">
                <a:solidFill>
                  <a:srgbClr val="660066"/>
                </a:solidFill>
              </a:rPr>
              <a:t>a greater </a:t>
            </a:r>
            <a:r>
              <a:rPr lang="en-GB" altLang="en-US" sz="2400" dirty="0">
                <a:solidFill>
                  <a:srgbClr val="660066"/>
                </a:solidFill>
              </a:rPr>
              <a:t>share of retail losses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" y="5963320"/>
            <a:ext cx="91440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impact of IFRS 9 on Nationwide’s low‑point CET1 ratio differs significantly from other </a:t>
            </a:r>
            <a:r>
              <a:rPr lang="en-GB" sz="1000" dirty="0" smtClean="0"/>
              <a:t>banks participating </a:t>
            </a:r>
            <a:r>
              <a:rPr lang="en-GB" sz="1000" dirty="0"/>
              <a:t>in the stress test and has been excluded from the chart. This is due to </a:t>
            </a:r>
            <a:r>
              <a:rPr lang="en-GB" sz="1000" dirty="0" smtClean="0"/>
              <a:t>Nationwide’s risk‑weight </a:t>
            </a:r>
            <a:r>
              <a:rPr lang="en-GB" sz="1000" dirty="0"/>
              <a:t>model in which regulatory expected loss in stress rises by more than provisions </a:t>
            </a:r>
            <a:r>
              <a:rPr lang="en-GB" sz="1000" dirty="0" smtClean="0"/>
              <a:t>even after </a:t>
            </a:r>
            <a:r>
              <a:rPr lang="en-GB" sz="1000" dirty="0"/>
              <a:t>the impact of IFRS 9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8255" y="69127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The impact of IFRS 9 on low‑point CET1 ratios across participating </a:t>
            </a:r>
            <a:r>
              <a:rPr lang="en-GB" sz="1800" dirty="0" smtClean="0"/>
              <a:t>banks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6" name="Picture 5" descr="Chart D (IFRS9 box)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890" y="1390493"/>
            <a:ext cx="6236221" cy="407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4768" y="11596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Table 1 </a:t>
            </a:r>
            <a:r>
              <a:rPr lang="en-GB" sz="2400" dirty="0"/>
              <a:t>CET1 ratios at the low points and hurdle </a:t>
            </a:r>
            <a:r>
              <a:rPr lang="en-GB" sz="2400" dirty="0" smtClean="0"/>
              <a:t>rates</a:t>
            </a:r>
            <a:r>
              <a:rPr lang="en-GB" sz="2400" baseline="30000" dirty="0" smtClean="0"/>
              <a:t>(a</a:t>
            </a:r>
            <a:r>
              <a:rPr lang="en-GB" sz="2400" baseline="30000" dirty="0"/>
              <a:t>)(b)</a:t>
            </a:r>
            <a:endParaRPr lang="en-US" altLang="en-US" sz="2400" baseline="300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4767" y="5368139"/>
            <a:ext cx="914400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Hurdle </a:t>
            </a:r>
            <a:r>
              <a:rPr lang="en-GB" sz="1000" dirty="0"/>
              <a:t>rates shown are at the relevant low point. Low‑point years may vary on a transitional </a:t>
            </a:r>
            <a:r>
              <a:rPr lang="en-GB" sz="1000" dirty="0" smtClean="0"/>
              <a:t>and non‑transitional </a:t>
            </a:r>
            <a:r>
              <a:rPr lang="en-GB" sz="1000" dirty="0"/>
              <a:t>basis. Non‑transitional IFRS 9 hurdle rates are hypothetical. The Bank will review </a:t>
            </a:r>
            <a:r>
              <a:rPr lang="en-GB" sz="1000" dirty="0" smtClean="0"/>
              <a:t>its method </a:t>
            </a:r>
            <a:r>
              <a:rPr lang="en-GB" sz="1000" dirty="0"/>
              <a:t>for calculating these hurdle rates in future years. For the 2018 ACS results, CET1 low points </a:t>
            </a:r>
            <a:r>
              <a:rPr lang="en-GB" sz="1000" dirty="0" smtClean="0"/>
              <a:t>occur in </a:t>
            </a:r>
            <a:r>
              <a:rPr lang="en-GB" sz="1000" dirty="0"/>
              <a:t>year 2 for all banks, except Santander UK, whose low point occurs in year 1. Its hurdle rate does </a:t>
            </a:r>
            <a:r>
              <a:rPr lang="en-GB" sz="1000" dirty="0" smtClean="0"/>
              <a:t>not include </a:t>
            </a:r>
            <a:r>
              <a:rPr lang="en-GB" sz="1000" dirty="0"/>
              <a:t>systemic buffers because these only apply from 2019 onwards. For non‑transitional IFRS 9 results</a:t>
            </a:r>
            <a:r>
              <a:rPr lang="en-GB" sz="1000" dirty="0" smtClean="0"/>
              <a:t>, CET1 </a:t>
            </a:r>
            <a:r>
              <a:rPr lang="en-GB" sz="1000" dirty="0"/>
              <a:t>low points occur in year 1 for Barclays and HSBC, and year 2 for other banks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Adjustments </a:t>
            </a:r>
            <a:r>
              <a:rPr lang="en-GB" sz="1000" dirty="0"/>
              <a:t>have also been applied to banks’ Tier 1 leverage ratio hurdle rates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End‑2017 </a:t>
            </a:r>
            <a:r>
              <a:rPr lang="en-GB" sz="1000" dirty="0"/>
              <a:t>incorporates the 1 January 2018 (transitional impact of IFRS 9</a:t>
            </a:r>
            <a:r>
              <a:rPr lang="en-GB" sz="1000" dirty="0" smtClean="0"/>
              <a:t>).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Hurdle </a:t>
            </a:r>
            <a:r>
              <a:rPr lang="en-GB" sz="1000" dirty="0"/>
              <a:t>rates shown are following the adjustment to take account of the impact of IFRS 9.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373" y="555637"/>
            <a:ext cx="4304245" cy="480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2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4768" y="11596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E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IFRS 9 means banks are making more provisions at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low </a:t>
            </a:r>
            <a:r>
              <a:rPr lang="en-GB" altLang="en-US" sz="2400" dirty="0">
                <a:solidFill>
                  <a:srgbClr val="660066"/>
                </a:solidFill>
              </a:rPr>
              <a:t>point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" y="6117208"/>
            <a:ext cx="91440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Chart </a:t>
            </a:r>
            <a:r>
              <a:rPr lang="en-GB" sz="1000" dirty="0"/>
              <a:t>shows the estimated provisions balances, as a share of RWAs, held in the year at which </a:t>
            </a:r>
            <a:r>
              <a:rPr lang="en-GB" sz="1000" dirty="0" smtClean="0"/>
              <a:t>the CET1 </a:t>
            </a:r>
            <a:r>
              <a:rPr lang="en-GB" sz="1000" dirty="0"/>
              <a:t>ratio reaches its trough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2018 </a:t>
            </a:r>
            <a:r>
              <a:rPr lang="en-GB" sz="1000" dirty="0"/>
              <a:t>ACS results shown on a non‑transitional IFRS 9 basis. The 2017 ACS was conducted on </a:t>
            </a:r>
            <a:r>
              <a:rPr lang="en-GB" sz="1000" dirty="0" smtClean="0"/>
              <a:t>an IAS </a:t>
            </a:r>
            <a:r>
              <a:rPr lang="en-GB" sz="1000" dirty="0"/>
              <a:t>39 basis.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8255" y="691277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Banks’ provisions at the low point of the </a:t>
            </a:r>
            <a:r>
              <a:rPr lang="en-GB" sz="1800" dirty="0" smtClean="0"/>
              <a:t>stress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</a:t>
            </a:r>
            <a:r>
              <a:rPr lang="en-GB" sz="1800" baseline="30000" dirty="0" smtClean="0"/>
              <a:t>)</a:t>
            </a:r>
            <a:endParaRPr lang="en-GB" altLang="en-US" sz="1800" baseline="30000" dirty="0"/>
          </a:p>
        </p:txBody>
      </p:sp>
      <p:pic>
        <p:nvPicPr>
          <p:cNvPr id="7" name="Picture 6" descr="Chart E (IFRS9 box)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065" y="1236265"/>
            <a:ext cx="6175871" cy="438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49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Box: </a:t>
            </a:r>
            <a:r>
              <a:rPr lang="en-GB" altLang="en-US" sz="7200" dirty="0">
                <a:solidFill>
                  <a:srgbClr val="660066"/>
                </a:solidFill>
              </a:rPr>
              <a:t>Hurdle rate framework for the 2018 ACS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0379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4768" y="-35393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Table </a:t>
            </a:r>
            <a:r>
              <a:rPr lang="en-GB" altLang="en-US" sz="2400" dirty="0"/>
              <a:t>Participating banks’ minimum requirements and </a:t>
            </a:r>
            <a:r>
              <a:rPr lang="en-GB" altLang="en-US" sz="2400" dirty="0" smtClean="0"/>
              <a:t>hurdle rates </a:t>
            </a:r>
            <a:r>
              <a:rPr lang="en-GB" altLang="en-US" sz="2400" dirty="0"/>
              <a:t>at the low point of the test on a transitional </a:t>
            </a:r>
            <a:r>
              <a:rPr lang="en-GB" altLang="en-US" sz="2400" dirty="0" smtClean="0"/>
              <a:t>and hypothetical non-transitional </a:t>
            </a:r>
            <a:r>
              <a:rPr lang="en-GB" altLang="en-US" sz="2400" dirty="0"/>
              <a:t>IFRS 9 </a:t>
            </a:r>
            <a:r>
              <a:rPr lang="en-GB" altLang="en-US" sz="2400" dirty="0" smtClean="0"/>
              <a:t>basis </a:t>
            </a:r>
            <a:r>
              <a:rPr lang="en-GB" altLang="en-US" sz="2400" baseline="30000" dirty="0" smtClean="0"/>
              <a:t>(</a:t>
            </a:r>
            <a:r>
              <a:rPr lang="en-GB" altLang="en-US" sz="2400" baseline="30000" dirty="0"/>
              <a:t>a)(b)</a:t>
            </a:r>
            <a:endParaRPr lang="en-US" altLang="en-US" sz="2400" baseline="30000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8586" y="5229672"/>
            <a:ext cx="9144001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Financial Stability Board, Bank analysis and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Adjusted </a:t>
            </a:r>
            <a:r>
              <a:rPr lang="en-GB" sz="1000" dirty="0"/>
              <a:t>hurdle rates are floored at banks’ minimum requirements. Non-transitional hurdle rates </a:t>
            </a:r>
            <a:r>
              <a:rPr lang="en-GB" sz="1000" dirty="0" smtClean="0"/>
              <a:t>are hypothetical</a:t>
            </a:r>
            <a:r>
              <a:rPr lang="en-GB" sz="1000" dirty="0"/>
              <a:t>. The Bank will review its method for calculating these hurdle rates in future years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Hurdle </a:t>
            </a:r>
            <a:r>
              <a:rPr lang="en-GB" sz="1000" dirty="0"/>
              <a:t>rates shown are those that correspond to CET1 and leverage ratio stressed low points respectively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For </a:t>
            </a:r>
            <a:r>
              <a:rPr lang="en-GB" sz="1000" dirty="0"/>
              <a:t>the 2018 ACS results CET1 low points occur in year 2 for all banks, except Santander UK, whose </a:t>
            </a:r>
            <a:r>
              <a:rPr lang="en-GB" sz="1000" dirty="0" smtClean="0"/>
              <a:t>low point </a:t>
            </a:r>
            <a:r>
              <a:rPr lang="en-GB" sz="1000" dirty="0"/>
              <a:t>occurs in year 1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For </a:t>
            </a:r>
            <a:r>
              <a:rPr lang="en-GB" sz="1000" dirty="0"/>
              <a:t>non-transitional IFRS 9 results, CET1 low points occur in year 1 for Barclays and HSBC, and year 2 </a:t>
            </a:r>
            <a:r>
              <a:rPr lang="en-GB" sz="1000" dirty="0" smtClean="0"/>
              <a:t>for other </a:t>
            </a:r>
            <a:r>
              <a:rPr lang="en-GB" sz="1000" dirty="0"/>
              <a:t>banks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For </a:t>
            </a:r>
            <a:r>
              <a:rPr lang="en-GB" sz="1000" dirty="0"/>
              <a:t>transitional Tier 1 leverage ratio results, Barclays and HSBC have their low point in year 1, Lloyds </a:t>
            </a:r>
            <a:r>
              <a:rPr lang="en-GB" sz="1000" dirty="0" smtClean="0"/>
              <a:t>and Nationwide </a:t>
            </a:r>
            <a:r>
              <a:rPr lang="en-GB" sz="1000" dirty="0"/>
              <a:t>in year 2, RBS and Standard Chartered in year 3, and Santander UK in year 4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For </a:t>
            </a:r>
            <a:r>
              <a:rPr lang="en-GB" sz="1000" dirty="0"/>
              <a:t>non-transitional IFRS 9 results, Tier 1 leverage ratio low points occur in year 1 for all firms except Lloyds</a:t>
            </a:r>
            <a:r>
              <a:rPr lang="en-GB" sz="1000" dirty="0" smtClean="0"/>
              <a:t>, Nationwide </a:t>
            </a:r>
            <a:r>
              <a:rPr lang="en-GB" sz="1000" dirty="0"/>
              <a:t>and Santander UK, whose occur in year 2.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82" y="1164936"/>
            <a:ext cx="3370118" cy="401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64936"/>
            <a:ext cx="3763556" cy="394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1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aggregate CET1 ratio falls to a low point of 9.2</a:t>
            </a:r>
            <a:r>
              <a:rPr lang="en-GB" altLang="en-US" sz="2400" dirty="0" smtClean="0">
                <a:solidFill>
                  <a:srgbClr val="660066"/>
                </a:solidFill>
              </a:rPr>
              <a:t>% in </a:t>
            </a:r>
            <a:r>
              <a:rPr lang="en-GB" altLang="en-US" sz="2400" dirty="0">
                <a:solidFill>
                  <a:srgbClr val="660066"/>
                </a:solidFill>
              </a:rPr>
              <a:t>the second year of the stress (excluding the impact of </a:t>
            </a:r>
            <a:r>
              <a:rPr lang="en-GB" altLang="en-US" sz="2400" dirty="0" smtClean="0">
                <a:solidFill>
                  <a:srgbClr val="660066"/>
                </a:solidFill>
              </a:rPr>
              <a:t>AT1 conversion</a:t>
            </a:r>
            <a:r>
              <a:rPr lang="en-GB" altLang="en-US" sz="2400" dirty="0">
                <a:solidFill>
                  <a:srgbClr val="660066"/>
                </a:solidFill>
              </a:rPr>
              <a:t>)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4288" y="5929427"/>
            <a:ext cx="914400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Stress Testing Data Framework (STDF) data submissions, Bank </a:t>
            </a:r>
            <a:r>
              <a:rPr lang="en-GB" sz="1000" dirty="0" smtClean="0"/>
              <a:t>analysis and </a:t>
            </a:r>
            <a:r>
              <a:rPr lang="en-GB" sz="1000" dirty="0"/>
              <a:t>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CET1 capital ratio is defined as CET1 capital expressed as a percentage of risk-weighted </a:t>
            </a:r>
            <a:r>
              <a:rPr lang="en-GB" sz="1000" dirty="0" smtClean="0"/>
              <a:t>assets, where </a:t>
            </a:r>
            <a:r>
              <a:rPr lang="en-GB" sz="1000" dirty="0"/>
              <a:t>these are in line with CRR and the UK implementation of CRD IV via the PRA </a:t>
            </a:r>
            <a:r>
              <a:rPr lang="en-GB" sz="1000" dirty="0" smtClean="0"/>
              <a:t>Rulebook. Projections </a:t>
            </a:r>
            <a:r>
              <a:rPr lang="en-GB" sz="1000" dirty="0"/>
              <a:t>include the impact of strategic management actions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8256" y="71461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Aggregate CET1 capital ratio in the </a:t>
            </a:r>
            <a:r>
              <a:rPr lang="en-GB" sz="1800" dirty="0" smtClean="0"/>
              <a:t>stress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7" name="Picture 6" descr="Chart A.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032" y="1358286"/>
            <a:ext cx="6189476" cy="409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9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aggregate Tier 1 leverage ratio falls to a low </a:t>
            </a:r>
            <a:r>
              <a:rPr lang="en-GB" altLang="en-US" sz="2400" dirty="0" smtClean="0">
                <a:solidFill>
                  <a:srgbClr val="660066"/>
                </a:solidFill>
              </a:rPr>
              <a:t>point of </a:t>
            </a:r>
            <a:r>
              <a:rPr lang="en-GB" altLang="en-US" sz="2400" dirty="0">
                <a:solidFill>
                  <a:srgbClr val="660066"/>
                </a:solidFill>
              </a:rPr>
              <a:t>4.6% in the first year of the stress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4288" y="5929425"/>
            <a:ext cx="914400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Tier 1 leverage ratio is Tier 1 capital expressed as a percentage of the leverage </a:t>
            </a:r>
            <a:r>
              <a:rPr lang="en-GB" sz="1000" dirty="0" smtClean="0"/>
              <a:t>exposure measure </a:t>
            </a:r>
            <a:r>
              <a:rPr lang="en-GB" sz="1000" dirty="0"/>
              <a:t>excluding central bank reserves, in line with the PRA’s </a:t>
            </a:r>
            <a:r>
              <a:rPr lang="en-GB" sz="1000" i="1" dirty="0"/>
              <a:t>Policy Statement 21/17</a:t>
            </a:r>
            <a:r>
              <a:rPr lang="en-GB" sz="1000" dirty="0"/>
              <a:t>. </a:t>
            </a:r>
            <a:r>
              <a:rPr lang="en-GB" sz="1000" dirty="0" smtClean="0"/>
              <a:t>Projections include </a:t>
            </a:r>
            <a:r>
              <a:rPr lang="en-GB" sz="1000" dirty="0"/>
              <a:t>the impact of strategic management actions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8256" y="71461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Aggregate Tier 1 leverage ratio in the </a:t>
            </a:r>
            <a:r>
              <a:rPr lang="en-GB" sz="1800" dirty="0" smtClean="0"/>
              <a:t>stress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6" name="Picture 5" descr="Chart A.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939" y="1531657"/>
            <a:ext cx="6115712" cy="384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A.4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Even at the low point of the stress the </a:t>
            </a:r>
            <a:r>
              <a:rPr lang="en-GB" altLang="en-US" sz="2400" dirty="0" smtClean="0">
                <a:solidFill>
                  <a:srgbClr val="660066"/>
                </a:solidFill>
              </a:rPr>
              <a:t>aggregate CET1 </a:t>
            </a:r>
            <a:r>
              <a:rPr lang="en-GB" altLang="en-US" sz="2400" dirty="0">
                <a:solidFill>
                  <a:srgbClr val="660066"/>
                </a:solidFill>
              </a:rPr>
              <a:t>ratio is still more than double what it was before the </a:t>
            </a:r>
            <a:r>
              <a:rPr lang="en-GB" altLang="en-US" sz="2400" dirty="0" smtClean="0">
                <a:solidFill>
                  <a:srgbClr val="660066"/>
                </a:solidFill>
              </a:rPr>
              <a:t>financial crisis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4288" y="5672784"/>
            <a:ext cx="914400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PRA regulatory returns, published accounts, participating banks’ STDF data submissions</a:t>
            </a:r>
            <a:r>
              <a:rPr lang="en-GB" sz="1000" dirty="0" smtClean="0"/>
              <a:t>, Bank </a:t>
            </a:r>
            <a:r>
              <a:rPr lang="en-GB" sz="1000" dirty="0"/>
              <a:t>analysis and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CET1 capital ratio is defined as CET1 capital expressed as a percentage of risk-weighted assets</a:t>
            </a:r>
            <a:r>
              <a:rPr lang="en-GB" sz="1000" dirty="0" smtClean="0"/>
              <a:t>. Major </a:t>
            </a:r>
            <a:r>
              <a:rPr lang="en-GB" sz="1000" dirty="0"/>
              <a:t>UK banks are Barclays, The Co-operative Bank (until 2013), HSBC, Lloyds Banking Group</a:t>
            </a:r>
            <a:r>
              <a:rPr lang="en-GB" sz="1000" dirty="0" smtClean="0"/>
              <a:t>, Nationwide</a:t>
            </a:r>
            <a:r>
              <a:rPr lang="en-GB" sz="1000" dirty="0"/>
              <a:t>, The Royal Bank of Scotland, Santander UK and Standard Chartered (from 2014</a:t>
            </a:r>
            <a:r>
              <a:rPr lang="en-GB" sz="1000" dirty="0" smtClean="0"/>
              <a:t>). From </a:t>
            </a:r>
            <a:r>
              <a:rPr lang="en-GB" sz="1000" dirty="0"/>
              <a:t>2011, data are CET1 capital ratios as reported by banks. Prior to 2011, data </a:t>
            </a:r>
            <a:r>
              <a:rPr lang="en-GB" sz="1000" dirty="0" smtClean="0"/>
              <a:t>are Bank </a:t>
            </a:r>
            <a:r>
              <a:rPr lang="en-GB" sz="1000" dirty="0"/>
              <a:t>estimates of banks’ CET1 ratios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Capital </a:t>
            </a:r>
            <a:r>
              <a:rPr lang="en-GB" sz="1000" dirty="0"/>
              <a:t>figures are year end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impact of the 2018 ACS does not include the conversion of AT1 instruments.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8256" y="71461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Aggregate CET1 capital ratio of major UK banks since the </a:t>
            </a:r>
            <a:r>
              <a:rPr lang="en-GB" sz="1800" dirty="0" smtClean="0"/>
              <a:t>financial crisis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)(b)(c)</a:t>
            </a:r>
            <a:endParaRPr lang="en-GB" altLang="en-US" sz="1800" baseline="30000" dirty="0"/>
          </a:p>
        </p:txBody>
      </p:sp>
      <p:pic>
        <p:nvPicPr>
          <p:cNvPr id="7" name="Picture 6" descr="Chart A.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841" y="1321735"/>
            <a:ext cx="6182770" cy="364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6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18275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A.5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Banks continue meet credit demand in the stress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4288" y="5903616"/>
            <a:ext cx="91440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Companies </a:t>
            </a:r>
            <a:r>
              <a:rPr lang="en-GB" sz="1000" dirty="0"/>
              <a:t>are defined as private non-financial corporations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8256" y="71461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Projected lending to UK individuals and companies by </a:t>
            </a:r>
            <a:r>
              <a:rPr lang="en-GB" sz="1800" dirty="0" smtClean="0"/>
              <a:t>stress‑test participants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6" name="Picture 5" descr="Chart A.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514" y="1240322"/>
            <a:ext cx="6330298" cy="364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5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36511" y="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 smtClean="0">
                <a:solidFill>
                  <a:srgbClr val="660066"/>
                </a:solidFill>
              </a:rPr>
              <a:t>Table A.A </a:t>
            </a:r>
            <a:r>
              <a:rPr lang="en-GB" altLang="en-US" sz="2000" dirty="0"/>
              <a:t>Contributions to the shortfall in the aggregate </a:t>
            </a:r>
            <a:r>
              <a:rPr lang="en-GB" altLang="en-US" sz="2000" dirty="0" smtClean="0"/>
              <a:t>CET1 capital </a:t>
            </a:r>
            <a:r>
              <a:rPr lang="en-GB" altLang="en-US" sz="2000" dirty="0"/>
              <a:t>ratio and Tier 1 leverage ratio at the low point of the </a:t>
            </a:r>
            <a:r>
              <a:rPr lang="en-GB" altLang="en-US" sz="2000" dirty="0" smtClean="0"/>
              <a:t>stress relative </a:t>
            </a:r>
            <a:r>
              <a:rPr lang="en-GB" altLang="en-US" sz="2000" dirty="0"/>
              <a:t>to the baseline </a:t>
            </a:r>
            <a:r>
              <a:rPr lang="en-GB" altLang="en-US" sz="2000" dirty="0" smtClean="0"/>
              <a:t>projection</a:t>
            </a:r>
            <a:r>
              <a:rPr lang="en-GB" altLang="en-US" sz="2000" baseline="30000" dirty="0" smtClean="0"/>
              <a:t>(a</a:t>
            </a:r>
            <a:r>
              <a:rPr lang="en-GB" altLang="en-US" sz="2000" baseline="30000" dirty="0"/>
              <a:t>)</a:t>
            </a:r>
            <a:endParaRPr lang="en-US" altLang="en-US" sz="2000" baseline="30000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1" y="3995678"/>
            <a:ext cx="9144001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900" dirty="0"/>
              <a:t>Sources: Participating banks’ STDF data submissions, Bank analysis and calculations</a:t>
            </a:r>
            <a:r>
              <a:rPr lang="en-GB" sz="900" dirty="0" smtClean="0"/>
              <a:t>.</a:t>
            </a:r>
          </a:p>
          <a:p>
            <a:endParaRPr lang="en-GB" sz="900" dirty="0"/>
          </a:p>
          <a:p>
            <a:pPr marL="228600" indent="-228600">
              <a:buAutoNum type="alphaLcParenBoth"/>
            </a:pPr>
            <a:r>
              <a:rPr lang="en-GB" sz="900" dirty="0" smtClean="0"/>
              <a:t>The </a:t>
            </a:r>
            <a:r>
              <a:rPr lang="en-GB" sz="900" dirty="0"/>
              <a:t>CET1 ratio aggregate low point is in year 2. The Tier 1 leverage ratio aggregate low point is in year 1</a:t>
            </a:r>
            <a:r>
              <a:rPr lang="en-GB" sz="9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900" dirty="0" smtClean="0"/>
              <a:t>The </a:t>
            </a:r>
            <a:r>
              <a:rPr lang="en-GB" sz="900" dirty="0"/>
              <a:t>CET1 ratio is defined as CET1 capital expressed as a percentage of risk-weighted assets (RWAs), </a:t>
            </a:r>
            <a:r>
              <a:rPr lang="en-GB" sz="900" dirty="0" smtClean="0"/>
              <a:t>where both </a:t>
            </a:r>
            <a:r>
              <a:rPr lang="en-GB" sz="900" dirty="0"/>
              <a:t>terms are defined in line with CRR and the UK implementation of CRD IV via the PRA Rulebook</a:t>
            </a:r>
            <a:r>
              <a:rPr lang="en-GB" sz="9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900" dirty="0" smtClean="0"/>
              <a:t>The </a:t>
            </a:r>
            <a:r>
              <a:rPr lang="en-GB" sz="900" dirty="0"/>
              <a:t>Tier 1 leverage ratio is Tier 1 capital expressed as a percentage of the leverage exposure </a:t>
            </a:r>
            <a:r>
              <a:rPr lang="en-GB" sz="900" dirty="0" smtClean="0"/>
              <a:t>measure excluding </a:t>
            </a:r>
            <a:r>
              <a:rPr lang="en-GB" sz="900" dirty="0"/>
              <a:t>central bank reserves in line with the PRA’s </a:t>
            </a:r>
            <a:r>
              <a:rPr lang="en-GB" sz="900" i="1" dirty="0"/>
              <a:t>Policy Statement 21/17</a:t>
            </a:r>
            <a:r>
              <a:rPr lang="en-GB" sz="9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900" dirty="0" smtClean="0"/>
              <a:t>The </a:t>
            </a:r>
            <a:r>
              <a:rPr lang="en-GB" sz="900" dirty="0"/>
              <a:t>baseline low point refers to the equivalent baseline position at the stressed low point</a:t>
            </a:r>
            <a:r>
              <a:rPr lang="en-GB" sz="9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900" dirty="0" smtClean="0"/>
              <a:t>Traded </a:t>
            </a:r>
            <a:r>
              <a:rPr lang="en-GB" sz="900" dirty="0"/>
              <a:t>risk losses comprise: market risk losses, counterparty credit risk losses, losses arising from changes </a:t>
            </a:r>
            <a:r>
              <a:rPr lang="en-GB" sz="900" dirty="0" smtClean="0"/>
              <a:t>in banks</a:t>
            </a:r>
            <a:r>
              <a:rPr lang="en-GB" sz="900" dirty="0"/>
              <a:t>’ credit and funding valuation adjustments (XVA), prudential valuation adjustments (PVA) and </a:t>
            </a:r>
            <a:r>
              <a:rPr lang="en-GB" sz="900" dirty="0" smtClean="0"/>
              <a:t>losses on </a:t>
            </a:r>
            <a:r>
              <a:rPr lang="en-GB" sz="900" dirty="0"/>
              <a:t>fair value positions not held for trading. This also includes investment banking revenues net of costs</a:t>
            </a:r>
            <a:r>
              <a:rPr lang="en-GB" sz="9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900" dirty="0" smtClean="0"/>
              <a:t>Changes </a:t>
            </a:r>
            <a:r>
              <a:rPr lang="en-GB" sz="900" dirty="0"/>
              <a:t>in RWAs impact the CET1 ratio, whereas changes in the leverage exposure measure impact </a:t>
            </a:r>
            <a:r>
              <a:rPr lang="en-GB" sz="900" dirty="0" smtClean="0"/>
              <a:t>the Tier </a:t>
            </a:r>
            <a:r>
              <a:rPr lang="en-GB" sz="900" dirty="0"/>
              <a:t>1 leverage ratio</a:t>
            </a:r>
            <a:r>
              <a:rPr lang="en-GB" sz="9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900" dirty="0" smtClean="0"/>
              <a:t>The </a:t>
            </a:r>
            <a:r>
              <a:rPr lang="en-GB" sz="900" dirty="0"/>
              <a:t>rise in aggregate RWAs is inflated by the large sterling depreciation in the 2018 ACS. However, </a:t>
            </a:r>
            <a:r>
              <a:rPr lang="en-GB" sz="900" dirty="0" smtClean="0"/>
              <a:t>this depreciation </a:t>
            </a:r>
            <a:r>
              <a:rPr lang="en-GB" sz="900" dirty="0"/>
              <a:t>also increases the aggregate value of the CET1 capital that UK banks hold in </a:t>
            </a:r>
            <a:r>
              <a:rPr lang="en-GB" sz="900" dirty="0" smtClean="0"/>
              <a:t>non-sterling currencies </a:t>
            </a:r>
            <a:r>
              <a:rPr lang="en-GB" sz="900" dirty="0"/>
              <a:t>at the start of the test. Netting these two factors together suggests that the underlying </a:t>
            </a:r>
            <a:r>
              <a:rPr lang="en-GB" sz="900" dirty="0" smtClean="0"/>
              <a:t>impact on </a:t>
            </a:r>
            <a:r>
              <a:rPr lang="en-GB" sz="900" dirty="0"/>
              <a:t>the CET1 capital ratio is around -2.5 percentage points. The impact of the aggregate increase in </a:t>
            </a:r>
            <a:r>
              <a:rPr lang="en-GB" sz="900" dirty="0" smtClean="0"/>
              <a:t>RWAs without </a:t>
            </a:r>
            <a:r>
              <a:rPr lang="en-GB" sz="900" dirty="0"/>
              <a:t>taking into account this offsetting increase in the value of CET1 capital is -4.2 percentage points</a:t>
            </a:r>
            <a:r>
              <a:rPr lang="en-GB" sz="900" dirty="0" smtClean="0"/>
              <a:t>. Similarly</a:t>
            </a:r>
            <a:r>
              <a:rPr lang="en-GB" sz="900" dirty="0"/>
              <a:t>, the unadjusted impact of the rise in the aggregate leverage exposure on banks’ aggregate </a:t>
            </a:r>
            <a:r>
              <a:rPr lang="en-GB" sz="900" dirty="0" smtClean="0"/>
              <a:t>leverage ratio </a:t>
            </a:r>
            <a:r>
              <a:rPr lang="en-GB" sz="900" dirty="0"/>
              <a:t>is -0.9 percentage points. But accounting for the offsetting effect of changes in the exchange rate </a:t>
            </a:r>
            <a:r>
              <a:rPr lang="en-GB" sz="900" dirty="0" smtClean="0"/>
              <a:t>on non-sterling </a:t>
            </a:r>
            <a:r>
              <a:rPr lang="en-GB" sz="900" dirty="0"/>
              <a:t>capital holdings leaves an impact of -0.2 percentage points</a:t>
            </a:r>
            <a:r>
              <a:rPr lang="en-GB" sz="9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900" dirty="0" smtClean="0"/>
              <a:t>Reductions </a:t>
            </a:r>
            <a:r>
              <a:rPr lang="en-GB" sz="900" dirty="0"/>
              <a:t>in discretionary distributions include reductions in dividends, non-contractual </a:t>
            </a:r>
            <a:r>
              <a:rPr lang="en-GB" sz="900" dirty="0" smtClean="0"/>
              <a:t>variable remuneration </a:t>
            </a:r>
            <a:r>
              <a:rPr lang="en-GB" sz="900" dirty="0"/>
              <a:t>and AT1 coupons</a:t>
            </a:r>
            <a:r>
              <a:rPr lang="en-GB" sz="9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900" dirty="0" smtClean="0"/>
              <a:t>Expenses </a:t>
            </a:r>
            <a:r>
              <a:rPr lang="en-GB" sz="900" dirty="0"/>
              <a:t>comprise administrative and staff expenses, excluding the non-contractual portion of </a:t>
            </a:r>
            <a:r>
              <a:rPr lang="en-GB" sz="900" dirty="0" smtClean="0"/>
              <a:t>variable remuneration </a:t>
            </a:r>
            <a:r>
              <a:rPr lang="en-GB" sz="900" dirty="0"/>
              <a:t>which is included in reductions in discretionary distributions</a:t>
            </a:r>
            <a:r>
              <a:rPr lang="en-GB" sz="9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900" dirty="0" smtClean="0"/>
              <a:t>Other </a:t>
            </a:r>
            <a:r>
              <a:rPr lang="en-GB" sz="900" dirty="0"/>
              <a:t>comprises other profit and loss and other capital movements. Other profit and loss includes share </a:t>
            </a:r>
            <a:r>
              <a:rPr lang="en-GB" sz="900" dirty="0" smtClean="0"/>
              <a:t>of profit/loss </a:t>
            </a:r>
            <a:r>
              <a:rPr lang="en-GB" sz="900" dirty="0"/>
              <a:t>of investment in associates, fees and commissions and other income. Other capital </a:t>
            </a:r>
            <a:r>
              <a:rPr lang="en-GB" sz="900" dirty="0" smtClean="0"/>
              <a:t>movements include </a:t>
            </a:r>
            <a:r>
              <a:rPr lang="en-GB" sz="900" dirty="0"/>
              <a:t>pension assets devaluation, prudential filters, accumulated other comprehensive income</a:t>
            </a:r>
            <a:r>
              <a:rPr lang="en-GB" sz="900" dirty="0" smtClean="0"/>
              <a:t>, IRB </a:t>
            </a:r>
            <a:r>
              <a:rPr lang="en-GB" sz="900" dirty="0"/>
              <a:t>shortfall of credit risk adjustments to expected losses, and actuarial gain/loss from </a:t>
            </a:r>
            <a:r>
              <a:rPr lang="en-GB" sz="900" dirty="0" smtClean="0"/>
              <a:t>defined-benefit pension </a:t>
            </a:r>
            <a:r>
              <a:rPr lang="en-GB" sz="900" dirty="0"/>
              <a:t>schemes.</a:t>
            </a:r>
            <a:endParaRPr lang="en-GB" sz="9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730" y="707886"/>
            <a:ext cx="3310435" cy="32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87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-19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A.6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Some forms of lending contribute more </a:t>
            </a:r>
            <a:r>
              <a:rPr lang="en-GB" altLang="en-US" sz="2400" dirty="0" smtClean="0">
                <a:solidFill>
                  <a:srgbClr val="660066"/>
                </a:solidFill>
              </a:rPr>
              <a:t>to impairments </a:t>
            </a:r>
            <a:r>
              <a:rPr lang="en-GB" altLang="en-US" sz="2400" dirty="0">
                <a:solidFill>
                  <a:srgbClr val="660066"/>
                </a:solidFill>
              </a:rPr>
              <a:t>than </a:t>
            </a:r>
            <a:r>
              <a:rPr lang="en-GB" altLang="en-US" sz="2400" dirty="0" smtClean="0">
                <a:solidFill>
                  <a:srgbClr val="660066"/>
                </a:solidFill>
              </a:rPr>
              <a:t>others 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5" y="6069870"/>
            <a:ext cx="91440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Includes </a:t>
            </a:r>
            <a:r>
              <a:rPr lang="en-GB" sz="1000" dirty="0"/>
              <a:t>lending to sovereigns, financial institutions, housing associations and other </a:t>
            </a:r>
            <a:r>
              <a:rPr lang="en-GB" sz="1000" i="1" dirty="0" smtClean="0"/>
              <a:t>de-</a:t>
            </a:r>
            <a:r>
              <a:rPr lang="en-GB" sz="1000" i="1" dirty="0" err="1" smtClean="0"/>
              <a:t>minimis</a:t>
            </a:r>
            <a:r>
              <a:rPr lang="en-GB" sz="1000" i="1" dirty="0" smtClean="0"/>
              <a:t> </a:t>
            </a:r>
            <a:r>
              <a:rPr lang="en-GB" sz="1000" dirty="0" smtClean="0"/>
              <a:t>wholesale </a:t>
            </a:r>
            <a:r>
              <a:rPr lang="en-GB" sz="1000" dirty="0"/>
              <a:t>exposures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8256" y="668478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Decomposition of the impact of impairment charges on the </a:t>
            </a:r>
            <a:r>
              <a:rPr lang="en-GB" sz="1800" dirty="0" smtClean="0"/>
              <a:t>aggregate CET1 </a:t>
            </a:r>
            <a:r>
              <a:rPr lang="en-GB" sz="1800" dirty="0"/>
              <a:t>ratio at the low point of the stress and of banks’ initial </a:t>
            </a:r>
            <a:r>
              <a:rPr lang="en-GB" sz="1800" dirty="0" smtClean="0"/>
              <a:t>drawn balances</a:t>
            </a:r>
            <a:r>
              <a:rPr lang="en-GB" sz="1800" dirty="0"/>
              <a:t>, by lending </a:t>
            </a:r>
            <a:r>
              <a:rPr lang="en-GB" sz="1800" dirty="0" smtClean="0"/>
              <a:t>type</a:t>
            </a:r>
            <a:endParaRPr lang="en-GB" altLang="en-US" sz="1800" baseline="30000" dirty="0"/>
          </a:p>
        </p:txBody>
      </p:sp>
      <p:pic>
        <p:nvPicPr>
          <p:cNvPr id="7" name="Picture 6" descr="Chart A.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405" y="1314809"/>
            <a:ext cx="5957257" cy="462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2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8256" y="8115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A.7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stress leads to material UK impairment charges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255" y="5992925"/>
            <a:ext cx="914400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STDF data submissions, Bank analysis and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Cumulative </a:t>
            </a:r>
            <a:r>
              <a:rPr lang="en-GB" sz="1000" dirty="0"/>
              <a:t>impairment charge rates = (five-year total impairment charge)/(average gross </a:t>
            </a:r>
            <a:r>
              <a:rPr lang="en-GB" sz="1000" dirty="0" smtClean="0"/>
              <a:t>on balance </a:t>
            </a:r>
            <a:r>
              <a:rPr lang="en-GB" sz="1000" dirty="0"/>
              <a:t>sheet exposure), where the denominator is a simple average of 2017, 2018, 2019, </a:t>
            </a:r>
            <a:r>
              <a:rPr lang="en-GB" sz="1000" dirty="0" smtClean="0"/>
              <a:t>2020 and </a:t>
            </a:r>
            <a:r>
              <a:rPr lang="en-GB" sz="1000" dirty="0"/>
              <a:t>2021 year-end positions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82911" y="459753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Aggregate cumulative UK impairments over the five years of the </a:t>
            </a:r>
            <a:r>
              <a:rPr lang="en-GB" sz="1800" dirty="0" smtClean="0"/>
              <a:t>stress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6" name="Picture 5" descr="Chart A.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755" y="1013751"/>
            <a:ext cx="6061282" cy="490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79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2905</Words>
  <Application>Microsoft Office PowerPoint</Application>
  <PresentationFormat>On-screen Show (4:3)</PresentationFormat>
  <Paragraphs>147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  Stress testing the UK banking system: 2018 results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Box: IFRS 9 in the 2018 stress test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Box: Hurdle rate framework for the 2018 ACS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Maxine Shearmn</dc:creator>
  <cp:lastModifiedBy>Savva, Stacey</cp:lastModifiedBy>
  <cp:revision>13</cp:revision>
  <dcterms:created xsi:type="dcterms:W3CDTF">2018-11-27T19:43:26Z</dcterms:created>
  <dcterms:modified xsi:type="dcterms:W3CDTF">2018-11-30T11:01:33Z</dcterms:modified>
</cp:coreProperties>
</file>