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71" r:id="rId5"/>
    <p:sldId id="272" r:id="rId6"/>
    <p:sldId id="273" r:id="rId7"/>
    <p:sldId id="265" r:id="rId8"/>
    <p:sldId id="269" r:id="rId9"/>
    <p:sldId id="274" r:id="rId10"/>
    <p:sldId id="266" r:id="rId11"/>
    <p:sldId id="27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96" y="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307EB-42A6-4F0C-99FE-55A97FE67926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655C0-13CB-4C24-9C55-00E3AE02B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19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FPC’s review of its </a:t>
            </a:r>
            <a:r>
              <a:rPr lang="en-GB" altLang="en-US" sz="7200" dirty="0">
                <a:solidFill>
                  <a:srgbClr val="660066"/>
                </a:solidFill>
              </a:rPr>
              <a:t>mortgage market r</a:t>
            </a:r>
            <a:r>
              <a:rPr lang="en-GB" altLang="en-US" sz="7200" dirty="0" smtClean="0">
                <a:solidFill>
                  <a:srgbClr val="660066"/>
                </a:solidFill>
              </a:rPr>
              <a:t>ecommendations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5312" y="2679105"/>
            <a:ext cx="7772400" cy="1470025"/>
          </a:xfrm>
        </p:spPr>
        <p:txBody>
          <a:bodyPr>
            <a:noAutofit/>
          </a:bodyPr>
          <a:lstStyle/>
          <a:p>
            <a:r>
              <a:rPr lang="en-GB" altLang="en-US" sz="6600" dirty="0" smtClean="0">
                <a:solidFill>
                  <a:srgbClr val="660066"/>
                </a:solidFill>
              </a:rPr>
              <a:t>Box : </a:t>
            </a:r>
            <a:r>
              <a:rPr lang="en-GB" altLang="en-US" sz="6600" dirty="0">
                <a:solidFill>
                  <a:srgbClr val="660066"/>
                </a:solidFill>
              </a:rPr>
              <a:t>Benefits and costs of the FPC’s mortgage market Recommendations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524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A </a:t>
            </a:r>
            <a:r>
              <a:rPr lang="en-GB" altLang="en-US" sz="2400" dirty="0">
                <a:solidFill>
                  <a:srgbClr val="660066"/>
                </a:solidFill>
              </a:rPr>
              <a:t>In a housing boom, the share of households with </a:t>
            </a:r>
            <a:r>
              <a:rPr lang="en-GB" altLang="en-US" sz="2400" dirty="0" smtClean="0">
                <a:solidFill>
                  <a:srgbClr val="660066"/>
                </a:solidFill>
              </a:rPr>
              <a:t>high stressed </a:t>
            </a:r>
            <a:r>
              <a:rPr lang="en-GB" altLang="en-US" sz="2400" dirty="0">
                <a:solidFill>
                  <a:srgbClr val="660066"/>
                </a:solidFill>
              </a:rPr>
              <a:t>DSRs would be much higher without FPC policies </a:t>
            </a:r>
            <a:r>
              <a:rPr lang="en-GB" altLang="en-US" sz="2400" dirty="0" smtClean="0">
                <a:solidFill>
                  <a:srgbClr val="660066"/>
                </a:solidFill>
              </a:rPr>
              <a:t>in place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072896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FCA Product </a:t>
            </a:r>
            <a:r>
              <a:rPr lang="en-GB" sz="1000"/>
              <a:t>Sales </a:t>
            </a:r>
            <a:r>
              <a:rPr lang="en-GB" sz="1000" smtClean="0"/>
              <a:t>Data </a:t>
            </a:r>
            <a:r>
              <a:rPr lang="en-GB" sz="1000" dirty="0"/>
              <a:t>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Mortgages </a:t>
            </a:r>
            <a:r>
              <a:rPr lang="en-GB" sz="1000" dirty="0"/>
              <a:t>include loans to first-time buyers, and council/registered social tenants exercising </a:t>
            </a:r>
            <a:r>
              <a:rPr lang="en-GB" sz="1000" dirty="0" smtClean="0"/>
              <a:t>their right </a:t>
            </a:r>
            <a:r>
              <a:rPr lang="en-GB" sz="1000" dirty="0"/>
              <a:t>to buy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Mortgage </a:t>
            </a:r>
            <a:r>
              <a:rPr lang="en-GB" sz="1000" dirty="0"/>
              <a:t>data include regulated mortgage contracts only, and therefore exclude other </a:t>
            </a:r>
            <a:r>
              <a:rPr lang="en-GB" sz="1000" dirty="0" smtClean="0"/>
              <a:t>regulated home </a:t>
            </a:r>
            <a:r>
              <a:rPr lang="en-GB" sz="1000" dirty="0"/>
              <a:t>finance products such as home purchase plans and home reversions, and </a:t>
            </a:r>
            <a:r>
              <a:rPr lang="en-GB" sz="1000" dirty="0" smtClean="0"/>
              <a:t>unregulated products </a:t>
            </a:r>
            <a:r>
              <a:rPr lang="en-GB" sz="1000" dirty="0"/>
              <a:t>such as second charge lending and buy-to-let mortgages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Projections </a:t>
            </a:r>
            <a:r>
              <a:rPr lang="en-GB" sz="1000" dirty="0"/>
              <a:t>of the stock of households in 2019 and at the end of a seven-year ‘housing boom</a:t>
            </a:r>
            <a:r>
              <a:rPr lang="en-GB" sz="1000" dirty="0" smtClean="0"/>
              <a:t>’ scenario</a:t>
            </a:r>
            <a:r>
              <a:rPr lang="en-GB" sz="1000" dirty="0"/>
              <a:t>, with or without the FPC Recommendations in place. See Levina, I, Sturrock, R, Varadi, </a:t>
            </a:r>
            <a:r>
              <a:rPr lang="en-GB" sz="1000" dirty="0" smtClean="0"/>
              <a:t>A and </a:t>
            </a:r>
            <a:r>
              <a:rPr lang="en-GB" sz="1000" dirty="0"/>
              <a:t>Wallis, G (2019), ‘Modelling the distribution of mortgage debt’, Bank of England Staff </a:t>
            </a:r>
            <a:r>
              <a:rPr lang="en-GB" sz="1000" dirty="0" smtClean="0"/>
              <a:t>Working Paper </a:t>
            </a:r>
            <a:r>
              <a:rPr lang="en-GB" sz="1000" dirty="0"/>
              <a:t>No. 808 for a description of modelling approach for new mortgage lending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Stressed </a:t>
            </a:r>
            <a:r>
              <a:rPr lang="en-GB" sz="1000" dirty="0"/>
              <a:t>DSR defined as mortgage payment as a percentage of gross income computed </a:t>
            </a:r>
            <a:r>
              <a:rPr lang="en-GB" sz="1000" dirty="0" smtClean="0"/>
              <a:t>assuming mortgage </a:t>
            </a:r>
            <a:r>
              <a:rPr lang="en-GB" sz="1000" dirty="0"/>
              <a:t>rate is 300 basis points above reversion rates, remaining mortgage term and income. 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Per cent of households with stressed DSR ratios above 40</a:t>
            </a:r>
            <a:r>
              <a:rPr lang="en-GB" sz="1800" dirty="0" smtClean="0"/>
              <a:t>%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a)(b)(c)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23797"/>
            <a:ext cx="5472608" cy="422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4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F.1 </a:t>
            </a:r>
            <a:r>
              <a:rPr lang="en-GB" altLang="en-US" sz="2400" dirty="0">
                <a:solidFill>
                  <a:srgbClr val="660066"/>
                </a:solidFill>
              </a:rPr>
              <a:t>Individual households with higher mortgage </a:t>
            </a:r>
            <a:r>
              <a:rPr lang="en-GB" altLang="en-US" sz="2400" dirty="0" smtClean="0">
                <a:solidFill>
                  <a:srgbClr val="660066"/>
                </a:solidFill>
              </a:rPr>
              <a:t>debt adjusted </a:t>
            </a:r>
            <a:r>
              <a:rPr lang="en-GB" altLang="en-US" sz="2400" dirty="0">
                <a:solidFill>
                  <a:srgbClr val="660066"/>
                </a:solidFill>
              </a:rPr>
              <a:t>spending more sharply during the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5575" y="5733256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Living Costs and Food (LCF) Survey,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Change </a:t>
            </a:r>
            <a:r>
              <a:rPr lang="en-GB" sz="1000" dirty="0"/>
              <a:t>in average non-housing consumption as a share of average post-tax income (net </a:t>
            </a:r>
            <a:r>
              <a:rPr lang="en-GB" sz="1000" dirty="0" smtClean="0"/>
              <a:t>of mortgage </a:t>
            </a:r>
            <a:r>
              <a:rPr lang="en-GB" sz="1000" dirty="0"/>
              <a:t>interest payments) among households in each mortgage LTI category between </a:t>
            </a:r>
            <a:r>
              <a:rPr lang="en-GB" sz="1000" dirty="0" smtClean="0"/>
              <a:t>2007 and </a:t>
            </a:r>
            <a:r>
              <a:rPr lang="en-GB" sz="1000" dirty="0"/>
              <a:t>2009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LCF </a:t>
            </a:r>
            <a:r>
              <a:rPr lang="en-GB" sz="1000" dirty="0"/>
              <a:t>Survey data scaled to match National Accounts (excluding imputed rental income, </a:t>
            </a:r>
            <a:r>
              <a:rPr lang="en-GB" sz="1000" dirty="0" smtClean="0"/>
              <a:t>income received </a:t>
            </a:r>
            <a:r>
              <a:rPr lang="en-GB" sz="1000" dirty="0"/>
              <a:t>by pension funds on behalf of households and FISIM). LTI ratio is calculated using </a:t>
            </a:r>
            <a:r>
              <a:rPr lang="en-GB" sz="1000" dirty="0" smtClean="0"/>
              <a:t>secured debt </a:t>
            </a:r>
            <a:r>
              <a:rPr lang="en-GB" sz="1000" dirty="0"/>
              <a:t>only as a proportion of gross income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Repeat </a:t>
            </a:r>
            <a:r>
              <a:rPr lang="en-GB" sz="1000" dirty="0"/>
              <a:t>cross-section methodology used, with no controls for other factors, or how </a:t>
            </a:r>
            <a:r>
              <a:rPr lang="en-GB" sz="1000" dirty="0" smtClean="0"/>
              <a:t>households may </a:t>
            </a:r>
            <a:r>
              <a:rPr lang="en-GB" sz="1000" dirty="0"/>
              <a:t>have moved between LTI categories between 2007 and 2009.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4378" y="737927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Change in consumption relative to income among mortgagors </a:t>
            </a:r>
            <a:r>
              <a:rPr lang="en-GB" sz="1800" dirty="0" smtClean="0"/>
              <a:t>with different </a:t>
            </a:r>
            <a:r>
              <a:rPr lang="en-GB" sz="1800" dirty="0"/>
              <a:t>LTI ratios between 2007 and </a:t>
            </a:r>
            <a:r>
              <a:rPr lang="en-GB" sz="1800" dirty="0" smtClean="0"/>
              <a:t>2009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08" y="1446202"/>
            <a:ext cx="6620243" cy="414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F.2 </a:t>
            </a:r>
            <a:r>
              <a:rPr lang="en-GB" altLang="en-US" sz="2400" dirty="0">
                <a:solidFill>
                  <a:srgbClr val="660066"/>
                </a:solidFill>
              </a:rPr>
              <a:t>Households with high DSRs are more likely </a:t>
            </a:r>
            <a:r>
              <a:rPr lang="en-GB" altLang="en-US" sz="2400" dirty="0" smtClean="0">
                <a:solidFill>
                  <a:srgbClr val="660066"/>
                </a:solidFill>
              </a:rPr>
              <a:t>to experience </a:t>
            </a:r>
            <a:r>
              <a:rPr lang="en-GB" altLang="en-US" sz="2400" dirty="0">
                <a:solidFill>
                  <a:srgbClr val="660066"/>
                </a:solidFill>
              </a:rPr>
              <a:t>repayment difficulties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632" y="6117191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NMG Consulting </a:t>
            </a:r>
            <a:r>
              <a:rPr lang="en-GB" sz="1000" dirty="0" smtClean="0"/>
              <a:t>survey</a:t>
            </a:r>
            <a:r>
              <a:rPr lang="en-GB" sz="1000" dirty="0"/>
              <a:t>, Wealth and Assets Survey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r>
              <a:rPr lang="en-GB" sz="1000" dirty="0"/>
              <a:t>(a) The share of mortgagors who have been in arrears for at least two months. The mortgage DSR </a:t>
            </a:r>
            <a:r>
              <a:rPr lang="en-GB" sz="1000" dirty="0" smtClean="0"/>
              <a:t>is calculated </a:t>
            </a:r>
            <a:r>
              <a:rPr lang="en-GB" sz="1000" dirty="0"/>
              <a:t>as total mortgage payments on the household’s main property (including </a:t>
            </a:r>
            <a:r>
              <a:rPr lang="en-GB" sz="1000" dirty="0" smtClean="0"/>
              <a:t>principal repayments</a:t>
            </a:r>
            <a:r>
              <a:rPr lang="en-GB" sz="1000" dirty="0"/>
              <a:t>) as a percentage of pre-tax income. Reported repayments may not account </a:t>
            </a:r>
            <a:r>
              <a:rPr lang="en-GB" sz="1000" dirty="0" smtClean="0"/>
              <a:t>for endowment </a:t>
            </a:r>
            <a:r>
              <a:rPr lang="en-GB" sz="1000" dirty="0"/>
              <a:t>mortgage </a:t>
            </a:r>
            <a:r>
              <a:rPr lang="en-GB" sz="1000" dirty="0" err="1"/>
              <a:t>premia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Households in two-month arrears by gross </a:t>
            </a:r>
            <a:r>
              <a:rPr lang="en-GB" sz="1800" dirty="0" smtClean="0"/>
              <a:t>DSR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7051252" cy="398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1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80798"/>
            <a:ext cx="91440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F.3 </a:t>
            </a:r>
            <a:r>
              <a:rPr lang="en-GB" altLang="en-US" sz="2400" dirty="0">
                <a:solidFill>
                  <a:srgbClr val="660066"/>
                </a:solidFill>
              </a:rPr>
              <a:t>Mortgage approvals have been stable, and the share of</a:t>
            </a:r>
          </a:p>
          <a:p>
            <a:pPr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first-time buyers has increased in recent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632" y="6117191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Seasonally </a:t>
            </a:r>
            <a:r>
              <a:rPr lang="en-GB" sz="1000" dirty="0"/>
              <a:t>adjusted approvals for sterling loans secured on dwellings, net of cancellations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split of approvals by borrower type is based on UK Finance mortgage completions data</a:t>
            </a:r>
            <a:r>
              <a:rPr lang="en-GB" sz="1000" dirty="0" smtClean="0"/>
              <a:t>. Series </a:t>
            </a:r>
            <a:r>
              <a:rPr lang="en-GB" sz="1000" dirty="0"/>
              <a:t>have been smoothed to account for data volatility.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Owner-occupier mortgage approvals and share of approvals to </a:t>
            </a:r>
            <a:r>
              <a:rPr lang="en-GB" sz="1800" dirty="0" smtClean="0"/>
              <a:t>first-time buyers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60275"/>
            <a:ext cx="6796178" cy="378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F.4 </a:t>
            </a:r>
            <a:r>
              <a:rPr lang="en-GB" altLang="en-US" sz="2400" dirty="0">
                <a:solidFill>
                  <a:srgbClr val="660066"/>
                </a:solidFill>
              </a:rPr>
              <a:t>There remains headroom for further high LTI lending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632" y="563433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 Product Sales </a:t>
            </a:r>
            <a:r>
              <a:rPr lang="en-GB" sz="1000" dirty="0" smtClean="0"/>
              <a:t>Data </a:t>
            </a:r>
            <a:r>
              <a:rPr lang="en-GB" sz="1000" dirty="0"/>
              <a:t>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Product Sales Database includes regulated mortgage contracts only. LTI ratio calculated </a:t>
            </a:r>
            <a:r>
              <a:rPr lang="en-GB" sz="1000" dirty="0" smtClean="0"/>
              <a:t>as loan </a:t>
            </a:r>
            <a:r>
              <a:rPr lang="en-GB" sz="1000" dirty="0"/>
              <a:t>value divided by the total reported gross income for all named borrowers. Chart </a:t>
            </a:r>
            <a:r>
              <a:rPr lang="en-GB" sz="1000" dirty="0" smtClean="0"/>
              <a:t>excludes lifetime </a:t>
            </a:r>
            <a:r>
              <a:rPr lang="en-GB" sz="1000" dirty="0"/>
              <a:t>mortgages, second charge mortgages, advances for business purposes and </a:t>
            </a:r>
            <a:r>
              <a:rPr lang="en-GB" sz="1000" dirty="0" err="1" smtClean="0"/>
              <a:t>remortgages</a:t>
            </a:r>
            <a:r>
              <a:rPr lang="en-GB" sz="1000" dirty="0" smtClean="0"/>
              <a:t> with </a:t>
            </a:r>
            <a:r>
              <a:rPr lang="en-GB" sz="1000" dirty="0"/>
              <a:t>no change in amount borrowed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loans to first-time buyers, and council/registered social tenants exercising their right </a:t>
            </a:r>
            <a:r>
              <a:rPr lang="en-GB" sz="1000" dirty="0" smtClean="0"/>
              <a:t>to buy.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include regulated mortgage contracts only, and therefore exclude other regulated </a:t>
            </a:r>
            <a:r>
              <a:rPr lang="en-GB" sz="1000" dirty="0" smtClean="0"/>
              <a:t>home finance </a:t>
            </a:r>
            <a:r>
              <a:rPr lang="en-GB" sz="1000" dirty="0"/>
              <a:t>products such as home purchase plans and home reversions, and unregulated </a:t>
            </a:r>
            <a:r>
              <a:rPr lang="en-GB" sz="1000" dirty="0" smtClean="0"/>
              <a:t>products such </a:t>
            </a:r>
            <a:r>
              <a:rPr lang="en-GB" sz="1000" dirty="0"/>
              <a:t>as buy-to-let mortgages.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9283" y="71784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Per cent of new mortgages at LTI ratios at or above </a:t>
            </a:r>
            <a:r>
              <a:rPr lang="en-GB" sz="1800" dirty="0" smtClean="0"/>
              <a:t>4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24" y="1290661"/>
            <a:ext cx="7000816" cy="411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0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F.5 </a:t>
            </a:r>
            <a:r>
              <a:rPr lang="en-GB" altLang="en-US" sz="2400" dirty="0">
                <a:solidFill>
                  <a:srgbClr val="660066"/>
                </a:solidFill>
              </a:rPr>
              <a:t>There has been a long-run trend towards </a:t>
            </a:r>
            <a:r>
              <a:rPr lang="en-GB" altLang="en-US" sz="2400" dirty="0" smtClean="0">
                <a:solidFill>
                  <a:srgbClr val="660066"/>
                </a:solidFill>
              </a:rPr>
              <a:t>longer mortgage </a:t>
            </a:r>
            <a:r>
              <a:rPr lang="en-GB" altLang="en-US" sz="2400" dirty="0">
                <a:solidFill>
                  <a:srgbClr val="660066"/>
                </a:solidFill>
              </a:rPr>
              <a:t>terms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632" y="563433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 Product Sales </a:t>
            </a:r>
            <a:r>
              <a:rPr lang="en-GB" sz="1000" dirty="0" smtClean="0"/>
              <a:t>Data </a:t>
            </a:r>
            <a:r>
              <a:rPr lang="en-GB" sz="1000" dirty="0"/>
              <a:t>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Product Sales Database includes regulated mortgages only. Chart excludes </a:t>
            </a:r>
            <a:r>
              <a:rPr lang="en-GB" sz="1000" dirty="0" smtClean="0"/>
              <a:t>lifetime mortgages</a:t>
            </a:r>
            <a:r>
              <a:rPr lang="en-GB" sz="1000" dirty="0"/>
              <a:t>, advances for business purposed and </a:t>
            </a:r>
            <a:r>
              <a:rPr lang="en-GB" sz="1000" dirty="0" err="1"/>
              <a:t>remortgages</a:t>
            </a:r>
            <a:r>
              <a:rPr lang="en-GB" sz="1000" dirty="0"/>
              <a:t> with no change in the </a:t>
            </a:r>
            <a:r>
              <a:rPr lang="en-GB" sz="1000" dirty="0" smtClean="0"/>
              <a:t>amount borrowed.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loans to first-time buyers, and council/registered social tenants exercising their right </a:t>
            </a:r>
            <a:r>
              <a:rPr lang="en-GB" sz="1000" dirty="0" smtClean="0"/>
              <a:t>to buy.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include regulated mortgage contracts only, and therefore exclude other regulated </a:t>
            </a:r>
            <a:r>
              <a:rPr lang="en-GB" sz="1000" dirty="0" smtClean="0"/>
              <a:t>home finance </a:t>
            </a:r>
            <a:r>
              <a:rPr lang="en-GB" sz="1000" dirty="0"/>
              <a:t>products such as home purchase plans and home reversions, and unregulated </a:t>
            </a:r>
            <a:r>
              <a:rPr lang="en-GB" sz="1000" dirty="0" smtClean="0"/>
              <a:t>products such </a:t>
            </a:r>
            <a:r>
              <a:rPr lang="en-GB" sz="1000" dirty="0"/>
              <a:t>as buy-to-let mortgages.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9283" y="71784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Share of new mortgages by mortgage </a:t>
            </a:r>
            <a:r>
              <a:rPr lang="en-GB" sz="1800" dirty="0" smtClean="0"/>
              <a:t>terms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</a:t>
            </a:r>
            <a:r>
              <a:rPr lang="en-GB" sz="1800" baseline="30000" dirty="0" smtClean="0"/>
              <a:t>)(c)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75656"/>
            <a:ext cx="5707027" cy="396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0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5312" y="2679105"/>
            <a:ext cx="7772400" cy="1470025"/>
          </a:xfrm>
        </p:spPr>
        <p:txBody>
          <a:bodyPr>
            <a:noAutofit/>
          </a:bodyPr>
          <a:lstStyle/>
          <a:p>
            <a:r>
              <a:rPr lang="en-GB" altLang="en-US" sz="6600" dirty="0" smtClean="0">
                <a:solidFill>
                  <a:srgbClr val="660066"/>
                </a:solidFill>
              </a:rPr>
              <a:t>Box 7: The FPC’s affordability test and how it works with the LTI flow limit  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072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A </a:t>
            </a:r>
            <a:r>
              <a:rPr lang="en-GB" altLang="en-US" sz="2400" dirty="0">
                <a:solidFill>
                  <a:srgbClr val="660066"/>
                </a:solidFill>
              </a:rPr>
              <a:t>The affordability test and LTI flow limit </a:t>
            </a:r>
            <a:r>
              <a:rPr lang="en-GB" altLang="en-US" sz="2400" dirty="0" smtClean="0">
                <a:solidFill>
                  <a:srgbClr val="660066"/>
                </a:solidFill>
              </a:rPr>
              <a:t>complement each </a:t>
            </a:r>
            <a:r>
              <a:rPr lang="en-GB" altLang="en-US" sz="2400" dirty="0">
                <a:solidFill>
                  <a:srgbClr val="660066"/>
                </a:solidFill>
              </a:rPr>
              <a:t>other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54808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Source: Bank of England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Swathe </a:t>
            </a:r>
            <a:r>
              <a:rPr lang="en-GB" sz="1000" dirty="0"/>
              <a:t>for affordability test assumes borrowers have 30% to 50% of gross income available </a:t>
            </a:r>
            <a:r>
              <a:rPr lang="en-GB" sz="1000" dirty="0" smtClean="0"/>
              <a:t>to support </a:t>
            </a:r>
            <a:r>
              <a:rPr lang="en-GB" sz="1000" dirty="0"/>
              <a:t>mortgage repayments, and lenders assess affordability at stress interest rates of </a:t>
            </a:r>
            <a:r>
              <a:rPr lang="en-GB" sz="1000" dirty="0" smtClean="0"/>
              <a:t>6.75%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7</a:t>
            </a:r>
            <a:r>
              <a:rPr lang="en-GB" sz="1000" dirty="0"/>
              <a:t>%. A majority of loans completed in 2016 Q3 were affordability tested at a stress interest </a:t>
            </a:r>
            <a:r>
              <a:rPr lang="en-GB" sz="1000" dirty="0" err="1" smtClean="0"/>
              <a:t>rateof</a:t>
            </a:r>
            <a:r>
              <a:rPr lang="en-GB" sz="1000" dirty="0" smtClean="0"/>
              <a:t> </a:t>
            </a:r>
            <a:r>
              <a:rPr lang="en-GB" sz="1000" dirty="0"/>
              <a:t>7</a:t>
            </a:r>
            <a:r>
              <a:rPr lang="en-GB" sz="1000" dirty="0" smtClean="0"/>
              <a:t>%.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FPC flow limit restricts the share of new mortgages at LTIs of 4.5 or greater to 15%.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Relationship between the affordability test and the LTI flow limit </a:t>
            </a:r>
            <a:r>
              <a:rPr lang="en-GB" sz="1800" dirty="0" smtClean="0"/>
              <a:t>in constraining lending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44849"/>
            <a:ext cx="5904655" cy="406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8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Reversion rates are high relative to Bank Rate </a:t>
            </a:r>
            <a:r>
              <a:rPr lang="en-GB" altLang="en-US" sz="2400" dirty="0" smtClean="0">
                <a:solidFill>
                  <a:srgbClr val="660066"/>
                </a:solidFill>
              </a:rPr>
              <a:t>and deposit </a:t>
            </a:r>
            <a:r>
              <a:rPr lang="en-GB" altLang="en-US" sz="2400" dirty="0">
                <a:solidFill>
                  <a:srgbClr val="660066"/>
                </a:solidFill>
              </a:rPr>
              <a:t>rates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62502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Bank of England and Bank calculations</a:t>
            </a:r>
            <a:r>
              <a:rPr lang="en-GB" sz="1000" dirty="0" smtClean="0"/>
              <a:t>.</a:t>
            </a:r>
            <a:endParaRPr lang="en-GB" dirty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deposit rate series refers to time deposits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reversion rate series is a weighted average of quoted rates across lenders using </a:t>
            </a:r>
            <a:r>
              <a:rPr lang="en-GB" sz="1000" dirty="0" smtClean="0"/>
              <a:t>constant market </a:t>
            </a:r>
            <a:r>
              <a:rPr lang="en-GB" sz="1000" dirty="0"/>
              <a:t>shares. Initial rates and deposit rates are average quoted rates across lenders.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3067" y="63701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Mortgage and deposit rates and Bank </a:t>
            </a:r>
            <a:r>
              <a:rPr lang="en-GB" sz="1800" dirty="0" smtClean="0"/>
              <a:t>Rate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69807"/>
            <a:ext cx="6120679" cy="416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981</Words>
  <Application>Microsoft Office PowerPoint</Application>
  <PresentationFormat>On-screen Show 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 FPC’s review of its mortgage market recommendations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Box 7: The FPC’s affordability test and how it works with the LTI flow limit  </vt:lpstr>
      <vt:lpstr>PowerPoint Presentation</vt:lpstr>
      <vt:lpstr>PowerPoint Presentation</vt:lpstr>
      <vt:lpstr>Box : Benefits and costs of the FPC’s mortgage market Recommendations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Fraser, Stacey</cp:lastModifiedBy>
  <cp:revision>38</cp:revision>
  <dcterms:created xsi:type="dcterms:W3CDTF">2017-06-26T11:26:34Z</dcterms:created>
  <dcterms:modified xsi:type="dcterms:W3CDTF">2019-12-16T08:43:34Z</dcterms:modified>
</cp:coreProperties>
</file>