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74" r:id="rId3"/>
    <p:sldId id="289" r:id="rId4"/>
    <p:sldId id="290" r:id="rId5"/>
    <p:sldId id="292" r:id="rId6"/>
    <p:sldId id="291" r:id="rId7"/>
    <p:sldId id="307" r:id="rId8"/>
    <p:sldId id="308" r:id="rId9"/>
    <p:sldId id="309" r:id="rId10"/>
    <p:sldId id="310" r:id="rId11"/>
    <p:sldId id="311" r:id="rId12"/>
    <p:sldId id="313" r:id="rId13"/>
    <p:sldId id="312" r:id="rId14"/>
    <p:sldId id="314" r:id="rId15"/>
    <p:sldId id="315" r:id="rId16"/>
    <p:sldId id="316" r:id="rId17"/>
    <p:sldId id="317" r:id="rId18"/>
    <p:sldId id="318" r:id="rId19"/>
    <p:sldId id="319" r:id="rId20"/>
    <p:sldId id="320" r:id="rId21"/>
    <p:sldId id="287" r:id="rId22"/>
    <p:sldId id="293" r:id="rId23"/>
    <p:sldId id="294" r:id="rId24"/>
    <p:sldId id="295" r:id="rId25"/>
    <p:sldId id="296" r:id="rId26"/>
    <p:sldId id="297" r:id="rId27"/>
    <p:sldId id="298" r:id="rId28"/>
    <p:sldId id="299" r:id="rId29"/>
    <p:sldId id="300" r:id="rId30"/>
    <p:sldId id="305" r:id="rId31"/>
    <p:sldId id="288" r:id="rId32"/>
    <p:sldId id="283" r:id="rId33"/>
    <p:sldId id="301" r:id="rId34"/>
    <p:sldId id="302" r:id="rId35"/>
    <p:sldId id="322" r:id="rId36"/>
    <p:sldId id="323" r:id="rId37"/>
    <p:sldId id="324" r:id="rId38"/>
    <p:sldId id="303" r:id="rId39"/>
    <p:sldId id="304" r:id="rId40"/>
    <p:sldId id="325" r:id="rId41"/>
    <p:sldId id="32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p15:clr>
            <a:srgbClr val="A4A3A4"/>
          </p15:clr>
        </p15:guide>
        <p15:guide id="2" orient="horz" pos="3566">
          <p15:clr>
            <a:srgbClr val="A4A3A4"/>
          </p15:clr>
        </p15:guide>
        <p15:guide id="3" pos="1156">
          <p15:clr>
            <a:srgbClr val="A4A3A4"/>
          </p15:clr>
        </p15:guide>
        <p15:guide id="4" pos="47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3" d="100"/>
          <a:sy n="103" d="100"/>
        </p:scale>
        <p:origin x="1854" y="108"/>
      </p:cViewPr>
      <p:guideLst>
        <p:guide orient="horz" pos="845"/>
        <p:guide orient="horz" pos="3566"/>
        <p:guide pos="1156"/>
        <p:guide pos="47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75BD8D-3E08-4850-A353-21D947E1451C}" type="datetimeFigureOut">
              <a:rPr lang="en-GB" smtClean="0"/>
              <a:t>30/12/2019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08D46F-C8F7-4950-BFC5-7D036533C6FB}" type="slidenum">
              <a:rPr lang="en-GB" smtClean="0"/>
              <a:t>‹#›</a:t>
            </a:fld>
            <a:endParaRPr lang="en-GB"/>
          </a:p>
        </p:txBody>
      </p:sp>
    </p:spTree>
    <p:extLst>
      <p:ext uri="{BB962C8B-B14F-4D97-AF65-F5344CB8AC3E}">
        <p14:creationId xmlns:p14="http://schemas.microsoft.com/office/powerpoint/2010/main" val="1574061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5</a:t>
            </a:fld>
            <a:endParaRPr lang="en-GB"/>
          </a:p>
        </p:txBody>
      </p:sp>
    </p:spTree>
    <p:extLst>
      <p:ext uri="{BB962C8B-B14F-4D97-AF65-F5344CB8AC3E}">
        <p14:creationId xmlns:p14="http://schemas.microsoft.com/office/powerpoint/2010/main" val="154898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7</a:t>
            </a:fld>
            <a:endParaRPr lang="en-GB"/>
          </a:p>
        </p:txBody>
      </p:sp>
    </p:spTree>
    <p:extLst>
      <p:ext uri="{BB962C8B-B14F-4D97-AF65-F5344CB8AC3E}">
        <p14:creationId xmlns:p14="http://schemas.microsoft.com/office/powerpoint/2010/main" val="109573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8</a:t>
            </a:fld>
            <a:endParaRPr lang="en-GB"/>
          </a:p>
        </p:txBody>
      </p:sp>
    </p:spTree>
    <p:extLst>
      <p:ext uri="{BB962C8B-B14F-4D97-AF65-F5344CB8AC3E}">
        <p14:creationId xmlns:p14="http://schemas.microsoft.com/office/powerpoint/2010/main" val="3267590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9</a:t>
            </a:fld>
            <a:endParaRPr lang="en-GB"/>
          </a:p>
        </p:txBody>
      </p:sp>
    </p:spTree>
    <p:extLst>
      <p:ext uri="{BB962C8B-B14F-4D97-AF65-F5344CB8AC3E}">
        <p14:creationId xmlns:p14="http://schemas.microsoft.com/office/powerpoint/2010/main" val="394969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12</a:t>
            </a:fld>
            <a:endParaRPr lang="en-GB"/>
          </a:p>
        </p:txBody>
      </p:sp>
    </p:spTree>
    <p:extLst>
      <p:ext uri="{BB962C8B-B14F-4D97-AF65-F5344CB8AC3E}">
        <p14:creationId xmlns:p14="http://schemas.microsoft.com/office/powerpoint/2010/main" val="158730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22</a:t>
            </a:fld>
            <a:endParaRPr lang="en-GB"/>
          </a:p>
        </p:txBody>
      </p:sp>
    </p:spTree>
    <p:extLst>
      <p:ext uri="{BB962C8B-B14F-4D97-AF65-F5344CB8AC3E}">
        <p14:creationId xmlns:p14="http://schemas.microsoft.com/office/powerpoint/2010/main" val="1765026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23</a:t>
            </a:fld>
            <a:endParaRPr lang="en-GB"/>
          </a:p>
        </p:txBody>
      </p:sp>
    </p:spTree>
    <p:extLst>
      <p:ext uri="{BB962C8B-B14F-4D97-AF65-F5344CB8AC3E}">
        <p14:creationId xmlns:p14="http://schemas.microsoft.com/office/powerpoint/2010/main" val="1217754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29</a:t>
            </a:fld>
            <a:endParaRPr lang="en-GB"/>
          </a:p>
        </p:txBody>
      </p:sp>
    </p:spTree>
    <p:extLst>
      <p:ext uri="{BB962C8B-B14F-4D97-AF65-F5344CB8AC3E}">
        <p14:creationId xmlns:p14="http://schemas.microsoft.com/office/powerpoint/2010/main" val="1165455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A08D46F-C8F7-4950-BFC5-7D036533C6FB}" type="slidenum">
              <a:rPr lang="en-GB" smtClean="0"/>
              <a:t>30</a:t>
            </a:fld>
            <a:endParaRPr lang="en-GB"/>
          </a:p>
        </p:txBody>
      </p:sp>
    </p:spTree>
    <p:extLst>
      <p:ext uri="{BB962C8B-B14F-4D97-AF65-F5344CB8AC3E}">
        <p14:creationId xmlns:p14="http://schemas.microsoft.com/office/powerpoint/2010/main" val="1600281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30/12/2019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69876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30/12/2019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35449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30/12/2019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76513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30/12/2019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6472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1222-2A1C-4650-B1FB-C4A8A84D69EB}" type="datetimeFigureOut">
              <a:rPr lang="en-GB" smtClean="0"/>
              <a:t>30/12/2019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49215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241222-2A1C-4650-B1FB-C4A8A84D69EB}" type="datetimeFigureOut">
              <a:rPr lang="en-GB" smtClean="0"/>
              <a:t>30/12/2019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146243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241222-2A1C-4650-B1FB-C4A8A84D69EB}" type="datetimeFigureOut">
              <a:rPr lang="en-GB" smtClean="0"/>
              <a:t>30/12/2019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94451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241222-2A1C-4650-B1FB-C4A8A84D69EB}" type="datetimeFigureOut">
              <a:rPr lang="en-GB" smtClean="0"/>
              <a:t>30/12/2019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0342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41222-2A1C-4650-B1FB-C4A8A84D69EB}" type="datetimeFigureOut">
              <a:rPr lang="en-GB" smtClean="0"/>
              <a:t>30/12/2019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6602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30/12/2019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419884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30/12/2019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9518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41222-2A1C-4650-B1FB-C4A8A84D69EB}" type="datetimeFigureOut">
              <a:rPr lang="en-GB" smtClean="0"/>
              <a:t>30/12/2019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C957E-F47A-448E-A4D1-61C186F6B8BB}" type="slidenum">
              <a:rPr lang="en-GB" smtClean="0"/>
              <a:t>‹#›</a:t>
            </a:fld>
            <a:endParaRPr lang="en-GB"/>
          </a:p>
        </p:txBody>
      </p:sp>
    </p:spTree>
    <p:extLst>
      <p:ext uri="{BB962C8B-B14F-4D97-AF65-F5344CB8AC3E}">
        <p14:creationId xmlns:p14="http://schemas.microsoft.com/office/powerpoint/2010/main" val="296774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a:solidFill>
                  <a:srgbClr val="660066"/>
                </a:solidFill>
              </a:rPr>
              <a:t>The results of the 2019 stress test of UK banks</a:t>
            </a:r>
            <a:endParaRPr lang="en-GB" sz="7200" dirty="0">
              <a:solidFill>
                <a:srgbClr val="660066"/>
              </a:solidFill>
            </a:endParaRPr>
          </a:p>
        </p:txBody>
      </p:sp>
    </p:spTree>
    <p:extLst>
      <p:ext uri="{BB962C8B-B14F-4D97-AF65-F5344CB8AC3E}">
        <p14:creationId xmlns:p14="http://schemas.microsoft.com/office/powerpoint/2010/main" val="2698178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3011" y="842956"/>
            <a:ext cx="9144000" cy="2246769"/>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See footnote </a:t>
            </a:r>
            <a:r>
              <a:rPr lang="en-GB" sz="1000" dirty="0"/>
              <a:t>(a) to Table A.B.</a:t>
            </a:r>
          </a:p>
          <a:p>
            <a:pPr marL="228600" indent="-228600">
              <a:buAutoNum type="alphaLcParenBoth"/>
            </a:pPr>
            <a:r>
              <a:rPr lang="en-GB" sz="1000" dirty="0" smtClean="0"/>
              <a:t>See </a:t>
            </a:r>
            <a:r>
              <a:rPr lang="en-GB" sz="1000" dirty="0"/>
              <a:t>footnote (b) to Table A.B.</a:t>
            </a:r>
          </a:p>
          <a:p>
            <a:pPr marL="228600" indent="-228600">
              <a:buAutoNum type="alphaLcParenBoth"/>
            </a:pPr>
            <a:r>
              <a:rPr lang="en-GB" sz="1000" dirty="0" smtClean="0"/>
              <a:t>See </a:t>
            </a:r>
            <a:r>
              <a:rPr lang="en-GB" sz="1000" dirty="0"/>
              <a:t>footnote (d) to Table A.B.</a:t>
            </a:r>
          </a:p>
          <a:p>
            <a:pPr marL="228600" indent="-228600">
              <a:buAutoNum type="alphaLcParenBoth"/>
            </a:pPr>
            <a:r>
              <a:rPr lang="en-GB" sz="1000" dirty="0" smtClean="0"/>
              <a:t>See </a:t>
            </a:r>
            <a:r>
              <a:rPr lang="en-GB" sz="1000" dirty="0"/>
              <a:t>footnote (e) to Table A.B.</a:t>
            </a:r>
          </a:p>
          <a:p>
            <a:pPr marL="228600" indent="-228600">
              <a:buAutoNum type="alphaLcParenBoth"/>
            </a:pPr>
            <a:r>
              <a:rPr lang="en-GB" sz="1000" dirty="0" smtClean="0"/>
              <a:t>See </a:t>
            </a:r>
            <a:r>
              <a:rPr lang="en-GB" sz="1000" dirty="0"/>
              <a:t>footnote (f) to Table A.B.</a:t>
            </a:r>
          </a:p>
          <a:p>
            <a:pPr marL="228600" indent="-228600">
              <a:buAutoNum type="alphaLcParenBoth"/>
            </a:pPr>
            <a:r>
              <a:rPr lang="en-GB" sz="1000" dirty="0" smtClean="0"/>
              <a:t>Prudential </a:t>
            </a:r>
            <a:r>
              <a:rPr lang="en-GB" sz="1000" dirty="0"/>
              <a:t>valuation adjustments (PVAs) as included in the traded risk loss include fair value adjustments, these fair value adjustments were erroneously not included in the 2018 traded risk loss and are restated on the correct basis in this table.</a:t>
            </a:r>
          </a:p>
          <a:p>
            <a:pPr marL="228600" indent="-228600">
              <a:buAutoNum type="alphaLcParenBoth"/>
            </a:pPr>
            <a:r>
              <a:rPr lang="en-GB" sz="1000" dirty="0" smtClean="0"/>
              <a:t>Changes </a:t>
            </a:r>
            <a:r>
              <a:rPr lang="en-GB" sz="1000" dirty="0"/>
              <a:t>in RWAs impact the CET1 capital ratio.</a:t>
            </a:r>
          </a:p>
          <a:p>
            <a:pPr marL="228600" indent="-228600">
              <a:buAutoNum type="alphaLcParenBoth"/>
            </a:pPr>
            <a:r>
              <a:rPr lang="en-GB" sz="1000" dirty="0" smtClean="0"/>
              <a:t>See </a:t>
            </a:r>
            <a:r>
              <a:rPr lang="en-GB" sz="1000" dirty="0"/>
              <a:t>footnote (h) to Table A.B. This represents a change in methodology relative to 2018 ACS report, published in the November 2018 Financial Stability Report. The 2018 results in this table are calculated using the updated methodology.</a:t>
            </a:r>
          </a:p>
          <a:p>
            <a:pPr marL="228600" indent="-228600">
              <a:buAutoNum type="alphaLcParenBoth"/>
            </a:pPr>
            <a:r>
              <a:rPr lang="en-GB" sz="1000" dirty="0" smtClean="0"/>
              <a:t>See </a:t>
            </a:r>
            <a:r>
              <a:rPr lang="en-GB" sz="1000" dirty="0"/>
              <a:t>footnote (</a:t>
            </a:r>
            <a:r>
              <a:rPr lang="en-GB" sz="1000" dirty="0" err="1"/>
              <a:t>i</a:t>
            </a:r>
            <a:r>
              <a:rPr lang="en-GB" sz="1000" dirty="0"/>
              <a:t>) to Table A.B.</a:t>
            </a:r>
          </a:p>
          <a:p>
            <a:pPr marL="228600" indent="-228600">
              <a:buAutoNum type="alphaLcParenBoth"/>
            </a:pPr>
            <a:r>
              <a:rPr lang="en-GB" sz="1000" dirty="0" smtClean="0"/>
              <a:t>See </a:t>
            </a:r>
            <a:r>
              <a:rPr lang="en-GB" sz="1000" dirty="0"/>
              <a:t>footnote (j) to Table A.B.</a:t>
            </a:r>
          </a:p>
        </p:txBody>
      </p:sp>
      <p:sp>
        <p:nvSpPr>
          <p:cNvPr id="5" name="Rectangle 1"/>
          <p:cNvSpPr>
            <a:spLocks noChangeArrowheads="1"/>
          </p:cNvSpPr>
          <p:nvPr/>
        </p:nvSpPr>
        <p:spPr bwMode="auto">
          <a:xfrm>
            <a:off x="35496" y="11959"/>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A.C. </a:t>
            </a:r>
            <a:r>
              <a:rPr lang="en-GB" sz="2400" dirty="0">
                <a:solidFill>
                  <a:srgbClr val="660066"/>
                </a:solidFill>
              </a:rPr>
              <a:t>Contributions to the shortfall in the aggregate CET1 capital ratio at the low point relative to the baseline in the 2019 and 2018 ACS</a:t>
            </a:r>
            <a:r>
              <a:rPr lang="en-GB" sz="2400" baseline="30000" dirty="0" smtClean="0">
                <a:solidFill>
                  <a:srgbClr val="660066"/>
                </a:solidFill>
              </a:rPr>
              <a:t>(a)</a:t>
            </a:r>
            <a:endParaRPr lang="en-US" altLang="en-US" sz="2400" baseline="30000" dirty="0">
              <a:solidFill>
                <a:srgbClr val="660066"/>
              </a:solidFill>
            </a:endParaRPr>
          </a:p>
        </p:txBody>
      </p:sp>
    </p:spTree>
    <p:extLst>
      <p:ext uri="{BB962C8B-B14F-4D97-AF65-F5344CB8AC3E}">
        <p14:creationId xmlns:p14="http://schemas.microsoft.com/office/powerpoint/2010/main" val="3675458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A.5</a:t>
            </a:r>
            <a:r>
              <a:rPr lang="en-US" altLang="en-US" sz="2400" dirty="0" smtClean="0">
                <a:solidFill>
                  <a:srgbClr val="660066"/>
                </a:solidFill>
                <a:latin typeface="Arial" charset="0"/>
              </a:rPr>
              <a:t> </a:t>
            </a:r>
            <a:r>
              <a:rPr lang="en-GB" sz="2400" dirty="0">
                <a:solidFill>
                  <a:srgbClr val="660066"/>
                </a:solidFill>
              </a:rPr>
              <a:t>Projected stressed impairment charges are split roughly evenly between UK and non-UK exposures</a:t>
            </a:r>
            <a:endParaRPr lang="en-US" altLang="en-US" sz="2400" dirty="0">
              <a:solidFill>
                <a:srgbClr val="660066"/>
              </a:solidFill>
            </a:endParaRPr>
          </a:p>
        </p:txBody>
      </p:sp>
      <p:sp>
        <p:nvSpPr>
          <p:cNvPr id="28674" name="Rectangle 2"/>
          <p:cNvSpPr>
            <a:spLocks noChangeArrowheads="1"/>
          </p:cNvSpPr>
          <p:nvPr/>
        </p:nvSpPr>
        <p:spPr bwMode="auto">
          <a:xfrm>
            <a:off x="8759" y="5996226"/>
            <a:ext cx="9144000" cy="861774"/>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smtClean="0"/>
              <a:t>Cumulative </a:t>
            </a:r>
            <a:r>
              <a:rPr lang="en-GB" sz="1000" dirty="0"/>
              <a:t>impairment charge rates = (five-year total impairment charge)/(average gross on balance sheet exposure), where the denominator is a simple average of 2018, 2019, 2020, 2021 and 2022 year-end positions.</a:t>
            </a:r>
          </a:p>
          <a:p>
            <a:pPr marL="228600" indent="-228600">
              <a:buAutoNum type="alphaLcParenBoth"/>
            </a:pPr>
            <a:r>
              <a:rPr lang="en-GB" sz="1000" dirty="0" smtClean="0"/>
              <a:t>‘Other</a:t>
            </a:r>
            <a:r>
              <a:rPr lang="en-GB" sz="1000" dirty="0"/>
              <a:t>’ includes loans to financial institutions and sovereigns.</a:t>
            </a:r>
            <a:endParaRPr lang="en-GB" sz="1000" dirty="0" smtClean="0"/>
          </a:p>
        </p:txBody>
      </p:sp>
      <p:sp>
        <p:nvSpPr>
          <p:cNvPr id="3076" name="Rectangle 1"/>
          <p:cNvSpPr>
            <a:spLocks noChangeArrowheads="1"/>
          </p:cNvSpPr>
          <p:nvPr/>
        </p:nvSpPr>
        <p:spPr bwMode="auto">
          <a:xfrm>
            <a:off x="0" y="85900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Aggregate cumulative impairment charges (and rates) over the five years of stress</a:t>
            </a:r>
            <a:r>
              <a:rPr lang="en-GB" sz="1800" baseline="30000" dirty="0" smtClean="0"/>
              <a:t>(a)</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772816"/>
            <a:ext cx="6336703" cy="3560624"/>
          </a:xfrm>
          <a:prstGeom prst="rect">
            <a:avLst/>
          </a:prstGeom>
        </p:spPr>
      </p:pic>
    </p:spTree>
    <p:extLst>
      <p:ext uri="{BB962C8B-B14F-4D97-AF65-F5344CB8AC3E}">
        <p14:creationId xmlns:p14="http://schemas.microsoft.com/office/powerpoint/2010/main" val="28812808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0398" y="-1029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A.D. </a:t>
            </a:r>
            <a:r>
              <a:rPr lang="en-GB" sz="2400" dirty="0">
                <a:solidFill>
                  <a:srgbClr val="660066"/>
                </a:solidFill>
              </a:rPr>
              <a:t>Impairments on both UK and non-UK exposures have increased compared to the 2018 test</a:t>
            </a:r>
            <a:endParaRPr lang="en-US" altLang="en-US" sz="2400" baseline="30000" dirty="0">
              <a:solidFill>
                <a:srgbClr val="660066"/>
              </a:solidFill>
            </a:endParaRPr>
          </a:p>
        </p:txBody>
      </p:sp>
      <p:sp>
        <p:nvSpPr>
          <p:cNvPr id="6" name="Rectangle 1"/>
          <p:cNvSpPr>
            <a:spLocks noChangeArrowheads="1"/>
          </p:cNvSpPr>
          <p:nvPr/>
        </p:nvSpPr>
        <p:spPr bwMode="auto">
          <a:xfrm>
            <a:off x="20398" y="82070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Aggregate cumulative impairment charges and rates over the five years of the stress</a:t>
            </a:r>
            <a:r>
              <a:rPr lang="en-GB" sz="1800" baseline="30000" dirty="0"/>
              <a:t>(a)</a:t>
            </a:r>
            <a:endParaRPr lang="en-GB" altLang="en-US" sz="1800" baseline="30000" dirty="0"/>
          </a:p>
        </p:txBody>
      </p:sp>
      <p:sp>
        <p:nvSpPr>
          <p:cNvPr id="8" name="Rectangle 2"/>
          <p:cNvSpPr>
            <a:spLocks noChangeArrowheads="1"/>
          </p:cNvSpPr>
          <p:nvPr/>
        </p:nvSpPr>
        <p:spPr bwMode="auto">
          <a:xfrm>
            <a:off x="0" y="5842337"/>
            <a:ext cx="9144000" cy="1015663"/>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a:t>c</a:t>
            </a:r>
            <a:r>
              <a:rPr lang="en-GB" sz="1000" dirty="0" smtClean="0"/>
              <a:t>umulative </a:t>
            </a:r>
            <a:r>
              <a:rPr lang="en-GB" sz="1000" dirty="0"/>
              <a:t>impairment charge rates = (five-year total impairment charge) / (average gross on balance sheet exposure), where the denominator is a simple average of 2018, 2019, 2020, 2021 and 2022 year-end positions.</a:t>
            </a:r>
          </a:p>
          <a:p>
            <a:pPr marL="228600" indent="-228600">
              <a:buAutoNum type="alphaLcParenBoth"/>
            </a:pPr>
            <a:r>
              <a:rPr lang="en-GB" sz="1000" dirty="0" smtClean="0"/>
              <a:t>Due </a:t>
            </a:r>
            <a:r>
              <a:rPr lang="en-GB" sz="1000" dirty="0"/>
              <a:t>to the change in methodology around measuring leveraged lending losses, 2018 ACS data are not comparable and are therefore not displayed.</a:t>
            </a:r>
          </a:p>
          <a:p>
            <a:pPr marL="228600" indent="-228600">
              <a:buAutoNum type="alphaLcParenBoth"/>
            </a:pPr>
            <a:r>
              <a:rPr lang="en-GB" sz="1000" dirty="0" smtClean="0"/>
              <a:t>Does </a:t>
            </a:r>
            <a:r>
              <a:rPr lang="en-GB" sz="1000" dirty="0"/>
              <a:t>not include other wholesale lending.</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706341"/>
            <a:ext cx="5949564" cy="3234827"/>
          </a:xfrm>
          <a:prstGeom prst="rect">
            <a:avLst/>
          </a:prstGeom>
        </p:spPr>
      </p:pic>
    </p:spTree>
    <p:extLst>
      <p:ext uri="{BB962C8B-B14F-4D97-AF65-F5344CB8AC3E}">
        <p14:creationId xmlns:p14="http://schemas.microsoft.com/office/powerpoint/2010/main" val="4240119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A.6</a:t>
            </a:r>
            <a:r>
              <a:rPr lang="en-US" altLang="en-US" sz="2400" dirty="0" smtClean="0">
                <a:solidFill>
                  <a:srgbClr val="660066"/>
                </a:solidFill>
                <a:latin typeface="Arial" charset="0"/>
              </a:rPr>
              <a:t> </a:t>
            </a:r>
            <a:r>
              <a:rPr lang="en-GB" sz="2400" dirty="0">
                <a:solidFill>
                  <a:srgbClr val="660066"/>
                </a:solidFill>
              </a:rPr>
              <a:t>The share of debt held by firms with low interest coverage ratios (ICRs) is low by historical standards</a:t>
            </a:r>
            <a:endParaRPr lang="en-US" altLang="en-US" sz="2400" dirty="0">
              <a:solidFill>
                <a:srgbClr val="660066"/>
              </a:solidFill>
            </a:endParaRPr>
          </a:p>
        </p:txBody>
      </p:sp>
      <p:sp>
        <p:nvSpPr>
          <p:cNvPr id="28674" name="Rectangle 2"/>
          <p:cNvSpPr>
            <a:spLocks noChangeArrowheads="1"/>
          </p:cNvSpPr>
          <p:nvPr/>
        </p:nvSpPr>
        <p:spPr bwMode="auto">
          <a:xfrm>
            <a:off x="8759" y="5996226"/>
            <a:ext cx="9144000" cy="861774"/>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r>
              <a:rPr lang="en-GB" sz="1000" dirty="0" smtClean="0"/>
              <a:t>.</a:t>
            </a:r>
          </a:p>
          <a:p>
            <a:pPr marL="228600" indent="-228600">
              <a:buAutoNum type="alphaLcParenBoth"/>
            </a:pPr>
            <a:endParaRPr lang="en-GB" sz="1000" dirty="0" smtClean="0"/>
          </a:p>
          <a:p>
            <a:pPr marL="228600" indent="-228600">
              <a:buAutoNum type="alphaLcParenBoth"/>
            </a:pPr>
            <a:r>
              <a:rPr lang="en-GB" sz="1000" dirty="0" smtClean="0"/>
              <a:t>Interest </a:t>
            </a:r>
            <a:r>
              <a:rPr lang="en-GB" sz="1000" dirty="0"/>
              <a:t>coverage ratio is calculated as the three-year moving average of earnings before interest and tax as a share of interest expenses and interest capitalised.</a:t>
            </a:r>
          </a:p>
          <a:p>
            <a:pPr marL="228600" indent="-228600">
              <a:buAutoNum type="alphaLcParenBoth"/>
            </a:pPr>
            <a:r>
              <a:rPr lang="en-GB" sz="1000" dirty="0" smtClean="0"/>
              <a:t>The </a:t>
            </a:r>
            <a:r>
              <a:rPr lang="en-GB" sz="1000" dirty="0"/>
              <a:t>sample includes non-financial corporates, outside of those engaged in real estate, oil, gas and mining, and for each year, includes only those companies that were listed at that point in time.</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 share of debt owed by corporates with interest coverage ratios less than 2.5</a:t>
            </a:r>
            <a:r>
              <a:rPr lang="en-GB" sz="1800" baseline="30000" dirty="0" smtClean="0"/>
              <a:t>(a)(b)</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484784"/>
            <a:ext cx="6887307" cy="4047410"/>
          </a:xfrm>
          <a:prstGeom prst="rect">
            <a:avLst/>
          </a:prstGeom>
        </p:spPr>
      </p:pic>
    </p:spTree>
    <p:extLst>
      <p:ext uri="{BB962C8B-B14F-4D97-AF65-F5344CB8AC3E}">
        <p14:creationId xmlns:p14="http://schemas.microsoft.com/office/powerpoint/2010/main" val="1337460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A.7</a:t>
            </a:r>
            <a:r>
              <a:rPr lang="en-US" altLang="en-US" sz="2400" dirty="0" smtClean="0">
                <a:solidFill>
                  <a:srgbClr val="660066"/>
                </a:solidFill>
                <a:latin typeface="Arial" charset="0"/>
              </a:rPr>
              <a:t> </a:t>
            </a:r>
            <a:r>
              <a:rPr lang="en-GB" sz="2400" dirty="0">
                <a:solidFill>
                  <a:srgbClr val="660066"/>
                </a:solidFill>
              </a:rPr>
              <a:t>The traded risk scenario impacts on banks’ CET1 ratios through three channels</a:t>
            </a:r>
            <a:endParaRPr lang="en-US" altLang="en-US" sz="2400" dirty="0">
              <a:solidFill>
                <a:srgbClr val="660066"/>
              </a:solidFill>
            </a:endParaRPr>
          </a:p>
        </p:txBody>
      </p:sp>
      <p:sp>
        <p:nvSpPr>
          <p:cNvPr id="28674" name="Rectangle 2"/>
          <p:cNvSpPr>
            <a:spLocks noChangeArrowheads="1"/>
          </p:cNvSpPr>
          <p:nvPr/>
        </p:nvSpPr>
        <p:spPr bwMode="auto">
          <a:xfrm>
            <a:off x="0" y="6611107"/>
            <a:ext cx="9144000" cy="246221"/>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p:txBody>
      </p:sp>
      <p:sp>
        <p:nvSpPr>
          <p:cNvPr id="3076" name="Rectangle 1"/>
          <p:cNvSpPr>
            <a:spLocks noChangeArrowheads="1"/>
          </p:cNvSpPr>
          <p:nvPr/>
        </p:nvSpPr>
        <p:spPr bwMode="auto">
          <a:xfrm>
            <a:off x="8759" y="836712"/>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 to banks’ projected capital positions and RWAs in the first year of the 2019 stress, relative to the base</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1772816"/>
            <a:ext cx="5900552" cy="4396937"/>
          </a:xfrm>
          <a:prstGeom prst="rect">
            <a:avLst/>
          </a:prstGeom>
        </p:spPr>
      </p:pic>
    </p:spTree>
    <p:extLst>
      <p:ext uri="{BB962C8B-B14F-4D97-AF65-F5344CB8AC3E}">
        <p14:creationId xmlns:p14="http://schemas.microsoft.com/office/powerpoint/2010/main" val="4267878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A.8</a:t>
            </a:r>
            <a:r>
              <a:rPr lang="en-US" altLang="en-US" sz="2400" dirty="0" smtClean="0">
                <a:solidFill>
                  <a:srgbClr val="660066"/>
                </a:solidFill>
                <a:latin typeface="Arial" charset="0"/>
              </a:rPr>
              <a:t> </a:t>
            </a:r>
            <a:r>
              <a:rPr lang="en-GB" sz="2400" dirty="0">
                <a:solidFill>
                  <a:srgbClr val="660066"/>
                </a:solidFill>
              </a:rPr>
              <a:t>A greater proportion of banks’ overall misconduct costs have already been provisioned for</a:t>
            </a:r>
            <a:endParaRPr lang="en-US" altLang="en-US" sz="2400" dirty="0">
              <a:solidFill>
                <a:srgbClr val="660066"/>
              </a:solidFill>
            </a:endParaRPr>
          </a:p>
        </p:txBody>
      </p:sp>
      <p:sp>
        <p:nvSpPr>
          <p:cNvPr id="28674" name="Rectangle 2"/>
          <p:cNvSpPr>
            <a:spLocks noChangeArrowheads="1"/>
          </p:cNvSpPr>
          <p:nvPr/>
        </p:nvSpPr>
        <p:spPr bwMode="auto">
          <a:xfrm>
            <a:off x="0" y="6611107"/>
            <a:ext cx="9144000" cy="246221"/>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endParaRPr lang="en-GB" sz="1000" dirty="0" smtClean="0"/>
          </a:p>
        </p:txBody>
      </p:sp>
      <p:sp>
        <p:nvSpPr>
          <p:cNvPr id="3076" name="Rectangle 1"/>
          <p:cNvSpPr>
            <a:spLocks noChangeArrowheads="1"/>
          </p:cNvSpPr>
          <p:nvPr/>
        </p:nvSpPr>
        <p:spPr bwMode="auto">
          <a:xfrm>
            <a:off x="8759" y="836712"/>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Provisions for historic misconduct costs and five year stressed projections of future misconduct costs</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8052" y="1894337"/>
            <a:ext cx="6487895" cy="3659144"/>
          </a:xfrm>
          <a:prstGeom prst="rect">
            <a:avLst/>
          </a:prstGeom>
        </p:spPr>
      </p:pic>
    </p:spTree>
    <p:extLst>
      <p:ext uri="{BB962C8B-B14F-4D97-AF65-F5344CB8AC3E}">
        <p14:creationId xmlns:p14="http://schemas.microsoft.com/office/powerpoint/2010/main" val="2069181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A.9</a:t>
            </a:r>
            <a:r>
              <a:rPr lang="en-US" altLang="en-US" sz="2400" dirty="0" smtClean="0">
                <a:solidFill>
                  <a:srgbClr val="660066"/>
                </a:solidFill>
                <a:latin typeface="Arial" charset="0"/>
              </a:rPr>
              <a:t> </a:t>
            </a:r>
            <a:r>
              <a:rPr lang="en-GB" sz="2400" dirty="0">
                <a:solidFill>
                  <a:srgbClr val="660066"/>
                </a:solidFill>
              </a:rPr>
              <a:t>Aggregate risk weights have decreased since the period immediately before the global financial crisis</a:t>
            </a:r>
            <a:endParaRPr lang="en-US" altLang="en-US" sz="2400" dirty="0">
              <a:solidFill>
                <a:srgbClr val="660066"/>
              </a:solidFill>
            </a:endParaRPr>
          </a:p>
        </p:txBody>
      </p:sp>
      <p:sp>
        <p:nvSpPr>
          <p:cNvPr id="28674" name="Rectangle 2"/>
          <p:cNvSpPr>
            <a:spLocks noChangeArrowheads="1"/>
          </p:cNvSpPr>
          <p:nvPr/>
        </p:nvSpPr>
        <p:spPr bwMode="auto">
          <a:xfrm>
            <a:off x="8759" y="5996226"/>
            <a:ext cx="9144000" cy="861774"/>
          </a:xfrm>
          <a:prstGeom prst="rect">
            <a:avLst/>
          </a:prstGeom>
          <a:noFill/>
          <a:ln w="9525">
            <a:noFill/>
            <a:miter lim="800000"/>
            <a:headEnd/>
            <a:tailEnd/>
          </a:ln>
          <a:effectLst/>
        </p:spPr>
        <p:txBody>
          <a:bodyPr anchor="ctr">
            <a:spAutoFit/>
          </a:bodyPr>
          <a:lstStyle/>
          <a:p>
            <a:r>
              <a:rPr lang="en-GB" sz="1000" dirty="0"/>
              <a:t>Sources: Banks’ published accounts and related public disclosures, PRA regulatory returns,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a:t>For the period from 2007–11, the aggregate risk weight is defined as RWAs divided by Total Balance Sheet Assets. For the period from 2012–15, the aggregate risk weight is defined as RWAs divided by the Basel III leverage exposure measure, and from 2016 it is defined as RWAs divided by the UK leverage exposure measure (excluding certain central bank reserves). RWAs are defined using the prevailing regulatory standard at each date.</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Participating banks’ historic and projected aggregate risk weights</a:t>
            </a:r>
            <a:r>
              <a:rPr lang="en-GB" sz="1800" baseline="30000" dirty="0" smtClean="0"/>
              <a:t>(a)</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648116"/>
            <a:ext cx="6567487" cy="3814520"/>
          </a:xfrm>
          <a:prstGeom prst="rect">
            <a:avLst/>
          </a:prstGeom>
        </p:spPr>
      </p:pic>
    </p:spTree>
    <p:extLst>
      <p:ext uri="{BB962C8B-B14F-4D97-AF65-F5344CB8AC3E}">
        <p14:creationId xmlns:p14="http://schemas.microsoft.com/office/powerpoint/2010/main" val="6867307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A.10</a:t>
            </a:r>
            <a:r>
              <a:rPr lang="en-US" altLang="en-US" sz="2400" dirty="0" smtClean="0">
                <a:solidFill>
                  <a:srgbClr val="660066"/>
                </a:solidFill>
                <a:latin typeface="Arial" charset="0"/>
              </a:rPr>
              <a:t> </a:t>
            </a:r>
            <a:r>
              <a:rPr lang="en-GB" sz="2400" dirty="0">
                <a:solidFill>
                  <a:srgbClr val="660066"/>
                </a:solidFill>
              </a:rPr>
              <a:t>Average credit risk weights on non-UK exposures grow more sharply than credit risk weights on UK exposures</a:t>
            </a:r>
            <a:endParaRPr lang="en-US" altLang="en-US" sz="2400" dirty="0">
              <a:solidFill>
                <a:srgbClr val="660066"/>
              </a:solidFill>
            </a:endParaRPr>
          </a:p>
        </p:txBody>
      </p:sp>
      <p:sp>
        <p:nvSpPr>
          <p:cNvPr id="28674" name="Rectangle 2"/>
          <p:cNvSpPr>
            <a:spLocks noChangeArrowheads="1"/>
          </p:cNvSpPr>
          <p:nvPr/>
        </p:nvSpPr>
        <p:spPr bwMode="auto">
          <a:xfrm>
            <a:off x="-14759" y="6611779"/>
            <a:ext cx="9144000" cy="246221"/>
          </a:xfrm>
          <a:prstGeom prst="rect">
            <a:avLst/>
          </a:prstGeom>
          <a:noFill/>
          <a:ln w="9525">
            <a:noFill/>
            <a:miter lim="800000"/>
            <a:headEnd/>
            <a:tailEnd/>
          </a:ln>
          <a:effectLst/>
        </p:spPr>
        <p:txBody>
          <a:bodyPr anchor="ctr">
            <a:spAutoFit/>
          </a:bodyPr>
          <a:lstStyle/>
          <a:p>
            <a:r>
              <a:rPr lang="en-GB" sz="1000" dirty="0" smtClean="0"/>
              <a:t>Sources</a:t>
            </a:r>
            <a:r>
              <a:rPr lang="en-GB" sz="1000" dirty="0"/>
              <a:t>: Participating banks’ STDF data submissions, Bank analysis and calculations.</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Risk weights on UK and non-UK exposures</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656" y="1636163"/>
            <a:ext cx="6192688" cy="4139641"/>
          </a:xfrm>
          <a:prstGeom prst="rect">
            <a:avLst/>
          </a:prstGeom>
        </p:spPr>
      </p:pic>
    </p:spTree>
    <p:extLst>
      <p:ext uri="{BB962C8B-B14F-4D97-AF65-F5344CB8AC3E}">
        <p14:creationId xmlns:p14="http://schemas.microsoft.com/office/powerpoint/2010/main" val="41295502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A.11</a:t>
            </a:r>
            <a:r>
              <a:rPr lang="en-US" altLang="en-US" sz="2400" dirty="0" smtClean="0">
                <a:solidFill>
                  <a:srgbClr val="660066"/>
                </a:solidFill>
                <a:latin typeface="Arial" charset="0"/>
              </a:rPr>
              <a:t> </a:t>
            </a:r>
            <a:r>
              <a:rPr lang="en-GB" sz="2400" dirty="0">
                <a:solidFill>
                  <a:srgbClr val="660066"/>
                </a:solidFill>
              </a:rPr>
              <a:t>Sterling loan margins have been depressed but widen in the stress</a:t>
            </a:r>
            <a:endParaRPr lang="en-US" altLang="en-US" sz="2400" dirty="0">
              <a:solidFill>
                <a:srgbClr val="660066"/>
              </a:solidFill>
            </a:endParaRPr>
          </a:p>
        </p:txBody>
      </p:sp>
      <p:sp>
        <p:nvSpPr>
          <p:cNvPr id="28674" name="Rectangle 2"/>
          <p:cNvSpPr>
            <a:spLocks noChangeArrowheads="1"/>
          </p:cNvSpPr>
          <p:nvPr/>
        </p:nvSpPr>
        <p:spPr bwMode="auto">
          <a:xfrm>
            <a:off x="-14759" y="6304002"/>
            <a:ext cx="9144000" cy="553998"/>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a:t>Sterling loan margin calculated as net interest income received on sterling loans minus that paid on deposits divided by sterling loans.</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Sterling loan margins in the 2019 ACS</a:t>
            </a:r>
            <a:r>
              <a:rPr lang="en-GB" sz="1800" baseline="30000" dirty="0" smtClean="0"/>
              <a:t>(a)</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8460" y="1556792"/>
            <a:ext cx="6457562" cy="3744416"/>
          </a:xfrm>
          <a:prstGeom prst="rect">
            <a:avLst/>
          </a:prstGeom>
        </p:spPr>
      </p:pic>
    </p:spTree>
    <p:extLst>
      <p:ext uri="{BB962C8B-B14F-4D97-AF65-F5344CB8AC3E}">
        <p14:creationId xmlns:p14="http://schemas.microsoft.com/office/powerpoint/2010/main" val="2487601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A.12</a:t>
            </a:r>
            <a:r>
              <a:rPr lang="en-US" altLang="en-US" sz="2400" dirty="0" smtClean="0">
                <a:solidFill>
                  <a:srgbClr val="660066"/>
                </a:solidFill>
                <a:latin typeface="Arial" charset="0"/>
              </a:rPr>
              <a:t> </a:t>
            </a:r>
            <a:r>
              <a:rPr lang="en-GB" sz="2400" dirty="0">
                <a:solidFill>
                  <a:srgbClr val="660066"/>
                </a:solidFill>
              </a:rPr>
              <a:t>Sterling loan margins are broadly below 2018 ACS levels, while non-sterling loan margins are broadly above 2018 levels</a:t>
            </a:r>
            <a:endParaRPr lang="en-US" altLang="en-US" sz="2400" dirty="0">
              <a:solidFill>
                <a:srgbClr val="660066"/>
              </a:solidFill>
            </a:endParaRPr>
          </a:p>
        </p:txBody>
      </p:sp>
      <p:sp>
        <p:nvSpPr>
          <p:cNvPr id="28674" name="Rectangle 2"/>
          <p:cNvSpPr>
            <a:spLocks noChangeArrowheads="1"/>
          </p:cNvSpPr>
          <p:nvPr/>
        </p:nvSpPr>
        <p:spPr bwMode="auto">
          <a:xfrm>
            <a:off x="-14759" y="6147410"/>
            <a:ext cx="9144000" cy="707886"/>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a:t>Sterling loan margin calculated as net interest income received on sterling loans and minus that paid on deposits divided by sterling loans.</a:t>
            </a:r>
          </a:p>
          <a:p>
            <a:pPr marL="228600" indent="-228600">
              <a:buAutoNum type="alphaLcParenBoth"/>
            </a:pPr>
            <a:r>
              <a:rPr lang="en-GB" sz="1000" dirty="0" smtClean="0"/>
              <a:t>Non-sterling </a:t>
            </a:r>
            <a:r>
              <a:rPr lang="en-GB" sz="1000" dirty="0"/>
              <a:t>loan margin calculated as net interest income received on non-sterling loans and minus that paid on deposits divided by non-sterling loans.</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Sterling and non-sterling loan margins in the 2019 and 2018 ACS</a:t>
            </a:r>
            <a:r>
              <a:rPr lang="en-GB" sz="1800" baseline="30000" dirty="0" smtClean="0"/>
              <a:t>(a)(b)</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1667709"/>
            <a:ext cx="6480720" cy="3757844"/>
          </a:xfrm>
          <a:prstGeom prst="rect">
            <a:avLst/>
          </a:prstGeom>
        </p:spPr>
      </p:pic>
    </p:spTree>
    <p:extLst>
      <p:ext uri="{BB962C8B-B14F-4D97-AF65-F5344CB8AC3E}">
        <p14:creationId xmlns:p14="http://schemas.microsoft.com/office/powerpoint/2010/main" val="74773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5496" y="2795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A.1</a:t>
            </a:r>
            <a:r>
              <a:rPr lang="en-US" altLang="en-US" sz="2400" dirty="0" smtClean="0">
                <a:solidFill>
                  <a:srgbClr val="660066"/>
                </a:solidFill>
                <a:latin typeface="Arial" charset="0"/>
              </a:rPr>
              <a:t> </a:t>
            </a:r>
            <a:r>
              <a:rPr lang="en-GB" sz="2400" dirty="0">
                <a:solidFill>
                  <a:srgbClr val="660066"/>
                </a:solidFill>
              </a:rPr>
              <a:t>Even at the low point of the stress the </a:t>
            </a:r>
            <a:r>
              <a:rPr lang="en-GB" sz="2400" dirty="0" smtClean="0">
                <a:solidFill>
                  <a:srgbClr val="660066"/>
                </a:solidFill>
              </a:rPr>
              <a:t>aggregate CET1 </a:t>
            </a:r>
            <a:r>
              <a:rPr lang="en-GB" sz="2400" dirty="0">
                <a:solidFill>
                  <a:srgbClr val="660066"/>
                </a:solidFill>
              </a:rPr>
              <a:t>ratio is more than twice its pre-crisis level</a:t>
            </a:r>
            <a:endParaRPr lang="en-US" altLang="en-US" sz="2400" dirty="0">
              <a:solidFill>
                <a:srgbClr val="660066"/>
              </a:solidFill>
            </a:endParaRPr>
          </a:p>
        </p:txBody>
      </p:sp>
      <p:sp>
        <p:nvSpPr>
          <p:cNvPr id="28674" name="Rectangle 2"/>
          <p:cNvSpPr>
            <a:spLocks noChangeArrowheads="1"/>
          </p:cNvSpPr>
          <p:nvPr/>
        </p:nvSpPr>
        <p:spPr bwMode="auto">
          <a:xfrm>
            <a:off x="0" y="5661248"/>
            <a:ext cx="9144000" cy="1169551"/>
          </a:xfrm>
          <a:prstGeom prst="rect">
            <a:avLst/>
          </a:prstGeom>
          <a:noFill/>
          <a:ln w="9525">
            <a:noFill/>
            <a:miter lim="800000"/>
            <a:headEnd/>
            <a:tailEnd/>
          </a:ln>
          <a:effectLst/>
        </p:spPr>
        <p:txBody>
          <a:bodyPr anchor="ctr">
            <a:spAutoFit/>
          </a:bodyPr>
          <a:lstStyle/>
          <a:p>
            <a:r>
              <a:rPr lang="en-GB" sz="1000" dirty="0"/>
              <a:t>Sources: PRA regulatory returns, published accounts, participating banks’ Stress Testing Data Framework (STDF) data submissions, Bank analysis and calculations</a:t>
            </a:r>
            <a:r>
              <a:rPr lang="en-GB" sz="1000" dirty="0" smtClean="0"/>
              <a:t>.</a:t>
            </a:r>
          </a:p>
          <a:p>
            <a:endParaRPr lang="en-GB" sz="1000" dirty="0"/>
          </a:p>
          <a:p>
            <a:pPr marL="228600" indent="-228600">
              <a:buAutoNum type="alphaLcParenBoth"/>
            </a:pPr>
            <a:r>
              <a:rPr lang="en-GB" sz="1000" dirty="0" smtClean="0"/>
              <a:t>The </a:t>
            </a:r>
            <a:r>
              <a:rPr lang="en-GB" sz="1000" dirty="0"/>
              <a:t>CET1 capital ratio is defined as CET1 capital expressed as a percentage of risk-weighted assets (RWAs). Major UK banks are Barclays, The Co-operative Bank (</a:t>
            </a:r>
            <a:r>
              <a:rPr lang="en-GB" sz="1000" dirty="0" smtClean="0"/>
              <a:t>until 2013</a:t>
            </a:r>
            <a:r>
              <a:rPr lang="en-GB" sz="1000" dirty="0"/>
              <a:t>), HSBC, Lloyds Banking Group, Nationwide, The Royal Bank of Scotland, Santander UK and Standard Chartered (from 2014). From 2011, data are CET1 capital ratios as reported by banks. Prior to 2011, data are Bank estimates of banks’ CET1 ratios</a:t>
            </a:r>
            <a:r>
              <a:rPr lang="en-GB" sz="1000" dirty="0" smtClean="0"/>
              <a:t>.</a:t>
            </a:r>
          </a:p>
          <a:p>
            <a:pPr marL="228600" indent="-228600">
              <a:buAutoNum type="alphaLcParenBoth"/>
            </a:pPr>
            <a:r>
              <a:rPr lang="en-GB" sz="1000" dirty="0" smtClean="0"/>
              <a:t>Capital </a:t>
            </a:r>
            <a:r>
              <a:rPr lang="en-GB" sz="1000" dirty="0"/>
              <a:t>figures are year-end</a:t>
            </a:r>
            <a:r>
              <a:rPr lang="en-GB" sz="1000" dirty="0" smtClean="0"/>
              <a:t>.</a:t>
            </a:r>
          </a:p>
          <a:p>
            <a:pPr marL="228600" indent="-228600">
              <a:buAutoNum type="alphaLcParenBoth"/>
            </a:pPr>
            <a:r>
              <a:rPr lang="en-GB" sz="1000" dirty="0" smtClean="0"/>
              <a:t>The </a:t>
            </a:r>
            <a:r>
              <a:rPr lang="en-GB" sz="1000" dirty="0"/>
              <a:t>impact of the 2019 ACS does not include the conversion of AT1 instruments.</a:t>
            </a:r>
          </a:p>
        </p:txBody>
      </p:sp>
      <p:sp>
        <p:nvSpPr>
          <p:cNvPr id="3076" name="Rectangle 1"/>
          <p:cNvSpPr>
            <a:spLocks noChangeArrowheads="1"/>
          </p:cNvSpPr>
          <p:nvPr/>
        </p:nvSpPr>
        <p:spPr bwMode="auto">
          <a:xfrm>
            <a:off x="-36513"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Aggregate CET1 capital ratio of major UK banks since the </a:t>
            </a:r>
            <a:r>
              <a:rPr lang="en-GB" sz="1800" dirty="0" smtClean="0"/>
              <a:t>financial crisis</a:t>
            </a:r>
            <a:r>
              <a:rPr lang="en-GB" sz="1800" baseline="30000" dirty="0" smtClean="0"/>
              <a:t>(a</a:t>
            </a:r>
            <a:r>
              <a:rPr lang="en-GB" sz="1800" baseline="30000" dirty="0"/>
              <a:t>)(b)(c)</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408213"/>
            <a:ext cx="6624736" cy="3879996"/>
          </a:xfrm>
          <a:prstGeom prst="rect">
            <a:avLst/>
          </a:prstGeom>
        </p:spPr>
      </p:pic>
    </p:spTree>
    <p:extLst>
      <p:ext uri="{BB962C8B-B14F-4D97-AF65-F5344CB8AC3E}">
        <p14:creationId xmlns:p14="http://schemas.microsoft.com/office/powerpoint/2010/main" val="687698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A.13</a:t>
            </a:r>
            <a:r>
              <a:rPr lang="en-US" altLang="en-US" sz="2400" dirty="0" smtClean="0">
                <a:solidFill>
                  <a:srgbClr val="660066"/>
                </a:solidFill>
                <a:latin typeface="Arial" charset="0"/>
              </a:rPr>
              <a:t> </a:t>
            </a:r>
            <a:r>
              <a:rPr lang="en-GB" sz="2400" dirty="0">
                <a:solidFill>
                  <a:srgbClr val="660066"/>
                </a:solidFill>
              </a:rPr>
              <a:t>Buffers are set so that banks could absorb the impact of the stress and remain above their hurdle rate</a:t>
            </a:r>
            <a:endParaRPr lang="en-US" altLang="en-US" sz="2400" dirty="0">
              <a:solidFill>
                <a:srgbClr val="660066"/>
              </a:solidFill>
            </a:endParaRPr>
          </a:p>
        </p:txBody>
      </p:sp>
      <p:sp>
        <p:nvSpPr>
          <p:cNvPr id="28674" name="Rectangle 2"/>
          <p:cNvSpPr>
            <a:spLocks noChangeArrowheads="1"/>
          </p:cNvSpPr>
          <p:nvPr/>
        </p:nvSpPr>
        <p:spPr bwMode="auto">
          <a:xfrm>
            <a:off x="0" y="5996226"/>
            <a:ext cx="9144000" cy="861774"/>
          </a:xfrm>
          <a:prstGeom prst="rect">
            <a:avLst/>
          </a:prstGeom>
          <a:noFill/>
          <a:ln w="9525">
            <a:noFill/>
            <a:miter lim="800000"/>
            <a:headEnd/>
            <a:tailEnd/>
          </a:ln>
          <a:effectLst/>
        </p:spPr>
        <p:txBody>
          <a:bodyPr anchor="ctr">
            <a:spAutoFit/>
          </a:bodyPr>
          <a:lstStyle/>
          <a:p>
            <a:r>
              <a:rPr lang="en-GB" sz="1000" dirty="0"/>
              <a:t>Sources: Bank of England,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a:t>The hurdle rate includes banks’ minimum capital requirements plus a proportion of their systemic buffers. The effect of the IFRS 9 hurdle rate adjustment means that different banks will have different amounts of systemic buffers in the hurdle rates against which they will be judged this year. That reflects how IFRS 9 impacts individual banks differently and the constraint that hurdle rates are floored at a bank’s minimum capital requirements.</a:t>
            </a:r>
            <a:endParaRPr lang="en-GB" sz="1000" dirty="0" smtClean="0"/>
          </a:p>
        </p:txBody>
      </p:sp>
      <p:sp>
        <p:nvSpPr>
          <p:cNvPr id="3076" name="Rectangle 1"/>
          <p:cNvSpPr>
            <a:spLocks noChangeArrowheads="1"/>
          </p:cNvSpPr>
          <p:nvPr/>
        </p:nvSpPr>
        <p:spPr bwMode="auto">
          <a:xfrm>
            <a:off x="8759"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How the stress test interacts with the CET1 capital framework for an illustrative bank</a:t>
            </a:r>
            <a:r>
              <a:rPr lang="en-GB" sz="1800" baseline="30000" dirty="0" smtClean="0"/>
              <a:t>(a)</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628800"/>
            <a:ext cx="7037856" cy="3852374"/>
          </a:xfrm>
          <a:prstGeom prst="rect">
            <a:avLst/>
          </a:prstGeom>
        </p:spPr>
      </p:pic>
    </p:spTree>
    <p:extLst>
      <p:ext uri="{BB962C8B-B14F-4D97-AF65-F5344CB8AC3E}">
        <p14:creationId xmlns:p14="http://schemas.microsoft.com/office/powerpoint/2010/main" val="30061364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sz="7200" dirty="0" smtClean="0">
                <a:solidFill>
                  <a:srgbClr val="660066"/>
                </a:solidFill>
              </a:rPr>
              <a:t>Box 1: </a:t>
            </a:r>
            <a:r>
              <a:rPr lang="en-GB" sz="7200" dirty="0">
                <a:solidFill>
                  <a:srgbClr val="660066"/>
                </a:solidFill>
              </a:rPr>
              <a:t>The IFRS 9 accounting standard in the</a:t>
            </a:r>
            <a:br>
              <a:rPr lang="en-GB" sz="7200" dirty="0">
                <a:solidFill>
                  <a:srgbClr val="660066"/>
                </a:solidFill>
              </a:rPr>
            </a:br>
            <a:r>
              <a:rPr lang="en-GB" sz="7200" dirty="0">
                <a:solidFill>
                  <a:srgbClr val="660066"/>
                </a:solidFill>
              </a:rPr>
              <a:t>2019 stress test</a:t>
            </a:r>
          </a:p>
        </p:txBody>
      </p:sp>
    </p:spTree>
    <p:extLst>
      <p:ext uri="{BB962C8B-B14F-4D97-AF65-F5344CB8AC3E}">
        <p14:creationId xmlns:p14="http://schemas.microsoft.com/office/powerpoint/2010/main" val="954714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0398" y="-1029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1 </a:t>
            </a:r>
            <a:r>
              <a:rPr lang="en-GB" sz="2400" dirty="0">
                <a:solidFill>
                  <a:srgbClr val="660066"/>
                </a:solidFill>
              </a:rPr>
              <a:t>Aggregate CET1 capital and Tier 1 leverage </a:t>
            </a:r>
            <a:r>
              <a:rPr lang="en-GB" sz="2400" dirty="0" smtClean="0">
                <a:solidFill>
                  <a:srgbClr val="660066"/>
                </a:solidFill>
              </a:rPr>
              <a:t>minimum requirements </a:t>
            </a:r>
            <a:r>
              <a:rPr lang="en-GB" sz="2400" dirty="0">
                <a:solidFill>
                  <a:srgbClr val="660066"/>
                </a:solidFill>
              </a:rPr>
              <a:t>and hurdle </a:t>
            </a:r>
            <a:r>
              <a:rPr lang="en-GB" sz="2400" dirty="0" smtClean="0">
                <a:solidFill>
                  <a:srgbClr val="660066"/>
                </a:solidFill>
              </a:rPr>
              <a:t>rates</a:t>
            </a:r>
            <a:r>
              <a:rPr lang="en-GB" sz="2400" baseline="30000" dirty="0" smtClean="0">
                <a:solidFill>
                  <a:srgbClr val="660066"/>
                </a:solidFill>
              </a:rPr>
              <a:t>(a</a:t>
            </a:r>
            <a:r>
              <a:rPr lang="en-GB" sz="2400" baseline="30000" dirty="0">
                <a:solidFill>
                  <a:srgbClr val="660066"/>
                </a:solidFill>
              </a:rPr>
              <a:t>)(b</a:t>
            </a:r>
            <a:r>
              <a:rPr lang="en-GB" sz="2400" baseline="30000" dirty="0" smtClean="0">
                <a:solidFill>
                  <a:srgbClr val="660066"/>
                </a:solidFill>
              </a:rPr>
              <a:t>)</a:t>
            </a:r>
            <a:endParaRPr lang="en-US" altLang="en-US" sz="2400" baseline="30000" dirty="0">
              <a:solidFill>
                <a:srgbClr val="660066"/>
              </a:solidFill>
            </a:endParaRPr>
          </a:p>
        </p:txBody>
      </p:sp>
      <p:sp>
        <p:nvSpPr>
          <p:cNvPr id="7" name="Rectangle 2"/>
          <p:cNvSpPr>
            <a:spLocks noChangeArrowheads="1"/>
          </p:cNvSpPr>
          <p:nvPr/>
        </p:nvSpPr>
        <p:spPr bwMode="auto">
          <a:xfrm>
            <a:off x="0" y="6165304"/>
            <a:ext cx="9144000" cy="707886"/>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Adjusted </a:t>
            </a:r>
            <a:r>
              <a:rPr lang="en-GB" sz="1000" dirty="0"/>
              <a:t>hurdle rates are floored at banks’ minimum requirements.</a:t>
            </a:r>
          </a:p>
          <a:p>
            <a:pPr marL="228600" indent="-228600">
              <a:buAutoNum type="alphaLcParenBoth"/>
            </a:pPr>
            <a:r>
              <a:rPr lang="en-GB" sz="1000" dirty="0" smtClean="0"/>
              <a:t>Hurdle </a:t>
            </a:r>
            <a:r>
              <a:rPr lang="en-GB" sz="1000" dirty="0"/>
              <a:t>rates shown are those that correspond to CET1 capital and Tier 1 leverage ratio low points respectively.</a:t>
            </a:r>
            <a:endParaRPr lang="en-GB" sz="1000"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42" y="1844824"/>
            <a:ext cx="7821116" cy="1819529"/>
          </a:xfrm>
          <a:prstGeom prst="rect">
            <a:avLst/>
          </a:prstGeom>
        </p:spPr>
      </p:pic>
    </p:spTree>
    <p:extLst>
      <p:ext uri="{BB962C8B-B14F-4D97-AF65-F5344CB8AC3E}">
        <p14:creationId xmlns:p14="http://schemas.microsoft.com/office/powerpoint/2010/main" val="2538216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0398" y="-1029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2 </a:t>
            </a:r>
            <a:r>
              <a:rPr lang="en-GB" sz="2400" dirty="0">
                <a:solidFill>
                  <a:srgbClr val="660066"/>
                </a:solidFill>
              </a:rPr>
              <a:t>CET1 and Tier 1 leverage ratios at the low points </a:t>
            </a:r>
            <a:r>
              <a:rPr lang="en-GB" sz="2400" dirty="0" smtClean="0">
                <a:solidFill>
                  <a:srgbClr val="660066"/>
                </a:solidFill>
              </a:rPr>
              <a:t>and hurdle </a:t>
            </a:r>
            <a:r>
              <a:rPr lang="en-GB" sz="2400" dirty="0">
                <a:solidFill>
                  <a:srgbClr val="660066"/>
                </a:solidFill>
              </a:rPr>
              <a:t>rates </a:t>
            </a:r>
            <a:r>
              <a:rPr lang="en-GB" sz="2400" baseline="30000" dirty="0" smtClean="0">
                <a:solidFill>
                  <a:srgbClr val="660066"/>
                </a:solidFill>
              </a:rPr>
              <a:t>(a</a:t>
            </a:r>
            <a:r>
              <a:rPr lang="en-GB" sz="2400" baseline="30000" dirty="0">
                <a:solidFill>
                  <a:srgbClr val="660066"/>
                </a:solidFill>
              </a:rPr>
              <a:t>)(b</a:t>
            </a:r>
            <a:r>
              <a:rPr lang="en-GB" sz="2400" baseline="30000" dirty="0" smtClean="0">
                <a:solidFill>
                  <a:srgbClr val="660066"/>
                </a:solidFill>
              </a:rPr>
              <a:t>)(</a:t>
            </a:r>
            <a:r>
              <a:rPr lang="en-GB" sz="2400" baseline="30000" dirty="0">
                <a:solidFill>
                  <a:srgbClr val="660066"/>
                </a:solidFill>
              </a:rPr>
              <a:t>c)(d)(e)(f)</a:t>
            </a:r>
            <a:endParaRPr lang="en-US" altLang="en-US" sz="2400" baseline="30000" dirty="0">
              <a:solidFill>
                <a:srgbClr val="660066"/>
              </a:solidFill>
            </a:endParaRPr>
          </a:p>
        </p:txBody>
      </p:sp>
      <p:sp>
        <p:nvSpPr>
          <p:cNvPr id="7" name="Rectangle 2"/>
          <p:cNvSpPr>
            <a:spLocks noChangeArrowheads="1"/>
          </p:cNvSpPr>
          <p:nvPr/>
        </p:nvSpPr>
        <p:spPr bwMode="auto">
          <a:xfrm>
            <a:off x="0" y="4765119"/>
            <a:ext cx="9144000" cy="2092881"/>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p>
          <a:p>
            <a:endParaRPr lang="en-GB" sz="1000" dirty="0"/>
          </a:p>
          <a:p>
            <a:pPr marL="228600" indent="-228600">
              <a:buAutoNum type="alphaLcParenBoth"/>
            </a:pPr>
            <a:r>
              <a:rPr lang="en-GB" sz="1000" dirty="0" smtClean="0"/>
              <a:t>The </a:t>
            </a:r>
            <a:r>
              <a:rPr lang="en-GB" sz="1000" dirty="0"/>
              <a:t>CET1 capital ratio is defined as CET1 capital expressed as a percentage of risk‑weighted assets, </a:t>
            </a:r>
            <a:r>
              <a:rPr lang="en-GB" sz="1000" dirty="0" smtClean="0"/>
              <a:t>where these </a:t>
            </a:r>
            <a:r>
              <a:rPr lang="en-GB" sz="1000" dirty="0"/>
              <a:t>are in line with CRR and the UK implementation of CRD IV via the PRA Rulebook.</a:t>
            </a:r>
          </a:p>
          <a:p>
            <a:pPr marL="228600" indent="-228600">
              <a:buAutoNum type="alphaLcParenBoth"/>
            </a:pPr>
            <a:r>
              <a:rPr lang="en-GB" sz="1000" dirty="0" smtClean="0"/>
              <a:t>The </a:t>
            </a:r>
            <a:r>
              <a:rPr lang="en-GB" sz="1000" dirty="0"/>
              <a:t>Tier 1 leverage ratio is Tier 1 capital expressed as percentage of the leverage exposure measure </a:t>
            </a:r>
            <a:r>
              <a:rPr lang="en-GB" sz="1000" dirty="0" smtClean="0"/>
              <a:t>excluding central </a:t>
            </a:r>
            <a:r>
              <a:rPr lang="en-GB" sz="1000" dirty="0"/>
              <a:t>bank reserves, in line with the PRA’s Policy Statement 21/17.</a:t>
            </a:r>
          </a:p>
          <a:p>
            <a:pPr marL="228600" indent="-228600">
              <a:buAutoNum type="alphaLcParenBoth"/>
            </a:pPr>
            <a:r>
              <a:rPr lang="en-GB" sz="1000" dirty="0" smtClean="0"/>
              <a:t>CET1 </a:t>
            </a:r>
            <a:r>
              <a:rPr lang="en-GB" sz="1000" dirty="0"/>
              <a:t>low points are shown after the effect of AT1 conversion.</a:t>
            </a:r>
          </a:p>
          <a:p>
            <a:pPr marL="228600" indent="-228600">
              <a:buAutoNum type="alphaLcParenBoth"/>
            </a:pPr>
            <a:r>
              <a:rPr lang="en-GB" sz="1000" dirty="0" smtClean="0"/>
              <a:t>Minimum </a:t>
            </a:r>
            <a:r>
              <a:rPr lang="en-GB" sz="1000" dirty="0"/>
              <a:t>aggregate CET1 ratios are calculated by dividing aggregate CET1 capital by </a:t>
            </a:r>
            <a:r>
              <a:rPr lang="en-GB" sz="1000" dirty="0" smtClean="0"/>
              <a:t>aggregate risk‑weighted </a:t>
            </a:r>
            <a:r>
              <a:rPr lang="en-GB" sz="1000" dirty="0"/>
              <a:t>assets at the aggregate low point of the stress in 2020. Minimum aggregate Tier 1 </a:t>
            </a:r>
            <a:r>
              <a:rPr lang="en-GB" sz="1000" dirty="0" smtClean="0"/>
              <a:t>leverage ratios </a:t>
            </a:r>
            <a:r>
              <a:rPr lang="en-GB" sz="1000" dirty="0"/>
              <a:t>are calculated by dividing aggregate Tier 1 capital by the aggregate leverage exposure measure at </a:t>
            </a:r>
            <a:r>
              <a:rPr lang="en-GB" sz="1000" dirty="0" smtClean="0"/>
              <a:t>the aggregate </a:t>
            </a:r>
            <a:r>
              <a:rPr lang="en-GB" sz="1000" dirty="0"/>
              <a:t>low point of the stress in 2019.</a:t>
            </a:r>
          </a:p>
          <a:p>
            <a:pPr marL="228600" indent="-228600">
              <a:buAutoNum type="alphaLcParenBoth"/>
            </a:pPr>
            <a:r>
              <a:rPr lang="en-GB" sz="1000" dirty="0" smtClean="0"/>
              <a:t>The </a:t>
            </a:r>
            <a:r>
              <a:rPr lang="en-GB" sz="1000" dirty="0"/>
              <a:t>minimum CET1 ratios and leverage ratios shown in the table do not necessarily occur in the same </a:t>
            </a:r>
            <a:r>
              <a:rPr lang="en-GB" sz="1000" dirty="0" smtClean="0"/>
              <a:t>year of </a:t>
            </a:r>
            <a:r>
              <a:rPr lang="en-GB" sz="1000" dirty="0"/>
              <a:t>the stress scenario for all banks. For individual banks, low‑point years are based on their </a:t>
            </a:r>
            <a:r>
              <a:rPr lang="en-GB" sz="1000" dirty="0" smtClean="0"/>
              <a:t>post-strategic management </a:t>
            </a:r>
            <a:r>
              <a:rPr lang="en-GB" sz="1000" dirty="0"/>
              <a:t>action and CRD IV restrictions.</a:t>
            </a:r>
          </a:p>
          <a:p>
            <a:pPr marL="228600" indent="-228600">
              <a:buAutoNum type="alphaLcParenBoth"/>
            </a:pPr>
            <a:r>
              <a:rPr lang="en-GB" sz="1000" dirty="0" smtClean="0"/>
              <a:t>The </a:t>
            </a:r>
            <a:r>
              <a:rPr lang="en-GB" sz="1000" dirty="0"/>
              <a:t>aggregate hurdle rate is calculated as a weighted average of hurdle rates in the aggregate </a:t>
            </a:r>
            <a:r>
              <a:rPr lang="en-GB" sz="1000" dirty="0" smtClean="0"/>
              <a:t>low‑point year</a:t>
            </a:r>
            <a:r>
              <a:rPr lang="en-GB" sz="1000" dirty="0"/>
              <a:t>.</a:t>
            </a:r>
            <a:endParaRPr lang="en-GB" sz="1000" dirty="0" smtClean="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1797"/>
          <a:stretch/>
        </p:blipFill>
        <p:spPr>
          <a:xfrm>
            <a:off x="2915816" y="476672"/>
            <a:ext cx="3816424" cy="4248473"/>
          </a:xfrm>
          <a:prstGeom prst="rect">
            <a:avLst/>
          </a:prstGeom>
        </p:spPr>
      </p:pic>
    </p:spTree>
    <p:extLst>
      <p:ext uri="{BB962C8B-B14F-4D97-AF65-F5344CB8AC3E}">
        <p14:creationId xmlns:p14="http://schemas.microsoft.com/office/powerpoint/2010/main" val="7146235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sz="7200" dirty="0" smtClean="0">
                <a:solidFill>
                  <a:srgbClr val="660066"/>
                </a:solidFill>
              </a:rPr>
              <a:t>Box 2: </a:t>
            </a:r>
            <a:r>
              <a:rPr lang="en-GB" sz="7200" dirty="0">
                <a:solidFill>
                  <a:srgbClr val="660066"/>
                </a:solidFill>
              </a:rPr>
              <a:t>Banking sector resilience in 2019</a:t>
            </a:r>
          </a:p>
        </p:txBody>
      </p:sp>
    </p:spTree>
    <p:extLst>
      <p:ext uri="{BB962C8B-B14F-4D97-AF65-F5344CB8AC3E}">
        <p14:creationId xmlns:p14="http://schemas.microsoft.com/office/powerpoint/2010/main" val="3362418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50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a:t>
            </a:r>
            <a:r>
              <a:rPr lang="en-US" altLang="en-US" sz="2400" dirty="0" smtClean="0">
                <a:solidFill>
                  <a:srgbClr val="660066"/>
                </a:solidFill>
                <a:latin typeface="Arial" charset="0"/>
              </a:rPr>
              <a:t> </a:t>
            </a:r>
            <a:r>
              <a:rPr lang="en-GB" sz="2400" dirty="0">
                <a:solidFill>
                  <a:srgbClr val="660066"/>
                </a:solidFill>
              </a:rPr>
              <a:t>The UK banking system is well capitalised</a:t>
            </a:r>
            <a:endParaRPr lang="en-US" altLang="en-US" sz="2400" dirty="0">
              <a:solidFill>
                <a:srgbClr val="660066"/>
              </a:solidFill>
            </a:endParaRPr>
          </a:p>
        </p:txBody>
      </p:sp>
      <p:sp>
        <p:nvSpPr>
          <p:cNvPr id="28674" name="Rectangle 2"/>
          <p:cNvSpPr>
            <a:spLocks noChangeArrowheads="1"/>
          </p:cNvSpPr>
          <p:nvPr/>
        </p:nvSpPr>
        <p:spPr bwMode="auto">
          <a:xfrm>
            <a:off x="18256" y="6165304"/>
            <a:ext cx="9144000" cy="707886"/>
          </a:xfrm>
          <a:prstGeom prst="rect">
            <a:avLst/>
          </a:prstGeom>
          <a:noFill/>
          <a:ln w="9525">
            <a:noFill/>
            <a:miter lim="800000"/>
            <a:headEnd/>
            <a:tailEnd/>
          </a:ln>
          <a:effectLst/>
        </p:spPr>
        <p:txBody>
          <a:bodyPr anchor="ctr">
            <a:spAutoFit/>
          </a:bodyPr>
          <a:lstStyle/>
          <a:p>
            <a:r>
              <a:rPr lang="en-GB" sz="1000" dirty="0"/>
              <a:t>Sources: Published accounts and Bank calculations</a:t>
            </a:r>
            <a:r>
              <a:rPr lang="en-GB" sz="1000" dirty="0" smtClean="0"/>
              <a:t>.</a:t>
            </a:r>
          </a:p>
          <a:p>
            <a:endParaRPr lang="en-GB" sz="1000" dirty="0" smtClean="0"/>
          </a:p>
          <a:p>
            <a:pPr marL="228600" indent="-228600">
              <a:buAutoNum type="alphaLcParenBoth"/>
            </a:pPr>
            <a:r>
              <a:rPr lang="en-GB" sz="1000" dirty="0"/>
              <a:t>For the purposes of aggregation, HSBC and Standard Chartered financials are converted to sterling using constant FX rates</a:t>
            </a:r>
            <a:r>
              <a:rPr lang="en-GB" sz="1000" dirty="0" smtClean="0"/>
              <a:t>.</a:t>
            </a:r>
          </a:p>
          <a:p>
            <a:pPr marL="228600" indent="-228600">
              <a:buAutoNum type="alphaLcParenBoth"/>
            </a:pPr>
            <a:r>
              <a:rPr lang="en-GB" sz="1000" dirty="0" smtClean="0"/>
              <a:t>Major </a:t>
            </a:r>
            <a:r>
              <a:rPr lang="en-GB" sz="1000" dirty="0"/>
              <a:t>UK banks are Barclays, HSBC, Lloyds Banking Group, Nationwide, RBS, Santander UK and Standard Chartered.</a:t>
            </a:r>
            <a:endParaRPr lang="en-GB" sz="1000" dirty="0" smtClean="0"/>
          </a:p>
        </p:txBody>
      </p:sp>
      <p:sp>
        <p:nvSpPr>
          <p:cNvPr id="3076" name="Rectangle 1"/>
          <p:cNvSpPr>
            <a:spLocks noChangeArrowheads="1"/>
          </p:cNvSpPr>
          <p:nvPr/>
        </p:nvSpPr>
        <p:spPr bwMode="auto">
          <a:xfrm>
            <a:off x="0" y="4766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the major UK banks’ aggregate CET1 ratio</a:t>
            </a:r>
            <a:r>
              <a:rPr lang="en-GB" sz="1800" baseline="30000" dirty="0" smtClean="0"/>
              <a:t>(a)(b)</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484784"/>
            <a:ext cx="6304096" cy="3849523"/>
          </a:xfrm>
          <a:prstGeom prst="rect">
            <a:avLst/>
          </a:prstGeom>
        </p:spPr>
      </p:pic>
    </p:spTree>
    <p:extLst>
      <p:ext uri="{BB962C8B-B14F-4D97-AF65-F5344CB8AC3E}">
        <p14:creationId xmlns:p14="http://schemas.microsoft.com/office/powerpoint/2010/main" val="2278504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50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a:t>
            </a:r>
            <a:r>
              <a:rPr lang="en-US" altLang="en-US" sz="2400" dirty="0" smtClean="0">
                <a:solidFill>
                  <a:srgbClr val="660066"/>
                </a:solidFill>
                <a:latin typeface="Arial" charset="0"/>
              </a:rPr>
              <a:t> </a:t>
            </a:r>
            <a:r>
              <a:rPr lang="en-GB" sz="2400" dirty="0">
                <a:solidFill>
                  <a:srgbClr val="660066"/>
                </a:solidFill>
              </a:rPr>
              <a:t>UK banks’ profitability has declined</a:t>
            </a:r>
            <a:endParaRPr lang="en-US" altLang="en-US" sz="2400" dirty="0">
              <a:solidFill>
                <a:srgbClr val="660066"/>
              </a:solidFill>
            </a:endParaRPr>
          </a:p>
        </p:txBody>
      </p:sp>
      <p:sp>
        <p:nvSpPr>
          <p:cNvPr id="28674" name="Rectangle 2"/>
          <p:cNvSpPr>
            <a:spLocks noChangeArrowheads="1"/>
          </p:cNvSpPr>
          <p:nvPr/>
        </p:nvSpPr>
        <p:spPr bwMode="auto">
          <a:xfrm>
            <a:off x="0" y="5949280"/>
            <a:ext cx="9144000" cy="861774"/>
          </a:xfrm>
          <a:prstGeom prst="rect">
            <a:avLst/>
          </a:prstGeom>
          <a:noFill/>
          <a:ln w="9525">
            <a:noFill/>
            <a:miter lim="800000"/>
            <a:headEnd/>
            <a:tailEnd/>
          </a:ln>
          <a:effectLst/>
        </p:spPr>
        <p:txBody>
          <a:bodyPr anchor="ctr">
            <a:spAutoFit/>
          </a:bodyPr>
          <a:lstStyle/>
          <a:p>
            <a:r>
              <a:rPr lang="en-GB" sz="1000" dirty="0"/>
              <a:t>Sources: Published accounts and Bank calculations</a:t>
            </a:r>
            <a:r>
              <a:rPr lang="en-GB" sz="1000" dirty="0" smtClean="0"/>
              <a:t>.</a:t>
            </a:r>
          </a:p>
          <a:p>
            <a:endParaRPr lang="en-GB" sz="1000" dirty="0" smtClean="0"/>
          </a:p>
          <a:p>
            <a:pPr marL="228600" indent="-228600">
              <a:buAutoNum type="alphaLcParenBoth"/>
            </a:pPr>
            <a:r>
              <a:rPr lang="en-GB" sz="1000" dirty="0" smtClean="0"/>
              <a:t>For </a:t>
            </a:r>
            <a:r>
              <a:rPr lang="en-GB" sz="1000" dirty="0"/>
              <a:t>the purposes of aggregation, HSBC and Standard Chartered financials are converted to sterling using constant FX rates.</a:t>
            </a:r>
          </a:p>
          <a:p>
            <a:pPr marL="228600" indent="-228600">
              <a:buAutoNum type="alphaLcParenBoth"/>
            </a:pPr>
            <a:r>
              <a:rPr lang="en-GB" sz="1000" dirty="0" smtClean="0"/>
              <a:t>UK </a:t>
            </a:r>
            <a:r>
              <a:rPr lang="en-GB" sz="1000" dirty="0"/>
              <a:t>banks are Barclays, HSBC, Lloyds Banking Group, RBS, Santander UK and Standard Chartered.</a:t>
            </a:r>
          </a:p>
          <a:p>
            <a:pPr marL="228600" indent="-228600">
              <a:buAutoNum type="alphaLcParenBoth"/>
            </a:pPr>
            <a:r>
              <a:rPr lang="en-GB" sz="1000" dirty="0" smtClean="0"/>
              <a:t>Annualised </a:t>
            </a:r>
            <a:r>
              <a:rPr lang="en-GB" sz="1000" dirty="0"/>
              <a:t>year to date </a:t>
            </a:r>
            <a:r>
              <a:rPr lang="en-GB" sz="1000" dirty="0" err="1"/>
              <a:t>RoE</a:t>
            </a:r>
            <a:r>
              <a:rPr lang="en-GB" sz="1000" dirty="0"/>
              <a:t> is not directly comparable to full-year </a:t>
            </a:r>
            <a:r>
              <a:rPr lang="en-GB" sz="1000" dirty="0" err="1"/>
              <a:t>RoE</a:t>
            </a:r>
            <a:r>
              <a:rPr lang="en-GB" sz="1000" dirty="0"/>
              <a:t>.</a:t>
            </a:r>
            <a:endParaRPr lang="en-GB" sz="1000" dirty="0" smtClean="0"/>
          </a:p>
        </p:txBody>
      </p:sp>
      <p:sp>
        <p:nvSpPr>
          <p:cNvPr id="3076" name="Rectangle 1"/>
          <p:cNvSpPr>
            <a:spLocks noChangeArrowheads="1"/>
          </p:cNvSpPr>
          <p:nvPr/>
        </p:nvSpPr>
        <p:spPr bwMode="auto">
          <a:xfrm>
            <a:off x="0" y="4766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Decomposition of changes in underlying </a:t>
            </a:r>
            <a:r>
              <a:rPr lang="en-GB" sz="1800" dirty="0" err="1"/>
              <a:t>RoE</a:t>
            </a:r>
            <a:r>
              <a:rPr lang="en-GB" sz="1800" baseline="30000" dirty="0" smtClean="0"/>
              <a:t>(a)(b)(c)</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1307669"/>
            <a:ext cx="5976664" cy="4357057"/>
          </a:xfrm>
          <a:prstGeom prst="rect">
            <a:avLst/>
          </a:prstGeom>
        </p:spPr>
      </p:pic>
    </p:spTree>
    <p:extLst>
      <p:ext uri="{BB962C8B-B14F-4D97-AF65-F5344CB8AC3E}">
        <p14:creationId xmlns:p14="http://schemas.microsoft.com/office/powerpoint/2010/main" val="3911910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C</a:t>
            </a:r>
            <a:r>
              <a:rPr lang="en-US" altLang="en-US" sz="2400" dirty="0" smtClean="0">
                <a:solidFill>
                  <a:srgbClr val="660066"/>
                </a:solidFill>
                <a:latin typeface="Arial" charset="0"/>
              </a:rPr>
              <a:t> </a:t>
            </a:r>
            <a:r>
              <a:rPr lang="en-GB" sz="2400" dirty="0">
                <a:solidFill>
                  <a:srgbClr val="660066"/>
                </a:solidFill>
              </a:rPr>
              <a:t>There is a strong positive correlation between banks’ price to book ratio and expected return on equity</a:t>
            </a:r>
            <a:endParaRPr lang="en-US" altLang="en-US" sz="2400" dirty="0">
              <a:solidFill>
                <a:srgbClr val="660066"/>
              </a:solidFill>
            </a:endParaRPr>
          </a:p>
        </p:txBody>
      </p:sp>
      <p:sp>
        <p:nvSpPr>
          <p:cNvPr id="28674" name="Rectangle 2"/>
          <p:cNvSpPr>
            <a:spLocks noChangeArrowheads="1"/>
          </p:cNvSpPr>
          <p:nvPr/>
        </p:nvSpPr>
        <p:spPr bwMode="auto">
          <a:xfrm>
            <a:off x="0" y="6165304"/>
            <a:ext cx="9144000" cy="707886"/>
          </a:xfrm>
          <a:prstGeom prst="rect">
            <a:avLst/>
          </a:prstGeom>
          <a:noFill/>
          <a:ln w="9525">
            <a:noFill/>
            <a:miter lim="800000"/>
            <a:headEnd/>
            <a:tailEnd/>
          </a:ln>
          <a:effectLst/>
        </p:spPr>
        <p:txBody>
          <a:bodyPr anchor="ctr">
            <a:spAutoFit/>
          </a:bodyPr>
          <a:lstStyle/>
          <a:p>
            <a:r>
              <a:rPr lang="en-GB" sz="1000" dirty="0"/>
              <a:t>Sources: Bloomberg Finance L.P., </a:t>
            </a:r>
            <a:r>
              <a:rPr lang="en-GB" sz="1000" dirty="0" err="1"/>
              <a:t>Eikon</a:t>
            </a:r>
            <a:r>
              <a:rPr lang="en-GB" sz="1000" dirty="0"/>
              <a:t> from </a:t>
            </a:r>
            <a:r>
              <a:rPr lang="en-GB" sz="1000" dirty="0" err="1"/>
              <a:t>Refinitiv</a:t>
            </a:r>
            <a:r>
              <a:rPr lang="en-GB" sz="1000" dirty="0"/>
              <a:t> and Bank calculations</a:t>
            </a:r>
            <a:r>
              <a:rPr lang="en-GB" sz="1000" dirty="0" smtClean="0"/>
              <a:t>.</a:t>
            </a:r>
          </a:p>
          <a:p>
            <a:endParaRPr lang="en-GB" sz="1000" dirty="0" smtClean="0"/>
          </a:p>
          <a:p>
            <a:pPr marL="228600" indent="-228600">
              <a:buAutoNum type="alphaLcParenBoth"/>
            </a:pPr>
            <a:r>
              <a:rPr lang="en-GB" sz="1000" dirty="0" smtClean="0"/>
              <a:t>The </a:t>
            </a:r>
            <a:r>
              <a:rPr lang="en-GB" sz="1000" dirty="0"/>
              <a:t>price to book ratio relates the share price with the book, or accounting, value of shareholders’ equity per share.</a:t>
            </a:r>
          </a:p>
          <a:p>
            <a:pPr marL="228600" indent="-228600">
              <a:buAutoNum type="alphaLcParenBoth"/>
            </a:pPr>
            <a:r>
              <a:rPr lang="en-GB" sz="1000" dirty="0" smtClean="0"/>
              <a:t>UK </a:t>
            </a:r>
            <a:r>
              <a:rPr lang="en-GB" sz="1000" dirty="0"/>
              <a:t>banks are Barclays, HSBC, Lloyds Banking Group, RBS and Standard Chartered.</a:t>
            </a:r>
            <a:endParaRPr lang="en-GB" sz="1000" dirty="0" smtClean="0"/>
          </a:p>
        </p:txBody>
      </p:sp>
      <p:sp>
        <p:nvSpPr>
          <p:cNvPr id="3076" name="Rectangle 1"/>
          <p:cNvSpPr>
            <a:spLocks noChangeArrowheads="1"/>
          </p:cNvSpPr>
          <p:nvPr/>
        </p:nvSpPr>
        <p:spPr bwMode="auto">
          <a:xfrm>
            <a:off x="0" y="836712"/>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Price to book ratios for major global banks compared with expected one year ahead returns on equity</a:t>
            </a:r>
            <a:r>
              <a:rPr lang="en-GB" sz="1800" baseline="30000" dirty="0" smtClean="0"/>
              <a:t>(a)(b)</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3912" y="1667709"/>
            <a:ext cx="6192688" cy="4088115"/>
          </a:xfrm>
          <a:prstGeom prst="rect">
            <a:avLst/>
          </a:prstGeom>
        </p:spPr>
      </p:pic>
    </p:spTree>
    <p:extLst>
      <p:ext uri="{BB962C8B-B14F-4D97-AF65-F5344CB8AC3E}">
        <p14:creationId xmlns:p14="http://schemas.microsoft.com/office/powerpoint/2010/main" val="38838829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8256" y="150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D</a:t>
            </a:r>
            <a:r>
              <a:rPr lang="en-US" altLang="en-US" sz="2400" dirty="0" smtClean="0">
                <a:solidFill>
                  <a:srgbClr val="660066"/>
                </a:solidFill>
                <a:latin typeface="Arial" charset="0"/>
              </a:rPr>
              <a:t> </a:t>
            </a:r>
            <a:r>
              <a:rPr lang="en-GB" sz="2400" dirty="0">
                <a:solidFill>
                  <a:srgbClr val="660066"/>
                </a:solidFill>
              </a:rPr>
              <a:t>Banks have significant liquid asset buffers</a:t>
            </a:r>
            <a:endParaRPr lang="en-US" altLang="en-US" sz="2400" dirty="0">
              <a:solidFill>
                <a:srgbClr val="660066"/>
              </a:solidFill>
            </a:endParaRPr>
          </a:p>
        </p:txBody>
      </p:sp>
      <p:sp>
        <p:nvSpPr>
          <p:cNvPr id="28674" name="Rectangle 2"/>
          <p:cNvSpPr>
            <a:spLocks noChangeArrowheads="1"/>
          </p:cNvSpPr>
          <p:nvPr/>
        </p:nvSpPr>
        <p:spPr bwMode="auto">
          <a:xfrm>
            <a:off x="0" y="6309320"/>
            <a:ext cx="9144000" cy="553998"/>
          </a:xfrm>
          <a:prstGeom prst="rect">
            <a:avLst/>
          </a:prstGeom>
          <a:noFill/>
          <a:ln w="9525">
            <a:noFill/>
            <a:miter lim="800000"/>
            <a:headEnd/>
            <a:tailEnd/>
          </a:ln>
          <a:effectLst/>
        </p:spPr>
        <p:txBody>
          <a:bodyPr anchor="ctr">
            <a:spAutoFit/>
          </a:bodyPr>
          <a:lstStyle/>
          <a:p>
            <a:r>
              <a:rPr lang="en-GB" sz="1000" dirty="0"/>
              <a:t>Sources: PRA regulatory returns and Bank calculations</a:t>
            </a:r>
            <a:r>
              <a:rPr lang="en-GB" sz="1000" dirty="0" smtClean="0"/>
              <a:t>.</a:t>
            </a:r>
          </a:p>
          <a:p>
            <a:endParaRPr lang="en-GB" sz="1000" dirty="0" smtClean="0"/>
          </a:p>
          <a:p>
            <a:pPr marL="228600" indent="-228600">
              <a:buAutoNum type="alphaLcParenBoth"/>
            </a:pPr>
            <a:r>
              <a:rPr lang="en-GB" sz="1000" dirty="0" smtClean="0"/>
              <a:t>Major </a:t>
            </a:r>
            <a:r>
              <a:rPr lang="en-GB" sz="1000" dirty="0"/>
              <a:t>UK banks are Barclays, HSBC, Lloyds Banking Group, Nationwide, RBS, Santander UK and Standard Chartered</a:t>
            </a:r>
            <a:r>
              <a:rPr lang="en-GB" sz="1000" dirty="0" smtClean="0"/>
              <a:t>.</a:t>
            </a:r>
          </a:p>
        </p:txBody>
      </p:sp>
      <p:sp>
        <p:nvSpPr>
          <p:cNvPr id="3076" name="Rectangle 1"/>
          <p:cNvSpPr>
            <a:spLocks noChangeArrowheads="1"/>
          </p:cNvSpPr>
          <p:nvPr/>
        </p:nvSpPr>
        <p:spPr bwMode="auto">
          <a:xfrm>
            <a:off x="0" y="48029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Major UK banks’ aggregate level of LCR standard</a:t>
            </a:r>
            <a:r>
              <a:rPr lang="en-GB" sz="1800" baseline="30000" dirty="0" smtClean="0"/>
              <a:t>(a)</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1678" y="1412776"/>
            <a:ext cx="6746706" cy="4120181"/>
          </a:xfrm>
          <a:prstGeom prst="rect">
            <a:avLst/>
          </a:prstGeom>
        </p:spPr>
      </p:pic>
    </p:spTree>
    <p:extLst>
      <p:ext uri="{BB962C8B-B14F-4D97-AF65-F5344CB8AC3E}">
        <p14:creationId xmlns:p14="http://schemas.microsoft.com/office/powerpoint/2010/main" val="32966080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18099"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A.B. </a:t>
            </a:r>
            <a:r>
              <a:rPr lang="en-GB" sz="2400" dirty="0">
                <a:solidFill>
                  <a:srgbClr val="660066"/>
                </a:solidFill>
              </a:rPr>
              <a:t>Contributions to the shortfall in the aggregate CET1 capital ratio and Tier 1 leverage ratio at the low point of the stress relative to the baseline </a:t>
            </a:r>
            <a:r>
              <a:rPr lang="en-GB" sz="2400" dirty="0" smtClean="0">
                <a:solidFill>
                  <a:srgbClr val="660066"/>
                </a:solidFill>
              </a:rPr>
              <a:t>projection</a:t>
            </a:r>
            <a:r>
              <a:rPr lang="en-GB" sz="2400" baseline="30000" dirty="0" smtClean="0">
                <a:solidFill>
                  <a:srgbClr val="660066"/>
                </a:solidFill>
              </a:rPr>
              <a:t>(a)</a:t>
            </a:r>
            <a:endParaRPr lang="en-US" altLang="en-US" sz="2400" baseline="30000" dirty="0">
              <a:solidFill>
                <a:srgbClr val="660066"/>
              </a:solidFill>
            </a:endParaRPr>
          </a:p>
        </p:txBody>
      </p:sp>
      <p:pic>
        <p:nvPicPr>
          <p:cNvPr id="3" name="Picture 2"/>
          <p:cNvPicPr>
            <a:picLocks noChangeAspect="1"/>
          </p:cNvPicPr>
          <p:nvPr/>
        </p:nvPicPr>
        <p:blipFill>
          <a:blip r:embed="rId3"/>
          <a:stretch>
            <a:fillRect/>
          </a:stretch>
        </p:blipFill>
        <p:spPr>
          <a:xfrm>
            <a:off x="2575809" y="1200329"/>
            <a:ext cx="4028579" cy="5615596"/>
          </a:xfrm>
          <a:prstGeom prst="rect">
            <a:avLst/>
          </a:prstGeom>
        </p:spPr>
      </p:pic>
    </p:spTree>
    <p:extLst>
      <p:ext uri="{BB962C8B-B14F-4D97-AF65-F5344CB8AC3E}">
        <p14:creationId xmlns:p14="http://schemas.microsoft.com/office/powerpoint/2010/main" val="3487261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5496" y="2795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A.2</a:t>
            </a:r>
            <a:r>
              <a:rPr lang="en-US" altLang="en-US" sz="2400" dirty="0" smtClean="0">
                <a:solidFill>
                  <a:srgbClr val="660066"/>
                </a:solidFill>
                <a:latin typeface="Arial" charset="0"/>
              </a:rPr>
              <a:t> </a:t>
            </a:r>
            <a:r>
              <a:rPr lang="en-GB" sz="2400" dirty="0">
                <a:solidFill>
                  <a:srgbClr val="660066"/>
                </a:solidFill>
              </a:rPr>
              <a:t>Participating banks are judged against a severe hypothetical stress scenario</a:t>
            </a:r>
            <a:endParaRPr lang="en-US" altLang="en-US" sz="2400" dirty="0">
              <a:solidFill>
                <a:srgbClr val="660066"/>
              </a:solidFill>
            </a:endParaRPr>
          </a:p>
        </p:txBody>
      </p:sp>
      <p:sp>
        <p:nvSpPr>
          <p:cNvPr id="28674" name="Rectangle 2"/>
          <p:cNvSpPr>
            <a:spLocks noChangeArrowheads="1"/>
          </p:cNvSpPr>
          <p:nvPr/>
        </p:nvSpPr>
        <p:spPr bwMode="auto">
          <a:xfrm>
            <a:off x="3209" y="5805264"/>
            <a:ext cx="9144000" cy="1015663"/>
          </a:xfrm>
          <a:prstGeom prst="rect">
            <a:avLst/>
          </a:prstGeom>
          <a:noFill/>
          <a:ln w="9525">
            <a:noFill/>
            <a:miter lim="800000"/>
            <a:headEnd/>
            <a:tailEnd/>
          </a:ln>
          <a:effectLst/>
        </p:spPr>
        <p:txBody>
          <a:bodyPr anchor="ctr">
            <a:spAutoFit/>
          </a:bodyPr>
          <a:lstStyle/>
          <a:p>
            <a:r>
              <a:rPr lang="en-GB" sz="1000" dirty="0"/>
              <a:t>Sources: Halifax/</a:t>
            </a:r>
            <a:r>
              <a:rPr lang="en-GB" sz="1000" dirty="0" err="1"/>
              <a:t>Markit</a:t>
            </a:r>
            <a:r>
              <a:rPr lang="en-GB" sz="1000" dirty="0"/>
              <a:t>, IMF World Economic Outlook, </a:t>
            </a:r>
            <a:r>
              <a:rPr lang="en-GB" sz="1000" dirty="0" err="1"/>
              <a:t>Eikon</a:t>
            </a:r>
            <a:r>
              <a:rPr lang="en-GB" sz="1000" dirty="0"/>
              <a:t> from </a:t>
            </a:r>
            <a:r>
              <a:rPr lang="en-GB" sz="1000" dirty="0" err="1"/>
              <a:t>Refinitiv</a:t>
            </a:r>
            <a:r>
              <a:rPr lang="en-GB" sz="1000" dirty="0"/>
              <a:t>, MSCI Investment Property Databank, Nationwide, ONS and Bank calculations</a:t>
            </a:r>
            <a:r>
              <a:rPr lang="en-GB" sz="1000" dirty="0" smtClean="0"/>
              <a:t>.</a:t>
            </a:r>
          </a:p>
          <a:p>
            <a:endParaRPr lang="en-GB" sz="1000" dirty="0"/>
          </a:p>
          <a:p>
            <a:pPr marL="228600" indent="-228600">
              <a:buAutoNum type="alphaLcParenBoth"/>
            </a:pPr>
            <a:r>
              <a:rPr lang="en-GB" sz="1000" dirty="0" smtClean="0"/>
              <a:t>Figures </a:t>
            </a:r>
            <a:r>
              <a:rPr lang="en-GB" sz="1000" dirty="0"/>
              <a:t>for world GDP are the trough four-quarter growth rate</a:t>
            </a:r>
            <a:r>
              <a:rPr lang="en-GB" sz="1000" dirty="0" smtClean="0"/>
              <a:t>.</a:t>
            </a:r>
          </a:p>
          <a:p>
            <a:pPr marL="228600" indent="-228600">
              <a:buAutoNum type="alphaLcParenBoth"/>
            </a:pPr>
            <a:r>
              <a:rPr lang="en-GB" sz="1000" dirty="0" smtClean="0"/>
              <a:t>The </a:t>
            </a:r>
            <a:r>
              <a:rPr lang="en-GB" sz="1000" dirty="0"/>
              <a:t>unemployment bars show the peak level of the Labour Force Survey UK unemployment rate</a:t>
            </a:r>
            <a:r>
              <a:rPr lang="en-GB" sz="1000" dirty="0" smtClean="0"/>
              <a:t>.</a:t>
            </a:r>
          </a:p>
          <a:p>
            <a:pPr marL="228600" indent="-228600">
              <a:buAutoNum type="alphaLcParenBoth"/>
            </a:pPr>
            <a:r>
              <a:rPr lang="en-GB" sz="1000" dirty="0" smtClean="0"/>
              <a:t>The </a:t>
            </a:r>
            <a:r>
              <a:rPr lang="en-GB" sz="1000" dirty="0"/>
              <a:t>Bank Rate bars show the peak level reached</a:t>
            </a:r>
            <a:r>
              <a:rPr lang="en-GB" sz="1000" dirty="0" smtClean="0"/>
              <a:t>.</a:t>
            </a:r>
          </a:p>
          <a:p>
            <a:pPr marL="228600" indent="-228600">
              <a:buAutoNum type="alphaLcParenBoth"/>
            </a:pPr>
            <a:r>
              <a:rPr lang="en-GB" sz="1000" dirty="0" smtClean="0"/>
              <a:t>Financial </a:t>
            </a:r>
            <a:r>
              <a:rPr lang="en-GB" sz="1000" dirty="0"/>
              <a:t>crisis data are a combination of the quarterly Halifax/</a:t>
            </a:r>
            <a:r>
              <a:rPr lang="en-GB" sz="1000" dirty="0" err="1"/>
              <a:t>Markit</a:t>
            </a:r>
            <a:r>
              <a:rPr lang="en-GB" sz="1000" dirty="0"/>
              <a:t> and Nationwide house price indices.</a:t>
            </a:r>
          </a:p>
        </p:txBody>
      </p:sp>
      <p:sp>
        <p:nvSpPr>
          <p:cNvPr id="3076" name="Rectangle 1"/>
          <p:cNvSpPr>
            <a:spLocks noChangeArrowheads="1"/>
          </p:cNvSpPr>
          <p:nvPr/>
        </p:nvSpPr>
        <p:spPr bwMode="auto">
          <a:xfrm>
            <a:off x="35496" y="87497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Peak-to-trough falls in key variables: global financial crisis, 2018 ACS </a:t>
            </a:r>
            <a:r>
              <a:rPr lang="en-GB" sz="1800" dirty="0" smtClean="0"/>
              <a:t>and 2019 ACS</a:t>
            </a:r>
            <a:r>
              <a:rPr lang="en-GB" sz="1800" baseline="30000" dirty="0" smtClean="0"/>
              <a:t>(a</a:t>
            </a:r>
            <a:r>
              <a:rPr lang="en-GB" sz="1800" baseline="30000" dirty="0"/>
              <a:t>)(b)(c)</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1412776"/>
            <a:ext cx="5328592" cy="4224020"/>
          </a:xfrm>
          <a:prstGeom prst="rect">
            <a:avLst/>
          </a:prstGeom>
        </p:spPr>
      </p:pic>
    </p:spTree>
    <p:extLst>
      <p:ext uri="{BB962C8B-B14F-4D97-AF65-F5344CB8AC3E}">
        <p14:creationId xmlns:p14="http://schemas.microsoft.com/office/powerpoint/2010/main" val="5326623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0" y="2348880"/>
            <a:ext cx="9144000" cy="4401205"/>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The </a:t>
            </a:r>
            <a:r>
              <a:rPr lang="en-GB" sz="1000" dirty="0"/>
              <a:t>CET1 ratio aggregate low point is in year 2. The Tier 1 leverage ratio aggregate low point is in year 1.</a:t>
            </a:r>
          </a:p>
          <a:p>
            <a:pPr marL="228600" indent="-228600">
              <a:buAutoNum type="alphaLcParenBoth"/>
            </a:pPr>
            <a:r>
              <a:rPr lang="en-GB" sz="1000" dirty="0" smtClean="0"/>
              <a:t>The </a:t>
            </a:r>
            <a:r>
              <a:rPr lang="en-GB" sz="1000" dirty="0"/>
              <a:t>CET1 ratio is defined as CET1 capital expressed as a percentage of risk-weighted assets (RWAs), where both terms are defined in line with CRR and the UK implementation of CRD IV via the PRA Rulebook.</a:t>
            </a:r>
          </a:p>
          <a:p>
            <a:pPr marL="228600" indent="-228600">
              <a:buAutoNum type="alphaLcParenBoth"/>
            </a:pPr>
            <a:r>
              <a:rPr lang="en-GB" sz="1000" dirty="0" smtClean="0"/>
              <a:t>The </a:t>
            </a:r>
            <a:r>
              <a:rPr lang="en-GB" sz="1000" dirty="0"/>
              <a:t>Tier 1 leverage ratio is Tier 1 capital expressed as a percentage of the leverage exposure measure excluding central bank reserves in line with the PRA’s Policy Statement 21/17.</a:t>
            </a:r>
          </a:p>
          <a:p>
            <a:pPr marL="228600" indent="-228600">
              <a:buAutoNum type="alphaLcParenBoth"/>
            </a:pPr>
            <a:r>
              <a:rPr lang="en-GB" sz="1000" dirty="0" smtClean="0"/>
              <a:t>The </a:t>
            </a:r>
            <a:r>
              <a:rPr lang="en-GB" sz="1000" dirty="0"/>
              <a:t>baseline low point refers to the equivalent baseline position at the stressed low point.</a:t>
            </a:r>
          </a:p>
          <a:p>
            <a:pPr marL="228600" indent="-228600">
              <a:buAutoNum type="alphaLcParenBoth"/>
            </a:pPr>
            <a:r>
              <a:rPr lang="en-GB" sz="1000" dirty="0" smtClean="0"/>
              <a:t>The </a:t>
            </a:r>
            <a:r>
              <a:rPr lang="en-GB" sz="1000" dirty="0"/>
              <a:t>Bank anticipates major UK banks will maintain broadly stable capital ratios over the coming years. Banks’ corporate plans reflect this view but include, in aggregate, lower risk weights associated with planned changes to their risk weight models. These planned models changes are not factored into banks’ baseline and stress projections, in line with the Bank’s stress-test methodology. Also, the Bank’s stress-testing methodology does not permit banks to reduce their baseline dividends to meet a target CET1 capital ratio unless this is their explicitly stated policy. Therefore, some banks planning RWA model changes see their capital ratios fall in their baseline projections because these model changes are excluded and there is no offsetting cut in dividends. For ease of comparison, Bank staff have adjusted the baseline projected CET1 and Tier 1 leverage ratios at the respective capital low points upwards by 0.5 and 0.1 percentage points respectively to take account of this fall in baseline capital positions driven by the Bank’s stress-testing methodology. The effect of this adjustment has been reflected in the residual ‘other’ item.</a:t>
            </a:r>
          </a:p>
          <a:p>
            <a:pPr marL="228600" indent="-228600">
              <a:buAutoNum type="alphaLcParenBoth"/>
            </a:pPr>
            <a:r>
              <a:rPr lang="en-GB" sz="1000" dirty="0" smtClean="0"/>
              <a:t>Traded </a:t>
            </a:r>
            <a:r>
              <a:rPr lang="en-GB" sz="1000" dirty="0"/>
              <a:t>risk losses comprise: market risk losses, counterparty credit risk losses, losses arising from changes in banks’ fair value adjustments, prudential valuation adjustments (PVA) and losses on fair value positions not held for trading. This also includes investment banking revenues net of costs.</a:t>
            </a:r>
          </a:p>
          <a:p>
            <a:pPr marL="228600" indent="-228600">
              <a:buAutoNum type="alphaLcParenBoth"/>
            </a:pPr>
            <a:r>
              <a:rPr lang="en-GB" sz="1000" dirty="0" smtClean="0"/>
              <a:t>Changes </a:t>
            </a:r>
            <a:r>
              <a:rPr lang="en-GB" sz="1000" dirty="0"/>
              <a:t>in RWAs impact the CET1 ratio, whereas changes in the leverage exposure measure impact </a:t>
            </a:r>
            <a:r>
              <a:rPr lang="en-GB" sz="1000" dirty="0" smtClean="0"/>
              <a:t>the Tier </a:t>
            </a:r>
            <a:r>
              <a:rPr lang="en-GB" sz="1000" dirty="0"/>
              <a:t>1 leverage ratio.</a:t>
            </a:r>
          </a:p>
          <a:p>
            <a:pPr marL="228600" indent="-228600">
              <a:buAutoNum type="alphaLcParenBoth"/>
            </a:pPr>
            <a:r>
              <a:rPr lang="en-GB" sz="1000" dirty="0" smtClean="0"/>
              <a:t>To </a:t>
            </a:r>
            <a:r>
              <a:rPr lang="en-GB" sz="1000" dirty="0"/>
              <a:t>produce aggregate results in a single currency, the Bank converts the results of US dollar reporters HSBC and SCB into sterling. This aggregation is done on a dynamic exchange rate basis, i.e. based on the exchange rate paths specified in the scenario, except for the row showing the contribution of changes in ‘risk-weighted assets/leverage exposure’. For this row alone, the impact is calculated on a constant exchange rate </a:t>
            </a:r>
            <a:r>
              <a:rPr lang="en-GB" sz="1000" dirty="0" smtClean="0"/>
              <a:t>basis, </a:t>
            </a:r>
            <a:r>
              <a:rPr lang="en-GB" sz="1000" dirty="0" err="1" smtClean="0"/>
              <a:t>ie</a:t>
            </a:r>
            <a:r>
              <a:rPr lang="en-GB" sz="1000" dirty="0" smtClean="0"/>
              <a:t> </a:t>
            </a:r>
            <a:r>
              <a:rPr lang="en-GB" sz="1000" dirty="0"/>
              <a:t>based on exchange rates prevailing at the start of the test. The rationale is that given the large depreciation in sterling in the stress, showing these impacts on a dynamic exchange rate basis would suggest a larger than warranted impact from increasing RWAs/exposures. On the alternative dynamic exchange rate basis, the RWA impact would have been -3.9 percentage points and the leverage exposure impact would have been -0.7 percentage points. The aggregate low points are unaffected by this presentational choice.</a:t>
            </a:r>
          </a:p>
          <a:p>
            <a:pPr marL="228600" indent="-228600">
              <a:buAutoNum type="alphaLcParenBoth"/>
            </a:pPr>
            <a:r>
              <a:rPr lang="en-GB" sz="1000" dirty="0" smtClean="0"/>
              <a:t>Expenses </a:t>
            </a:r>
            <a:r>
              <a:rPr lang="en-GB" sz="1000" dirty="0"/>
              <a:t>comprise administrative and staff expenses, excluding variable remuneration which is included in reductions in discretionary distributions.</a:t>
            </a:r>
          </a:p>
          <a:p>
            <a:pPr marL="228600" indent="-228600">
              <a:buAutoNum type="alphaLcParenBoth"/>
            </a:pPr>
            <a:r>
              <a:rPr lang="en-GB" sz="1000" dirty="0" smtClean="0"/>
              <a:t>‘Other</a:t>
            </a:r>
            <a:r>
              <a:rPr lang="en-GB" sz="1000" dirty="0"/>
              <a:t>’ comprises other profit and loss and other capital movements. Other profit and loss includes </a:t>
            </a:r>
            <a:r>
              <a:rPr lang="en-GB" sz="1000" dirty="0" smtClean="0"/>
              <a:t>share of </a:t>
            </a:r>
            <a:r>
              <a:rPr lang="en-GB" sz="1000" dirty="0"/>
              <a:t>profit/loss of investment in associates, fees and commissions and other income. Other capital movements include pension assets devaluation, prudential filters, accumulated other comprehensive income, IRB shortfall of credit risk adjustments to expected losses, and actuarial gain/loss from defined-benefit pension schemes.</a:t>
            </a:r>
          </a:p>
        </p:txBody>
      </p:sp>
      <p:sp>
        <p:nvSpPr>
          <p:cNvPr id="3" name="Rectangle 1"/>
          <p:cNvSpPr>
            <a:spLocks noChangeArrowheads="1"/>
          </p:cNvSpPr>
          <p:nvPr/>
        </p:nvSpPr>
        <p:spPr bwMode="auto">
          <a:xfrm>
            <a:off x="18099"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A.B. </a:t>
            </a:r>
            <a:r>
              <a:rPr lang="en-GB" sz="2400" dirty="0">
                <a:solidFill>
                  <a:srgbClr val="660066"/>
                </a:solidFill>
              </a:rPr>
              <a:t>Contributions to the shortfall in the aggregate CET1 capital ratio and Tier 1 leverage ratio at the low point of the stress relative to the baseline </a:t>
            </a:r>
            <a:r>
              <a:rPr lang="en-GB" sz="2400" dirty="0" smtClean="0">
                <a:solidFill>
                  <a:srgbClr val="660066"/>
                </a:solidFill>
              </a:rPr>
              <a:t>projection</a:t>
            </a:r>
            <a:r>
              <a:rPr lang="en-GB" sz="2400" baseline="30000" dirty="0" smtClean="0">
                <a:solidFill>
                  <a:srgbClr val="660066"/>
                </a:solidFill>
              </a:rPr>
              <a:t>(a) </a:t>
            </a:r>
            <a:r>
              <a:rPr lang="en-GB" sz="2400" dirty="0" smtClean="0">
                <a:solidFill>
                  <a:srgbClr val="660066"/>
                </a:solidFill>
              </a:rPr>
              <a:t>continued</a:t>
            </a:r>
            <a:endParaRPr lang="en-US" altLang="en-US" sz="2400" dirty="0">
              <a:solidFill>
                <a:srgbClr val="660066"/>
              </a:solidFill>
            </a:endParaRPr>
          </a:p>
        </p:txBody>
      </p:sp>
    </p:spTree>
    <p:extLst>
      <p:ext uri="{BB962C8B-B14F-4D97-AF65-F5344CB8AC3E}">
        <p14:creationId xmlns:p14="http://schemas.microsoft.com/office/powerpoint/2010/main" val="1337587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sz="7200" dirty="0" smtClean="0">
                <a:solidFill>
                  <a:srgbClr val="660066"/>
                </a:solidFill>
              </a:rPr>
              <a:t>Box 3</a:t>
            </a:r>
            <a:r>
              <a:rPr lang="en-GB" sz="7200" dirty="0">
                <a:solidFill>
                  <a:srgbClr val="660066"/>
                </a:solidFill>
              </a:rPr>
              <a:t>: Key judgements underpinning the 2019 ACS results</a:t>
            </a:r>
          </a:p>
        </p:txBody>
      </p:sp>
    </p:spTree>
    <p:extLst>
      <p:ext uri="{BB962C8B-B14F-4D97-AF65-F5344CB8AC3E}">
        <p14:creationId xmlns:p14="http://schemas.microsoft.com/office/powerpoint/2010/main" val="2447895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29752"/>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1 </a:t>
            </a:r>
            <a:r>
              <a:rPr lang="en-GB" sz="2400" dirty="0">
                <a:solidFill>
                  <a:srgbClr val="660066"/>
                </a:solidFill>
              </a:rPr>
              <a:t>Key judgements underpinning the 2019 ACS results and the sensitivity of the stressed aggregate CET1 capital ratio at the low point to these judgements</a:t>
            </a:r>
            <a:endParaRPr lang="en-US" altLang="en-US" sz="2400" dirty="0">
              <a:solidFill>
                <a:srgbClr val="660066"/>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232550"/>
            <a:ext cx="5904656" cy="5364802"/>
          </a:xfrm>
          <a:prstGeom prst="rect">
            <a:avLst/>
          </a:prstGeom>
        </p:spPr>
      </p:pic>
      <p:sp>
        <p:nvSpPr>
          <p:cNvPr id="5" name="Rectangle 2"/>
          <p:cNvSpPr>
            <a:spLocks noChangeArrowheads="1"/>
          </p:cNvSpPr>
          <p:nvPr/>
        </p:nvSpPr>
        <p:spPr bwMode="auto">
          <a:xfrm>
            <a:off x="0" y="6611779"/>
            <a:ext cx="9144000" cy="246221"/>
          </a:xfrm>
          <a:prstGeom prst="rect">
            <a:avLst/>
          </a:prstGeom>
          <a:noFill/>
          <a:ln w="9525">
            <a:noFill/>
            <a:miter lim="800000"/>
            <a:headEnd/>
            <a:tailEnd/>
          </a:ln>
          <a:effectLst/>
        </p:spPr>
        <p:txBody>
          <a:bodyPr anchor="ctr">
            <a:spAutoFit/>
          </a:bodyPr>
          <a:lstStyle/>
          <a:p>
            <a:pPr marL="228600" indent="-228600">
              <a:buAutoNum type="alphaLcParenBoth"/>
            </a:pPr>
            <a:r>
              <a:rPr lang="en-GB" sz="1000" dirty="0" smtClean="0"/>
              <a:t>For </a:t>
            </a:r>
            <a:r>
              <a:rPr lang="en-GB" sz="1000" dirty="0"/>
              <a:t>comparison, global financial crisis impairment rates have been adjusted to reflect the impact of the introduction of IFRS 9</a:t>
            </a:r>
            <a:r>
              <a:rPr lang="en-GB" sz="1000" dirty="0" smtClean="0"/>
              <a:t>.</a:t>
            </a:r>
          </a:p>
        </p:txBody>
      </p:sp>
    </p:spTree>
    <p:extLst>
      <p:ext uri="{BB962C8B-B14F-4D97-AF65-F5344CB8AC3E}">
        <p14:creationId xmlns:p14="http://schemas.microsoft.com/office/powerpoint/2010/main" val="39877411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sz="7200" dirty="0" smtClean="0">
                <a:solidFill>
                  <a:srgbClr val="660066"/>
                </a:solidFill>
              </a:rPr>
              <a:t>Box 4</a:t>
            </a:r>
            <a:r>
              <a:rPr lang="en-GB" sz="7200" dirty="0">
                <a:solidFill>
                  <a:srgbClr val="660066"/>
                </a:solidFill>
              </a:rPr>
              <a:t>: Leveraged lending</a:t>
            </a:r>
          </a:p>
        </p:txBody>
      </p:sp>
    </p:spTree>
    <p:extLst>
      <p:ext uri="{BB962C8B-B14F-4D97-AF65-F5344CB8AC3E}">
        <p14:creationId xmlns:p14="http://schemas.microsoft.com/office/powerpoint/2010/main" val="3661531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a:t>
            </a:r>
            <a:r>
              <a:rPr lang="en-US" altLang="en-US" sz="2400" dirty="0" smtClean="0">
                <a:solidFill>
                  <a:srgbClr val="660066"/>
                </a:solidFill>
                <a:latin typeface="Arial" charset="0"/>
              </a:rPr>
              <a:t> </a:t>
            </a:r>
            <a:r>
              <a:rPr lang="en-GB" sz="2400" dirty="0">
                <a:solidFill>
                  <a:srgbClr val="660066"/>
                </a:solidFill>
              </a:rPr>
              <a:t>Growth in the global leveraged loan market has slowed this year with a recent pickup in the UK</a:t>
            </a:r>
            <a:endParaRPr lang="en-US" altLang="en-US" sz="2400" dirty="0">
              <a:solidFill>
                <a:srgbClr val="660066"/>
              </a:solidFill>
            </a:endParaRPr>
          </a:p>
        </p:txBody>
      </p:sp>
      <p:sp>
        <p:nvSpPr>
          <p:cNvPr id="28674" name="Rectangle 2"/>
          <p:cNvSpPr>
            <a:spLocks noChangeArrowheads="1"/>
          </p:cNvSpPr>
          <p:nvPr/>
        </p:nvSpPr>
        <p:spPr bwMode="auto">
          <a:xfrm>
            <a:off x="18255" y="6237312"/>
            <a:ext cx="9144000" cy="707886"/>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Based </a:t>
            </a:r>
            <a:r>
              <a:rPr lang="en-GB" sz="1000" dirty="0"/>
              <a:t>on public syndication transactions, and excluding private bilateral deals</a:t>
            </a:r>
            <a:r>
              <a:rPr lang="en-GB" sz="1000" dirty="0" smtClean="0"/>
              <a:t>.</a:t>
            </a:r>
          </a:p>
          <a:p>
            <a:endParaRPr lang="en-GB" sz="1000" dirty="0"/>
          </a:p>
        </p:txBody>
      </p:sp>
      <p:sp>
        <p:nvSpPr>
          <p:cNvPr id="3076" name="Rectangle 1"/>
          <p:cNvSpPr>
            <a:spLocks noChangeArrowheads="1"/>
          </p:cNvSpPr>
          <p:nvPr/>
        </p:nvSpPr>
        <p:spPr bwMode="auto">
          <a:xfrm>
            <a:off x="18255" y="79770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Twelve-month rolling global issuance of leveraged </a:t>
            </a:r>
            <a:r>
              <a:rPr lang="en-GB" sz="1800" dirty="0" smtClean="0"/>
              <a:t>loans</a:t>
            </a:r>
            <a:r>
              <a:rPr lang="en-GB" sz="1800" baseline="30000" dirty="0" smtClean="0"/>
              <a:t>(a</a:t>
            </a:r>
            <a:r>
              <a:rPr lang="en-GB" sz="1800" baseline="30000" dirty="0"/>
              <a:t>)</a:t>
            </a:r>
            <a:endParaRPr lang="en-GB" altLang="en-US" sz="1800" baseline="30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752" y="1477691"/>
            <a:ext cx="7875778" cy="4355543"/>
          </a:xfrm>
          <a:prstGeom prst="rect">
            <a:avLst/>
          </a:prstGeom>
        </p:spPr>
      </p:pic>
    </p:spTree>
    <p:extLst>
      <p:ext uri="{BB962C8B-B14F-4D97-AF65-F5344CB8AC3E}">
        <p14:creationId xmlns:p14="http://schemas.microsoft.com/office/powerpoint/2010/main" val="1500032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B</a:t>
            </a:r>
            <a:r>
              <a:rPr lang="en-US" altLang="en-US" sz="2400" dirty="0" smtClean="0">
                <a:solidFill>
                  <a:srgbClr val="660066"/>
                </a:solidFill>
                <a:latin typeface="Arial" charset="0"/>
              </a:rPr>
              <a:t> </a:t>
            </a:r>
            <a:r>
              <a:rPr lang="en-GB" sz="2400" dirty="0">
                <a:solidFill>
                  <a:srgbClr val="660066"/>
                </a:solidFill>
              </a:rPr>
              <a:t>A material share of the overall leveraged loan market is held by global banks</a:t>
            </a:r>
            <a:endParaRPr lang="en-US" altLang="en-US" sz="2400" dirty="0">
              <a:solidFill>
                <a:srgbClr val="660066"/>
              </a:solidFill>
            </a:endParaRPr>
          </a:p>
        </p:txBody>
      </p:sp>
      <p:sp>
        <p:nvSpPr>
          <p:cNvPr id="28674" name="Rectangle 2"/>
          <p:cNvSpPr>
            <a:spLocks noChangeArrowheads="1"/>
          </p:cNvSpPr>
          <p:nvPr/>
        </p:nvSpPr>
        <p:spPr bwMode="auto">
          <a:xfrm>
            <a:off x="30136" y="5394736"/>
            <a:ext cx="9144000" cy="1477328"/>
          </a:xfrm>
          <a:prstGeom prst="rect">
            <a:avLst/>
          </a:prstGeom>
          <a:noFill/>
          <a:ln w="9525">
            <a:noFill/>
            <a:miter lim="800000"/>
            <a:headEnd/>
            <a:tailEnd/>
          </a:ln>
          <a:effectLst/>
        </p:spPr>
        <p:txBody>
          <a:bodyPr anchor="ctr">
            <a:spAutoFit/>
          </a:bodyPr>
          <a:lstStyle/>
          <a:p>
            <a:r>
              <a:rPr lang="en-GB" sz="1000" dirty="0"/>
              <a:t>Sources: Association for Financial Markets in Europe (AFME), bank public disclosures, Bloomberg Finance L.P., FCA Alternative Investment Fund Managers Directive (AIFMD), Financial Stability Board (FSB), LCD, an offering of S&amp;P Global Market Intelligence, private supervisory data, Morningstar, Securities and Exchange Commission (SEC), </a:t>
            </a:r>
            <a:r>
              <a:rPr lang="en-GB" sz="1000" dirty="0" smtClean="0"/>
              <a:t>Securities </a:t>
            </a:r>
            <a:r>
              <a:rPr lang="en-GB" sz="1000" dirty="0"/>
              <a:t>Industry and Financial Markets Association (SIFMA) and Bank calculations</a:t>
            </a:r>
            <a:r>
              <a:rPr lang="en-GB" sz="1000" dirty="0" smtClean="0"/>
              <a:t>.</a:t>
            </a:r>
          </a:p>
          <a:p>
            <a:endParaRPr lang="en-GB" sz="1000" dirty="0"/>
          </a:p>
          <a:p>
            <a:pPr marL="228600" indent="-228600">
              <a:buAutoNum type="alphaLcParenBoth"/>
            </a:pPr>
            <a:r>
              <a:rPr lang="en-GB" sz="1000" dirty="0" smtClean="0"/>
              <a:t>1 </a:t>
            </a:r>
            <a:r>
              <a:rPr lang="en-GB" sz="1000" dirty="0"/>
              <a:t>square = 1% of US$3.2 trillion global leveraged lending market, data as of end-2018</a:t>
            </a:r>
            <a:r>
              <a:rPr lang="en-GB" sz="1000" dirty="0" smtClean="0"/>
              <a:t>.</a:t>
            </a:r>
          </a:p>
          <a:p>
            <a:pPr marL="228600" indent="-228600">
              <a:buAutoNum type="alphaLcParenBoth"/>
            </a:pPr>
            <a:r>
              <a:rPr lang="en-GB" sz="1000" dirty="0" smtClean="0"/>
              <a:t>Individual </a:t>
            </a:r>
            <a:r>
              <a:rPr lang="en-GB" sz="1000" dirty="0"/>
              <a:t>holdings estimates combine Bank of England estimates from the July 2019 Financial Stability Report with new data published in the forthcoming FSB December 2019 report ‘Vulnerabilities associated with leveraged loans and CLOs</a:t>
            </a:r>
            <a:r>
              <a:rPr lang="en-GB" sz="1000" dirty="0" smtClean="0"/>
              <a:t>’.</a:t>
            </a:r>
          </a:p>
          <a:p>
            <a:pPr marL="228600" indent="-228600">
              <a:buAutoNum type="alphaLcParenBoth"/>
            </a:pPr>
            <a:r>
              <a:rPr lang="en-GB" sz="1000" dirty="0" smtClean="0"/>
              <a:t>Other </a:t>
            </a:r>
            <a:r>
              <a:rPr lang="en-GB" sz="1000" dirty="0"/>
              <a:t>non-banks includes the FSB’s estimates of the CLO holdings of US ‘other financial organisations’ and US ‘other non-financial organisations</a:t>
            </a:r>
            <a:r>
              <a:rPr lang="en-GB" sz="1000" dirty="0" smtClean="0"/>
              <a:t>’.</a:t>
            </a:r>
          </a:p>
          <a:p>
            <a:pPr marL="228600" indent="-228600">
              <a:buAutoNum type="alphaLcParenBoth"/>
            </a:pPr>
            <a:r>
              <a:rPr lang="en-GB" sz="1000" dirty="0" smtClean="0"/>
              <a:t>For </a:t>
            </a:r>
            <a:r>
              <a:rPr lang="en-GB" sz="1000" dirty="0"/>
              <a:t>further details please see footnotes (a)–(f), (h) associated with Chart F.7 in the July 2019 Financial Stability Report.</a:t>
            </a:r>
          </a:p>
        </p:txBody>
      </p:sp>
      <p:sp>
        <p:nvSpPr>
          <p:cNvPr id="3076" name="Rectangle 1"/>
          <p:cNvSpPr>
            <a:spLocks noChangeArrowheads="1"/>
          </p:cNvSpPr>
          <p:nvPr/>
        </p:nvSpPr>
        <p:spPr bwMode="auto">
          <a:xfrm>
            <a:off x="0" y="68679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Indicative estimate of leveraged loans and CLOs outstanding globally by investor </a:t>
            </a:r>
            <a:r>
              <a:rPr lang="en-GB" sz="1800" dirty="0" smtClean="0"/>
              <a:t>type</a:t>
            </a:r>
            <a:r>
              <a:rPr lang="en-GB" sz="1800" baseline="30000" dirty="0" smtClean="0"/>
              <a:t>(a</a:t>
            </a:r>
            <a:r>
              <a:rPr lang="en-GB" sz="1800" baseline="30000" dirty="0"/>
              <a:t>)(b)(c)(d)</a:t>
            </a:r>
            <a:endParaRPr lang="en-GB" altLang="en-US" sz="1800" baseline="30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1056124"/>
            <a:ext cx="5256471" cy="4320480"/>
          </a:xfrm>
          <a:prstGeom prst="rect">
            <a:avLst/>
          </a:prstGeom>
        </p:spPr>
      </p:pic>
    </p:spTree>
    <p:extLst>
      <p:ext uri="{BB962C8B-B14F-4D97-AF65-F5344CB8AC3E}">
        <p14:creationId xmlns:p14="http://schemas.microsoft.com/office/powerpoint/2010/main" val="36971330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C</a:t>
            </a:r>
            <a:r>
              <a:rPr lang="en-US" altLang="en-US" sz="2400" dirty="0" smtClean="0">
                <a:solidFill>
                  <a:srgbClr val="660066"/>
                </a:solidFill>
                <a:latin typeface="Arial" charset="0"/>
              </a:rPr>
              <a:t> </a:t>
            </a:r>
            <a:r>
              <a:rPr lang="en-GB" sz="2400" dirty="0">
                <a:solidFill>
                  <a:srgbClr val="660066"/>
                </a:solidFill>
              </a:rPr>
              <a:t>Loan book exposures had a higher </a:t>
            </a:r>
            <a:r>
              <a:rPr lang="en-GB" sz="2400" dirty="0" smtClean="0">
                <a:solidFill>
                  <a:srgbClr val="660066"/>
                </a:solidFill>
              </a:rPr>
              <a:t>cumulative impairment </a:t>
            </a:r>
            <a:r>
              <a:rPr lang="en-GB" sz="2400" dirty="0">
                <a:solidFill>
                  <a:srgbClr val="660066"/>
                </a:solidFill>
              </a:rPr>
              <a:t>rate, accounting for the weaker market compared </a:t>
            </a:r>
            <a:r>
              <a:rPr lang="en-GB" sz="2400" dirty="0" smtClean="0">
                <a:solidFill>
                  <a:srgbClr val="660066"/>
                </a:solidFill>
              </a:rPr>
              <a:t>to the </a:t>
            </a:r>
            <a:r>
              <a:rPr lang="en-GB" sz="2400" dirty="0">
                <a:solidFill>
                  <a:srgbClr val="660066"/>
                </a:solidFill>
              </a:rPr>
              <a:t>financial crisis</a:t>
            </a:r>
            <a:endParaRPr lang="en-US" altLang="en-US" sz="2400" dirty="0">
              <a:solidFill>
                <a:srgbClr val="660066"/>
              </a:solidFill>
            </a:endParaRPr>
          </a:p>
        </p:txBody>
      </p:sp>
      <p:sp>
        <p:nvSpPr>
          <p:cNvPr id="28674" name="Rectangle 2"/>
          <p:cNvSpPr>
            <a:spLocks noChangeArrowheads="1"/>
          </p:cNvSpPr>
          <p:nvPr/>
        </p:nvSpPr>
        <p:spPr bwMode="auto">
          <a:xfrm>
            <a:off x="0" y="6611779"/>
            <a:ext cx="9144000" cy="246221"/>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p>
        </p:txBody>
      </p:sp>
      <p:sp>
        <p:nvSpPr>
          <p:cNvPr id="3076" name="Rectangle 1"/>
          <p:cNvSpPr>
            <a:spLocks noChangeArrowheads="1"/>
          </p:cNvSpPr>
          <p:nvPr/>
        </p:nvSpPr>
        <p:spPr bwMode="auto">
          <a:xfrm>
            <a:off x="30136" y="692696"/>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Banks’ aggregate five-year cumulative impairment rates compared </a:t>
            </a:r>
            <a:r>
              <a:rPr lang="en-GB" sz="1800" dirty="0" smtClean="0"/>
              <a:t>with observed </a:t>
            </a:r>
            <a:r>
              <a:rPr lang="en-GB" sz="1800" dirty="0"/>
              <a:t>impairment rates of the leveraged loan market during the </a:t>
            </a:r>
            <a:r>
              <a:rPr lang="en-GB" sz="1800" dirty="0" smtClean="0"/>
              <a:t>global financial </a:t>
            </a:r>
            <a:r>
              <a:rPr lang="en-GB" sz="1800" dirty="0"/>
              <a:t>crisis (GFC)</a:t>
            </a:r>
            <a:endParaRPr lang="en-GB" altLang="en-US" sz="1800" baseline="30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483043"/>
            <a:ext cx="7281537" cy="4394229"/>
          </a:xfrm>
          <a:prstGeom prst="rect">
            <a:avLst/>
          </a:prstGeom>
        </p:spPr>
      </p:pic>
    </p:spTree>
    <p:extLst>
      <p:ext uri="{BB962C8B-B14F-4D97-AF65-F5344CB8AC3E}">
        <p14:creationId xmlns:p14="http://schemas.microsoft.com/office/powerpoint/2010/main" val="4063090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1 </a:t>
            </a:r>
            <a:r>
              <a:rPr lang="en-GB" sz="2400" dirty="0">
                <a:solidFill>
                  <a:srgbClr val="660066"/>
                </a:solidFill>
              </a:rPr>
              <a:t>The traded risk scenario published price paths for leveraged lending and CLOs</a:t>
            </a:r>
            <a:endParaRPr lang="en-US" altLang="en-US" sz="2400" dirty="0">
              <a:solidFill>
                <a:srgbClr val="660066"/>
              </a:solidFill>
            </a:endParaRPr>
          </a:p>
        </p:txBody>
      </p:sp>
      <p:sp>
        <p:nvSpPr>
          <p:cNvPr id="28674" name="Rectangle 2"/>
          <p:cNvSpPr>
            <a:spLocks noChangeArrowheads="1"/>
          </p:cNvSpPr>
          <p:nvPr/>
        </p:nvSpPr>
        <p:spPr bwMode="auto">
          <a:xfrm>
            <a:off x="0" y="6611779"/>
            <a:ext cx="9144000" cy="246221"/>
          </a:xfrm>
          <a:prstGeom prst="rect">
            <a:avLst/>
          </a:prstGeom>
          <a:noFill/>
          <a:ln w="9525">
            <a:noFill/>
            <a:miter lim="800000"/>
            <a:headEnd/>
            <a:tailEnd/>
          </a:ln>
          <a:effectLst/>
        </p:spPr>
        <p:txBody>
          <a:bodyPr anchor="ctr">
            <a:spAutoFit/>
          </a:bodyPr>
          <a:lstStyle/>
          <a:p>
            <a:r>
              <a:rPr lang="en-GB" sz="1000" dirty="0"/>
              <a:t>Source: Bank of England.</a:t>
            </a:r>
          </a:p>
        </p:txBody>
      </p:sp>
      <p:sp>
        <p:nvSpPr>
          <p:cNvPr id="3076" name="Rectangle 1"/>
          <p:cNvSpPr>
            <a:spLocks noChangeArrowheads="1"/>
          </p:cNvSpPr>
          <p:nvPr/>
        </p:nvSpPr>
        <p:spPr bwMode="auto">
          <a:xfrm>
            <a:off x="0" y="1006568"/>
            <a:ext cx="918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1800" baseline="30000" dirty="0"/>
          </a:p>
        </p:txBody>
      </p:sp>
      <p:pic>
        <p:nvPicPr>
          <p:cNvPr id="5" name="Picture 4"/>
          <p:cNvPicPr>
            <a:picLocks noChangeAspect="1"/>
          </p:cNvPicPr>
          <p:nvPr/>
        </p:nvPicPr>
        <p:blipFill>
          <a:blip r:embed="rId2"/>
          <a:stretch>
            <a:fillRect/>
          </a:stretch>
        </p:blipFill>
        <p:spPr>
          <a:xfrm>
            <a:off x="1200150" y="1819275"/>
            <a:ext cx="6743700" cy="3219450"/>
          </a:xfrm>
          <a:prstGeom prst="rect">
            <a:avLst/>
          </a:prstGeom>
        </p:spPr>
      </p:pic>
    </p:spTree>
    <p:extLst>
      <p:ext uri="{BB962C8B-B14F-4D97-AF65-F5344CB8AC3E}">
        <p14:creationId xmlns:p14="http://schemas.microsoft.com/office/powerpoint/2010/main" val="14256022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sz="7200" dirty="0" smtClean="0">
                <a:solidFill>
                  <a:srgbClr val="660066"/>
                </a:solidFill>
              </a:rPr>
              <a:t>Box 5</a:t>
            </a:r>
            <a:r>
              <a:rPr lang="en-GB" sz="7200" dirty="0">
                <a:solidFill>
                  <a:srgbClr val="660066"/>
                </a:solidFill>
              </a:rPr>
              <a:t>: The impact of the 2019 stress test on banks’</a:t>
            </a:r>
            <a:br>
              <a:rPr lang="en-GB" sz="7200" dirty="0">
                <a:solidFill>
                  <a:srgbClr val="660066"/>
                </a:solidFill>
              </a:rPr>
            </a:br>
            <a:r>
              <a:rPr lang="en-GB" sz="7200" dirty="0">
                <a:solidFill>
                  <a:srgbClr val="660066"/>
                </a:solidFill>
              </a:rPr>
              <a:t>projected distributions</a:t>
            </a:r>
          </a:p>
        </p:txBody>
      </p:sp>
    </p:spTree>
    <p:extLst>
      <p:ext uri="{BB962C8B-B14F-4D97-AF65-F5344CB8AC3E}">
        <p14:creationId xmlns:p14="http://schemas.microsoft.com/office/powerpoint/2010/main" val="34230044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t>
            </a:r>
            <a:r>
              <a:rPr lang="en-US" altLang="en-US" sz="2400" b="1" dirty="0">
                <a:solidFill>
                  <a:srgbClr val="660066"/>
                </a:solidFill>
              </a:rPr>
              <a:t>A</a:t>
            </a:r>
            <a:r>
              <a:rPr lang="en-US" altLang="en-US" sz="2400" dirty="0" smtClean="0">
                <a:solidFill>
                  <a:srgbClr val="660066"/>
                </a:solidFill>
                <a:latin typeface="Arial" charset="0"/>
              </a:rPr>
              <a:t> </a:t>
            </a:r>
            <a:r>
              <a:rPr lang="en-GB" sz="2400" dirty="0">
                <a:solidFill>
                  <a:srgbClr val="660066"/>
                </a:solidFill>
              </a:rPr>
              <a:t>Banks have increased their distributions in recent years</a:t>
            </a:r>
            <a:endParaRPr lang="en-US" altLang="en-US" sz="2400" dirty="0">
              <a:solidFill>
                <a:srgbClr val="660066"/>
              </a:solidFill>
            </a:endParaRPr>
          </a:p>
        </p:txBody>
      </p:sp>
      <p:sp>
        <p:nvSpPr>
          <p:cNvPr id="28674" name="Rectangle 2"/>
          <p:cNvSpPr>
            <a:spLocks noChangeArrowheads="1"/>
          </p:cNvSpPr>
          <p:nvPr/>
        </p:nvSpPr>
        <p:spPr bwMode="auto">
          <a:xfrm>
            <a:off x="20496" y="5842337"/>
            <a:ext cx="9144000" cy="1015663"/>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 </a:t>
            </a:r>
          </a:p>
          <a:p>
            <a:endParaRPr lang="en-GB" sz="1000" dirty="0"/>
          </a:p>
          <a:p>
            <a:pPr marL="228600" indent="-228600">
              <a:buAutoNum type="alphaLcParenBoth"/>
            </a:pPr>
            <a:r>
              <a:rPr lang="en-GB" sz="1000" dirty="0" smtClean="0"/>
              <a:t>Other </a:t>
            </a:r>
            <a:r>
              <a:rPr lang="en-GB" sz="1000" dirty="0"/>
              <a:t>distributions includes preference dividends and other discretionary distributions</a:t>
            </a:r>
            <a:r>
              <a:rPr lang="en-GB" sz="1000" dirty="0" smtClean="0"/>
              <a:t>.</a:t>
            </a:r>
          </a:p>
          <a:p>
            <a:pPr marL="228600" indent="-228600">
              <a:buAutoNum type="alphaLcParenBoth"/>
            </a:pPr>
            <a:r>
              <a:rPr lang="en-GB" sz="1000" dirty="0" smtClean="0"/>
              <a:t>Variable </a:t>
            </a:r>
            <a:r>
              <a:rPr lang="en-GB" sz="1000" dirty="0"/>
              <a:t>remuneration reflects discretionary distributions (</a:t>
            </a:r>
            <a:r>
              <a:rPr lang="en-GB" sz="1000" dirty="0" err="1"/>
              <a:t>ie</a:t>
            </a:r>
            <a:r>
              <a:rPr lang="en-GB" sz="1000" dirty="0"/>
              <a:t> upfront cash awards awarded in </a:t>
            </a:r>
            <a:r>
              <a:rPr lang="en-GB" sz="1000" dirty="0" smtClean="0"/>
              <a:t>the current </a:t>
            </a:r>
            <a:r>
              <a:rPr lang="en-GB" sz="1000" dirty="0"/>
              <a:t>year, paid in the current year) and deferred distributions, pre‑tax</a:t>
            </a:r>
            <a:r>
              <a:rPr lang="en-GB" sz="1000" dirty="0" smtClean="0"/>
              <a:t>.</a:t>
            </a:r>
          </a:p>
          <a:p>
            <a:pPr marL="228600" indent="-228600">
              <a:buAutoNum type="alphaLcParenBoth"/>
            </a:pPr>
            <a:r>
              <a:rPr lang="en-GB" sz="1000" dirty="0" smtClean="0"/>
              <a:t>Dividends </a:t>
            </a:r>
            <a:r>
              <a:rPr lang="en-GB" sz="1000" dirty="0"/>
              <a:t>shown net of scrip payments and are in respect of the year noted.</a:t>
            </a:r>
          </a:p>
        </p:txBody>
      </p:sp>
      <p:sp>
        <p:nvSpPr>
          <p:cNvPr id="3076" name="Rectangle 1"/>
          <p:cNvSpPr>
            <a:spLocks noChangeArrowheads="1"/>
          </p:cNvSpPr>
          <p:nvPr/>
        </p:nvSpPr>
        <p:spPr bwMode="auto">
          <a:xfrm>
            <a:off x="-1" y="57480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Dividends, variable remuneration, AT1 coupons and other distributions </a:t>
            </a:r>
            <a:r>
              <a:rPr lang="en-GB" sz="1800" dirty="0" smtClean="0"/>
              <a:t>paid out </a:t>
            </a:r>
            <a:r>
              <a:rPr lang="en-GB" sz="1800" dirty="0"/>
              <a:t>since 2016</a:t>
            </a:r>
            <a:endParaRPr lang="en-GB" altLang="en-US" sz="1800" baseline="300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3402" y="1124743"/>
            <a:ext cx="6307911" cy="4388999"/>
          </a:xfrm>
          <a:prstGeom prst="rect">
            <a:avLst/>
          </a:prstGeom>
        </p:spPr>
      </p:pic>
    </p:spTree>
    <p:extLst>
      <p:ext uri="{BB962C8B-B14F-4D97-AF65-F5344CB8AC3E}">
        <p14:creationId xmlns:p14="http://schemas.microsoft.com/office/powerpoint/2010/main" val="19506976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50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A.3</a:t>
            </a:r>
            <a:r>
              <a:rPr lang="en-US" altLang="en-US" sz="2400" dirty="0" smtClean="0">
                <a:solidFill>
                  <a:srgbClr val="660066"/>
                </a:solidFill>
                <a:latin typeface="Arial" charset="0"/>
              </a:rPr>
              <a:t> </a:t>
            </a:r>
            <a:r>
              <a:rPr lang="en-GB" sz="2400" dirty="0">
                <a:solidFill>
                  <a:srgbClr val="660066"/>
                </a:solidFill>
              </a:rPr>
              <a:t>All banks clear their CET1 capital ratio hurdle rates in the test</a:t>
            </a:r>
            <a:endParaRPr lang="en-US" altLang="en-US" sz="2400" dirty="0">
              <a:solidFill>
                <a:srgbClr val="660066"/>
              </a:solidFill>
            </a:endParaRPr>
          </a:p>
        </p:txBody>
      </p:sp>
      <p:sp>
        <p:nvSpPr>
          <p:cNvPr id="28674" name="Rectangle 2"/>
          <p:cNvSpPr>
            <a:spLocks noChangeArrowheads="1"/>
          </p:cNvSpPr>
          <p:nvPr/>
        </p:nvSpPr>
        <p:spPr bwMode="auto">
          <a:xfrm>
            <a:off x="0" y="5373216"/>
            <a:ext cx="9144000" cy="1477328"/>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The </a:t>
            </a:r>
            <a:r>
              <a:rPr lang="en-GB" sz="1000" dirty="0"/>
              <a:t>CET1 capital ratio is defined as CET1 capital expressed as a percentage of RWAs, where these are in line with CRR and the UK implementation of CRD IV via the PRA Rulebook. Aggregate CET1 capital ratios are calculated by dividing aggregate CET1 capital by aggregate RWAs at the aggregate low point of the stress in 2020</a:t>
            </a:r>
            <a:r>
              <a:rPr lang="en-GB" sz="1000" dirty="0" smtClean="0"/>
              <a:t>.</a:t>
            </a:r>
          </a:p>
          <a:p>
            <a:pPr marL="228600" indent="-228600">
              <a:buAutoNum type="alphaLcParenBoth"/>
            </a:pPr>
            <a:r>
              <a:rPr lang="en-GB" sz="1000" dirty="0" smtClean="0"/>
              <a:t>The </a:t>
            </a:r>
            <a:r>
              <a:rPr lang="en-GB" sz="1000" dirty="0"/>
              <a:t>minimum CET1 capital ratios shown in the chart do not necessarily occur in the same year of the stress scenario for all banks. For individual banks, low-point years are based on their post-strategic management actions and CRD IV restrictions, pre-AT1 conversion projections</a:t>
            </a:r>
            <a:r>
              <a:rPr lang="en-GB" sz="1000" dirty="0" smtClean="0"/>
              <a:t>.</a:t>
            </a:r>
          </a:p>
          <a:p>
            <a:pPr marL="228600" indent="-228600">
              <a:buAutoNum type="alphaLcParenBoth"/>
            </a:pPr>
            <a:r>
              <a:rPr lang="en-GB" sz="1000" dirty="0" smtClean="0"/>
              <a:t>According </a:t>
            </a:r>
            <a:r>
              <a:rPr lang="en-GB" sz="1000" dirty="0"/>
              <a:t>to the specific contractual terms of banks’ AT1 instruments currently in issue, conversion is based on a definition of CET1 that excludes the benefit </a:t>
            </a:r>
            <a:r>
              <a:rPr lang="en-GB" sz="1000" dirty="0" smtClean="0"/>
              <a:t>of transitional </a:t>
            </a:r>
            <a:r>
              <a:rPr lang="en-GB" sz="1000" dirty="0"/>
              <a:t>arrangements under IFRS 9. As two banks (Barclays and Lloyds Banking Group) see their CET1 ratios fall below 7% in the stress on this non-transitional basis, their AT1 instruments convert into CET1 in the test. This effect is therefore shown in the chart.</a:t>
            </a:r>
          </a:p>
        </p:txBody>
      </p:sp>
      <p:sp>
        <p:nvSpPr>
          <p:cNvPr id="3076" name="Rectangle 1"/>
          <p:cNvSpPr>
            <a:spLocks noChangeArrowheads="1"/>
          </p:cNvSpPr>
          <p:nvPr/>
        </p:nvSpPr>
        <p:spPr bwMode="auto">
          <a:xfrm>
            <a:off x="27027" y="44406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Projected CET1 capital ratios in the stress scenario</a:t>
            </a:r>
            <a:r>
              <a:rPr lang="en-GB" sz="1800" baseline="30000" dirty="0" smtClean="0"/>
              <a:t>(a</a:t>
            </a:r>
            <a:r>
              <a:rPr lang="en-GB" sz="1800" baseline="30000" dirty="0"/>
              <a:t>)(b)(c)</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688" y="1340767"/>
            <a:ext cx="5832648" cy="3807591"/>
          </a:xfrm>
          <a:prstGeom prst="rect">
            <a:avLst/>
          </a:prstGeom>
        </p:spPr>
      </p:pic>
    </p:spTree>
    <p:extLst>
      <p:ext uri="{BB962C8B-B14F-4D97-AF65-F5344CB8AC3E}">
        <p14:creationId xmlns:p14="http://schemas.microsoft.com/office/powerpoint/2010/main" val="30526850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2050" y="0"/>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1 </a:t>
            </a:r>
            <a:r>
              <a:rPr lang="en-GB" sz="2400" dirty="0">
                <a:solidFill>
                  <a:srgbClr val="660066"/>
                </a:solidFill>
              </a:rPr>
              <a:t>Banks cut a significant proportion of distributions in the</a:t>
            </a:r>
          </a:p>
          <a:p>
            <a:pPr>
              <a:buNone/>
            </a:pPr>
            <a:r>
              <a:rPr lang="en-GB" sz="2400" dirty="0">
                <a:solidFill>
                  <a:srgbClr val="660066"/>
                </a:solidFill>
              </a:rPr>
              <a:t>stress, relative to the baseline</a:t>
            </a:r>
            <a:endParaRPr lang="en-US" altLang="en-US" sz="2400" dirty="0">
              <a:solidFill>
                <a:srgbClr val="660066"/>
              </a:solidFill>
            </a:endParaRPr>
          </a:p>
        </p:txBody>
      </p:sp>
      <p:sp>
        <p:nvSpPr>
          <p:cNvPr id="28674" name="Rectangle 2"/>
          <p:cNvSpPr>
            <a:spLocks noChangeArrowheads="1"/>
          </p:cNvSpPr>
          <p:nvPr/>
        </p:nvSpPr>
        <p:spPr bwMode="auto">
          <a:xfrm>
            <a:off x="14024" y="5688449"/>
            <a:ext cx="9144000" cy="1169551"/>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 </a:t>
            </a:r>
          </a:p>
          <a:p>
            <a:endParaRPr lang="en-GB" sz="1000" dirty="0"/>
          </a:p>
          <a:p>
            <a:pPr marL="228600" indent="-228600">
              <a:buAutoNum type="alphaLcParenBoth"/>
            </a:pPr>
            <a:r>
              <a:rPr lang="en-GB" sz="1000" dirty="0" smtClean="0"/>
              <a:t>HSBC </a:t>
            </a:r>
            <a:r>
              <a:rPr lang="en-GB" sz="1000" dirty="0"/>
              <a:t>and Standard Chartered figures have been converted to sterling using start exchange rates</a:t>
            </a:r>
            <a:r>
              <a:rPr lang="en-GB" sz="1000" dirty="0" smtClean="0"/>
              <a:t>. </a:t>
            </a:r>
          </a:p>
          <a:p>
            <a:pPr marL="228600" indent="-228600">
              <a:buAutoNum type="alphaLcParenBoth"/>
            </a:pPr>
            <a:r>
              <a:rPr lang="en-GB" sz="1000" dirty="0" smtClean="0"/>
              <a:t>Ordinary </a:t>
            </a:r>
            <a:r>
              <a:rPr lang="en-GB" sz="1000" dirty="0"/>
              <a:t>dividends shown net of scrip dividends and are in respect of the year noted. They are on </a:t>
            </a:r>
            <a:r>
              <a:rPr lang="en-GB" sz="1000" dirty="0" smtClean="0"/>
              <a:t>a foreseeable </a:t>
            </a:r>
            <a:r>
              <a:rPr lang="en-GB" sz="1000" dirty="0"/>
              <a:t>basis</a:t>
            </a:r>
            <a:r>
              <a:rPr lang="en-GB" sz="1000" dirty="0" smtClean="0"/>
              <a:t>. </a:t>
            </a:r>
          </a:p>
          <a:p>
            <a:pPr marL="228600" indent="-228600">
              <a:buAutoNum type="alphaLcParenBoth"/>
            </a:pPr>
            <a:r>
              <a:rPr lang="en-GB" sz="1000" dirty="0" smtClean="0"/>
              <a:t>Variable </a:t>
            </a:r>
            <a:r>
              <a:rPr lang="en-GB" sz="1000" dirty="0"/>
              <a:t>remuneration reflects discretionary distributions (</a:t>
            </a:r>
            <a:r>
              <a:rPr lang="en-GB" sz="1000" dirty="0" err="1"/>
              <a:t>ie</a:t>
            </a:r>
            <a:r>
              <a:rPr lang="en-GB" sz="1000" dirty="0"/>
              <a:t> upfront cash awards awarded in the </a:t>
            </a:r>
            <a:r>
              <a:rPr lang="en-GB" sz="1000" dirty="0" smtClean="0"/>
              <a:t>current year</a:t>
            </a:r>
            <a:r>
              <a:rPr lang="en-GB" sz="1000" dirty="0"/>
              <a:t>, paid in the current year) and deferred distributions, pre‑tax</a:t>
            </a:r>
            <a:r>
              <a:rPr lang="en-GB" sz="1000" dirty="0" smtClean="0"/>
              <a:t>. </a:t>
            </a:r>
          </a:p>
          <a:p>
            <a:pPr marL="228600" indent="-228600">
              <a:buAutoNum type="alphaLcParenBoth"/>
            </a:pPr>
            <a:r>
              <a:rPr lang="en-GB" sz="1000" dirty="0" smtClean="0"/>
              <a:t>Other </a:t>
            </a:r>
            <a:r>
              <a:rPr lang="en-GB" sz="1000" dirty="0"/>
              <a:t>distributions includes preference dividends, scrip dividends and other discretionary distributions.</a:t>
            </a:r>
          </a:p>
        </p:txBody>
      </p:sp>
      <p:sp>
        <p:nvSpPr>
          <p:cNvPr id="3076" name="Rectangle 1"/>
          <p:cNvSpPr>
            <a:spLocks noChangeArrowheads="1"/>
          </p:cNvSpPr>
          <p:nvPr/>
        </p:nvSpPr>
        <p:spPr bwMode="auto">
          <a:xfrm>
            <a:off x="12050" y="89896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Dividends, variable remuneration, AT1 coupons and other distributions </a:t>
            </a:r>
            <a:r>
              <a:rPr lang="en-GB" sz="1800" dirty="0" smtClean="0"/>
              <a:t>in the </a:t>
            </a:r>
            <a:r>
              <a:rPr lang="en-GB" sz="1800" dirty="0"/>
              <a:t>2019 </a:t>
            </a:r>
            <a:r>
              <a:rPr lang="en-GB" sz="1800" dirty="0" smtClean="0"/>
              <a:t>ACS</a:t>
            </a:r>
            <a:r>
              <a:rPr lang="en-GB" sz="1800" baseline="30000" dirty="0" smtClean="0"/>
              <a:t>(a</a:t>
            </a:r>
            <a:r>
              <a:rPr lang="en-GB" sz="1800" baseline="30000" dirty="0"/>
              <a:t>)</a:t>
            </a:r>
            <a:endParaRPr lang="en-GB" altLang="en-US" sz="1800" baseline="300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494" y="1402316"/>
            <a:ext cx="8085521" cy="2857748"/>
          </a:xfrm>
          <a:prstGeom prst="rect">
            <a:avLst/>
          </a:prstGeom>
        </p:spPr>
      </p:pic>
    </p:spTree>
    <p:extLst>
      <p:ext uri="{BB962C8B-B14F-4D97-AF65-F5344CB8AC3E}">
        <p14:creationId xmlns:p14="http://schemas.microsoft.com/office/powerpoint/2010/main" val="37704935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8257"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 </a:t>
            </a:r>
            <a:r>
              <a:rPr lang="en-GB" sz="2400" dirty="0">
                <a:solidFill>
                  <a:srgbClr val="660066"/>
                </a:solidFill>
              </a:rPr>
              <a:t>The majority of distribution cuts are made due </a:t>
            </a:r>
            <a:r>
              <a:rPr lang="en-GB" sz="2400" dirty="0" smtClean="0">
                <a:solidFill>
                  <a:srgbClr val="660066"/>
                </a:solidFill>
              </a:rPr>
              <a:t>to mandatory </a:t>
            </a:r>
            <a:r>
              <a:rPr lang="en-GB" sz="2400" dirty="0">
                <a:solidFill>
                  <a:srgbClr val="660066"/>
                </a:solidFill>
              </a:rPr>
              <a:t>restrictions</a:t>
            </a:r>
            <a:endParaRPr lang="en-US" altLang="en-US" sz="2400" dirty="0">
              <a:solidFill>
                <a:srgbClr val="660066"/>
              </a:solidFill>
            </a:endParaRPr>
          </a:p>
        </p:txBody>
      </p:sp>
      <p:sp>
        <p:nvSpPr>
          <p:cNvPr id="28674" name="Rectangle 2"/>
          <p:cNvSpPr>
            <a:spLocks noChangeArrowheads="1"/>
          </p:cNvSpPr>
          <p:nvPr/>
        </p:nvSpPr>
        <p:spPr bwMode="auto">
          <a:xfrm>
            <a:off x="12599" y="5996226"/>
            <a:ext cx="9144000" cy="861774"/>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HSBC </a:t>
            </a:r>
            <a:r>
              <a:rPr lang="en-GB" sz="1000" dirty="0"/>
              <a:t>and Standard Chartered figures have been converted to sterling using start exchange rates</a:t>
            </a:r>
            <a:r>
              <a:rPr lang="en-GB" sz="1000" dirty="0" smtClean="0"/>
              <a:t>. #</a:t>
            </a:r>
          </a:p>
          <a:p>
            <a:pPr marL="228600" indent="-228600">
              <a:buAutoNum type="alphaLcParenBoth"/>
            </a:pPr>
            <a:r>
              <a:rPr lang="en-GB" sz="1000" dirty="0" smtClean="0"/>
              <a:t>Percentage </a:t>
            </a:r>
            <a:r>
              <a:rPr lang="en-GB" sz="1000" dirty="0"/>
              <a:t>figures in parentheses show proportion of total distribution cut</a:t>
            </a:r>
            <a:r>
              <a:rPr lang="en-GB" sz="1000" dirty="0" smtClean="0"/>
              <a:t>.</a:t>
            </a:r>
          </a:p>
          <a:p>
            <a:pPr marL="228600" indent="-228600">
              <a:buAutoNum type="alphaLcParenBoth"/>
            </a:pPr>
            <a:r>
              <a:rPr lang="en-GB" sz="1000" dirty="0" smtClean="0"/>
              <a:t>Percentage </a:t>
            </a:r>
            <a:r>
              <a:rPr lang="en-GB" sz="1000" dirty="0"/>
              <a:t>figures in parentheses show proportion of total cut by reason.</a:t>
            </a:r>
          </a:p>
        </p:txBody>
      </p:sp>
      <p:sp>
        <p:nvSpPr>
          <p:cNvPr id="3076" name="Rectangle 1"/>
          <p:cNvSpPr>
            <a:spLocks noChangeArrowheads="1"/>
          </p:cNvSpPr>
          <p:nvPr/>
        </p:nvSpPr>
        <p:spPr bwMode="auto">
          <a:xfrm>
            <a:off x="-29140" y="77053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Composition of distribution reductions by type of distribution and </a:t>
            </a:r>
            <a:r>
              <a:rPr lang="en-GB" sz="1800" dirty="0" smtClean="0"/>
              <a:t>reason for cut</a:t>
            </a:r>
            <a:r>
              <a:rPr lang="en-GB" sz="1800" baseline="30000" dirty="0" smtClean="0"/>
              <a:t>(a</a:t>
            </a:r>
            <a:r>
              <a:rPr lang="en-GB" sz="1800" baseline="30000" dirty="0"/>
              <a:t>)</a:t>
            </a:r>
            <a:endParaRPr lang="en-GB" altLang="en-US" sz="1800" baseline="300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1574" y="1245745"/>
            <a:ext cx="6813141" cy="4199479"/>
          </a:xfrm>
          <a:prstGeom prst="rect">
            <a:avLst/>
          </a:prstGeom>
        </p:spPr>
      </p:pic>
    </p:spTree>
    <p:extLst>
      <p:ext uri="{BB962C8B-B14F-4D97-AF65-F5344CB8AC3E}">
        <p14:creationId xmlns:p14="http://schemas.microsoft.com/office/powerpoint/2010/main" val="2983077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0398" y="-1029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A.A. </a:t>
            </a:r>
            <a:r>
              <a:rPr lang="en-GB" sz="2400" dirty="0">
                <a:solidFill>
                  <a:srgbClr val="660066"/>
                </a:solidFill>
              </a:rPr>
              <a:t>Banks’ CET1 capital and Tier 1 leverage ratios compared against their hurdle rates</a:t>
            </a:r>
            <a:r>
              <a:rPr lang="en-GB" sz="2400" baseline="30000" dirty="0">
                <a:solidFill>
                  <a:srgbClr val="660066"/>
                </a:solidFill>
              </a:rPr>
              <a:t>(a)(b)(c)(d)(e)(f)</a:t>
            </a:r>
            <a:endParaRPr lang="en-US" altLang="en-US" sz="2400" baseline="30000" dirty="0">
              <a:solidFill>
                <a:srgbClr val="660066"/>
              </a:solidFill>
            </a:endParaRPr>
          </a:p>
        </p:txBody>
      </p:sp>
      <p:sp>
        <p:nvSpPr>
          <p:cNvPr id="6" name="Rectangle 1"/>
          <p:cNvSpPr>
            <a:spLocks noChangeArrowheads="1"/>
          </p:cNvSpPr>
          <p:nvPr/>
        </p:nvSpPr>
        <p:spPr bwMode="auto">
          <a:xfrm>
            <a:off x="25503" y="78078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Results of the 2019 ACS on a transitional IFRS 9 basis</a:t>
            </a:r>
            <a:endParaRPr lang="en-GB" altLang="en-US" sz="1800" baseline="30000" dirty="0"/>
          </a:p>
        </p:txBody>
      </p:sp>
      <p:sp>
        <p:nvSpPr>
          <p:cNvPr id="7" name="Rectangle 2"/>
          <p:cNvSpPr>
            <a:spLocks noChangeArrowheads="1"/>
          </p:cNvSpPr>
          <p:nvPr/>
        </p:nvSpPr>
        <p:spPr bwMode="auto">
          <a:xfrm>
            <a:off x="0" y="4768851"/>
            <a:ext cx="9144000" cy="2092881"/>
          </a:xfrm>
          <a:prstGeom prst="rect">
            <a:avLst/>
          </a:prstGeom>
          <a:noFill/>
          <a:ln w="9525">
            <a:noFill/>
            <a:miter lim="800000"/>
            <a:headEnd/>
            <a:tailEnd/>
          </a:ln>
          <a:effectLst/>
        </p:spPr>
        <p:txBody>
          <a:bodyPr anchor="ctr">
            <a:spAutoFit/>
          </a:bodyPr>
          <a:lstStyle/>
          <a:p>
            <a:r>
              <a:rPr lang="en-GB" sz="1000" dirty="0"/>
              <a:t>Sources: Banks’ STDF data submissions, Bank analysis and calculations</a:t>
            </a:r>
            <a:r>
              <a:rPr lang="en-GB" sz="1000" dirty="0" smtClean="0"/>
              <a:t>.</a:t>
            </a:r>
          </a:p>
          <a:p>
            <a:endParaRPr lang="en-GB" sz="1000" dirty="0"/>
          </a:p>
          <a:p>
            <a:pPr marL="228600" indent="-228600">
              <a:buAutoNum type="alphaLcParenBoth"/>
            </a:pPr>
            <a:r>
              <a:rPr lang="en-GB" sz="1000" dirty="0" smtClean="0"/>
              <a:t>The </a:t>
            </a:r>
            <a:r>
              <a:rPr lang="en-GB" sz="1000" dirty="0"/>
              <a:t>CET1 capital ratio is defined as CET1 capital expressed as a percentage of risk‑weighted assets, where these are in line with CRR and the UK implementation of CRD IV via the PRA </a:t>
            </a:r>
            <a:r>
              <a:rPr lang="en-GB" sz="1000" dirty="0" smtClean="0"/>
              <a:t>Rulebook.</a:t>
            </a:r>
          </a:p>
          <a:p>
            <a:pPr marL="228600" indent="-228600">
              <a:buAutoNum type="alphaLcParenBoth"/>
            </a:pPr>
            <a:r>
              <a:rPr lang="en-GB" sz="1000" dirty="0" smtClean="0"/>
              <a:t>The </a:t>
            </a:r>
            <a:r>
              <a:rPr lang="en-GB" sz="1000" dirty="0"/>
              <a:t>Tier 1 leverage ratio is Tier 1 capital expressed as percentage of the leverage exposure measure excluding central bank reserves, in line with the PRA’s Policy Statement 21/17</a:t>
            </a:r>
            <a:r>
              <a:rPr lang="en-GB" sz="1000" dirty="0" smtClean="0"/>
              <a:t>.</a:t>
            </a:r>
          </a:p>
          <a:p>
            <a:pPr marL="228600" indent="-228600">
              <a:buAutoNum type="alphaLcParenBoth"/>
            </a:pPr>
            <a:r>
              <a:rPr lang="en-GB" sz="1000" dirty="0" smtClean="0"/>
              <a:t>CET1 </a:t>
            </a:r>
            <a:r>
              <a:rPr lang="en-GB" sz="1000" dirty="0"/>
              <a:t>low points are shown before the effect of AT1 conversion</a:t>
            </a:r>
            <a:r>
              <a:rPr lang="en-GB" sz="1000" dirty="0" smtClean="0"/>
              <a:t>.</a:t>
            </a:r>
          </a:p>
          <a:p>
            <a:pPr marL="228600" indent="-228600">
              <a:buAutoNum type="alphaLcParenBoth"/>
            </a:pPr>
            <a:r>
              <a:rPr lang="en-GB" sz="1000" dirty="0" smtClean="0"/>
              <a:t>Minimum </a:t>
            </a:r>
            <a:r>
              <a:rPr lang="en-GB" sz="1000" dirty="0"/>
              <a:t>aggregate CET1 ratios are calculated by dividing aggregate CET1 capital by aggregate risk‑weighted assets at the aggregate low point of the stress in 2020. Minimum aggregate Tier 1 leverage ratios are calculated by dividing aggregate Tier 1 capital by the aggregate leverage exposure measure at the aggregate low point of the stress in 2019</a:t>
            </a:r>
            <a:r>
              <a:rPr lang="en-GB" sz="1000" dirty="0" smtClean="0"/>
              <a:t>.</a:t>
            </a:r>
          </a:p>
          <a:p>
            <a:pPr marL="228600" indent="-228600">
              <a:buAutoNum type="alphaLcParenBoth"/>
            </a:pPr>
            <a:r>
              <a:rPr lang="en-GB" sz="1000" dirty="0" smtClean="0"/>
              <a:t>The </a:t>
            </a:r>
            <a:r>
              <a:rPr lang="en-GB" sz="1000" dirty="0"/>
              <a:t>minimum CET1 ratios and leverage ratios shown in the table do not necessarily occur in the same year of the stress scenario for all banks. For individual banks, low‑point years are based on their post-strategic management action and CRD IV restrictions</a:t>
            </a:r>
            <a:r>
              <a:rPr lang="en-GB" sz="1000" dirty="0" smtClean="0"/>
              <a:t>.</a:t>
            </a:r>
          </a:p>
          <a:p>
            <a:pPr marL="228600" indent="-228600">
              <a:buAutoNum type="alphaLcParenBoth"/>
            </a:pPr>
            <a:r>
              <a:rPr lang="en-GB" sz="1000" dirty="0" smtClean="0"/>
              <a:t>The </a:t>
            </a:r>
            <a:r>
              <a:rPr lang="en-GB" sz="1000" dirty="0"/>
              <a:t>aggregate hurdle rate is calculated as a weighted average of hurdle rates in the aggregate low‑point year.</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5479" y="1268761"/>
            <a:ext cx="4996801" cy="3337594"/>
          </a:xfrm>
          <a:prstGeom prst="rect">
            <a:avLst/>
          </a:prstGeom>
        </p:spPr>
      </p:pic>
    </p:spTree>
    <p:extLst>
      <p:ext uri="{BB962C8B-B14F-4D97-AF65-F5344CB8AC3E}">
        <p14:creationId xmlns:p14="http://schemas.microsoft.com/office/powerpoint/2010/main" val="2982638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759" y="5715"/>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a:t>
            </a:r>
            <a:r>
              <a:rPr lang="en-US" altLang="en-US" sz="2400" dirty="0" smtClean="0">
                <a:solidFill>
                  <a:srgbClr val="660066"/>
                </a:solidFill>
                <a:latin typeface="Arial" charset="0"/>
              </a:rPr>
              <a:t> </a:t>
            </a:r>
            <a:r>
              <a:rPr lang="en-GB" sz="2400" dirty="0">
                <a:solidFill>
                  <a:srgbClr val="660066"/>
                </a:solidFill>
              </a:rPr>
              <a:t>Banks’ profits are projected to decrease by half during </a:t>
            </a:r>
            <a:r>
              <a:rPr lang="en-GB" sz="2400" dirty="0" smtClean="0">
                <a:solidFill>
                  <a:srgbClr val="660066"/>
                </a:solidFill>
              </a:rPr>
              <a:t>the stress</a:t>
            </a:r>
            <a:endParaRPr lang="en-US" altLang="en-US" sz="2400" dirty="0">
              <a:solidFill>
                <a:srgbClr val="660066"/>
              </a:solidFill>
            </a:endParaRPr>
          </a:p>
        </p:txBody>
      </p:sp>
      <p:sp>
        <p:nvSpPr>
          <p:cNvPr id="28674" name="Rectangle 2"/>
          <p:cNvSpPr>
            <a:spLocks noChangeArrowheads="1"/>
          </p:cNvSpPr>
          <p:nvPr/>
        </p:nvSpPr>
        <p:spPr bwMode="auto">
          <a:xfrm>
            <a:off x="4647" y="6165304"/>
            <a:ext cx="9144000" cy="707886"/>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smtClean="0"/>
          </a:p>
          <a:p>
            <a:pPr marL="228600" indent="-228600">
              <a:buAutoNum type="alphaLcParenBoth"/>
            </a:pPr>
            <a:r>
              <a:rPr lang="en-GB" sz="1000" dirty="0" smtClean="0"/>
              <a:t>For </a:t>
            </a:r>
            <a:r>
              <a:rPr lang="en-GB" sz="1000" dirty="0"/>
              <a:t>HSBC and Standard Chartered, annual profits are converted from US dollars to sterling using exchange rates consistent with the baseline and stress scenarios, respectively</a:t>
            </a:r>
            <a:r>
              <a:rPr lang="en-GB" sz="1000" dirty="0" smtClean="0"/>
              <a:t>.</a:t>
            </a:r>
          </a:p>
        </p:txBody>
      </p:sp>
      <p:sp>
        <p:nvSpPr>
          <p:cNvPr id="3076" name="Rectangle 1"/>
          <p:cNvSpPr>
            <a:spLocks noChangeArrowheads="1"/>
          </p:cNvSpPr>
          <p:nvPr/>
        </p:nvSpPr>
        <p:spPr bwMode="auto">
          <a:xfrm>
            <a:off x="4647"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profit before tax in baseline and stress projections</a:t>
            </a:r>
            <a:r>
              <a:rPr lang="en-GB" sz="1800" baseline="30000" dirty="0" smtClean="0"/>
              <a:t>(a)</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628800"/>
            <a:ext cx="6480720" cy="3956214"/>
          </a:xfrm>
          <a:prstGeom prst="rect">
            <a:avLst/>
          </a:prstGeom>
        </p:spPr>
      </p:pic>
    </p:spTree>
    <p:extLst>
      <p:ext uri="{BB962C8B-B14F-4D97-AF65-F5344CB8AC3E}">
        <p14:creationId xmlns:p14="http://schemas.microsoft.com/office/powerpoint/2010/main" val="32789893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A.B. </a:t>
            </a:r>
            <a:r>
              <a:rPr lang="en-GB" sz="2400" dirty="0">
                <a:solidFill>
                  <a:srgbClr val="660066"/>
                </a:solidFill>
              </a:rPr>
              <a:t>Contributions to the shortfall in the aggregate CET1 capital ratio and Tier 1 leverage ratio at the low point of the stress relative to the baseline projection</a:t>
            </a:r>
            <a:r>
              <a:rPr lang="en-GB" sz="2400" baseline="30000" dirty="0" smtClean="0">
                <a:solidFill>
                  <a:srgbClr val="660066"/>
                </a:solidFill>
              </a:rPr>
              <a:t>(a)</a:t>
            </a:r>
            <a:endParaRPr lang="en-US" altLang="en-US" sz="2400" baseline="30000" dirty="0">
              <a:solidFill>
                <a:srgbClr val="660066"/>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784" y="1340768"/>
            <a:ext cx="4248472" cy="5125920"/>
          </a:xfrm>
          <a:prstGeom prst="rect">
            <a:avLst/>
          </a:prstGeom>
        </p:spPr>
      </p:pic>
    </p:spTree>
    <p:extLst>
      <p:ext uri="{BB962C8B-B14F-4D97-AF65-F5344CB8AC3E}">
        <p14:creationId xmlns:p14="http://schemas.microsoft.com/office/powerpoint/2010/main" val="3852082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0" y="1170574"/>
            <a:ext cx="9144000" cy="4401205"/>
          </a:xfrm>
          <a:prstGeom prst="rect">
            <a:avLst/>
          </a:prstGeom>
          <a:noFill/>
          <a:ln w="9525">
            <a:noFill/>
            <a:miter lim="800000"/>
            <a:headEnd/>
            <a:tailEnd/>
          </a:ln>
          <a:effectLst/>
        </p:spPr>
        <p:txBody>
          <a:bodyPr anchor="ctr">
            <a:spAutoFit/>
          </a:bodyPr>
          <a:lstStyle/>
          <a:p>
            <a:r>
              <a:rPr lang="en-GB" sz="1000" dirty="0"/>
              <a:t>Sources: Participating banks’ STDF data submissions, Bank analysis and calculations</a:t>
            </a:r>
            <a:r>
              <a:rPr lang="en-GB" sz="1000" dirty="0" smtClean="0"/>
              <a:t>.</a:t>
            </a:r>
          </a:p>
          <a:p>
            <a:endParaRPr lang="en-GB" sz="1000" dirty="0"/>
          </a:p>
          <a:p>
            <a:pPr marL="228600" indent="-228600">
              <a:buAutoNum type="alphaLcParenBoth"/>
            </a:pPr>
            <a:r>
              <a:rPr lang="en-GB" sz="1000" dirty="0" smtClean="0"/>
              <a:t>The </a:t>
            </a:r>
            <a:r>
              <a:rPr lang="en-GB" sz="1000" dirty="0"/>
              <a:t>CET1 ratio aggregate low point is in year 2. The Tier 1 leverage ratio aggregate low point is in year 1.</a:t>
            </a:r>
          </a:p>
          <a:p>
            <a:pPr marL="228600" indent="-228600">
              <a:buAutoNum type="alphaLcParenBoth"/>
            </a:pPr>
            <a:r>
              <a:rPr lang="en-GB" sz="1000" dirty="0" smtClean="0"/>
              <a:t>The </a:t>
            </a:r>
            <a:r>
              <a:rPr lang="en-GB" sz="1000" dirty="0"/>
              <a:t>CET1 ratio is defined as CET1 capital expressed as a percentage of risk-weighted assets (RWAs), where both terms are defined in line with CRR and the UK implementation of CRD IV via the PRA Rulebook.</a:t>
            </a:r>
          </a:p>
          <a:p>
            <a:pPr marL="228600" indent="-228600">
              <a:buAutoNum type="alphaLcParenBoth"/>
            </a:pPr>
            <a:r>
              <a:rPr lang="en-GB" sz="1000" dirty="0" smtClean="0"/>
              <a:t>The </a:t>
            </a:r>
            <a:r>
              <a:rPr lang="en-GB" sz="1000" dirty="0"/>
              <a:t>Tier 1 leverage ratio is Tier 1 capital expressed as a percentage of the leverage exposure measure excluding central bank reserves in line with the PRA’s Policy Statement 21/17.</a:t>
            </a:r>
          </a:p>
          <a:p>
            <a:pPr marL="228600" indent="-228600">
              <a:buAutoNum type="alphaLcParenBoth"/>
            </a:pPr>
            <a:r>
              <a:rPr lang="en-GB" sz="1000" dirty="0" smtClean="0"/>
              <a:t>The </a:t>
            </a:r>
            <a:r>
              <a:rPr lang="en-GB" sz="1000" dirty="0"/>
              <a:t>baseline low point refers to the equivalent baseline position at the stressed low point.</a:t>
            </a:r>
          </a:p>
          <a:p>
            <a:pPr marL="228600" indent="-228600">
              <a:buAutoNum type="alphaLcParenBoth"/>
            </a:pPr>
            <a:r>
              <a:rPr lang="en-GB" sz="1000" dirty="0" smtClean="0"/>
              <a:t>The </a:t>
            </a:r>
            <a:r>
              <a:rPr lang="en-GB" sz="1000" dirty="0"/>
              <a:t>Bank anticipates major UK banks will maintain broadly stable capital ratios over the coming years. Banks’ corporate plans reflect this view but include, in aggregate, lower risk weights associated with planned changes to their risk weight models. These planned models changes are not factored into banks’ baseline and stress projections, in line with the Bank’s stress-test methodology. Also, the Bank’s stress-testing methodology does not permit banks to reduce their baseline dividends to meet a target CET1 capital ratio unless this is their explicitly stated policy. Therefore, some banks planning RWA model changes see their capital ratios fall in their baseline projections because these model changes are excluded and there is no offsetting cut in dividends. For ease of comparison, Bank staff have adjusted the baseline projected CET1 and Tier 1 leverage ratios at the respective capital low points upwards by 0.5 and 0.1 percentage points respectively to take account of this fall in baseline capital positions driven by the Bank’s stress-testing methodology. The effect of this adjustment has been reflected in the residual ‘other’ </a:t>
            </a:r>
            <a:r>
              <a:rPr lang="en-GB" sz="1000" dirty="0" smtClean="0"/>
              <a:t>item. Traded </a:t>
            </a:r>
            <a:r>
              <a:rPr lang="en-GB" sz="1000" dirty="0"/>
              <a:t>risk losses comprise: market risk losses, counterparty credit risk losses, losses arising from changes in banks’ fair value adjustments, prudential valuation adjustments (PVA) and losses on fair value positions not held for trading. This also includes investment banking revenues net of costs.</a:t>
            </a:r>
          </a:p>
          <a:p>
            <a:pPr marL="228600" indent="-228600">
              <a:buAutoNum type="alphaLcParenBoth"/>
            </a:pPr>
            <a:r>
              <a:rPr lang="en-GB" sz="1000" dirty="0" smtClean="0"/>
              <a:t>Changes </a:t>
            </a:r>
            <a:r>
              <a:rPr lang="en-GB" sz="1000" dirty="0"/>
              <a:t>in RWAs impact the CET1 ratio, whereas changes in the leverage exposure measure impact </a:t>
            </a:r>
            <a:r>
              <a:rPr lang="en-GB" sz="1000" dirty="0" smtClean="0"/>
              <a:t>the Tier </a:t>
            </a:r>
            <a:r>
              <a:rPr lang="en-GB" sz="1000" dirty="0"/>
              <a:t>1 leverage ratio.</a:t>
            </a:r>
          </a:p>
          <a:p>
            <a:pPr marL="228600" indent="-228600">
              <a:buAutoNum type="alphaLcParenBoth"/>
            </a:pPr>
            <a:r>
              <a:rPr lang="en-GB" sz="1000" dirty="0" smtClean="0"/>
              <a:t>To </a:t>
            </a:r>
            <a:r>
              <a:rPr lang="en-GB" sz="1000" dirty="0"/>
              <a:t>produce aggregate results in a single currency, the Bank converts the results of US dollar reporters HSBC and SCB into sterling. This aggregation is done on a dynamic exchange rate basis, i.e. based on the exchange rate paths specified in the scenario, except for the row showing the contribution of changes in ‘risk-weighted assets/leverage exposure’. For this row alone, the impact is calculated on a constant exchange rate </a:t>
            </a:r>
            <a:r>
              <a:rPr lang="en-GB" sz="1000" dirty="0" smtClean="0"/>
              <a:t>basis, </a:t>
            </a:r>
            <a:r>
              <a:rPr lang="en-GB" sz="1000" dirty="0" err="1" smtClean="0"/>
              <a:t>ie</a:t>
            </a:r>
            <a:r>
              <a:rPr lang="en-GB" sz="1000" dirty="0" smtClean="0"/>
              <a:t> </a:t>
            </a:r>
            <a:r>
              <a:rPr lang="en-GB" sz="1000" dirty="0"/>
              <a:t>based on exchange rates prevailing at the start of the test. The rationale is that given the large depreciation in sterling in the stress, showing these impacts on a dynamic exchange rate basis would suggest a larger than warranted impact from increasing RWAs/exposures. On the alternative dynamic exchange rate basis, the RWA impact would have been -3.9 percentage points and the leverage exposure impact would have been -0.7 percentage points. The aggregate low points are unaffected by this presentational choice.</a:t>
            </a:r>
          </a:p>
          <a:p>
            <a:pPr marL="228600" indent="-228600">
              <a:buAutoNum type="alphaLcParenBoth"/>
            </a:pPr>
            <a:r>
              <a:rPr lang="en-GB" sz="1000" dirty="0" smtClean="0"/>
              <a:t>Expenses </a:t>
            </a:r>
            <a:r>
              <a:rPr lang="en-GB" sz="1000" dirty="0"/>
              <a:t>comprise administrative and staff expenses, excluding variable remuneration which is included in reductions in discretionary distributions.</a:t>
            </a:r>
          </a:p>
          <a:p>
            <a:pPr marL="228600" indent="-228600">
              <a:buAutoNum type="alphaLcParenBoth"/>
            </a:pPr>
            <a:r>
              <a:rPr lang="en-GB" sz="1000" dirty="0" smtClean="0"/>
              <a:t>‘Other</a:t>
            </a:r>
            <a:r>
              <a:rPr lang="en-GB" sz="1000" dirty="0"/>
              <a:t>’ comprises other profit and loss and other capital movements. Other profit and loss includes </a:t>
            </a:r>
            <a:r>
              <a:rPr lang="en-GB" sz="1000" dirty="0" smtClean="0"/>
              <a:t>share of </a:t>
            </a:r>
            <a:r>
              <a:rPr lang="en-GB" sz="1000" dirty="0"/>
              <a:t>profit/loss of investment in associates, fees and commissions and other income. Other capital movements include pension assets devaluation, prudential filters, accumulated other comprehensive income, IRB shortfall of credit risk adjustments to expected losses, and actuarial gain/loss from defined-benefit pension schemes.</a:t>
            </a:r>
          </a:p>
        </p:txBody>
      </p:sp>
      <p:sp>
        <p:nvSpPr>
          <p:cNvPr id="4" name="Rectangle 1"/>
          <p:cNvSpPr>
            <a:spLocks noChangeArrowheads="1"/>
          </p:cNvSpPr>
          <p:nvPr/>
        </p:nvSpPr>
        <p:spPr bwMode="auto">
          <a:xfrm>
            <a:off x="26568"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A.B. </a:t>
            </a:r>
            <a:r>
              <a:rPr lang="en-GB" sz="2400" dirty="0">
                <a:solidFill>
                  <a:srgbClr val="660066"/>
                </a:solidFill>
              </a:rPr>
              <a:t>Contributions to the shortfall in the aggregate CET1 capital ratio and Tier 1 leverage ratio at the low point of the stress relative to the baseline projection</a:t>
            </a:r>
            <a:r>
              <a:rPr lang="en-GB" sz="2400" baseline="30000" dirty="0" smtClean="0">
                <a:solidFill>
                  <a:srgbClr val="660066"/>
                </a:solidFill>
              </a:rPr>
              <a:t>(a)</a:t>
            </a:r>
            <a:endParaRPr lang="en-US" altLang="en-US" sz="2400" baseline="30000" dirty="0">
              <a:solidFill>
                <a:srgbClr val="660066"/>
              </a:solidFill>
            </a:endParaRPr>
          </a:p>
        </p:txBody>
      </p:sp>
    </p:spTree>
    <p:extLst>
      <p:ext uri="{BB962C8B-B14F-4D97-AF65-F5344CB8AC3E}">
        <p14:creationId xmlns:p14="http://schemas.microsoft.com/office/powerpoint/2010/main" val="3404000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15296" y="-75585"/>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sz="2400" b="1" dirty="0" smtClean="0">
                <a:solidFill>
                  <a:srgbClr val="660066"/>
                </a:solidFill>
              </a:rPr>
              <a:t>Table A.C. </a:t>
            </a:r>
            <a:r>
              <a:rPr lang="en-GB" sz="2400" dirty="0">
                <a:solidFill>
                  <a:srgbClr val="660066"/>
                </a:solidFill>
              </a:rPr>
              <a:t>Contributions to the shortfall in the aggregate CET1 capital ratio at the low point relative to the baseline in the 2019 and 2018 ACS</a:t>
            </a:r>
            <a:r>
              <a:rPr lang="en-GB" sz="2400" baseline="30000" dirty="0" smtClean="0">
                <a:solidFill>
                  <a:srgbClr val="660066"/>
                </a:solidFill>
              </a:rPr>
              <a:t>(a) </a:t>
            </a:r>
            <a:r>
              <a:rPr lang="en-GB" sz="2400" dirty="0" smtClean="0">
                <a:solidFill>
                  <a:srgbClr val="660066"/>
                </a:solidFill>
              </a:rPr>
              <a:t>continued </a:t>
            </a:r>
            <a:endParaRPr lang="en-US" altLang="en-US" sz="2400" dirty="0">
              <a:solidFill>
                <a:srgbClr val="660066"/>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2367" y="1124744"/>
            <a:ext cx="4120062" cy="5097638"/>
          </a:xfrm>
          <a:prstGeom prst="rect">
            <a:avLst/>
          </a:prstGeom>
        </p:spPr>
      </p:pic>
    </p:spTree>
    <p:extLst>
      <p:ext uri="{BB962C8B-B14F-4D97-AF65-F5344CB8AC3E}">
        <p14:creationId xmlns:p14="http://schemas.microsoft.com/office/powerpoint/2010/main" val="274835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TotalTime>
  <Words>4632</Words>
  <Application>Microsoft Office PowerPoint</Application>
  <PresentationFormat>On-screen Show (4:3)</PresentationFormat>
  <Paragraphs>223</Paragraphs>
  <Slides>41</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Calibri</vt:lpstr>
      <vt:lpstr>Office Theme</vt:lpstr>
      <vt:lpstr> The results of the 2019 stress test of UK banks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Box 1: The IFRS 9 accounting standard in the 2019 stress test</vt:lpstr>
      <vt:lpstr>PowerPoint Presentation</vt:lpstr>
      <vt:lpstr>PowerPoint Presentation</vt:lpstr>
      <vt:lpstr> Box 2: Banking sector resilience in 2019</vt:lpstr>
      <vt:lpstr>PowerPoint Presentation</vt:lpstr>
      <vt:lpstr>PowerPoint Presentation</vt:lpstr>
      <vt:lpstr>PowerPoint Presentation</vt:lpstr>
      <vt:lpstr>PowerPoint Presentation</vt:lpstr>
      <vt:lpstr>PowerPoint Presentation</vt:lpstr>
      <vt:lpstr>PowerPoint Presentation</vt:lpstr>
      <vt:lpstr> Box 3: Key judgements underpinning the 2019 ACS results</vt:lpstr>
      <vt:lpstr>PowerPoint Presentation</vt:lpstr>
      <vt:lpstr> Box 4: Leveraged lending</vt:lpstr>
      <vt:lpstr>PowerPoint Presentation</vt:lpstr>
      <vt:lpstr>PowerPoint Presentation</vt:lpstr>
      <vt:lpstr>PowerPoint Presentation</vt:lpstr>
      <vt:lpstr>PowerPoint Presentation</vt:lpstr>
      <vt:lpstr> Box 5: The impact of the 2019 stress test on banks’ projected distributions</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B:   Resilience of the UK financial system – Banking Sector</dc:title>
  <dc:creator>Savva, Stacey</dc:creator>
  <cp:lastModifiedBy>Cobbin, Jon</cp:lastModifiedBy>
  <cp:revision>54</cp:revision>
  <dcterms:created xsi:type="dcterms:W3CDTF">2017-06-26T10:35:02Z</dcterms:created>
  <dcterms:modified xsi:type="dcterms:W3CDTF">2019-12-30T14:38:14Z</dcterms:modified>
</cp:coreProperties>
</file>