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73" r:id="rId3"/>
    <p:sldId id="293" r:id="rId4"/>
    <p:sldId id="295" r:id="rId5"/>
    <p:sldId id="296" r:id="rId6"/>
    <p:sldId id="297" r:id="rId7"/>
    <p:sldId id="298" r:id="rId8"/>
    <p:sldId id="294" r:id="rId9"/>
    <p:sldId id="292" r:id="rId10"/>
    <p:sldId id="300" r:id="rId11"/>
    <p:sldId id="301" r:id="rId12"/>
    <p:sldId id="302" r:id="rId13"/>
    <p:sldId id="30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p15:clr>
            <a:srgbClr val="A4A3A4"/>
          </p15:clr>
        </p15:guide>
        <p15:guide id="2" orient="horz" pos="3566">
          <p15:clr>
            <a:srgbClr val="A4A3A4"/>
          </p15:clr>
        </p15:guide>
        <p15:guide id="3" pos="1156">
          <p15:clr>
            <a:srgbClr val="A4A3A4"/>
          </p15:clr>
        </p15:guide>
        <p15:guide id="4" pos="47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3" d="100"/>
          <a:sy n="103" d="100"/>
        </p:scale>
        <p:origin x="1854" y="108"/>
      </p:cViewPr>
      <p:guideLst>
        <p:guide orient="horz" pos="845"/>
        <p:guide orient="horz" pos="3566"/>
        <p:guide pos="1156"/>
        <p:guide pos="47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40E46-BF56-4E9C-A111-94E881EFC93F}" type="datetimeFigureOut">
              <a:rPr lang="en-GB" smtClean="0"/>
              <a:t>16/12/2019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01E68E-E73F-4BC0-82AE-3ADBDE87BFED}" type="slidenum">
              <a:rPr lang="en-GB" smtClean="0"/>
              <a:t>‹#›</a:t>
            </a:fld>
            <a:endParaRPr lang="en-GB"/>
          </a:p>
        </p:txBody>
      </p:sp>
    </p:spTree>
    <p:extLst>
      <p:ext uri="{BB962C8B-B14F-4D97-AF65-F5344CB8AC3E}">
        <p14:creationId xmlns:p14="http://schemas.microsoft.com/office/powerpoint/2010/main" val="3184168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01E68E-E73F-4BC0-82AE-3ADBDE87BFED}" type="slidenum">
              <a:rPr lang="en-GB" smtClean="0"/>
              <a:t>11</a:t>
            </a:fld>
            <a:endParaRPr lang="en-GB"/>
          </a:p>
        </p:txBody>
      </p:sp>
    </p:spTree>
    <p:extLst>
      <p:ext uri="{BB962C8B-B14F-4D97-AF65-F5344CB8AC3E}">
        <p14:creationId xmlns:p14="http://schemas.microsoft.com/office/powerpoint/2010/main" val="1566576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01E68E-E73F-4BC0-82AE-3ADBDE87BFED}" type="slidenum">
              <a:rPr lang="en-GB" smtClean="0"/>
              <a:t>12</a:t>
            </a:fld>
            <a:endParaRPr lang="en-GB"/>
          </a:p>
        </p:txBody>
      </p:sp>
    </p:spTree>
    <p:extLst>
      <p:ext uri="{BB962C8B-B14F-4D97-AF65-F5344CB8AC3E}">
        <p14:creationId xmlns:p14="http://schemas.microsoft.com/office/powerpoint/2010/main" val="2481953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01E68E-E73F-4BC0-82AE-3ADBDE87BFED}" type="slidenum">
              <a:rPr lang="en-GB" smtClean="0"/>
              <a:t>13</a:t>
            </a:fld>
            <a:endParaRPr lang="en-GB"/>
          </a:p>
        </p:txBody>
      </p:sp>
    </p:spTree>
    <p:extLst>
      <p:ext uri="{BB962C8B-B14F-4D97-AF65-F5344CB8AC3E}">
        <p14:creationId xmlns:p14="http://schemas.microsoft.com/office/powerpoint/2010/main" val="4253873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69876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35449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765138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6472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492151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7241222-2A1C-4650-B1FB-C4A8A84D69EB}"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1462435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7241222-2A1C-4650-B1FB-C4A8A84D69EB}" type="datetimeFigureOut">
              <a:rPr lang="en-GB" smtClean="0"/>
              <a:t>16/12/2019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94451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7241222-2A1C-4650-B1FB-C4A8A84D69EB}" type="datetimeFigureOut">
              <a:rPr lang="en-GB" smtClean="0"/>
              <a:t>16/12/2019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0342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41222-2A1C-4650-B1FB-C4A8A84D69EB}" type="datetimeFigureOut">
              <a:rPr lang="en-GB" smtClean="0"/>
              <a:t>16/12/2019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660239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419884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9518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41222-2A1C-4650-B1FB-C4A8A84D69EB}" type="datetimeFigureOut">
              <a:rPr lang="en-GB" smtClean="0"/>
              <a:t>16/12/2019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C957E-F47A-448E-A4D1-61C186F6B8BB}" type="slidenum">
              <a:rPr lang="en-GB" smtClean="0"/>
              <a:t>‹#›</a:t>
            </a:fld>
            <a:endParaRPr lang="en-GB"/>
          </a:p>
        </p:txBody>
      </p:sp>
    </p:spTree>
    <p:extLst>
      <p:ext uri="{BB962C8B-B14F-4D97-AF65-F5344CB8AC3E}">
        <p14:creationId xmlns:p14="http://schemas.microsoft.com/office/powerpoint/2010/main" val="2967740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a:solidFill>
                  <a:srgbClr val="660066"/>
                </a:solidFill>
              </a:rPr>
              <a:t>The UK bank capital framework</a:t>
            </a:r>
            <a:endParaRPr lang="en-GB" sz="7200" dirty="0">
              <a:solidFill>
                <a:srgbClr val="660066"/>
              </a:solidFill>
            </a:endParaRPr>
          </a:p>
        </p:txBody>
      </p:sp>
    </p:spTree>
    <p:extLst>
      <p:ext uri="{BB962C8B-B14F-4D97-AF65-F5344CB8AC3E}">
        <p14:creationId xmlns:p14="http://schemas.microsoft.com/office/powerpoint/2010/main" val="2698178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251" y="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a:t>
            </a:r>
            <a:r>
              <a:rPr lang="en-US" altLang="en-US" sz="2400" dirty="0" smtClean="0">
                <a:solidFill>
                  <a:srgbClr val="660066"/>
                </a:solidFill>
                <a:latin typeface="Arial" charset="0"/>
              </a:rPr>
              <a:t> </a:t>
            </a:r>
            <a:r>
              <a:rPr lang="en-GB" sz="2400" dirty="0">
                <a:solidFill>
                  <a:srgbClr val="660066"/>
                </a:solidFill>
              </a:rPr>
              <a:t>Stylised buffers and regulatory loss absorbency </a:t>
            </a:r>
            <a:r>
              <a:rPr lang="en-GB" sz="2400" dirty="0" smtClean="0">
                <a:solidFill>
                  <a:srgbClr val="660066"/>
                </a:solidFill>
              </a:rPr>
              <a:t>under IAS </a:t>
            </a:r>
            <a:r>
              <a:rPr lang="en-GB" sz="2400" dirty="0">
                <a:solidFill>
                  <a:srgbClr val="660066"/>
                </a:solidFill>
              </a:rPr>
              <a:t>39</a:t>
            </a:r>
            <a:r>
              <a:rPr lang="en-GB" sz="2400" baseline="30000" dirty="0">
                <a:solidFill>
                  <a:srgbClr val="660066"/>
                </a:solidFill>
              </a:rPr>
              <a:t>(a)</a:t>
            </a:r>
            <a:endParaRPr lang="en-US" altLang="en-US" sz="2400" baseline="30000" dirty="0">
              <a:solidFill>
                <a:srgbClr val="660066"/>
              </a:solidFill>
            </a:endParaRPr>
          </a:p>
        </p:txBody>
      </p:sp>
      <p:sp>
        <p:nvSpPr>
          <p:cNvPr id="28674" name="Rectangle 2"/>
          <p:cNvSpPr>
            <a:spLocks noChangeArrowheads="1"/>
          </p:cNvSpPr>
          <p:nvPr/>
        </p:nvSpPr>
        <p:spPr bwMode="auto">
          <a:xfrm>
            <a:off x="29904" y="5661248"/>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Source: Bank of England</a:t>
            </a:r>
            <a:r>
              <a:rPr lang="en-GB" sz="1000" dirty="0" smtClean="0"/>
              <a:t>.</a:t>
            </a:r>
          </a:p>
          <a:p>
            <a:endParaRPr lang="en-GB" sz="1000" dirty="0"/>
          </a:p>
          <a:p>
            <a:pPr marL="228600" indent="-228600">
              <a:buAutoNum type="alphaLcParenBoth"/>
            </a:pPr>
            <a:r>
              <a:rPr lang="en-GB" sz="1000" dirty="0" smtClean="0"/>
              <a:t>For </a:t>
            </a:r>
            <a:r>
              <a:rPr lang="en-GB" sz="1000" dirty="0"/>
              <a:t>simplicity, this diagram assumes that the point of resolution occurs when </a:t>
            </a:r>
            <a:r>
              <a:rPr lang="en-GB" sz="1000" dirty="0" smtClean="0"/>
              <a:t>minimum requirements </a:t>
            </a:r>
            <a:r>
              <a:rPr lang="en-GB" sz="1000" dirty="0"/>
              <a:t>are breached, and that buffers are exhausted solely by raising credit </a:t>
            </a:r>
            <a:r>
              <a:rPr lang="en-GB" sz="1000" dirty="0" smtClean="0"/>
              <a:t>provisions.</a:t>
            </a:r>
          </a:p>
          <a:p>
            <a:pPr marL="228600" indent="-228600">
              <a:buAutoNum type="alphaLcParenBoth"/>
            </a:pPr>
            <a:r>
              <a:rPr lang="en-GB" sz="1000" dirty="0" smtClean="0"/>
              <a:t>Regulatory </a:t>
            </a:r>
            <a:r>
              <a:rPr lang="en-GB" sz="1000" dirty="0"/>
              <a:t>loss absorbency available in resolution is equal to MREL. MREL is comprised </a:t>
            </a:r>
            <a:r>
              <a:rPr lang="en-GB" sz="1000" dirty="0" smtClean="0"/>
              <a:t>of minimum </a:t>
            </a:r>
            <a:r>
              <a:rPr lang="en-GB" sz="1000" dirty="0"/>
              <a:t>capital requirements, plus any additional recapitalisation element of </a:t>
            </a:r>
            <a:r>
              <a:rPr lang="en-GB" sz="1000" dirty="0" smtClean="0"/>
              <a:t>   MREL</a:t>
            </a:r>
            <a:r>
              <a:rPr lang="en-GB" sz="1000" dirty="0"/>
              <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0915" y="933211"/>
            <a:ext cx="6048672" cy="4157187"/>
          </a:xfrm>
          <a:prstGeom prst="rect">
            <a:avLst/>
          </a:prstGeom>
        </p:spPr>
      </p:pic>
    </p:spTree>
    <p:extLst>
      <p:ext uri="{BB962C8B-B14F-4D97-AF65-F5344CB8AC3E}">
        <p14:creationId xmlns:p14="http://schemas.microsoft.com/office/powerpoint/2010/main" val="3515958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44624"/>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C</a:t>
            </a:r>
            <a:r>
              <a:rPr lang="en-US" altLang="en-US" sz="2400" dirty="0" smtClean="0">
                <a:solidFill>
                  <a:srgbClr val="660066"/>
                </a:solidFill>
                <a:latin typeface="Arial" charset="0"/>
              </a:rPr>
              <a:t> </a:t>
            </a:r>
            <a:r>
              <a:rPr lang="en-GB" sz="2400" dirty="0">
                <a:solidFill>
                  <a:srgbClr val="660066"/>
                </a:solidFill>
              </a:rPr>
              <a:t>Stylised buffers and regulatory loss absorbency </a:t>
            </a:r>
            <a:r>
              <a:rPr lang="en-GB" sz="2400" dirty="0" smtClean="0">
                <a:solidFill>
                  <a:srgbClr val="660066"/>
                </a:solidFill>
              </a:rPr>
              <a:t>under IFRS </a:t>
            </a:r>
            <a:r>
              <a:rPr lang="en-GB" sz="2400" dirty="0">
                <a:solidFill>
                  <a:srgbClr val="660066"/>
                </a:solidFill>
              </a:rPr>
              <a:t>9</a:t>
            </a:r>
            <a:r>
              <a:rPr lang="en-GB" sz="2400" baseline="30000" dirty="0">
                <a:solidFill>
                  <a:srgbClr val="660066"/>
                </a:solidFill>
              </a:rPr>
              <a:t>(a)</a:t>
            </a:r>
            <a:endParaRPr lang="en-US" altLang="en-US" sz="2400" baseline="30000" dirty="0">
              <a:solidFill>
                <a:srgbClr val="660066"/>
              </a:solidFill>
            </a:endParaRPr>
          </a:p>
        </p:txBody>
      </p:sp>
      <p:sp>
        <p:nvSpPr>
          <p:cNvPr id="28674" name="Rectangle 2"/>
          <p:cNvSpPr>
            <a:spLocks noChangeArrowheads="1"/>
          </p:cNvSpPr>
          <p:nvPr/>
        </p:nvSpPr>
        <p:spPr bwMode="auto">
          <a:xfrm>
            <a:off x="26384" y="5805264"/>
            <a:ext cx="9144000" cy="1015663"/>
          </a:xfrm>
          <a:prstGeom prst="rect">
            <a:avLst/>
          </a:prstGeom>
          <a:noFill/>
          <a:ln w="9525">
            <a:noFill/>
            <a:miter lim="800000"/>
            <a:headEnd/>
            <a:tailEnd/>
          </a:ln>
          <a:effectLst/>
        </p:spPr>
        <p:txBody>
          <a:bodyPr anchor="ctr">
            <a:spAutoFit/>
          </a:bodyPr>
          <a:lstStyle/>
          <a:p>
            <a:r>
              <a:rPr lang="en-GB" sz="1000" dirty="0"/>
              <a:t>Source: Bank of England</a:t>
            </a:r>
            <a:r>
              <a:rPr lang="en-GB" sz="1000" dirty="0" smtClean="0"/>
              <a:t>.</a:t>
            </a:r>
          </a:p>
          <a:p>
            <a:endParaRPr lang="en-GB" sz="1000" dirty="0"/>
          </a:p>
          <a:p>
            <a:pPr marL="228600" indent="-228600">
              <a:buAutoNum type="alphaLcParenBoth"/>
            </a:pPr>
            <a:r>
              <a:rPr lang="en-GB" sz="1000" dirty="0" smtClean="0"/>
              <a:t>For </a:t>
            </a:r>
            <a:r>
              <a:rPr lang="en-GB" sz="1000" dirty="0"/>
              <a:t>simplicity, this diagram assumes that the point of resolution occurs when </a:t>
            </a:r>
            <a:r>
              <a:rPr lang="en-GB" sz="1000" dirty="0" smtClean="0"/>
              <a:t>minimum requirements </a:t>
            </a:r>
            <a:r>
              <a:rPr lang="en-GB" sz="1000" dirty="0"/>
              <a:t>are breached, and that buffers are exhausted solely by raising credit provisions</a:t>
            </a:r>
            <a:r>
              <a:rPr lang="en-GB" sz="1000" dirty="0" smtClean="0"/>
              <a:t>.</a:t>
            </a:r>
          </a:p>
          <a:p>
            <a:pPr marL="228600" indent="-228600">
              <a:buAutoNum type="alphaLcParenBoth"/>
            </a:pPr>
            <a:r>
              <a:rPr lang="en-GB" sz="1000" dirty="0" smtClean="0"/>
              <a:t>Regulatory </a:t>
            </a:r>
            <a:r>
              <a:rPr lang="en-GB" sz="1000" dirty="0"/>
              <a:t>loss absorbency available in resolution is equal to MREL. MREL is comprised </a:t>
            </a:r>
            <a:r>
              <a:rPr lang="en-GB" sz="1000" dirty="0" smtClean="0"/>
              <a:t>of minimum </a:t>
            </a:r>
            <a:r>
              <a:rPr lang="en-GB" sz="1000" dirty="0"/>
              <a:t>capital requirements, plus any additional recapitalisation element of MREL.</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908720"/>
            <a:ext cx="5832648" cy="4435173"/>
          </a:xfrm>
          <a:prstGeom prst="rect">
            <a:avLst/>
          </a:prstGeom>
        </p:spPr>
      </p:pic>
    </p:spTree>
    <p:extLst>
      <p:ext uri="{BB962C8B-B14F-4D97-AF65-F5344CB8AC3E}">
        <p14:creationId xmlns:p14="http://schemas.microsoft.com/office/powerpoint/2010/main" val="35143716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D</a:t>
            </a:r>
            <a:r>
              <a:rPr lang="en-US" altLang="en-US" sz="2400" dirty="0" smtClean="0">
                <a:solidFill>
                  <a:srgbClr val="660066"/>
                </a:solidFill>
                <a:latin typeface="Arial" charset="0"/>
              </a:rPr>
              <a:t> </a:t>
            </a:r>
            <a:r>
              <a:rPr lang="en-GB" sz="2400" dirty="0">
                <a:solidFill>
                  <a:srgbClr val="660066"/>
                </a:solidFill>
              </a:rPr>
              <a:t>Stylised depiction of illustrative options </a:t>
            </a:r>
            <a:r>
              <a:rPr lang="en-GB" sz="2400" dirty="0" smtClean="0">
                <a:solidFill>
                  <a:srgbClr val="660066"/>
                </a:solidFill>
              </a:rPr>
              <a:t>for implementation </a:t>
            </a:r>
            <a:r>
              <a:rPr lang="en-GB" sz="2400" dirty="0">
                <a:solidFill>
                  <a:srgbClr val="660066"/>
                </a:solidFill>
              </a:rPr>
              <a:t>of the IFRS 9 adjustment</a:t>
            </a:r>
            <a:r>
              <a:rPr lang="en-GB" sz="2400" baseline="30000" dirty="0">
                <a:solidFill>
                  <a:srgbClr val="660066"/>
                </a:solidFill>
              </a:rPr>
              <a:t>(a)</a:t>
            </a:r>
            <a:endParaRPr lang="en-US" altLang="en-US" sz="2400" baseline="30000" dirty="0">
              <a:solidFill>
                <a:srgbClr val="660066"/>
              </a:solidFill>
            </a:endParaRPr>
          </a:p>
        </p:txBody>
      </p:sp>
      <p:sp>
        <p:nvSpPr>
          <p:cNvPr id="28674" name="Rectangle 2"/>
          <p:cNvSpPr>
            <a:spLocks noChangeArrowheads="1"/>
          </p:cNvSpPr>
          <p:nvPr/>
        </p:nvSpPr>
        <p:spPr bwMode="auto">
          <a:xfrm>
            <a:off x="0" y="6232376"/>
            <a:ext cx="9144000" cy="707886"/>
          </a:xfrm>
          <a:prstGeom prst="rect">
            <a:avLst/>
          </a:prstGeom>
          <a:noFill/>
          <a:ln w="9525">
            <a:noFill/>
            <a:miter lim="800000"/>
            <a:headEnd/>
            <a:tailEnd/>
          </a:ln>
          <a:effectLst/>
        </p:spPr>
        <p:txBody>
          <a:bodyPr anchor="ctr">
            <a:spAutoFit/>
          </a:bodyPr>
          <a:lstStyle/>
          <a:p>
            <a:r>
              <a:rPr lang="en-GB" sz="1000" dirty="0"/>
              <a:t>Source: Bank of England</a:t>
            </a:r>
            <a:r>
              <a:rPr lang="en-GB" sz="1000" dirty="0" smtClean="0"/>
              <a:t>.</a:t>
            </a:r>
          </a:p>
          <a:p>
            <a:endParaRPr lang="en-GB" sz="1000" dirty="0"/>
          </a:p>
          <a:p>
            <a:pPr marL="228600" indent="-228600">
              <a:buAutoNum type="alphaLcParenBoth"/>
            </a:pPr>
            <a:r>
              <a:rPr lang="en-GB" sz="1000" dirty="0" smtClean="0"/>
              <a:t>Numbers </a:t>
            </a:r>
            <a:r>
              <a:rPr lang="en-GB" sz="1000" dirty="0"/>
              <a:t>shown were chosen for ease of illustration, and do not correspond to banks’ </a:t>
            </a:r>
            <a:r>
              <a:rPr lang="en-GB" sz="1000" dirty="0" smtClean="0"/>
              <a:t>actual capital </a:t>
            </a:r>
            <a:r>
              <a:rPr lang="en-GB" sz="1000" dirty="0"/>
              <a:t>requirements</a:t>
            </a:r>
            <a:r>
              <a:rPr lang="en-GB" sz="1000" dirty="0" smtClean="0"/>
              <a:t>.</a:t>
            </a:r>
          </a:p>
          <a:p>
            <a:endParaRPr lang="en-GB" sz="1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1196752"/>
            <a:ext cx="5616624" cy="4901211"/>
          </a:xfrm>
          <a:prstGeom prst="rect">
            <a:avLst/>
          </a:prstGeom>
        </p:spPr>
      </p:pic>
    </p:spTree>
    <p:extLst>
      <p:ext uri="{BB962C8B-B14F-4D97-AF65-F5344CB8AC3E}">
        <p14:creationId xmlns:p14="http://schemas.microsoft.com/office/powerpoint/2010/main" val="37102296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31218"/>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Table 1 </a:t>
            </a:r>
            <a:r>
              <a:rPr lang="en-GB" sz="2400" dirty="0">
                <a:solidFill>
                  <a:srgbClr val="660066"/>
                </a:solidFill>
              </a:rPr>
              <a:t>Comparison of different sources of loss absorbency under</a:t>
            </a:r>
          </a:p>
          <a:p>
            <a:pPr>
              <a:buNone/>
            </a:pPr>
            <a:r>
              <a:rPr lang="en-GB" sz="2400" dirty="0">
                <a:solidFill>
                  <a:srgbClr val="660066"/>
                </a:solidFill>
              </a:rPr>
              <a:t>IFRS 9</a:t>
            </a:r>
            <a:endParaRPr lang="en-US" altLang="en-US" sz="2400" baseline="30000" dirty="0">
              <a:solidFill>
                <a:srgbClr val="660066"/>
              </a:solidFill>
            </a:endParaRPr>
          </a:p>
        </p:txBody>
      </p:sp>
      <p:sp>
        <p:nvSpPr>
          <p:cNvPr id="28674" name="Rectangle 2"/>
          <p:cNvSpPr>
            <a:spLocks noChangeArrowheads="1"/>
          </p:cNvSpPr>
          <p:nvPr/>
        </p:nvSpPr>
        <p:spPr bwMode="auto">
          <a:xfrm>
            <a:off x="0" y="6232376"/>
            <a:ext cx="9144000" cy="707886"/>
          </a:xfrm>
          <a:prstGeom prst="rect">
            <a:avLst/>
          </a:prstGeom>
          <a:noFill/>
          <a:ln w="9525">
            <a:noFill/>
            <a:miter lim="800000"/>
            <a:headEnd/>
            <a:tailEnd/>
          </a:ln>
          <a:effectLst/>
        </p:spPr>
        <p:txBody>
          <a:bodyPr anchor="ctr">
            <a:spAutoFit/>
          </a:bodyPr>
          <a:lstStyle/>
          <a:p>
            <a:r>
              <a:rPr lang="en-GB" sz="1000" dirty="0"/>
              <a:t>Source: Bank of England</a:t>
            </a:r>
            <a:r>
              <a:rPr lang="en-GB" sz="1000" dirty="0" smtClean="0"/>
              <a:t>.</a:t>
            </a:r>
          </a:p>
          <a:p>
            <a:endParaRPr lang="en-GB" sz="1000" dirty="0"/>
          </a:p>
          <a:p>
            <a:pPr marL="228600" indent="-228600">
              <a:buAutoNum type="alphaLcParenBoth"/>
            </a:pPr>
            <a:r>
              <a:rPr lang="en-GB" sz="1000" dirty="0" smtClean="0"/>
              <a:t>Under </a:t>
            </a:r>
            <a:r>
              <a:rPr lang="en-GB" sz="1000" dirty="0"/>
              <a:t>certain circumstances, Tier 2 capital can be written down or converted to CET1 by the Bank of </a:t>
            </a:r>
            <a:r>
              <a:rPr lang="en-GB" sz="1000" dirty="0" smtClean="0"/>
              <a:t>England pre-resolution</a:t>
            </a:r>
            <a:r>
              <a:rPr lang="en-GB" sz="1000" dirty="0"/>
              <a:t>, </a:t>
            </a:r>
            <a:r>
              <a:rPr lang="en-GB" sz="1000" dirty="0" err="1"/>
              <a:t>ie</a:t>
            </a:r>
            <a:r>
              <a:rPr lang="en-GB" sz="1000" dirty="0"/>
              <a:t> while a firm is still a going concern</a:t>
            </a:r>
            <a:r>
              <a:rPr lang="en-GB" sz="1000" dirty="0" smtClean="0"/>
              <a:t>.</a:t>
            </a:r>
          </a:p>
          <a:p>
            <a:endParaRPr lang="en-GB" sz="1000" dirty="0"/>
          </a:p>
        </p:txBody>
      </p:sp>
      <p:pic>
        <p:nvPicPr>
          <p:cNvPr id="4" name="Picture 3"/>
          <p:cNvPicPr>
            <a:picLocks noChangeAspect="1"/>
          </p:cNvPicPr>
          <p:nvPr/>
        </p:nvPicPr>
        <p:blipFill rotWithShape="1">
          <a:blip r:embed="rId3"/>
          <a:srcRect t="2045"/>
          <a:stretch/>
        </p:blipFill>
        <p:spPr>
          <a:xfrm>
            <a:off x="790483" y="1916832"/>
            <a:ext cx="7350067" cy="3168352"/>
          </a:xfrm>
          <a:prstGeom prst="rect">
            <a:avLst/>
          </a:prstGeom>
        </p:spPr>
      </p:pic>
    </p:spTree>
    <p:extLst>
      <p:ext uri="{BB962C8B-B14F-4D97-AF65-F5344CB8AC3E}">
        <p14:creationId xmlns:p14="http://schemas.microsoft.com/office/powerpoint/2010/main" val="41244155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07504" y="0"/>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t>
            </a:r>
            <a:r>
              <a:rPr lang="en-US" altLang="en-US" sz="2400" b="1" dirty="0">
                <a:solidFill>
                  <a:srgbClr val="660066"/>
                </a:solidFill>
              </a:rPr>
              <a:t>D</a:t>
            </a:r>
            <a:r>
              <a:rPr lang="en-US" altLang="en-US" sz="2400" b="1" dirty="0" smtClean="0">
                <a:solidFill>
                  <a:srgbClr val="660066"/>
                </a:solidFill>
              </a:rPr>
              <a:t>.1</a:t>
            </a:r>
            <a:r>
              <a:rPr lang="en-US" altLang="en-US" sz="2400" dirty="0" smtClean="0">
                <a:solidFill>
                  <a:srgbClr val="660066"/>
                </a:solidFill>
                <a:latin typeface="Arial" charset="0"/>
              </a:rPr>
              <a:t> </a:t>
            </a:r>
            <a:r>
              <a:rPr lang="en-GB" sz="2400" dirty="0">
                <a:solidFill>
                  <a:srgbClr val="660066"/>
                </a:solidFill>
              </a:rPr>
              <a:t>Core elements of major UK banks’ requirements for </a:t>
            </a:r>
            <a:endParaRPr lang="en-GB" sz="2400" dirty="0" smtClean="0">
              <a:solidFill>
                <a:srgbClr val="660066"/>
              </a:solidFill>
            </a:endParaRPr>
          </a:p>
          <a:p>
            <a:pPr>
              <a:buNone/>
            </a:pPr>
            <a:r>
              <a:rPr lang="en-GB" sz="2400" dirty="0" smtClean="0">
                <a:solidFill>
                  <a:srgbClr val="660066"/>
                </a:solidFill>
              </a:rPr>
              <a:t>loss-absorbing </a:t>
            </a:r>
            <a:r>
              <a:rPr lang="en-GB" sz="2400" dirty="0">
                <a:solidFill>
                  <a:srgbClr val="660066"/>
                </a:solidFill>
              </a:rPr>
              <a:t>capacity</a:t>
            </a:r>
            <a:endParaRPr lang="en-US" altLang="en-US" sz="2400" dirty="0">
              <a:solidFill>
                <a:srgbClr val="660066"/>
              </a:solidFill>
            </a:endParaRPr>
          </a:p>
        </p:txBody>
      </p:sp>
      <p:sp>
        <p:nvSpPr>
          <p:cNvPr id="28674" name="Rectangle 2"/>
          <p:cNvSpPr>
            <a:spLocks noChangeArrowheads="1"/>
          </p:cNvSpPr>
          <p:nvPr/>
        </p:nvSpPr>
        <p:spPr bwMode="auto">
          <a:xfrm>
            <a:off x="0" y="6611779"/>
            <a:ext cx="9144000" cy="246221"/>
          </a:xfrm>
          <a:prstGeom prst="rect">
            <a:avLst/>
          </a:prstGeom>
          <a:noFill/>
          <a:ln w="9525">
            <a:noFill/>
            <a:miter lim="800000"/>
            <a:headEnd/>
            <a:tailEnd/>
          </a:ln>
          <a:effectLst/>
        </p:spPr>
        <p:txBody>
          <a:bodyPr anchor="ctr">
            <a:spAutoFit/>
          </a:bodyPr>
          <a:lstStyle/>
          <a:p>
            <a:r>
              <a:rPr lang="en-GB" sz="1000" dirty="0"/>
              <a:t>Notes: For major UK banks, 2022 risk-weighted MREL requirements are expected to be set as two times minimum capital requirements.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688" y="1196752"/>
            <a:ext cx="5544616" cy="5130693"/>
          </a:xfrm>
          <a:prstGeom prst="rect">
            <a:avLst/>
          </a:prstGeom>
        </p:spPr>
      </p:pic>
    </p:spTree>
    <p:extLst>
      <p:ext uri="{BB962C8B-B14F-4D97-AF65-F5344CB8AC3E}">
        <p14:creationId xmlns:p14="http://schemas.microsoft.com/office/powerpoint/2010/main" val="1348407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44624"/>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D.2</a:t>
            </a:r>
            <a:r>
              <a:rPr lang="en-US" altLang="en-US" sz="2400" dirty="0" smtClean="0">
                <a:solidFill>
                  <a:srgbClr val="660066"/>
                </a:solidFill>
                <a:latin typeface="Arial" charset="0"/>
              </a:rPr>
              <a:t> </a:t>
            </a:r>
            <a:r>
              <a:rPr lang="en-GB" sz="2400" dirty="0">
                <a:solidFill>
                  <a:srgbClr val="660066"/>
                </a:solidFill>
              </a:rPr>
              <a:t>The composition of buffers in the capital framework</a:t>
            </a:r>
            <a:endParaRPr lang="en-US" altLang="en-US" sz="2400" dirty="0">
              <a:solidFill>
                <a:srgbClr val="660066"/>
              </a:solidFill>
            </a:endParaRPr>
          </a:p>
        </p:txBody>
      </p:sp>
      <p:sp>
        <p:nvSpPr>
          <p:cNvPr id="28674" name="Rectangle 2"/>
          <p:cNvSpPr>
            <a:spLocks noChangeArrowheads="1"/>
          </p:cNvSpPr>
          <p:nvPr/>
        </p:nvSpPr>
        <p:spPr bwMode="auto">
          <a:xfrm>
            <a:off x="57382" y="6431594"/>
            <a:ext cx="9144000" cy="400110"/>
          </a:xfrm>
          <a:prstGeom prst="rect">
            <a:avLst/>
          </a:prstGeom>
          <a:noFill/>
          <a:ln w="9525">
            <a:noFill/>
            <a:miter lim="800000"/>
            <a:headEnd/>
            <a:tailEnd/>
          </a:ln>
          <a:effectLst/>
        </p:spPr>
        <p:txBody>
          <a:bodyPr anchor="ctr">
            <a:spAutoFit/>
          </a:bodyPr>
          <a:lstStyle/>
          <a:p>
            <a:r>
              <a:rPr lang="en-GB" sz="1000" dirty="0"/>
              <a:t>Notes: Individual banks are also set PRA buffers. These are set on a firm-specific basis to ensure that banks that are more at risk of loss than the system in aggregate have additional capital buffers to reflect these idiosyncratic risks. These are set in addition to the FPC benchmark.</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1700808"/>
            <a:ext cx="7782581" cy="3312854"/>
          </a:xfrm>
          <a:prstGeom prst="rect">
            <a:avLst/>
          </a:prstGeom>
        </p:spPr>
      </p:pic>
    </p:spTree>
    <p:extLst>
      <p:ext uri="{BB962C8B-B14F-4D97-AF65-F5344CB8AC3E}">
        <p14:creationId xmlns:p14="http://schemas.microsoft.com/office/powerpoint/2010/main" val="8968066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4246" y="34549"/>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D.3</a:t>
            </a:r>
            <a:r>
              <a:rPr lang="en-US" altLang="en-US" sz="2400" dirty="0" smtClean="0">
                <a:solidFill>
                  <a:srgbClr val="660066"/>
                </a:solidFill>
                <a:latin typeface="Arial" charset="0"/>
              </a:rPr>
              <a:t> </a:t>
            </a:r>
            <a:r>
              <a:rPr lang="en-GB" sz="2400" dirty="0">
                <a:solidFill>
                  <a:srgbClr val="660066"/>
                </a:solidFill>
              </a:rPr>
              <a:t>The effect of larger capital buffers in preserving bank lending in a crisis</a:t>
            </a:r>
            <a:endParaRPr lang="en-US" altLang="en-US" sz="2400" dirty="0">
              <a:solidFill>
                <a:srgbClr val="660066"/>
              </a:solidFill>
            </a:endParaRPr>
          </a:p>
        </p:txBody>
      </p:sp>
      <p:sp>
        <p:nvSpPr>
          <p:cNvPr id="28674" name="Rectangle 2"/>
          <p:cNvSpPr>
            <a:spLocks noChangeArrowheads="1"/>
          </p:cNvSpPr>
          <p:nvPr/>
        </p:nvSpPr>
        <p:spPr bwMode="auto">
          <a:xfrm>
            <a:off x="57382" y="6227058"/>
            <a:ext cx="9144000" cy="553998"/>
          </a:xfrm>
          <a:prstGeom prst="rect">
            <a:avLst/>
          </a:prstGeom>
          <a:noFill/>
          <a:ln w="9525">
            <a:noFill/>
            <a:miter lim="800000"/>
            <a:headEnd/>
            <a:tailEnd/>
          </a:ln>
          <a:effectLst/>
        </p:spPr>
        <p:txBody>
          <a:bodyPr anchor="ctr">
            <a:spAutoFit/>
          </a:bodyPr>
          <a:lstStyle/>
          <a:p>
            <a:r>
              <a:rPr lang="en-GB" sz="1000" dirty="0"/>
              <a:t>Notes: Bank estimates of the increases in the stock of lending after one year in the crisis that usable capital buffers of a given size could deliver (relative to not having any usable capital buffers). Illustrative approximation based on Bank analysis using US data following Carlson et al (2013). Carlson et al (2013) considers the marginal impact of additional usable capital on the lending decisions of US banks with large, medium or small voluntary capital buffers during the crisis.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6386" y="1196752"/>
            <a:ext cx="6791228" cy="4262893"/>
          </a:xfrm>
          <a:prstGeom prst="rect">
            <a:avLst/>
          </a:prstGeom>
        </p:spPr>
      </p:pic>
    </p:spTree>
    <p:extLst>
      <p:ext uri="{BB962C8B-B14F-4D97-AF65-F5344CB8AC3E}">
        <p14:creationId xmlns:p14="http://schemas.microsoft.com/office/powerpoint/2010/main" val="1962100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t>
            </a:r>
            <a:r>
              <a:rPr lang="en-US" altLang="en-US" sz="2400" b="1" dirty="0">
                <a:solidFill>
                  <a:srgbClr val="660066"/>
                </a:solidFill>
              </a:rPr>
              <a:t>D</a:t>
            </a:r>
            <a:r>
              <a:rPr lang="en-US" altLang="en-US" sz="2400" b="1" dirty="0" smtClean="0">
                <a:solidFill>
                  <a:srgbClr val="660066"/>
                </a:solidFill>
              </a:rPr>
              <a:t>.4</a:t>
            </a:r>
            <a:r>
              <a:rPr lang="en-US" altLang="en-US" sz="2400" dirty="0" smtClean="0">
                <a:solidFill>
                  <a:srgbClr val="660066"/>
                </a:solidFill>
                <a:latin typeface="Arial" charset="0"/>
              </a:rPr>
              <a:t> </a:t>
            </a:r>
            <a:r>
              <a:rPr lang="en-GB" sz="2400" dirty="0">
                <a:solidFill>
                  <a:srgbClr val="660066"/>
                </a:solidFill>
              </a:rPr>
              <a:t>The FPC’s core indicators leading up to 2007</a:t>
            </a:r>
            <a:endParaRPr lang="en-US" altLang="en-US" sz="2400" dirty="0">
              <a:solidFill>
                <a:srgbClr val="660066"/>
              </a:solidFill>
            </a:endParaRPr>
          </a:p>
        </p:txBody>
      </p:sp>
      <p:sp>
        <p:nvSpPr>
          <p:cNvPr id="28674" name="Rectangle 2"/>
          <p:cNvSpPr>
            <a:spLocks noChangeArrowheads="1"/>
          </p:cNvSpPr>
          <p:nvPr/>
        </p:nvSpPr>
        <p:spPr bwMode="auto">
          <a:xfrm>
            <a:off x="57382" y="6150114"/>
            <a:ext cx="9144000" cy="707886"/>
          </a:xfrm>
          <a:prstGeom prst="rect">
            <a:avLst/>
          </a:prstGeom>
          <a:noFill/>
          <a:ln w="9525">
            <a:noFill/>
            <a:miter lim="800000"/>
            <a:headEnd/>
            <a:tailEnd/>
          </a:ln>
          <a:effectLst/>
        </p:spPr>
        <p:txBody>
          <a:bodyPr anchor="ctr">
            <a:spAutoFit/>
          </a:bodyPr>
          <a:lstStyle/>
          <a:p>
            <a:r>
              <a:rPr lang="en-GB" sz="1000" dirty="0"/>
              <a:t>Notes: The chart is based on 18 of the FPC’s ‘core indicators’ that the FPC monitors in relation to the setting of its policy tools and for which data is available from 1998 to the crisis. The swathe shows the interquartile range of the core indicators. The blue line shows the share of indicators above the</a:t>
            </a:r>
          </a:p>
          <a:p>
            <a:r>
              <a:rPr lang="en-GB" sz="1000" dirty="0"/>
              <a:t>50th percentile of their respective distributions. The magenta line shows the share of indicators above the 75th percentile of their respective distributions. FPC’s judgement of the risk level is not mechanically linked to a fixed set of indicators.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5616" y="1340767"/>
            <a:ext cx="6840760" cy="4005059"/>
          </a:xfrm>
          <a:prstGeom prst="rect">
            <a:avLst/>
          </a:prstGeom>
        </p:spPr>
      </p:pic>
    </p:spTree>
    <p:extLst>
      <p:ext uri="{BB962C8B-B14F-4D97-AF65-F5344CB8AC3E}">
        <p14:creationId xmlns:p14="http://schemas.microsoft.com/office/powerpoint/2010/main" val="520218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44624"/>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D.5</a:t>
            </a:r>
            <a:r>
              <a:rPr lang="en-US" altLang="en-US" sz="2400" dirty="0" smtClean="0">
                <a:solidFill>
                  <a:srgbClr val="660066"/>
                </a:solidFill>
                <a:latin typeface="Arial" charset="0"/>
              </a:rPr>
              <a:t> </a:t>
            </a:r>
            <a:r>
              <a:rPr lang="en-GB" sz="2400" dirty="0">
                <a:solidFill>
                  <a:srgbClr val="660066"/>
                </a:solidFill>
              </a:rPr>
              <a:t>The composition of minimum capital requirements</a:t>
            </a:r>
            <a:endParaRPr lang="en-US" altLang="en-US" sz="2400" dirty="0">
              <a:solidFill>
                <a:srgbClr val="660066"/>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628800"/>
            <a:ext cx="7068756" cy="3252105"/>
          </a:xfrm>
          <a:prstGeom prst="rect">
            <a:avLst/>
          </a:prstGeom>
        </p:spPr>
      </p:pic>
    </p:spTree>
    <p:extLst>
      <p:ext uri="{BB962C8B-B14F-4D97-AF65-F5344CB8AC3E}">
        <p14:creationId xmlns:p14="http://schemas.microsoft.com/office/powerpoint/2010/main" val="42425060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5470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D.6</a:t>
            </a:r>
            <a:r>
              <a:rPr lang="en-US" altLang="en-US" sz="2400" dirty="0" smtClean="0">
                <a:solidFill>
                  <a:srgbClr val="660066"/>
                </a:solidFill>
                <a:latin typeface="Arial" charset="0"/>
              </a:rPr>
              <a:t> </a:t>
            </a:r>
            <a:r>
              <a:rPr lang="en-GB" sz="2400" dirty="0">
                <a:solidFill>
                  <a:srgbClr val="660066"/>
                </a:solidFill>
              </a:rPr>
              <a:t>Major UK banks’ Tier 1 capital requirements</a:t>
            </a:r>
            <a:endParaRPr lang="en-US" altLang="en-US" sz="2400" dirty="0">
              <a:solidFill>
                <a:srgbClr val="660066"/>
              </a:solidFill>
            </a:endParaRPr>
          </a:p>
        </p:txBody>
      </p:sp>
      <p:sp>
        <p:nvSpPr>
          <p:cNvPr id="28674" name="Rectangle 2"/>
          <p:cNvSpPr>
            <a:spLocks noChangeArrowheads="1"/>
          </p:cNvSpPr>
          <p:nvPr/>
        </p:nvSpPr>
        <p:spPr bwMode="auto">
          <a:xfrm>
            <a:off x="57382" y="6453336"/>
            <a:ext cx="9144000" cy="400110"/>
          </a:xfrm>
          <a:prstGeom prst="rect">
            <a:avLst/>
          </a:prstGeom>
          <a:noFill/>
          <a:ln w="9525">
            <a:noFill/>
            <a:miter lim="800000"/>
            <a:headEnd/>
            <a:tailEnd/>
          </a:ln>
          <a:effectLst/>
        </p:spPr>
        <p:txBody>
          <a:bodyPr anchor="ctr">
            <a:spAutoFit/>
          </a:bodyPr>
          <a:lstStyle/>
          <a:p>
            <a:r>
              <a:rPr lang="en-GB" sz="1000" dirty="0"/>
              <a:t>Notes: 2019 changes include effect of increasing the UK </a:t>
            </a:r>
            <a:r>
              <a:rPr lang="en-GB" sz="1000" dirty="0" err="1"/>
              <a:t>CCyB</a:t>
            </a:r>
            <a:r>
              <a:rPr lang="en-GB" sz="1000" dirty="0"/>
              <a:t> and the proposed reduction in Pillar 2A requirements. Requirements shown in chart exclude the foreign element of the </a:t>
            </a:r>
            <a:r>
              <a:rPr lang="en-GB" sz="1000" dirty="0" err="1"/>
              <a:t>CCyB</a:t>
            </a:r>
            <a:r>
              <a:rPr lang="en-GB" sz="1000" dirty="0"/>
              <a:t> and PRA buffers which are set in addition to the FPC assessment.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1124744"/>
            <a:ext cx="6947459" cy="4424168"/>
          </a:xfrm>
          <a:prstGeom prst="rect">
            <a:avLst/>
          </a:prstGeom>
        </p:spPr>
      </p:pic>
    </p:spTree>
    <p:extLst>
      <p:ext uri="{BB962C8B-B14F-4D97-AF65-F5344CB8AC3E}">
        <p14:creationId xmlns:p14="http://schemas.microsoft.com/office/powerpoint/2010/main" val="10815375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smtClean="0">
                <a:solidFill>
                  <a:srgbClr val="660066"/>
                </a:solidFill>
              </a:rPr>
              <a:t/>
            </a:r>
            <a:br>
              <a:rPr lang="en-GB" altLang="en-US" sz="7200" smtClean="0">
                <a:solidFill>
                  <a:srgbClr val="660066"/>
                </a:solidFill>
              </a:rPr>
            </a:br>
            <a:r>
              <a:rPr lang="en-GB" altLang="en-US" sz="7200" smtClean="0">
                <a:solidFill>
                  <a:srgbClr val="660066"/>
                </a:solidFill>
              </a:rPr>
              <a:t>Box 6: </a:t>
            </a:r>
            <a:r>
              <a:rPr lang="en-GB" altLang="en-US" sz="7200" dirty="0" smtClean="0">
                <a:solidFill>
                  <a:srgbClr val="660066"/>
                </a:solidFill>
              </a:rPr>
              <a:t>IFRS9 and </a:t>
            </a:r>
            <a:r>
              <a:rPr lang="en-GB" altLang="en-US" sz="7200" dirty="0">
                <a:solidFill>
                  <a:srgbClr val="660066"/>
                </a:solidFill>
              </a:rPr>
              <a:t>the capital framework </a:t>
            </a:r>
            <a:endParaRPr lang="en-GB" sz="7200" dirty="0">
              <a:solidFill>
                <a:srgbClr val="660066"/>
              </a:solidFill>
            </a:endParaRPr>
          </a:p>
        </p:txBody>
      </p:sp>
    </p:spTree>
    <p:extLst>
      <p:ext uri="{BB962C8B-B14F-4D97-AF65-F5344CB8AC3E}">
        <p14:creationId xmlns:p14="http://schemas.microsoft.com/office/powerpoint/2010/main" val="3449273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44624"/>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t>
            </a:r>
            <a:r>
              <a:rPr lang="en-US" altLang="en-US" sz="2400" b="1" dirty="0">
                <a:solidFill>
                  <a:srgbClr val="660066"/>
                </a:solidFill>
              </a:rPr>
              <a:t>A</a:t>
            </a:r>
            <a:r>
              <a:rPr lang="en-US" altLang="en-US" sz="2400" dirty="0" smtClean="0">
                <a:solidFill>
                  <a:srgbClr val="660066"/>
                </a:solidFill>
                <a:latin typeface="Arial" charset="0"/>
              </a:rPr>
              <a:t> </a:t>
            </a:r>
            <a:r>
              <a:rPr lang="en-GB" sz="2400" dirty="0">
                <a:solidFill>
                  <a:srgbClr val="660066"/>
                </a:solidFill>
              </a:rPr>
              <a:t>Time profile of impairments under IAS 39 and IFRS 9 </a:t>
            </a:r>
            <a:r>
              <a:rPr lang="en-GB" sz="2400" dirty="0" smtClean="0">
                <a:solidFill>
                  <a:srgbClr val="660066"/>
                </a:solidFill>
              </a:rPr>
              <a:t>in the ACS</a:t>
            </a:r>
            <a:endParaRPr lang="en-US" altLang="en-US" sz="2400" dirty="0">
              <a:solidFill>
                <a:srgbClr val="660066"/>
              </a:solidFill>
            </a:endParaRPr>
          </a:p>
        </p:txBody>
      </p:sp>
      <p:sp>
        <p:nvSpPr>
          <p:cNvPr id="28674" name="Rectangle 2"/>
          <p:cNvSpPr>
            <a:spLocks noChangeArrowheads="1"/>
          </p:cNvSpPr>
          <p:nvPr/>
        </p:nvSpPr>
        <p:spPr bwMode="auto">
          <a:xfrm>
            <a:off x="35496" y="6435363"/>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Sources: Participating banks’ STDF data submissions and Bank calculations.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1196752"/>
            <a:ext cx="6480720" cy="4348444"/>
          </a:xfrm>
          <a:prstGeom prst="rect">
            <a:avLst/>
          </a:prstGeom>
        </p:spPr>
      </p:pic>
    </p:spTree>
    <p:extLst>
      <p:ext uri="{BB962C8B-B14F-4D97-AF65-F5344CB8AC3E}">
        <p14:creationId xmlns:p14="http://schemas.microsoft.com/office/powerpoint/2010/main" val="39402213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TotalTime>
  <Words>645</Words>
  <Application>Microsoft Office PowerPoint</Application>
  <PresentationFormat>On-screen Show (4:3)</PresentationFormat>
  <Paragraphs>41</Paragraphs>
  <Slides>13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 The UK bank capital framework</vt:lpstr>
      <vt:lpstr>PowerPoint Presentation</vt:lpstr>
      <vt:lpstr>PowerPoint Presentation</vt:lpstr>
      <vt:lpstr>PowerPoint Presentation</vt:lpstr>
      <vt:lpstr>PowerPoint Presentation</vt:lpstr>
      <vt:lpstr>PowerPoint Presentation</vt:lpstr>
      <vt:lpstr>PowerPoint Presentation</vt:lpstr>
      <vt:lpstr> Box 6: IFRS9 and the capital framework </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B:   Resilience of the UK financial system – Banking Sector</dc:title>
  <dc:creator>Savva, Stacey</dc:creator>
  <cp:lastModifiedBy>Wells, Lauren</cp:lastModifiedBy>
  <cp:revision>43</cp:revision>
  <dcterms:created xsi:type="dcterms:W3CDTF">2017-06-26T10:35:02Z</dcterms:created>
  <dcterms:modified xsi:type="dcterms:W3CDTF">2019-12-16T16:48:45Z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-1250690390</vt:i4>
  </property>
  <property fmtid="{D5CDD505-2E9C-101B-9397-08002B2CF9AE}" pid="3" name="_NewReviewCycle">
    <vt:lpwstr/>
  </property>
  <property fmtid="{D5CDD505-2E9C-101B-9397-08002B2CF9AE}" pid="4" name="_EmailSubject">
    <vt:lpwstr>Capital review png</vt:lpwstr>
  </property>
  <property fmtid="{D5CDD505-2E9C-101B-9397-08002B2CF9AE}" pid="5" name="_AuthorEmail">
    <vt:lpwstr>Stacey.Fraser@bankofengland.co.uk</vt:lpwstr>
  </property>
  <property fmtid="{D5CDD505-2E9C-101B-9397-08002B2CF9AE}" pid="6" name="_AuthorEmailDisplayName">
    <vt:lpwstr>Fraser, Stacey</vt:lpwstr>
  </property>
</Properties>
</file>