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  <p:sldId id="270" r:id="rId5"/>
    <p:sldId id="271" r:id="rId6"/>
    <p:sldId id="272" r:id="rId7"/>
    <p:sldId id="273" r:id="rId8"/>
    <p:sldId id="274" r:id="rId9"/>
    <p:sldId id="27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48" y="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876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493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138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72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151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43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51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42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2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4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185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41222-2A1C-4650-B1FB-C4A8A84D69EB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4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>
                <a:solidFill>
                  <a:srgbClr val="660066"/>
                </a:solidFill>
              </a:rPr>
              <a:t>Global </a:t>
            </a:r>
            <a:r>
              <a:rPr lang="en-GB" altLang="en-US" sz="7200" dirty="0" smtClean="0">
                <a:solidFill>
                  <a:srgbClr val="660066"/>
                </a:solidFill>
              </a:rPr>
              <a:t>vulnerabilities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78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929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G.1 </a:t>
            </a:r>
            <a:r>
              <a:rPr lang="en-GB" altLang="en-US" sz="2400" dirty="0">
                <a:solidFill>
                  <a:srgbClr val="660066"/>
                </a:solidFill>
              </a:rPr>
              <a:t>Official interest rates have been cut in some </a:t>
            </a:r>
            <a:r>
              <a:rPr lang="en-GB" altLang="en-US" sz="2400" dirty="0" smtClean="0">
                <a:solidFill>
                  <a:srgbClr val="660066"/>
                </a:solidFill>
              </a:rPr>
              <a:t>countries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4251" y="5877881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All </a:t>
            </a:r>
            <a:r>
              <a:rPr lang="en-GB" sz="1000" dirty="0"/>
              <a:t>data as of 4 December 2019. The curves are estimated using instantaneous forward </a:t>
            </a:r>
            <a:r>
              <a:rPr lang="en-GB" sz="1000" dirty="0" smtClean="0"/>
              <a:t>overnight index </a:t>
            </a:r>
            <a:r>
              <a:rPr lang="en-GB" sz="1000" dirty="0"/>
              <a:t>swap rates in the 15 working days to 4 December 2019 and 1 July 2019 respectively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Upper </a:t>
            </a:r>
            <a:r>
              <a:rPr lang="en-GB" sz="1000" dirty="0"/>
              <a:t>bound of the target range.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48095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Short‑term interest rates and </a:t>
            </a:r>
            <a:r>
              <a:rPr lang="en-GB" sz="1800" dirty="0" smtClean="0"/>
              <a:t>expectations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756709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2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2935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G.2 </a:t>
            </a:r>
            <a:r>
              <a:rPr lang="en-GB" altLang="en-US" sz="2400" dirty="0">
                <a:solidFill>
                  <a:srgbClr val="660066"/>
                </a:solidFill>
              </a:rPr>
              <a:t>Credit growth remains subdued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" y="6597352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BIS total credit statistics and Bank calculations.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49102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800" dirty="0"/>
              <a:t>Credit in private non-financial sector</a:t>
            </a:r>
            <a:endParaRPr lang="en-GB" altLang="en-US" sz="1800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02" y="1268760"/>
            <a:ext cx="6824395" cy="405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94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8551" y="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G.3 </a:t>
            </a:r>
            <a:r>
              <a:rPr lang="en-GB" altLang="en-US" sz="2400" dirty="0">
                <a:solidFill>
                  <a:srgbClr val="660066"/>
                </a:solidFill>
              </a:rPr>
              <a:t>Areas of risk are relatively ‘hot’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615011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BIS total credit statistics, </a:t>
            </a:r>
            <a:r>
              <a:rPr lang="en-GB" sz="1000" dirty="0" err="1"/>
              <a:t>Eikon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, Eurostat, Federal Reserve, LCD, an offering </a:t>
            </a:r>
            <a:r>
              <a:rPr lang="en-GB" sz="1000" dirty="0" smtClean="0"/>
              <a:t>of S&amp;P </a:t>
            </a:r>
            <a:r>
              <a:rPr lang="en-GB" sz="1000" dirty="0"/>
              <a:t>Global Intelligence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Red </a:t>
            </a:r>
            <a:r>
              <a:rPr lang="en-GB" sz="1000" dirty="0"/>
              <a:t>cells highlight debt levels towards the top of the historical distribution. Blue cells are </a:t>
            </a:r>
            <a:r>
              <a:rPr lang="en-GB" sz="1000" dirty="0" smtClean="0"/>
              <a:t>towards the </a:t>
            </a:r>
            <a:r>
              <a:rPr lang="en-GB" sz="1000" dirty="0"/>
              <a:t>bottom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Consists </a:t>
            </a:r>
            <a:r>
              <a:rPr lang="en-GB" sz="1000" dirty="0"/>
              <a:t>of European Union excluding UK.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7738" y="46166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800" dirty="0"/>
              <a:t>Heatmap of credit </a:t>
            </a:r>
            <a:r>
              <a:rPr lang="it-IT" sz="1800" dirty="0" smtClean="0"/>
              <a:t>indicators</a:t>
            </a:r>
            <a:r>
              <a:rPr lang="it-IT" sz="1800" baseline="30000" dirty="0" smtClean="0"/>
              <a:t>(a</a:t>
            </a:r>
            <a:r>
              <a:rPr lang="it-IT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142" y="1484784"/>
            <a:ext cx="6656817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9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G.4 </a:t>
            </a:r>
            <a:r>
              <a:rPr lang="en-GB" altLang="en-US" sz="2400" dirty="0">
                <a:solidFill>
                  <a:srgbClr val="660066"/>
                </a:solidFill>
              </a:rPr>
              <a:t>Credit is growing faster than nominal GDP in China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35077" y="6304002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CEIC Data Company Ltd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Adjusted </a:t>
            </a:r>
            <a:r>
              <a:rPr lang="en-GB" sz="1000" dirty="0"/>
              <a:t>total social financing allows for the statistical effect of replacing local </a:t>
            </a:r>
            <a:r>
              <a:rPr lang="en-GB" sz="1000" dirty="0" smtClean="0"/>
              <a:t>government borrowing </a:t>
            </a:r>
            <a:r>
              <a:rPr lang="en-GB" sz="1000" dirty="0"/>
              <a:t>via financing vehicles with the issuances of municipal bonds</a:t>
            </a:r>
            <a:r>
              <a:rPr lang="en-GB" sz="1000" dirty="0" smtClean="0"/>
              <a:t>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18257" y="46260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China total social financing and nominal GDP growth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11" y="1196752"/>
            <a:ext cx="6984776" cy="413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36512" y="454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G.5 </a:t>
            </a:r>
            <a:r>
              <a:rPr lang="en-GB" altLang="en-US" sz="2400" dirty="0">
                <a:solidFill>
                  <a:srgbClr val="660066"/>
                </a:solidFill>
              </a:rPr>
              <a:t>Corporate indebtedness is high in the US and France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615011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</a:t>
            </a:r>
            <a:r>
              <a:rPr lang="en-GB" sz="1000" dirty="0" err="1"/>
              <a:t>Eikon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, Eurostat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Debt </a:t>
            </a:r>
            <a:r>
              <a:rPr lang="en-GB" sz="1000" dirty="0"/>
              <a:t>is net of intercompany loans. Euro‑area figures include publically owned corporations due </a:t>
            </a:r>
            <a:r>
              <a:rPr lang="en-GB" sz="1000" dirty="0" smtClean="0"/>
              <a:t>to euro‑area </a:t>
            </a:r>
            <a:r>
              <a:rPr lang="en-GB" sz="1000" dirty="0"/>
              <a:t>data reporting. In France, publically owned corporations accounted for 8.6% of </a:t>
            </a:r>
            <a:r>
              <a:rPr lang="en-GB" sz="1000" dirty="0" smtClean="0"/>
              <a:t>total private </a:t>
            </a:r>
            <a:r>
              <a:rPr lang="en-GB" sz="1000" dirty="0"/>
              <a:t>non‑financial corporate debt in 2017</a:t>
            </a:r>
            <a:r>
              <a:rPr lang="en-GB" sz="1000" dirty="0" smtClean="0"/>
              <a:t>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46620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Private non‑financial corporate debt to </a:t>
            </a:r>
            <a:r>
              <a:rPr lang="en-GB" sz="1800" dirty="0" smtClean="0"/>
              <a:t>GDP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885" y="1268760"/>
            <a:ext cx="6991939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2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G.6 </a:t>
            </a:r>
            <a:r>
              <a:rPr lang="en-GB" altLang="en-US" sz="2400" dirty="0">
                <a:solidFill>
                  <a:srgbClr val="660066"/>
                </a:solidFill>
              </a:rPr>
              <a:t>Public debt is high in some euro‑area countries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8257" y="6309320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IMF WEO (October 2019</a:t>
            </a:r>
            <a:r>
              <a:rPr lang="en-GB" sz="1000" dirty="0" smtClean="0"/>
              <a:t>).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Solid </a:t>
            </a:r>
            <a:r>
              <a:rPr lang="en-GB" sz="1000" dirty="0"/>
              <a:t>lines show data and dashed lines show forecasts</a:t>
            </a:r>
            <a:r>
              <a:rPr lang="en-GB" sz="1000" dirty="0" smtClean="0"/>
              <a:t>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18257" y="45614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Gross government debt to </a:t>
            </a:r>
            <a:r>
              <a:rPr lang="en-GB" sz="1800" dirty="0" smtClean="0"/>
              <a:t>GDP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10" y="997278"/>
            <a:ext cx="7185977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2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4462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G.7 </a:t>
            </a:r>
            <a:r>
              <a:rPr lang="en-GB" altLang="en-US" sz="2400" dirty="0">
                <a:solidFill>
                  <a:srgbClr val="660066"/>
                </a:solidFill>
              </a:rPr>
              <a:t>Price to book ratios remain low in the euro area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6136721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LP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Simple </a:t>
            </a:r>
            <a:r>
              <a:rPr lang="en-GB" sz="1000" dirty="0"/>
              <a:t>average price to book ratio of ten largest EA and US banks, by bank asset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Consists </a:t>
            </a:r>
            <a:r>
              <a:rPr lang="en-GB" sz="1000" dirty="0"/>
              <a:t>of the simple average of the four largest banks.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1081" y="50221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Bank price to book </a:t>
            </a:r>
            <a:r>
              <a:rPr lang="en-GB" sz="1800" dirty="0" smtClean="0"/>
              <a:t>ratios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6929191" cy="429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1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3019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G.8 </a:t>
            </a:r>
            <a:r>
              <a:rPr lang="en-GB" altLang="en-US" sz="2400" dirty="0">
                <a:solidFill>
                  <a:srgbClr val="660066"/>
                </a:solidFill>
              </a:rPr>
              <a:t>Non‑China emerging market economies </a:t>
            </a:r>
            <a:r>
              <a:rPr lang="en-GB" altLang="en-US" sz="2400" dirty="0" smtClean="0">
                <a:solidFill>
                  <a:srgbClr val="660066"/>
                </a:solidFill>
              </a:rPr>
              <a:t>experienced portfolio </a:t>
            </a:r>
            <a:r>
              <a:rPr lang="en-GB" altLang="en-US" sz="2400" dirty="0">
                <a:solidFill>
                  <a:srgbClr val="660066"/>
                </a:solidFill>
              </a:rPr>
              <a:t>outflows over the summer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407" y="6611779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IIF and Bank calculations.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9408" y="861189"/>
            <a:ext cx="91628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Cumulative portfolio inflows to NCEMEs</a:t>
            </a:r>
            <a:endParaRPr lang="en-GB" altLang="en-US" sz="18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56" y="1340768"/>
            <a:ext cx="6994343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5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393</Words>
  <Application>Microsoft Office PowerPoint</Application>
  <PresentationFormat>On-screen Show (4:3)</PresentationFormat>
  <Paragraphs>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 Global vulnerabilities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Part B:   Resilience of the UK financial system – Banking Sector</dc:title>
  <dc:creator>Savva, Stacey</dc:creator>
  <cp:lastModifiedBy>Garrett, Hannah</cp:lastModifiedBy>
  <cp:revision>31</cp:revision>
  <dcterms:created xsi:type="dcterms:W3CDTF">2017-06-26T10:35:02Z</dcterms:created>
  <dcterms:modified xsi:type="dcterms:W3CDTF">2019-12-16T13:37:47Z</dcterms:modified>
</cp:coreProperties>
</file>