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48" y="72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A4CE5-7ECB-44EA-8279-426AC891C39A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7A3B2-2EB9-46BF-B51F-94AF9B0676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027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Overview of risks to UK financial stability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571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C.9 </a:t>
            </a:r>
            <a:r>
              <a:rPr lang="en-GB" altLang="en-US" sz="2400" dirty="0">
                <a:solidFill>
                  <a:srgbClr val="660066"/>
                </a:solidFill>
              </a:rPr>
              <a:t>Demand for UK assets continued to be affected by </a:t>
            </a:r>
            <a:r>
              <a:rPr lang="en-GB" altLang="en-US" sz="2400" dirty="0" err="1">
                <a:solidFill>
                  <a:srgbClr val="660066"/>
                </a:solidFill>
              </a:rPr>
              <a:t>Brexit</a:t>
            </a:r>
            <a:r>
              <a:rPr lang="en-GB" altLang="en-US" sz="2400" dirty="0">
                <a:solidFill>
                  <a:srgbClr val="660066"/>
                </a:solidFill>
              </a:rPr>
              <a:t> uncertainties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5688449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L.P., </a:t>
            </a:r>
            <a:r>
              <a:rPr lang="en-GB" sz="1000" dirty="0" err="1"/>
              <a:t>Eikon</a:t>
            </a:r>
            <a:r>
              <a:rPr lang="en-GB" sz="1000" dirty="0"/>
              <a:t> from </a:t>
            </a:r>
            <a:r>
              <a:rPr lang="en-GB" sz="1000" dirty="0" err="1"/>
              <a:t>Refinitiv</a:t>
            </a:r>
            <a:r>
              <a:rPr lang="en-GB" sz="1000" dirty="0"/>
              <a:t>, ICE/</a:t>
            </a:r>
            <a:r>
              <a:rPr lang="en-GB" sz="1000" dirty="0" err="1"/>
              <a:t>BofAML</a:t>
            </a:r>
            <a:r>
              <a:rPr lang="en-GB" sz="1000" dirty="0"/>
              <a:t>, IMF WEO, LCD, an offering </a:t>
            </a:r>
            <a:r>
              <a:rPr lang="en-GB" sz="1000" dirty="0" smtClean="0"/>
              <a:t>of S&amp;P </a:t>
            </a:r>
            <a:r>
              <a:rPr lang="en-GB" sz="1000" dirty="0"/>
              <a:t>Global Market Intelligence, </a:t>
            </a:r>
            <a:r>
              <a:rPr lang="en-GB" sz="1000" dirty="0" err="1"/>
              <a:t>TradeWeb</a:t>
            </a:r>
            <a:r>
              <a:rPr lang="en-GB" sz="1000" dirty="0"/>
              <a:t>,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to 4 December 2019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euro-area real estate investment trust price series is for Europe excluding the UK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As </a:t>
            </a:r>
            <a:r>
              <a:rPr lang="en-GB" sz="1000" dirty="0"/>
              <a:t>implied by a dividend discount model. Equity risk </a:t>
            </a:r>
            <a:r>
              <a:rPr lang="en-GB" sz="1000" dirty="0" err="1"/>
              <a:t>premia</a:t>
            </a:r>
            <a:r>
              <a:rPr lang="en-GB" sz="1000" dirty="0"/>
              <a:t> are estimated for the UK focused companies, S&amp;P 500 and Euro </a:t>
            </a:r>
            <a:r>
              <a:rPr lang="en-GB" sz="1000" dirty="0" err="1"/>
              <a:t>Stoxx</a:t>
            </a:r>
            <a:r>
              <a:rPr lang="en-GB" sz="1000" dirty="0"/>
              <a:t> indices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US dollar series refers to US dollar-denominated bonds issued in the US domestic market, while the sterling and euro series refer to bonds issued in domestic or </a:t>
            </a:r>
            <a:r>
              <a:rPr lang="en-GB" sz="1000" dirty="0" err="1"/>
              <a:t>eurobond</a:t>
            </a:r>
            <a:r>
              <a:rPr lang="en-GB" sz="1000" dirty="0"/>
              <a:t> markets in the respective currencies</a:t>
            </a:r>
            <a:r>
              <a:rPr lang="en-GB" sz="1000" dirty="0" smtClean="0"/>
              <a:t>.</a:t>
            </a:r>
            <a:endParaRPr lang="en-GB" sz="1000" dirty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5092" y="85230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Change </a:t>
            </a:r>
            <a:r>
              <a:rPr lang="en-GB" sz="1800" dirty="0"/>
              <a:t>in UK, US and euro-area asset prices since 4 January </a:t>
            </a:r>
            <a:r>
              <a:rPr lang="en-GB" sz="1800" dirty="0" smtClean="0"/>
              <a:t>2016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241" y="1412776"/>
            <a:ext cx="5258858" cy="417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4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500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C.10 </a:t>
            </a:r>
            <a:r>
              <a:rPr lang="en-GB" altLang="en-US" sz="2400" dirty="0">
                <a:solidFill>
                  <a:srgbClr val="660066"/>
                </a:solidFill>
              </a:rPr>
              <a:t>Foreign investment in CRE fell sharply in 2019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6309320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Property Market Analysis LLP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unknown bars represent transactions where it is not possible to determine the investor nationality</a:t>
            </a:r>
            <a:r>
              <a:rPr lang="en-GB" sz="1000" dirty="0" smtClean="0"/>
              <a:t>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47667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Quarterly </a:t>
            </a:r>
            <a:r>
              <a:rPr lang="en-GB" sz="1800" dirty="0"/>
              <a:t>investment in UK CRE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430205"/>
            <a:ext cx="5755995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97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C.11 </a:t>
            </a:r>
            <a:r>
              <a:rPr lang="en-GB" altLang="en-US" sz="2400" dirty="0">
                <a:solidFill>
                  <a:srgbClr val="660066"/>
                </a:solidFill>
              </a:rPr>
              <a:t>Mortgage rates are broadly unchanged in 2019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9014" y="6607753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England, FCA Product Sales Data and Bank calculations.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8256" y="46166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Quoted </a:t>
            </a:r>
            <a:r>
              <a:rPr lang="en-GB" sz="1800" dirty="0"/>
              <a:t>rates on 75% and 90% mortgage lending and the differential between them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22074"/>
            <a:ext cx="7272445" cy="4312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8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4712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C.12 </a:t>
            </a:r>
            <a:r>
              <a:rPr lang="en-GB" altLang="en-US" sz="2400" dirty="0">
                <a:solidFill>
                  <a:srgbClr val="660066"/>
                </a:solidFill>
              </a:rPr>
              <a:t>UK private non-financial debt relative to GDP is below its 2008 peak but remains high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553456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Association of British Insurers, Bank of England, Cass Commercial Real Estate Lending survey, Deloitte, </a:t>
            </a:r>
            <a:r>
              <a:rPr lang="en-GB" sz="1000" dirty="0" err="1"/>
              <a:t>Eikon</a:t>
            </a:r>
            <a:r>
              <a:rPr lang="en-GB" sz="1000" dirty="0"/>
              <a:t> from </a:t>
            </a:r>
            <a:r>
              <a:rPr lang="en-GB" sz="1000" dirty="0" err="1"/>
              <a:t>Refinitiv</a:t>
            </a:r>
            <a:r>
              <a:rPr lang="en-GB" sz="1000" dirty="0"/>
              <a:t>, LCD, an offering of S&amp;P Global Market Intelligence, London Stock Exchange, ONS, Peer-To-Peer Finance Association, </a:t>
            </a:r>
            <a:r>
              <a:rPr lang="en-GB" sz="1000" dirty="0" err="1"/>
              <a:t>Preqin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Credit </a:t>
            </a:r>
            <a:r>
              <a:rPr lang="en-GB" sz="1000" dirty="0"/>
              <a:t>is defined as debt claims on the UK private non-financial sector. This includes all liabilities of households and non-profit institutions serving households (NPISH), except for unfunded pension liabilities and financial derivatives associated with NPISH. Also contains private non-financial corporations’ loans and debt securities, excluding direct investment loans and loans secured on dwellings. Data are all currency and are not seasonally adjusted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Calculated </a:t>
            </a:r>
            <a:r>
              <a:rPr lang="en-GB" sz="1000" dirty="0"/>
              <a:t>as sum of debt securities and rest of world short-term loans and other accounts receivable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Calculated </a:t>
            </a:r>
            <a:r>
              <a:rPr lang="en-GB" sz="1000" dirty="0"/>
              <a:t>as sum of short-term UK monetary financial institution (MFI) loans and other unsecured lending excluding student loans.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78387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Private </a:t>
            </a:r>
            <a:r>
              <a:rPr lang="en-GB" sz="1800" dirty="0"/>
              <a:t>non-financial sector credit to </a:t>
            </a:r>
            <a:r>
              <a:rPr lang="en-GB" sz="1800" dirty="0" smtClean="0"/>
              <a:t>GDP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268760"/>
            <a:ext cx="5865241" cy="416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61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4201" y="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C.13 </a:t>
            </a:r>
            <a:r>
              <a:rPr lang="en-GB" altLang="en-US" sz="2400" dirty="0">
                <a:solidFill>
                  <a:srgbClr val="660066"/>
                </a:solidFill>
              </a:rPr>
              <a:t>Total credit growth remains modest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553456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Association of British Insurers, Bank of England, Cass Commercial Real Estate Lending survey, Deloitte, </a:t>
            </a:r>
            <a:r>
              <a:rPr lang="en-GB" sz="1000" dirty="0" err="1"/>
              <a:t>Eikon</a:t>
            </a:r>
            <a:r>
              <a:rPr lang="en-GB" sz="1000" dirty="0"/>
              <a:t> from </a:t>
            </a:r>
            <a:r>
              <a:rPr lang="en-GB" sz="1000" dirty="0" err="1"/>
              <a:t>Refinitiv</a:t>
            </a:r>
            <a:r>
              <a:rPr lang="en-GB" sz="1000" dirty="0"/>
              <a:t>, LCD, an offering of S&amp;P Global Market Intelligence, London Stock Exchange, ONS, Peer-To-Peer Finance Association, </a:t>
            </a:r>
            <a:r>
              <a:rPr lang="en-GB" sz="1000" dirty="0" err="1"/>
              <a:t>Preqin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Credit </a:t>
            </a:r>
            <a:r>
              <a:rPr lang="en-GB" sz="1000" dirty="0"/>
              <a:t>is defined as debt claims on the UK private non-financial sector. This includes all liabilities of households and non-profit institutions serving households (NPISH), except for unfunded pension liabilities and financial derivatives associated with NPISH. Also contains private non-financial corporations’ loans and debt securities, excluding direct investment loans and loans secured on dwellings. Data are all currency and are not seasonally adjusted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Calculated </a:t>
            </a:r>
            <a:r>
              <a:rPr lang="en-GB" sz="1000" dirty="0"/>
              <a:t>as sum of debt securities and rest of world short-term loans and other accounts receivable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Calculated </a:t>
            </a:r>
            <a:r>
              <a:rPr lang="en-GB" sz="1000" dirty="0"/>
              <a:t>as sum of short-term UK MFI loans and other unsecured lending excluding student loans.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5810" y="46166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Nominal </a:t>
            </a:r>
            <a:r>
              <a:rPr lang="en-GB" sz="1800" dirty="0"/>
              <a:t>GDP and contributions to total private non-financial sector credit </a:t>
            </a:r>
            <a:r>
              <a:rPr lang="en-GB" sz="1800" dirty="0" smtClean="0"/>
              <a:t>growth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958" y="1124744"/>
            <a:ext cx="560094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2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C.14 </a:t>
            </a:r>
            <a:r>
              <a:rPr lang="en-GB" altLang="en-US" sz="2400" dirty="0">
                <a:solidFill>
                  <a:srgbClr val="660066"/>
                </a:solidFill>
              </a:rPr>
              <a:t>Mortgage debt-servicing costs are low, supported by low interest rates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5067" y="5837952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British Household Panel Survey/Understanding Society (BHPS/US), NMG Consulting survey, 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Percentage </a:t>
            </a:r>
            <a:r>
              <a:rPr lang="en-GB" sz="1000" dirty="0"/>
              <a:t>of households with mortgage DSR at or above 40% calculated using BHPS (1991–2008), US (2008–16), and the online waves of NMG Consulting survey (2011–19</a:t>
            </a:r>
            <a:r>
              <a:rPr lang="en-GB" sz="1000" dirty="0" smtClean="0"/>
              <a:t>).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 </a:t>
            </a:r>
            <a:r>
              <a:rPr lang="en-GB" sz="1000" dirty="0"/>
              <a:t>new household income question was introduced in the NMG survey in 2015. Adjustments have been made to data from previous waves to produce a consistent time series.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36513" y="830997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Percentage </a:t>
            </a:r>
            <a:r>
              <a:rPr lang="en-GB" sz="1800" dirty="0"/>
              <a:t>of households with mortgage debt-service ratios (DSRs) above 40</a:t>
            </a:r>
            <a:r>
              <a:rPr lang="en-GB" sz="1800" dirty="0" smtClean="0"/>
              <a:t>%</a:t>
            </a:r>
            <a:r>
              <a:rPr lang="en-GB" sz="1800" baseline="30000" dirty="0" smtClean="0"/>
              <a:t>(</a:t>
            </a:r>
            <a:r>
              <a:rPr lang="en-GB" sz="1800" baseline="30000" dirty="0"/>
              <a:t>a)(b)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26" y="1430206"/>
            <a:ext cx="6942482" cy="401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7881" y="4544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C.15 </a:t>
            </a:r>
            <a:r>
              <a:rPr lang="en-GB" altLang="en-US" sz="2400" dirty="0">
                <a:solidFill>
                  <a:srgbClr val="660066"/>
                </a:solidFill>
              </a:rPr>
              <a:t>The share of debt held by firms with low interest coverage ratios (ICRs) is low by historical standards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7881" y="5973322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LCD, an offering of S&amp;P Global Market Intelligence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Interest </a:t>
            </a:r>
            <a:r>
              <a:rPr lang="en-GB" sz="1000" dirty="0"/>
              <a:t>coverage ratio is calculated as the three-year moving average of earnings before interest and tax as a share of interest expenses and capitalised interest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sample includes non-financial corporates, outside of those engaged in real estate, oil, gas and mining, and for each year, includes only those companies that were listed at that point in time.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07504" y="835541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The </a:t>
            </a:r>
            <a:r>
              <a:rPr lang="en-GB" sz="1800" dirty="0"/>
              <a:t>share of debt owed by corporates with interest coverage ratios less than </a:t>
            </a:r>
            <a:r>
              <a:rPr lang="en-GB" sz="1800" dirty="0" smtClean="0"/>
              <a:t>2.5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48" y="1614871"/>
            <a:ext cx="6866675" cy="403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4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1408" y="1500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C.16 </a:t>
            </a:r>
            <a:r>
              <a:rPr lang="en-GB" altLang="en-US" sz="2400" dirty="0">
                <a:solidFill>
                  <a:srgbClr val="660066"/>
                </a:solidFill>
              </a:rPr>
              <a:t>The UK has the widest current account </a:t>
            </a:r>
            <a:r>
              <a:rPr lang="en-GB" altLang="en-US" sz="2400" dirty="0" smtClean="0">
                <a:solidFill>
                  <a:srgbClr val="660066"/>
                </a:solidFill>
              </a:rPr>
              <a:t>deficit in </a:t>
            </a:r>
            <a:r>
              <a:rPr lang="en-GB" altLang="en-US" sz="2400" dirty="0">
                <a:solidFill>
                  <a:srgbClr val="660066"/>
                </a:solidFill>
              </a:rPr>
              <a:t>the G7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1408" y="6611779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OECD, Key Short-Term Economic Indicators: Current Account % of GDP, </a:t>
            </a:r>
            <a:r>
              <a:rPr lang="en-GB" sz="1000" dirty="0" err="1"/>
              <a:t>OECD.Stat</a:t>
            </a:r>
            <a:r>
              <a:rPr lang="en-GB" sz="1000" dirty="0" smtClean="0"/>
              <a:t>, accessed </a:t>
            </a:r>
            <a:r>
              <a:rPr lang="en-GB" sz="1000" dirty="0"/>
              <a:t>on 4 December 2019.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47667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G7 </a:t>
            </a:r>
            <a:r>
              <a:rPr lang="en-GB" sz="1800" dirty="0"/>
              <a:t>current account balances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12776"/>
            <a:ext cx="6799240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10535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C.1 </a:t>
            </a:r>
            <a:r>
              <a:rPr lang="en-GB" altLang="en-US" sz="2400" dirty="0">
                <a:solidFill>
                  <a:srgbClr val="660066"/>
                </a:solidFill>
              </a:rPr>
              <a:t>Global GDP growth is at its lowest rate since 2009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5996226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 Sources: IMF World Economic Outlook (WEO), </a:t>
            </a:r>
            <a:r>
              <a:rPr lang="en-GB" sz="1000" dirty="0" err="1"/>
              <a:t>Eikon</a:t>
            </a:r>
            <a:r>
              <a:rPr lang="en-GB" sz="1000" dirty="0"/>
              <a:t> from </a:t>
            </a:r>
            <a:r>
              <a:rPr lang="en-GB" sz="1000" dirty="0" err="1"/>
              <a:t>Refinitiv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Constructed </a:t>
            </a:r>
            <a:r>
              <a:rPr lang="en-GB" sz="1000" dirty="0"/>
              <a:t>using real GDP growth rates of 189 countries weighted according to their shares in world GDP using the IMF’s purchasing power parity (PPP) weights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64584" y="336182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sz="18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PPP-weighted world </a:t>
            </a:r>
            <a:r>
              <a:rPr lang="en-GB" sz="1800" dirty="0" smtClean="0"/>
              <a:t>GDP </a:t>
            </a:r>
            <a:r>
              <a:rPr lang="en-GB" sz="1800" baseline="30000" dirty="0" smtClean="0"/>
              <a:t>(</a:t>
            </a:r>
            <a:r>
              <a:rPr lang="en-GB" sz="1800" baseline="30000" dirty="0"/>
              <a:t>a)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492" y="1369556"/>
            <a:ext cx="6731892" cy="401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10535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C.2 </a:t>
            </a:r>
            <a:r>
              <a:rPr lang="en-GB" altLang="en-US" sz="2400" dirty="0">
                <a:solidFill>
                  <a:srgbClr val="660066"/>
                </a:solidFill>
              </a:rPr>
              <a:t>Hong Kong is now in recession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408" y="630932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</a:t>
            </a:r>
            <a:r>
              <a:rPr lang="en-GB" sz="1000" dirty="0" err="1"/>
              <a:t>Eikon</a:t>
            </a:r>
            <a:r>
              <a:rPr lang="en-GB" sz="1000" dirty="0"/>
              <a:t> from </a:t>
            </a:r>
            <a:r>
              <a:rPr lang="en-GB" sz="1000" dirty="0" err="1"/>
              <a:t>Refinitiv</a:t>
            </a:r>
            <a:r>
              <a:rPr lang="en-GB" sz="1000" dirty="0"/>
              <a:t> and Bank calculations.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64584" y="336182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sz="18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Hong Kong real GDP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84784"/>
            <a:ext cx="6742567" cy="390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02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44624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C.3 </a:t>
            </a:r>
            <a:r>
              <a:rPr lang="en-GB" altLang="en-US" sz="2400" dirty="0">
                <a:solidFill>
                  <a:srgbClr val="660066"/>
                </a:solidFill>
              </a:rPr>
              <a:t>There have been outflows from investment funds in Hong Kong since April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5996226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EPFR Global, </a:t>
            </a:r>
            <a:r>
              <a:rPr lang="en-GB" sz="1000" dirty="0" err="1"/>
              <a:t>Eikon</a:t>
            </a:r>
            <a:r>
              <a:rPr lang="en-GB" sz="1000" dirty="0"/>
              <a:t> from </a:t>
            </a:r>
            <a:r>
              <a:rPr lang="en-GB" sz="1000" dirty="0" err="1"/>
              <a:t>Refinitiv</a:t>
            </a:r>
            <a:r>
              <a:rPr lang="en-GB" sz="1000" dirty="0"/>
              <a:t> and Bank 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Cumulative </a:t>
            </a:r>
            <a:r>
              <a:rPr lang="en-GB" sz="1000" dirty="0"/>
              <a:t>weekly capital flows from January 2018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Bill </a:t>
            </a:r>
            <a:r>
              <a:rPr lang="en-GB" sz="1000" dirty="0"/>
              <a:t>published on 29th March 2019.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150" y="670574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sz="18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Portfolio capital flows via investment funds in Hong </a:t>
            </a:r>
            <a:r>
              <a:rPr lang="en-GB" sz="1800" dirty="0" smtClean="0"/>
              <a:t>Kong</a:t>
            </a:r>
            <a:r>
              <a:rPr lang="en-GB" sz="1800" baseline="30000" dirty="0" smtClean="0"/>
              <a:t>(a)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56017"/>
            <a:ext cx="6552727" cy="419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9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758" y="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C.4 </a:t>
            </a:r>
            <a:r>
              <a:rPr lang="en-GB" altLang="en-US" sz="2400" dirty="0">
                <a:solidFill>
                  <a:srgbClr val="660066"/>
                </a:solidFill>
              </a:rPr>
              <a:t>Trade tensions could materially slow global growth, but UK banks have shown they could lend through a significantly more severe stress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5919282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IMF WEO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This </a:t>
            </a:r>
            <a:r>
              <a:rPr lang="en-GB" sz="1000" dirty="0"/>
              <a:t>includes the estimated impact of all implemented and contemplated tariff measures, combined with a severe business confidence shock and a sharp tightening in global financial conditions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9758" y="120032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PPP-weighted </a:t>
            </a:r>
            <a:r>
              <a:rPr lang="en-GB" sz="1800" dirty="0"/>
              <a:t>world real GDP annual growth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93548"/>
            <a:ext cx="6780948" cy="425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7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4462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C.5 </a:t>
            </a:r>
            <a:r>
              <a:rPr lang="en-GB" altLang="en-US" sz="2400" dirty="0">
                <a:solidFill>
                  <a:srgbClr val="660066"/>
                </a:solidFill>
              </a:rPr>
              <a:t>Credit growth in China has picked up over 2019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607317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CEIC Data Company Ltd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Adjusted </a:t>
            </a:r>
            <a:r>
              <a:rPr lang="en-GB" sz="1000" dirty="0"/>
              <a:t>total social financing allows for the statistical effect of replacing local government borrowing via financing vehicles with the issuances of municipal bonds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6941" y="53360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China </a:t>
            </a:r>
            <a:r>
              <a:rPr lang="en-GB" sz="1800" dirty="0"/>
              <a:t>total social financing (TSF) and nominal GDP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248" y="1484784"/>
            <a:ext cx="6754991" cy="399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06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3754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C.6 </a:t>
            </a:r>
            <a:r>
              <a:rPr lang="en-GB" altLang="en-US" sz="2400" dirty="0">
                <a:solidFill>
                  <a:srgbClr val="660066"/>
                </a:solidFill>
              </a:rPr>
              <a:t>Corporate debt is high in some advanced economies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5996226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</a:t>
            </a:r>
            <a:r>
              <a:rPr lang="en-GB" sz="1000" dirty="0" err="1"/>
              <a:t>Eikon</a:t>
            </a:r>
            <a:r>
              <a:rPr lang="en-GB" sz="1000" dirty="0"/>
              <a:t> from </a:t>
            </a:r>
            <a:r>
              <a:rPr lang="en-GB" sz="1000" dirty="0" err="1"/>
              <a:t>Refinitiv</a:t>
            </a:r>
            <a:r>
              <a:rPr lang="en-GB" sz="1000" dirty="0"/>
              <a:t>, Eurostat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Debt </a:t>
            </a:r>
            <a:r>
              <a:rPr lang="en-GB" sz="1000" dirty="0"/>
              <a:t>is net of intercompany loans. Euro‑area figures include publically owned corporations due to euro‑area data reporting. In France, publically owned corporations accounted for 8.6% of total private non‑financial corporate debt in 2017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599209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Total </a:t>
            </a:r>
            <a:r>
              <a:rPr lang="en-GB" sz="1800" dirty="0"/>
              <a:t>non-financial corporate debt as a percentage of GDP in the US</a:t>
            </a:r>
            <a:r>
              <a:rPr lang="en-GB" sz="1800" dirty="0" smtClean="0"/>
              <a:t>, euro </a:t>
            </a:r>
            <a:r>
              <a:rPr lang="en-GB" sz="1800" dirty="0"/>
              <a:t>area, France and </a:t>
            </a:r>
            <a:r>
              <a:rPr lang="en-GB" sz="1800" dirty="0" smtClean="0"/>
              <a:t>Germany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94" y="1556792"/>
            <a:ext cx="6573681" cy="385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99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3754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C.7 </a:t>
            </a:r>
            <a:r>
              <a:rPr lang="en-GB" altLang="en-US" sz="2400" dirty="0">
                <a:solidFill>
                  <a:srgbClr val="660066"/>
                </a:solidFill>
              </a:rPr>
              <a:t>Risk-free rates have fallen since July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5996226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L.P.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All </a:t>
            </a:r>
            <a:r>
              <a:rPr lang="en-GB" sz="1000" dirty="0"/>
              <a:t>data as of 4 December 2019. The curves are estimated using instantaneous forward overnight index swap rates in the 15 working days to 4 December 2019 and 1 July 2019 respectively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Upper </a:t>
            </a:r>
            <a:r>
              <a:rPr lang="en-GB" sz="1000" dirty="0"/>
              <a:t>bound of the target range.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297042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sz="18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Short-term interest rates and </a:t>
            </a:r>
            <a:r>
              <a:rPr lang="en-GB" sz="1800" dirty="0" smtClean="0"/>
              <a:t>expectations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680" y="1556792"/>
            <a:ext cx="6822794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39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C.8 </a:t>
            </a:r>
            <a:r>
              <a:rPr lang="en-GB" altLang="en-US" sz="2400" dirty="0">
                <a:solidFill>
                  <a:srgbClr val="660066"/>
                </a:solidFill>
              </a:rPr>
              <a:t>Abstracting from temporary factors, UK underlying growth has slowed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6304002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Chained-volume </a:t>
            </a:r>
            <a:r>
              <a:rPr lang="en-GB" sz="1000" dirty="0"/>
              <a:t>measure. The hollow bar in 2019 Q4 is a Bank staff projection as at the time of the November 2019 Monetary Policy Report</a:t>
            </a:r>
            <a:r>
              <a:rPr lang="en-GB" sz="1000" dirty="0" smtClean="0"/>
              <a:t>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82896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Quarterly </a:t>
            </a:r>
            <a:r>
              <a:rPr lang="en-GB" sz="1800" dirty="0"/>
              <a:t>GDP </a:t>
            </a:r>
            <a:r>
              <a:rPr lang="en-GB" sz="1800" dirty="0" smtClean="0"/>
              <a:t>growth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26" y="1412776"/>
            <a:ext cx="703074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17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1291</Words>
  <Application>Microsoft Office PowerPoint</Application>
  <PresentationFormat>On-screen Show (4:3)</PresentationFormat>
  <Paragraphs>94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 Overview of risks to UK financial stability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Garrett, Hannah</cp:lastModifiedBy>
  <cp:revision>34</cp:revision>
  <dcterms:created xsi:type="dcterms:W3CDTF">2017-06-26T11:26:34Z</dcterms:created>
  <dcterms:modified xsi:type="dcterms:W3CDTF">2019-12-16T13:28:10Z</dcterms:modified>
</cp:coreProperties>
</file>