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96" r:id="rId4"/>
    <p:sldId id="297" r:id="rId5"/>
    <p:sldId id="298" r:id="rId6"/>
    <p:sldId id="299" r:id="rId7"/>
    <p:sldId id="300" r:id="rId8"/>
    <p:sldId id="301" r:id="rId9"/>
    <p:sldId id="286" r:id="rId10"/>
    <p:sldId id="287" r:id="rId11"/>
    <p:sldId id="302" r:id="rId12"/>
    <p:sldId id="303" r:id="rId13"/>
    <p:sldId id="294" r:id="rId14"/>
    <p:sldId id="295" r:id="rId15"/>
    <p:sldId id="304"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p15:clr>
            <a:srgbClr val="A4A3A4"/>
          </p15:clr>
        </p15:guide>
        <p15:guide id="2" orient="horz" pos="3566">
          <p15:clr>
            <a:srgbClr val="A4A3A4"/>
          </p15:clr>
        </p15:guide>
        <p15:guide id="3" pos="1156">
          <p15:clr>
            <a:srgbClr val="A4A3A4"/>
          </p15:clr>
        </p15:guide>
        <p15:guide id="4" pos="47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1" d="100"/>
          <a:sy n="81" d="100"/>
        </p:scale>
        <p:origin x="57" y="678"/>
      </p:cViewPr>
      <p:guideLst>
        <p:guide orient="horz" pos="845"/>
        <p:guide orient="horz" pos="3566"/>
        <p:guide pos="1156"/>
        <p:guide pos="47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16/12/2019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169876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16/12/2019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354493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16/12/2019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7651383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16/12/2019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864726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241222-2A1C-4650-B1FB-C4A8A84D69EB}" type="datetimeFigureOut">
              <a:rPr lang="en-GB" smtClean="0"/>
              <a:t>16/12/2019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3492151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D7241222-2A1C-4650-B1FB-C4A8A84D69EB}" type="datetimeFigureOut">
              <a:rPr lang="en-GB" smtClean="0"/>
              <a:t>16/12/2019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1462435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D7241222-2A1C-4650-B1FB-C4A8A84D69EB}" type="datetimeFigureOut">
              <a:rPr lang="en-GB" smtClean="0"/>
              <a:t>16/12/2019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944511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D7241222-2A1C-4650-B1FB-C4A8A84D69EB}" type="datetimeFigureOut">
              <a:rPr lang="en-GB" smtClean="0"/>
              <a:t>16/12/2019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803422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241222-2A1C-4650-B1FB-C4A8A84D69EB}" type="datetimeFigureOut">
              <a:rPr lang="en-GB" smtClean="0"/>
              <a:t>16/12/2019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3660239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241222-2A1C-4650-B1FB-C4A8A84D69EB}" type="datetimeFigureOut">
              <a:rPr lang="en-GB" smtClean="0"/>
              <a:t>16/12/2019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4198848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241222-2A1C-4650-B1FB-C4A8A84D69EB}" type="datetimeFigureOut">
              <a:rPr lang="en-GB" smtClean="0"/>
              <a:t>16/12/2019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195185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241222-2A1C-4650-B1FB-C4A8A84D69EB}" type="datetimeFigureOut">
              <a:rPr lang="en-GB" smtClean="0"/>
              <a:t>16/12/2019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4C957E-F47A-448E-A4D1-61C186F6B8BB}" type="slidenum">
              <a:rPr lang="en-GB" smtClean="0"/>
              <a:t>‹#›</a:t>
            </a:fld>
            <a:endParaRPr lang="en-GB"/>
          </a:p>
        </p:txBody>
      </p:sp>
    </p:spTree>
    <p:extLst>
      <p:ext uri="{BB962C8B-B14F-4D97-AF65-F5344CB8AC3E}">
        <p14:creationId xmlns:p14="http://schemas.microsoft.com/office/powerpoint/2010/main" val="29677404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smtClean="0">
                <a:solidFill>
                  <a:srgbClr val="660066"/>
                </a:solidFill>
              </a:rPr>
              <a:t/>
            </a:r>
            <a:br>
              <a:rPr lang="en-GB" altLang="en-US" sz="7200" smtClean="0">
                <a:solidFill>
                  <a:srgbClr val="660066"/>
                </a:solidFill>
              </a:rPr>
            </a:br>
            <a:r>
              <a:rPr lang="en-GB" altLang="en-US" sz="7200">
                <a:solidFill>
                  <a:srgbClr val="660066"/>
                </a:solidFill>
              </a:rPr>
              <a:t>Resilience of market-based finance</a:t>
            </a:r>
            <a:endParaRPr lang="en-GB" sz="7200" dirty="0">
              <a:solidFill>
                <a:srgbClr val="660066"/>
              </a:solidFill>
            </a:endParaRPr>
          </a:p>
        </p:txBody>
      </p:sp>
    </p:spTree>
    <p:extLst>
      <p:ext uri="{BB962C8B-B14F-4D97-AF65-F5344CB8AC3E}">
        <p14:creationId xmlns:p14="http://schemas.microsoft.com/office/powerpoint/2010/main" val="26981787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6164"/>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a:t>
            </a:r>
            <a:r>
              <a:rPr lang="en-US" altLang="en-US" sz="2400" dirty="0" smtClean="0">
                <a:solidFill>
                  <a:srgbClr val="660066"/>
                </a:solidFill>
                <a:latin typeface="Arial" charset="0"/>
              </a:rPr>
              <a:t> </a:t>
            </a:r>
            <a:r>
              <a:rPr lang="en-GB" sz="2400" dirty="0">
                <a:solidFill>
                  <a:srgbClr val="660066"/>
                </a:solidFill>
              </a:rPr>
              <a:t>Evidence does not suggest that obtaining finance is </a:t>
            </a:r>
            <a:r>
              <a:rPr lang="en-GB" sz="2400" dirty="0" smtClean="0">
                <a:solidFill>
                  <a:srgbClr val="660066"/>
                </a:solidFill>
              </a:rPr>
              <a:t>a widespread </a:t>
            </a:r>
            <a:r>
              <a:rPr lang="en-GB" sz="2400" dirty="0">
                <a:solidFill>
                  <a:srgbClr val="660066"/>
                </a:solidFill>
              </a:rPr>
              <a:t>issue</a:t>
            </a:r>
            <a:endParaRPr lang="en-US" altLang="en-US" sz="2400" dirty="0">
              <a:solidFill>
                <a:srgbClr val="660066"/>
              </a:solidFill>
            </a:endParaRPr>
          </a:p>
        </p:txBody>
      </p:sp>
      <p:sp>
        <p:nvSpPr>
          <p:cNvPr id="28674" name="Rectangle 2"/>
          <p:cNvSpPr>
            <a:spLocks noChangeArrowheads="1"/>
          </p:cNvSpPr>
          <p:nvPr/>
        </p:nvSpPr>
        <p:spPr bwMode="auto">
          <a:xfrm>
            <a:off x="-8012" y="5840742"/>
            <a:ext cx="9144000" cy="1015663"/>
          </a:xfrm>
          <a:prstGeom prst="rect">
            <a:avLst/>
          </a:prstGeom>
          <a:noFill/>
          <a:ln w="9525">
            <a:noFill/>
            <a:miter lim="800000"/>
            <a:headEnd/>
            <a:tailEnd/>
          </a:ln>
          <a:effectLst/>
        </p:spPr>
        <p:txBody>
          <a:bodyPr anchor="ctr">
            <a:spAutoFit/>
          </a:bodyPr>
          <a:lstStyle/>
          <a:p>
            <a:endParaRPr lang="en-GB" sz="1000" dirty="0"/>
          </a:p>
          <a:p>
            <a:r>
              <a:rPr lang="en-GB" sz="1000" dirty="0" smtClean="0"/>
              <a:t>Sources</a:t>
            </a:r>
            <a:r>
              <a:rPr lang="en-GB" sz="1000" dirty="0"/>
              <a:t>: Association of British Insurers, Bank of England, Cass Commercial Real Estate Lending survey</a:t>
            </a:r>
            <a:r>
              <a:rPr lang="en-GB" sz="1000" dirty="0" smtClean="0"/>
              <a:t>, Deloitte</a:t>
            </a:r>
            <a:r>
              <a:rPr lang="en-GB" sz="1000" dirty="0"/>
              <a:t>, </a:t>
            </a:r>
            <a:r>
              <a:rPr lang="en-GB" sz="1000" dirty="0" err="1"/>
              <a:t>Eikon</a:t>
            </a:r>
            <a:r>
              <a:rPr lang="en-GB" sz="1000" dirty="0"/>
              <a:t> from </a:t>
            </a:r>
            <a:r>
              <a:rPr lang="en-GB" sz="1000" dirty="0" err="1"/>
              <a:t>Refinitiv</a:t>
            </a:r>
            <a:r>
              <a:rPr lang="en-GB" sz="1000" dirty="0"/>
              <a:t>, LCD, an offering of S&amp;P Global Market Intelligence, London </a:t>
            </a:r>
            <a:r>
              <a:rPr lang="en-GB" sz="1000" dirty="0" smtClean="0"/>
              <a:t>Stock Exchange</a:t>
            </a:r>
            <a:r>
              <a:rPr lang="en-GB" sz="1000" dirty="0"/>
              <a:t>, ONS, Peer-to-Peer Finance Association, </a:t>
            </a:r>
            <a:r>
              <a:rPr lang="en-GB" sz="1000" dirty="0" err="1"/>
              <a:t>Preqin</a:t>
            </a:r>
            <a:r>
              <a:rPr lang="en-GB" sz="1000" dirty="0"/>
              <a:t> and Bank calculations</a:t>
            </a:r>
            <a:r>
              <a:rPr lang="en-GB" sz="1000" dirty="0" smtClean="0"/>
              <a:t>.</a:t>
            </a:r>
          </a:p>
          <a:p>
            <a:endParaRPr lang="en-GB" sz="1000" dirty="0"/>
          </a:p>
          <a:p>
            <a:pPr marL="228600" indent="-228600">
              <a:buAutoNum type="alphaLcParenBoth"/>
            </a:pPr>
            <a:r>
              <a:rPr lang="en-GB" sz="1000" dirty="0" smtClean="0"/>
              <a:t>PNFC </a:t>
            </a:r>
            <a:r>
              <a:rPr lang="en-GB" sz="1000" dirty="0"/>
              <a:t>credit consists of loans and debt securities, excluding direct investment loans and </a:t>
            </a:r>
            <a:r>
              <a:rPr lang="en-GB" sz="1000" dirty="0" smtClean="0"/>
              <a:t>loans secured </a:t>
            </a:r>
            <a:r>
              <a:rPr lang="en-GB" sz="1000" dirty="0"/>
              <a:t>on dwellings. Data are of loans and debt securities in all currencies and are </a:t>
            </a:r>
            <a:r>
              <a:rPr lang="en-GB" sz="1000" dirty="0" smtClean="0"/>
              <a:t>not seasonally </a:t>
            </a:r>
            <a:r>
              <a:rPr lang="en-GB" sz="1000" dirty="0"/>
              <a:t>adjusted</a:t>
            </a:r>
            <a:r>
              <a:rPr lang="en-GB" sz="1000" dirty="0" smtClean="0"/>
              <a:t>.</a:t>
            </a:r>
            <a:endParaRPr lang="en-GB" sz="1000" dirty="0" smtClean="0"/>
          </a:p>
        </p:txBody>
      </p:sp>
      <p:sp>
        <p:nvSpPr>
          <p:cNvPr id="3076" name="Rectangle 1"/>
          <p:cNvSpPr>
            <a:spLocks noChangeArrowheads="1"/>
          </p:cNvSpPr>
          <p:nvPr/>
        </p:nvSpPr>
        <p:spPr bwMode="auto">
          <a:xfrm>
            <a:off x="36512" y="824833"/>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UK GDP and PNFC credit </a:t>
            </a:r>
            <a:r>
              <a:rPr lang="en-GB" sz="1800" dirty="0" smtClean="0"/>
              <a:t>growth</a:t>
            </a:r>
            <a:r>
              <a:rPr lang="en-GB" sz="1800" baseline="30000" dirty="0" smtClean="0"/>
              <a:t>(a</a:t>
            </a:r>
            <a:r>
              <a:rPr lang="en-GB" sz="1800" baseline="30000" dirty="0"/>
              <a:t>)</a:t>
            </a:r>
            <a:endParaRPr lang="en-GB" altLang="en-US" sz="1800" baseline="300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1349" y="1357073"/>
            <a:ext cx="6839301" cy="4016143"/>
          </a:xfrm>
          <a:prstGeom prst="rect">
            <a:avLst/>
          </a:prstGeom>
        </p:spPr>
      </p:pic>
    </p:spTree>
    <p:extLst>
      <p:ext uri="{BB962C8B-B14F-4D97-AF65-F5344CB8AC3E}">
        <p14:creationId xmlns:p14="http://schemas.microsoft.com/office/powerpoint/2010/main" val="37270178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24832" y="0"/>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B</a:t>
            </a:r>
            <a:r>
              <a:rPr lang="en-US" altLang="en-US" sz="2400" dirty="0" smtClean="0">
                <a:solidFill>
                  <a:srgbClr val="660066"/>
                </a:solidFill>
                <a:latin typeface="Arial" charset="0"/>
              </a:rPr>
              <a:t> </a:t>
            </a:r>
            <a:r>
              <a:rPr lang="en-GB" sz="2400" dirty="0">
                <a:solidFill>
                  <a:srgbClr val="660066"/>
                </a:solidFill>
              </a:rPr>
              <a:t>Banks are the primary source of external funds for SMEs</a:t>
            </a:r>
            <a:endParaRPr lang="en-US" altLang="en-US" sz="2400" dirty="0">
              <a:solidFill>
                <a:srgbClr val="660066"/>
              </a:solidFill>
            </a:endParaRPr>
          </a:p>
        </p:txBody>
      </p:sp>
      <p:sp>
        <p:nvSpPr>
          <p:cNvPr id="28674" name="Rectangle 2"/>
          <p:cNvSpPr>
            <a:spLocks noChangeArrowheads="1"/>
          </p:cNvSpPr>
          <p:nvPr/>
        </p:nvSpPr>
        <p:spPr bwMode="auto">
          <a:xfrm>
            <a:off x="-10224" y="5996226"/>
            <a:ext cx="9144000" cy="861774"/>
          </a:xfrm>
          <a:prstGeom prst="rect">
            <a:avLst/>
          </a:prstGeom>
          <a:noFill/>
          <a:ln w="9525">
            <a:noFill/>
            <a:miter lim="800000"/>
            <a:headEnd/>
            <a:tailEnd/>
          </a:ln>
          <a:effectLst/>
        </p:spPr>
        <p:txBody>
          <a:bodyPr anchor="ctr">
            <a:spAutoFit/>
          </a:bodyPr>
          <a:lstStyle/>
          <a:p>
            <a:endParaRPr lang="en-GB" sz="1000" dirty="0"/>
          </a:p>
          <a:p>
            <a:r>
              <a:rPr lang="en-GB" sz="1000" dirty="0"/>
              <a:t>Sources: Bank of England, ONS, Peer-to-Peer Finance Association and Bank calculations</a:t>
            </a:r>
            <a:r>
              <a:rPr lang="en-GB" sz="1000" dirty="0" smtClean="0"/>
              <a:t>. </a:t>
            </a:r>
          </a:p>
          <a:p>
            <a:endParaRPr lang="en-GB" sz="1000" dirty="0"/>
          </a:p>
          <a:p>
            <a:pPr marL="228600" indent="-228600">
              <a:buAutoNum type="alphaLcParenBoth"/>
            </a:pPr>
            <a:r>
              <a:rPr lang="en-GB" sz="1000" dirty="0" smtClean="0"/>
              <a:t>Data </a:t>
            </a:r>
            <a:r>
              <a:rPr lang="en-GB" sz="1000" dirty="0"/>
              <a:t>are up to 2019 Q3 for large UK banks and other UK-based banks. Data are up to 2019 Q2 </a:t>
            </a:r>
            <a:r>
              <a:rPr lang="en-GB" sz="1000" dirty="0" smtClean="0"/>
              <a:t>for asset </a:t>
            </a:r>
            <a:r>
              <a:rPr lang="en-GB" sz="1000" dirty="0"/>
              <a:t>finance and peer-to-peer finance</a:t>
            </a:r>
            <a:r>
              <a:rPr lang="en-GB" sz="1000" dirty="0" smtClean="0"/>
              <a:t>. </a:t>
            </a:r>
          </a:p>
          <a:p>
            <a:pPr marL="228600" indent="-228600">
              <a:buAutoNum type="alphaLcParenBoth"/>
            </a:pPr>
            <a:r>
              <a:rPr lang="en-GB" sz="1000" dirty="0" smtClean="0"/>
              <a:t>Large </a:t>
            </a:r>
            <a:r>
              <a:rPr lang="en-GB" sz="1000" dirty="0"/>
              <a:t>UK banks are Barclays, HSBC, Lloyds Banking Group, RBS and Santander UK.</a:t>
            </a:r>
          </a:p>
        </p:txBody>
      </p:sp>
      <p:sp>
        <p:nvSpPr>
          <p:cNvPr id="3076" name="Rectangle 1"/>
          <p:cNvSpPr>
            <a:spLocks noChangeArrowheads="1"/>
          </p:cNvSpPr>
          <p:nvPr/>
        </p:nvSpPr>
        <p:spPr bwMode="auto">
          <a:xfrm>
            <a:off x="27762" y="461665"/>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Map of estimated outstanding SME </a:t>
            </a:r>
            <a:r>
              <a:rPr lang="en-GB" sz="1800" dirty="0" smtClean="0"/>
              <a:t>debt</a:t>
            </a:r>
            <a:r>
              <a:rPr lang="en-GB" sz="1800" baseline="30000" dirty="0" smtClean="0"/>
              <a:t>(a</a:t>
            </a:r>
            <a:r>
              <a:rPr lang="en-GB" sz="1800" baseline="30000" dirty="0"/>
              <a:t>)</a:t>
            </a:r>
            <a:endParaRPr lang="en-GB" altLang="en-US" sz="1800" baseline="30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3608" y="1772816"/>
            <a:ext cx="7061493" cy="3384376"/>
          </a:xfrm>
          <a:prstGeom prst="rect">
            <a:avLst/>
          </a:prstGeom>
        </p:spPr>
      </p:pic>
    </p:spTree>
    <p:extLst>
      <p:ext uri="{BB962C8B-B14F-4D97-AF65-F5344CB8AC3E}">
        <p14:creationId xmlns:p14="http://schemas.microsoft.com/office/powerpoint/2010/main" val="33455804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2273"/>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C</a:t>
            </a:r>
            <a:r>
              <a:rPr lang="en-US" altLang="en-US" sz="2400" dirty="0" smtClean="0">
                <a:solidFill>
                  <a:srgbClr val="660066"/>
                </a:solidFill>
                <a:latin typeface="Arial" charset="0"/>
              </a:rPr>
              <a:t> </a:t>
            </a:r>
            <a:r>
              <a:rPr lang="en-GB" sz="2400" dirty="0">
                <a:solidFill>
                  <a:srgbClr val="660066"/>
                </a:solidFill>
              </a:rPr>
              <a:t>Corporate demand for lending has been weak</a:t>
            </a:r>
            <a:endParaRPr lang="en-US" altLang="en-US" sz="2400" dirty="0">
              <a:solidFill>
                <a:srgbClr val="660066"/>
              </a:solidFill>
            </a:endParaRPr>
          </a:p>
        </p:txBody>
      </p:sp>
      <p:sp>
        <p:nvSpPr>
          <p:cNvPr id="28674" name="Rectangle 2"/>
          <p:cNvSpPr>
            <a:spLocks noChangeArrowheads="1"/>
          </p:cNvSpPr>
          <p:nvPr/>
        </p:nvSpPr>
        <p:spPr bwMode="auto">
          <a:xfrm>
            <a:off x="0" y="5853757"/>
            <a:ext cx="9144000" cy="1015663"/>
          </a:xfrm>
          <a:prstGeom prst="rect">
            <a:avLst/>
          </a:prstGeom>
          <a:noFill/>
          <a:ln w="9525">
            <a:noFill/>
            <a:miter lim="800000"/>
            <a:headEnd/>
            <a:tailEnd/>
          </a:ln>
          <a:effectLst/>
        </p:spPr>
        <p:txBody>
          <a:bodyPr anchor="ctr">
            <a:spAutoFit/>
          </a:bodyPr>
          <a:lstStyle/>
          <a:p>
            <a:endParaRPr lang="en-GB" sz="1000" dirty="0"/>
          </a:p>
          <a:p>
            <a:r>
              <a:rPr lang="en-GB" sz="1000" dirty="0"/>
              <a:t>Source: Bank of England Credit Conditions Survey</a:t>
            </a:r>
            <a:r>
              <a:rPr lang="en-GB" sz="1000" dirty="0" smtClean="0"/>
              <a:t>.</a:t>
            </a:r>
          </a:p>
          <a:p>
            <a:endParaRPr lang="en-GB" sz="1000" dirty="0"/>
          </a:p>
          <a:p>
            <a:pPr marL="228600" indent="-228600">
              <a:buAutoNum type="alphaLcParenBoth"/>
            </a:pPr>
            <a:r>
              <a:rPr lang="en-GB" sz="1000" dirty="0" smtClean="0"/>
              <a:t>Net </a:t>
            </a:r>
            <a:r>
              <a:rPr lang="en-GB" sz="1000" dirty="0"/>
              <a:t>percentage balances are calculated by weighting together the responses of those lenders </a:t>
            </a:r>
            <a:r>
              <a:rPr lang="en-GB" sz="1000" dirty="0" smtClean="0"/>
              <a:t>who answered </a:t>
            </a:r>
            <a:r>
              <a:rPr lang="en-GB" sz="1000" dirty="0"/>
              <a:t>the question ‘What have been the main factors contributing to changes in demand </a:t>
            </a:r>
            <a:r>
              <a:rPr lang="en-GB" sz="1000" dirty="0" smtClean="0"/>
              <a:t>for lending</a:t>
            </a:r>
            <a:r>
              <a:rPr lang="en-GB" sz="1000" dirty="0"/>
              <a:t>?’. The bars show the responses over the previous three months</a:t>
            </a:r>
            <a:r>
              <a:rPr lang="en-GB" sz="1000" dirty="0" smtClean="0"/>
              <a:t>. </a:t>
            </a:r>
          </a:p>
          <a:p>
            <a:pPr marL="228600" indent="-228600">
              <a:buAutoNum type="alphaLcParenBoth"/>
            </a:pPr>
            <a:r>
              <a:rPr lang="en-GB" sz="1000" dirty="0" smtClean="0"/>
              <a:t>A </a:t>
            </a:r>
            <a:r>
              <a:rPr lang="en-GB" sz="1000" dirty="0"/>
              <a:t>positive balance indicates that the changes in the factors described have served to </a:t>
            </a:r>
            <a:r>
              <a:rPr lang="en-GB" sz="1000" dirty="0" smtClean="0"/>
              <a:t>increase credit </a:t>
            </a:r>
            <a:r>
              <a:rPr lang="en-GB" sz="1000" dirty="0"/>
              <a:t>demand.</a:t>
            </a:r>
          </a:p>
        </p:txBody>
      </p:sp>
      <p:sp>
        <p:nvSpPr>
          <p:cNvPr id="3076" name="Rectangle 1"/>
          <p:cNvSpPr>
            <a:spLocks noChangeArrowheads="1"/>
          </p:cNvSpPr>
          <p:nvPr/>
        </p:nvSpPr>
        <p:spPr bwMode="auto">
          <a:xfrm>
            <a:off x="23737" y="46393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Changes in demand from UK PNFCs for bank </a:t>
            </a:r>
            <a:r>
              <a:rPr lang="en-GB" sz="1800" dirty="0" smtClean="0"/>
              <a:t>finance</a:t>
            </a:r>
            <a:r>
              <a:rPr lang="en-GB" sz="1800" baseline="30000" dirty="0" smtClean="0"/>
              <a:t>(a</a:t>
            </a:r>
            <a:r>
              <a:rPr lang="en-GB" sz="1800" baseline="30000" dirty="0"/>
              <a:t>)</a:t>
            </a:r>
            <a:endParaRPr lang="en-GB" altLang="en-US" sz="1800" baseline="300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9632" y="1286645"/>
            <a:ext cx="6408712" cy="4434173"/>
          </a:xfrm>
          <a:prstGeom prst="rect">
            <a:avLst/>
          </a:prstGeom>
        </p:spPr>
      </p:pic>
    </p:spTree>
    <p:extLst>
      <p:ext uri="{BB962C8B-B14F-4D97-AF65-F5344CB8AC3E}">
        <p14:creationId xmlns:p14="http://schemas.microsoft.com/office/powerpoint/2010/main" val="15636956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a:solidFill>
                  <a:srgbClr val="660066"/>
                </a:solidFill>
              </a:rPr>
              <a:t/>
            </a:r>
            <a:br>
              <a:rPr lang="en-GB" altLang="en-US" sz="7200" dirty="0">
                <a:solidFill>
                  <a:srgbClr val="660066"/>
                </a:solidFill>
              </a:rPr>
            </a:br>
            <a:r>
              <a:rPr lang="en-GB" altLang="en-US" sz="7200" dirty="0" smtClean="0">
                <a:solidFill>
                  <a:srgbClr val="660066"/>
                </a:solidFill>
              </a:rPr>
              <a:t>Box 10: </a:t>
            </a:r>
            <a:r>
              <a:rPr lang="en-GB" altLang="en-US" sz="7200" dirty="0">
                <a:solidFill>
                  <a:srgbClr val="660066"/>
                </a:solidFill>
              </a:rPr>
              <a:t>Progress on the transition away from Libor</a:t>
            </a:r>
            <a:endParaRPr lang="en-GB" sz="7200" dirty="0">
              <a:solidFill>
                <a:srgbClr val="660066"/>
              </a:solidFill>
            </a:endParaRPr>
          </a:p>
        </p:txBody>
      </p:sp>
    </p:spTree>
    <p:extLst>
      <p:ext uri="{BB962C8B-B14F-4D97-AF65-F5344CB8AC3E}">
        <p14:creationId xmlns:p14="http://schemas.microsoft.com/office/powerpoint/2010/main" val="30408822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0"/>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Progress in securing in an orderly transition</a:t>
            </a:r>
            <a:endParaRPr lang="en-US" altLang="en-US" sz="2400" dirty="0">
              <a:solidFill>
                <a:srgbClr val="660066"/>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95736" y="971312"/>
            <a:ext cx="4824535" cy="4843090"/>
          </a:xfrm>
          <a:prstGeom prst="rect">
            <a:avLst/>
          </a:prstGeom>
        </p:spPr>
      </p:pic>
    </p:spTree>
    <p:extLst>
      <p:ext uri="{BB962C8B-B14F-4D97-AF65-F5344CB8AC3E}">
        <p14:creationId xmlns:p14="http://schemas.microsoft.com/office/powerpoint/2010/main" val="15828374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794" y="0"/>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 </a:t>
            </a:r>
            <a:r>
              <a:rPr lang="en-GB" sz="2400" dirty="0">
                <a:solidFill>
                  <a:srgbClr val="660066"/>
                </a:solidFill>
              </a:rPr>
              <a:t>Market share of RFRs is further advanced in </a:t>
            </a:r>
            <a:r>
              <a:rPr lang="en-GB" sz="2400" dirty="0" smtClean="0">
                <a:solidFill>
                  <a:srgbClr val="660066"/>
                </a:solidFill>
              </a:rPr>
              <a:t>most sterling </a:t>
            </a:r>
            <a:r>
              <a:rPr lang="en-GB" sz="2400" dirty="0">
                <a:solidFill>
                  <a:srgbClr val="660066"/>
                </a:solidFill>
              </a:rPr>
              <a:t>markets than in US dollar markets</a:t>
            </a:r>
            <a:endParaRPr lang="en-US" altLang="en-US" sz="2400" dirty="0">
              <a:solidFill>
                <a:srgbClr val="660066"/>
              </a:solidFill>
            </a:endParaRPr>
          </a:p>
        </p:txBody>
      </p:sp>
      <p:sp>
        <p:nvSpPr>
          <p:cNvPr id="28674" name="Rectangle 2"/>
          <p:cNvSpPr>
            <a:spLocks noChangeArrowheads="1"/>
          </p:cNvSpPr>
          <p:nvPr/>
        </p:nvSpPr>
        <p:spPr bwMode="auto">
          <a:xfrm>
            <a:off x="-1794" y="6304002"/>
            <a:ext cx="9144000" cy="553998"/>
          </a:xfrm>
          <a:prstGeom prst="rect">
            <a:avLst/>
          </a:prstGeom>
          <a:noFill/>
          <a:ln w="9525">
            <a:noFill/>
            <a:miter lim="800000"/>
            <a:headEnd/>
            <a:tailEnd/>
          </a:ln>
          <a:effectLst/>
        </p:spPr>
        <p:txBody>
          <a:bodyPr anchor="ctr">
            <a:spAutoFit/>
          </a:bodyPr>
          <a:lstStyle/>
          <a:p>
            <a:r>
              <a:rPr lang="en-GB" sz="1000" dirty="0" smtClean="0"/>
              <a:t>Sources</a:t>
            </a:r>
            <a:r>
              <a:rPr lang="en-GB" sz="1000" dirty="0"/>
              <a:t>: Bloomberg Finance L.P., CME Group, </a:t>
            </a:r>
            <a:r>
              <a:rPr lang="en-GB" sz="1000" dirty="0" err="1"/>
              <a:t>CurveGlobal</a:t>
            </a:r>
            <a:r>
              <a:rPr lang="en-GB" sz="1000" dirty="0"/>
              <a:t>, ICE, ISDA </a:t>
            </a:r>
            <a:r>
              <a:rPr lang="en-GB" sz="1000" dirty="0" err="1"/>
              <a:t>SwapsInfo</a:t>
            </a:r>
            <a:r>
              <a:rPr lang="en-GB" sz="1000" dirty="0"/>
              <a:t> and LCH Group</a:t>
            </a:r>
            <a:r>
              <a:rPr lang="en-GB" sz="1000" dirty="0" smtClean="0"/>
              <a:t>.</a:t>
            </a:r>
          </a:p>
          <a:p>
            <a:endParaRPr lang="en-GB" sz="1000" dirty="0"/>
          </a:p>
          <a:p>
            <a:pPr marL="228600" indent="-228600">
              <a:buAutoNum type="alphaLcParenBoth"/>
            </a:pPr>
            <a:r>
              <a:rPr lang="en-GB" sz="1000" dirty="0" smtClean="0"/>
              <a:t>Maturity </a:t>
            </a:r>
            <a:r>
              <a:rPr lang="en-GB" sz="1000" dirty="0"/>
              <a:t>post-2021</a:t>
            </a:r>
            <a:r>
              <a:rPr lang="en-GB" sz="1000" dirty="0" smtClean="0"/>
              <a:t>.</a:t>
            </a:r>
            <a:endParaRPr lang="en-GB" sz="1000" dirty="0" smtClean="0"/>
          </a:p>
        </p:txBody>
      </p:sp>
      <p:sp>
        <p:nvSpPr>
          <p:cNvPr id="3076" name="Rectangle 1"/>
          <p:cNvSpPr>
            <a:spLocks noChangeArrowheads="1"/>
          </p:cNvSpPr>
          <p:nvPr/>
        </p:nvSpPr>
        <p:spPr bwMode="auto">
          <a:xfrm>
            <a:off x="22163" y="830997"/>
            <a:ext cx="91805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Proportions of issuance/trading in RFR-linked products relative to </a:t>
            </a:r>
            <a:r>
              <a:rPr lang="en-GB" sz="1800" dirty="0" smtClean="0"/>
              <a:t>Libor equivalents </a:t>
            </a:r>
            <a:r>
              <a:rPr lang="en-GB" sz="1800" dirty="0"/>
              <a:t>since July 2019 based on notional volumes</a:t>
            </a:r>
            <a:endParaRPr lang="en-GB" altLang="en-US" sz="1800" baseline="30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95836" y="1797163"/>
            <a:ext cx="2952328" cy="4008101"/>
          </a:xfrm>
          <a:prstGeom prst="rect">
            <a:avLst/>
          </a:prstGeom>
        </p:spPr>
      </p:pic>
    </p:spTree>
    <p:extLst>
      <p:ext uri="{BB962C8B-B14F-4D97-AF65-F5344CB8AC3E}">
        <p14:creationId xmlns:p14="http://schemas.microsoft.com/office/powerpoint/2010/main" val="42720712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8191" y="0"/>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H.1</a:t>
            </a:r>
            <a:r>
              <a:rPr lang="en-US" altLang="en-US" sz="2400" dirty="0" smtClean="0">
                <a:solidFill>
                  <a:srgbClr val="660066"/>
                </a:solidFill>
                <a:latin typeface="Arial" charset="0"/>
              </a:rPr>
              <a:t> </a:t>
            </a:r>
            <a:r>
              <a:rPr lang="en-GB" sz="2400" dirty="0">
                <a:solidFill>
                  <a:srgbClr val="660066"/>
                </a:solidFill>
              </a:rPr>
              <a:t>Market‑based finance is increasingly important to UK firms</a:t>
            </a:r>
            <a:endParaRPr lang="en-US" altLang="en-US" sz="2400" dirty="0">
              <a:solidFill>
                <a:srgbClr val="660066"/>
              </a:solidFill>
            </a:endParaRPr>
          </a:p>
        </p:txBody>
      </p:sp>
      <p:sp>
        <p:nvSpPr>
          <p:cNvPr id="28674" name="Rectangle 2"/>
          <p:cNvSpPr>
            <a:spLocks noChangeArrowheads="1"/>
          </p:cNvSpPr>
          <p:nvPr/>
        </p:nvSpPr>
        <p:spPr bwMode="auto">
          <a:xfrm>
            <a:off x="8191" y="6149376"/>
            <a:ext cx="9144000" cy="707886"/>
          </a:xfrm>
          <a:prstGeom prst="rect">
            <a:avLst/>
          </a:prstGeom>
          <a:noFill/>
          <a:ln w="9525">
            <a:noFill/>
            <a:miter lim="800000"/>
            <a:headEnd/>
            <a:tailEnd/>
          </a:ln>
          <a:effectLst/>
        </p:spPr>
        <p:txBody>
          <a:bodyPr anchor="ctr">
            <a:spAutoFit/>
          </a:bodyPr>
          <a:lstStyle/>
          <a:p>
            <a:r>
              <a:rPr lang="en-GB" sz="1000" dirty="0"/>
              <a:t>Sources: Association of British Insurers, Cass Commercial Real Estate Lending survey, Deloitte, </a:t>
            </a:r>
            <a:r>
              <a:rPr lang="en-GB" sz="1000" dirty="0" err="1"/>
              <a:t>Eikon</a:t>
            </a:r>
            <a:r>
              <a:rPr lang="en-GB" sz="1000" dirty="0"/>
              <a:t> from </a:t>
            </a:r>
            <a:r>
              <a:rPr lang="en-GB" sz="1000" dirty="0" err="1"/>
              <a:t>Refinitiv</a:t>
            </a:r>
            <a:r>
              <a:rPr lang="en-GB" sz="1000" dirty="0"/>
              <a:t>, LCD, an offering of S&amp;P Global Market Intelligence</a:t>
            </a:r>
            <a:r>
              <a:rPr lang="en-GB" sz="1000" dirty="0" smtClean="0"/>
              <a:t>, London </a:t>
            </a:r>
            <a:r>
              <a:rPr lang="en-GB" sz="1000" dirty="0"/>
              <a:t>Stock Exchange, ONS, Peer-to-Peer Finance Association, </a:t>
            </a:r>
            <a:r>
              <a:rPr lang="en-GB" sz="1000" dirty="0" err="1"/>
              <a:t>Preqin</a:t>
            </a:r>
            <a:r>
              <a:rPr lang="en-GB" sz="1000" dirty="0"/>
              <a:t> and Bank calculations</a:t>
            </a:r>
            <a:r>
              <a:rPr lang="en-GB" sz="1000" dirty="0" smtClean="0"/>
              <a:t>.</a:t>
            </a:r>
          </a:p>
          <a:p>
            <a:endParaRPr lang="en-GB" sz="1000" dirty="0"/>
          </a:p>
          <a:p>
            <a:pPr marL="228600" indent="-228600">
              <a:buAutoNum type="alphaLcParenBoth"/>
            </a:pPr>
            <a:r>
              <a:rPr lang="en-GB" sz="1000" dirty="0" smtClean="0"/>
              <a:t>Market‑based </a:t>
            </a:r>
            <a:r>
              <a:rPr lang="en-GB" sz="1000" dirty="0"/>
              <a:t>debt consists of: debt securities, including commercial paper, bonds and private placements; as well as loans held by non‑bank financial institutions</a:t>
            </a:r>
            <a:r>
              <a:rPr lang="en-GB" sz="1000" dirty="0" smtClean="0"/>
              <a:t>.</a:t>
            </a:r>
            <a:endParaRPr lang="en-GB" sz="1000" dirty="0" smtClean="0"/>
          </a:p>
        </p:txBody>
      </p:sp>
      <p:sp>
        <p:nvSpPr>
          <p:cNvPr id="3076" name="Rectangle 1"/>
          <p:cNvSpPr>
            <a:spLocks noChangeArrowheads="1"/>
          </p:cNvSpPr>
          <p:nvPr/>
        </p:nvSpPr>
        <p:spPr bwMode="auto">
          <a:xfrm>
            <a:off x="29028" y="458416"/>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Bank staff estimate of net flows of debt raised by UK non‑financial </a:t>
            </a:r>
            <a:r>
              <a:rPr lang="en-GB" sz="1800" dirty="0" smtClean="0"/>
              <a:t>companies</a:t>
            </a:r>
            <a:r>
              <a:rPr lang="en-GB" sz="1800" baseline="30000" dirty="0" smtClean="0"/>
              <a:t>(a</a:t>
            </a:r>
            <a:r>
              <a:rPr lang="en-GB" sz="1800" baseline="30000" dirty="0"/>
              <a:t>)</a:t>
            </a:r>
            <a:endParaRPr lang="en-GB" altLang="en-US" sz="1800" baseline="30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9632" y="1326123"/>
            <a:ext cx="6416448" cy="4171727"/>
          </a:xfrm>
          <a:prstGeom prst="rect">
            <a:avLst/>
          </a:prstGeom>
        </p:spPr>
      </p:pic>
    </p:spTree>
    <p:extLst>
      <p:ext uri="{BB962C8B-B14F-4D97-AF65-F5344CB8AC3E}">
        <p14:creationId xmlns:p14="http://schemas.microsoft.com/office/powerpoint/2010/main" val="13484076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0"/>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H.2</a:t>
            </a:r>
            <a:r>
              <a:rPr lang="en-US" altLang="en-US" sz="2400" dirty="0" smtClean="0">
                <a:solidFill>
                  <a:srgbClr val="660066"/>
                </a:solidFill>
                <a:latin typeface="Arial" charset="0"/>
              </a:rPr>
              <a:t> </a:t>
            </a:r>
            <a:r>
              <a:rPr lang="en-GB" sz="2400" dirty="0">
                <a:solidFill>
                  <a:srgbClr val="660066"/>
                </a:solidFill>
              </a:rPr>
              <a:t>US dollar repo rates spiked in mid‑September while sterling and euro rates remained stable</a:t>
            </a:r>
            <a:endParaRPr lang="en-US" altLang="en-US" sz="2400" dirty="0">
              <a:solidFill>
                <a:srgbClr val="660066"/>
              </a:solidFill>
            </a:endParaRPr>
          </a:p>
        </p:txBody>
      </p:sp>
      <p:sp>
        <p:nvSpPr>
          <p:cNvPr id="28674" name="Rectangle 2"/>
          <p:cNvSpPr>
            <a:spLocks noChangeArrowheads="1"/>
          </p:cNvSpPr>
          <p:nvPr/>
        </p:nvSpPr>
        <p:spPr bwMode="auto">
          <a:xfrm>
            <a:off x="36512" y="5688449"/>
            <a:ext cx="9144000" cy="1169551"/>
          </a:xfrm>
          <a:prstGeom prst="rect">
            <a:avLst/>
          </a:prstGeom>
          <a:noFill/>
          <a:ln w="9525">
            <a:noFill/>
            <a:miter lim="800000"/>
            <a:headEnd/>
            <a:tailEnd/>
          </a:ln>
          <a:effectLst/>
        </p:spPr>
        <p:txBody>
          <a:bodyPr anchor="ctr">
            <a:spAutoFit/>
          </a:bodyPr>
          <a:lstStyle/>
          <a:p>
            <a:r>
              <a:rPr lang="en-GB" sz="1000" dirty="0"/>
              <a:t>Sources: Bloomberg Finance L.P., Federal Reserve Bank of New York and </a:t>
            </a:r>
            <a:r>
              <a:rPr lang="en-GB" sz="1000" dirty="0" err="1"/>
              <a:t>NexData</a:t>
            </a:r>
            <a:r>
              <a:rPr lang="en-GB" sz="1000" dirty="0" smtClean="0"/>
              <a:t>.</a:t>
            </a:r>
          </a:p>
          <a:p>
            <a:endParaRPr lang="en-GB" sz="1000" dirty="0"/>
          </a:p>
          <a:p>
            <a:pPr marL="228600" indent="-228600">
              <a:buAutoNum type="alphaLcParenBoth"/>
            </a:pPr>
            <a:r>
              <a:rPr lang="en-GB" sz="1000" dirty="0" smtClean="0"/>
              <a:t>The </a:t>
            </a:r>
            <a:r>
              <a:rPr lang="en-GB" sz="1000" dirty="0"/>
              <a:t>secured overnight financing rate (SOFR) is a broad measure of the cost of borrowing cash overnight collateralised by Treasury securities</a:t>
            </a:r>
            <a:r>
              <a:rPr lang="en-GB" sz="1000" dirty="0" smtClean="0"/>
              <a:t>.</a:t>
            </a:r>
          </a:p>
          <a:p>
            <a:pPr marL="228600" indent="-228600">
              <a:buAutoNum type="alphaLcParenBoth"/>
            </a:pPr>
            <a:r>
              <a:rPr lang="en-GB" sz="1000" dirty="0" smtClean="0"/>
              <a:t>The </a:t>
            </a:r>
            <a:r>
              <a:rPr lang="en-GB" sz="1000" dirty="0"/>
              <a:t>sterling repo index rate (SRIR) measures the effective cost of funding through repo trades in the UK government bond market. The index is calculated from repo trades that use UK sovereign government bonds as the underlying collateral</a:t>
            </a:r>
            <a:r>
              <a:rPr lang="en-GB" sz="1000" dirty="0" smtClean="0"/>
              <a:t>.</a:t>
            </a:r>
          </a:p>
          <a:p>
            <a:pPr marL="228600" indent="-228600">
              <a:buAutoNum type="alphaLcParenBoth"/>
            </a:pPr>
            <a:r>
              <a:rPr lang="en-GB" sz="1000" dirty="0" smtClean="0"/>
              <a:t>The </a:t>
            </a:r>
            <a:r>
              <a:rPr lang="en-GB" sz="1000" dirty="0" err="1"/>
              <a:t>repofunds</a:t>
            </a:r>
            <a:r>
              <a:rPr lang="en-GB" sz="1000" dirty="0"/>
              <a:t> rate euro (RFR euro) measures the effective cost of funding euro‑zone government bonds. The index is calculated from repo trades that use sovereign government bonds issued by any euro‑zone country as collateral.</a:t>
            </a:r>
          </a:p>
        </p:txBody>
      </p:sp>
      <p:sp>
        <p:nvSpPr>
          <p:cNvPr id="3076" name="Rectangle 1"/>
          <p:cNvSpPr>
            <a:spLocks noChangeArrowheads="1"/>
          </p:cNvSpPr>
          <p:nvPr/>
        </p:nvSpPr>
        <p:spPr bwMode="auto">
          <a:xfrm>
            <a:off x="18255" y="825230"/>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Overnight rates in US dollar, sterling and euro repo markets</a:t>
            </a:r>
            <a:endParaRPr lang="en-GB" altLang="en-US" sz="1800" baseline="300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5084" y="1392302"/>
            <a:ext cx="6677276" cy="4196938"/>
          </a:xfrm>
          <a:prstGeom prst="rect">
            <a:avLst/>
          </a:prstGeom>
        </p:spPr>
      </p:pic>
    </p:spTree>
    <p:extLst>
      <p:ext uri="{BB962C8B-B14F-4D97-AF65-F5344CB8AC3E}">
        <p14:creationId xmlns:p14="http://schemas.microsoft.com/office/powerpoint/2010/main" val="1719536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116632"/>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H.3</a:t>
            </a:r>
            <a:r>
              <a:rPr lang="en-US" altLang="en-US" sz="2400" dirty="0" smtClean="0">
                <a:solidFill>
                  <a:srgbClr val="660066"/>
                </a:solidFill>
                <a:latin typeface="Arial" charset="0"/>
              </a:rPr>
              <a:t> </a:t>
            </a:r>
            <a:r>
              <a:rPr lang="en-GB" sz="2400" dirty="0">
                <a:solidFill>
                  <a:srgbClr val="660066"/>
                </a:solidFill>
              </a:rPr>
              <a:t>Aggregate dealer leverage ratios remain high</a:t>
            </a:r>
            <a:endParaRPr lang="en-US" altLang="en-US" sz="2400" dirty="0">
              <a:solidFill>
                <a:srgbClr val="660066"/>
              </a:solidFill>
            </a:endParaRPr>
          </a:p>
        </p:txBody>
      </p:sp>
      <p:sp>
        <p:nvSpPr>
          <p:cNvPr id="28674" name="Rectangle 2"/>
          <p:cNvSpPr>
            <a:spLocks noChangeArrowheads="1"/>
          </p:cNvSpPr>
          <p:nvPr/>
        </p:nvSpPr>
        <p:spPr bwMode="auto">
          <a:xfrm>
            <a:off x="36512" y="5765393"/>
            <a:ext cx="9144000" cy="1015663"/>
          </a:xfrm>
          <a:prstGeom prst="rect">
            <a:avLst/>
          </a:prstGeom>
          <a:noFill/>
          <a:ln w="9525">
            <a:noFill/>
            <a:miter lim="800000"/>
            <a:headEnd/>
            <a:tailEnd/>
          </a:ln>
          <a:effectLst/>
        </p:spPr>
        <p:txBody>
          <a:bodyPr anchor="ctr">
            <a:spAutoFit/>
          </a:bodyPr>
          <a:lstStyle/>
          <a:p>
            <a:r>
              <a:rPr lang="en-GB" sz="1000" dirty="0"/>
              <a:t>Sources: Banks’ published accounts, SNL Financial, The Banker Database and Bank calculations</a:t>
            </a:r>
            <a:r>
              <a:rPr lang="en-GB" sz="1000" dirty="0" smtClean="0"/>
              <a:t>.</a:t>
            </a:r>
          </a:p>
          <a:p>
            <a:endParaRPr lang="en-GB" sz="1000" dirty="0"/>
          </a:p>
          <a:p>
            <a:pPr marL="228600" indent="-228600">
              <a:buAutoNum type="alphaLcParenBoth"/>
            </a:pPr>
            <a:r>
              <a:rPr lang="en-GB" sz="1000" dirty="0" smtClean="0"/>
              <a:t>Leverage </a:t>
            </a:r>
            <a:r>
              <a:rPr lang="en-GB" sz="1000" dirty="0"/>
              <a:t>ratio defined as reported Tier 1 capital (or common equity where not available) divided by total assets, adjusted for accounting differences on a best‑endeavours basis. This accounting measure differs from regulatory leverage ratios</a:t>
            </a:r>
            <a:r>
              <a:rPr lang="en-GB" sz="1000" dirty="0" smtClean="0"/>
              <a:t>.</a:t>
            </a:r>
          </a:p>
          <a:p>
            <a:pPr marL="228600" indent="-228600">
              <a:buAutoNum type="alphaLcParenBoth"/>
            </a:pPr>
            <a:r>
              <a:rPr lang="en-GB" sz="1000" dirty="0" smtClean="0"/>
              <a:t>Dealers </a:t>
            </a:r>
            <a:r>
              <a:rPr lang="en-GB" sz="1000" dirty="0"/>
              <a:t>included are Bank of America Merrill Lynch, Barclays, BNP Paribas, Citigroup, </a:t>
            </a:r>
            <a:r>
              <a:rPr lang="en-GB" sz="1000" dirty="0" err="1"/>
              <a:t>Crédit</a:t>
            </a:r>
            <a:r>
              <a:rPr lang="en-GB" sz="1000" dirty="0"/>
              <a:t> </a:t>
            </a:r>
            <a:r>
              <a:rPr lang="en-GB" sz="1000" dirty="0" err="1"/>
              <a:t>Agricole</a:t>
            </a:r>
            <a:r>
              <a:rPr lang="en-GB" sz="1000" dirty="0"/>
              <a:t>, Credit Suisse, Deutsche Bank, Goldman Sachs, HSBC, JP Morgan, Mitsubishi UFJ, Morgan Stanley, RBS, </a:t>
            </a:r>
            <a:r>
              <a:rPr lang="en-GB" sz="1000" dirty="0" err="1"/>
              <a:t>Société</a:t>
            </a:r>
            <a:r>
              <a:rPr lang="en-GB" sz="1000" dirty="0"/>
              <a:t> </a:t>
            </a:r>
            <a:r>
              <a:rPr lang="en-GB" sz="1000" dirty="0" err="1"/>
              <a:t>Générale</a:t>
            </a:r>
            <a:r>
              <a:rPr lang="en-GB" sz="1000" dirty="0"/>
              <a:t> and UBS. Pre‑crisis data also include Bear Stearns, Lehman Brothers and Merrill </a:t>
            </a:r>
            <a:r>
              <a:rPr lang="en-GB" sz="1000" dirty="0" smtClean="0"/>
              <a:t>Lynch.</a:t>
            </a:r>
            <a:endParaRPr lang="en-GB" sz="1000" dirty="0"/>
          </a:p>
        </p:txBody>
      </p:sp>
      <p:sp>
        <p:nvSpPr>
          <p:cNvPr id="3076" name="Rectangle 1"/>
          <p:cNvSpPr>
            <a:spLocks noChangeArrowheads="1"/>
          </p:cNvSpPr>
          <p:nvPr/>
        </p:nvSpPr>
        <p:spPr bwMode="auto">
          <a:xfrm>
            <a:off x="42908" y="576049"/>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Dealers’ leverage </a:t>
            </a:r>
            <a:r>
              <a:rPr lang="en-GB" sz="1800" dirty="0" smtClean="0"/>
              <a:t>ratios</a:t>
            </a:r>
            <a:r>
              <a:rPr lang="en-GB" sz="1800" baseline="30000" dirty="0" smtClean="0"/>
              <a:t>(a</a:t>
            </a:r>
            <a:r>
              <a:rPr lang="en-GB" sz="1800" baseline="30000" dirty="0"/>
              <a:t>)(b)</a:t>
            </a:r>
            <a:endParaRPr lang="en-GB" altLang="en-US" sz="1800" baseline="30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69994" y="1402827"/>
            <a:ext cx="5926342" cy="3970389"/>
          </a:xfrm>
          <a:prstGeom prst="rect">
            <a:avLst/>
          </a:prstGeom>
        </p:spPr>
      </p:pic>
    </p:spTree>
    <p:extLst>
      <p:ext uri="{BB962C8B-B14F-4D97-AF65-F5344CB8AC3E}">
        <p14:creationId xmlns:p14="http://schemas.microsoft.com/office/powerpoint/2010/main" val="10277628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116632"/>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H.4</a:t>
            </a:r>
            <a:r>
              <a:rPr lang="en-US" altLang="en-US" sz="2400" dirty="0" smtClean="0">
                <a:solidFill>
                  <a:srgbClr val="660066"/>
                </a:solidFill>
                <a:latin typeface="Arial" charset="0"/>
              </a:rPr>
              <a:t> </a:t>
            </a:r>
            <a:r>
              <a:rPr lang="en-GB" sz="2400" dirty="0">
                <a:solidFill>
                  <a:srgbClr val="660066"/>
                </a:solidFill>
              </a:rPr>
              <a:t>Dealers have high liquidity coverage ratios (LCRs)</a:t>
            </a:r>
            <a:endParaRPr lang="en-US" altLang="en-US" sz="2400" dirty="0">
              <a:solidFill>
                <a:srgbClr val="660066"/>
              </a:solidFill>
            </a:endParaRPr>
          </a:p>
        </p:txBody>
      </p:sp>
      <p:sp>
        <p:nvSpPr>
          <p:cNvPr id="28674" name="Rectangle 2"/>
          <p:cNvSpPr>
            <a:spLocks noChangeArrowheads="1"/>
          </p:cNvSpPr>
          <p:nvPr/>
        </p:nvSpPr>
        <p:spPr bwMode="auto">
          <a:xfrm>
            <a:off x="41404" y="5525553"/>
            <a:ext cx="9144000" cy="1323439"/>
          </a:xfrm>
          <a:prstGeom prst="rect">
            <a:avLst/>
          </a:prstGeom>
          <a:noFill/>
          <a:ln w="9525">
            <a:noFill/>
            <a:miter lim="800000"/>
            <a:headEnd/>
            <a:tailEnd/>
          </a:ln>
          <a:effectLst/>
        </p:spPr>
        <p:txBody>
          <a:bodyPr anchor="ctr">
            <a:spAutoFit/>
          </a:bodyPr>
          <a:lstStyle/>
          <a:p>
            <a:r>
              <a:rPr lang="en-GB" sz="1000" dirty="0"/>
              <a:t>Sources: SNL Financial and Bank calculations</a:t>
            </a:r>
            <a:r>
              <a:rPr lang="en-GB" sz="1000" dirty="0" smtClean="0"/>
              <a:t>.</a:t>
            </a:r>
          </a:p>
          <a:p>
            <a:endParaRPr lang="en-GB" sz="1000" dirty="0"/>
          </a:p>
          <a:p>
            <a:pPr marL="228600" indent="-228600">
              <a:buAutoNum type="alphaLcParenBoth"/>
            </a:pPr>
            <a:r>
              <a:rPr lang="en-GB" sz="1000" dirty="0" smtClean="0"/>
              <a:t>Dealers </a:t>
            </a:r>
            <a:r>
              <a:rPr lang="en-GB" sz="1000" dirty="0"/>
              <a:t>included are Barclays, BNP Paribas, Citigroup, </a:t>
            </a:r>
            <a:r>
              <a:rPr lang="en-GB" sz="1000" dirty="0" err="1"/>
              <a:t>Crédit</a:t>
            </a:r>
            <a:r>
              <a:rPr lang="en-GB" sz="1000" dirty="0"/>
              <a:t> </a:t>
            </a:r>
            <a:r>
              <a:rPr lang="en-GB" sz="1000" dirty="0" err="1"/>
              <a:t>Agricole</a:t>
            </a:r>
            <a:r>
              <a:rPr lang="en-GB" sz="1000" dirty="0"/>
              <a:t>, Deutsche Bank, RBS and </a:t>
            </a:r>
            <a:r>
              <a:rPr lang="en-GB" sz="1000" dirty="0" err="1"/>
              <a:t>Société</a:t>
            </a:r>
            <a:r>
              <a:rPr lang="en-GB" sz="1000" dirty="0"/>
              <a:t> </a:t>
            </a:r>
            <a:r>
              <a:rPr lang="en-GB" sz="1000" dirty="0" err="1"/>
              <a:t>Générale</a:t>
            </a:r>
            <a:r>
              <a:rPr lang="en-GB" sz="1000" dirty="0"/>
              <a:t> from 2014 Q4; Credit Suisse and Mitsubishi UFJ from 2015 Q1; HSBC from 2015 Q4; UBS from 2017 Q1; Bank of America Merrill Lynch, Goldman Sachs, JPMorgan and Morgan Stanley from 2017 Q2. Quarterly data, where available. Some banks report on a lower frequency prior to 2017</a:t>
            </a:r>
            <a:r>
              <a:rPr lang="en-GB" sz="1000" dirty="0" smtClean="0"/>
              <a:t>.</a:t>
            </a:r>
          </a:p>
          <a:p>
            <a:pPr marL="228600" indent="-228600">
              <a:buAutoNum type="alphaLcParenBoth"/>
            </a:pPr>
            <a:r>
              <a:rPr lang="en-GB" sz="1000" dirty="0" smtClean="0"/>
              <a:t>The </a:t>
            </a:r>
            <a:r>
              <a:rPr lang="en-GB" sz="1000" dirty="0"/>
              <a:t>Basel LCR has been phased in with the minimum requirement rising from 60% to 100% between 2015 to 2019. See the Bank for International Settlement’s publication ‘Basel III: The Liquidity Coverage Ratio and liquidity risk monitoring tools’, (January 2013). Reported LCRs prior to the introduction of requirements are estimates.</a:t>
            </a:r>
          </a:p>
        </p:txBody>
      </p:sp>
      <p:sp>
        <p:nvSpPr>
          <p:cNvPr id="3076" name="Rectangle 1"/>
          <p:cNvSpPr>
            <a:spLocks noChangeArrowheads="1"/>
          </p:cNvSpPr>
          <p:nvPr/>
        </p:nvSpPr>
        <p:spPr bwMode="auto">
          <a:xfrm>
            <a:off x="42908" y="576049"/>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Dealers’ </a:t>
            </a:r>
            <a:r>
              <a:rPr lang="en-GB" sz="1800" dirty="0" smtClean="0"/>
              <a:t>LCRs</a:t>
            </a:r>
            <a:r>
              <a:rPr lang="en-GB" sz="1800" baseline="30000" dirty="0" smtClean="0"/>
              <a:t>(a</a:t>
            </a:r>
            <a:r>
              <a:rPr lang="en-GB" sz="1800" baseline="30000" dirty="0"/>
              <a:t>)(b)</a:t>
            </a:r>
            <a:endParaRPr lang="en-GB" altLang="en-US" sz="1800" baseline="300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83668" y="1143011"/>
            <a:ext cx="5976663" cy="4270863"/>
          </a:xfrm>
          <a:prstGeom prst="rect">
            <a:avLst/>
          </a:prstGeom>
        </p:spPr>
      </p:pic>
    </p:spTree>
    <p:extLst>
      <p:ext uri="{BB962C8B-B14F-4D97-AF65-F5344CB8AC3E}">
        <p14:creationId xmlns:p14="http://schemas.microsoft.com/office/powerpoint/2010/main" val="33409758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6196"/>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H.5</a:t>
            </a:r>
            <a:r>
              <a:rPr lang="en-US" altLang="en-US" sz="2400" dirty="0" smtClean="0">
                <a:solidFill>
                  <a:srgbClr val="660066"/>
                </a:solidFill>
                <a:latin typeface="Arial" charset="0"/>
              </a:rPr>
              <a:t> </a:t>
            </a:r>
            <a:r>
              <a:rPr lang="en-GB" sz="2400" dirty="0">
                <a:solidFill>
                  <a:srgbClr val="660066"/>
                </a:solidFill>
              </a:rPr>
              <a:t>The volume of outstanding gilt repo has grown since </a:t>
            </a:r>
            <a:r>
              <a:rPr lang="en-GB" sz="2400" dirty="0" smtClean="0">
                <a:solidFill>
                  <a:srgbClr val="660066"/>
                </a:solidFill>
              </a:rPr>
              <a:t>early 2016</a:t>
            </a:r>
            <a:endParaRPr lang="en-US" altLang="en-US" sz="2400" dirty="0">
              <a:solidFill>
                <a:srgbClr val="660066"/>
              </a:solidFill>
            </a:endParaRPr>
          </a:p>
        </p:txBody>
      </p:sp>
      <p:sp>
        <p:nvSpPr>
          <p:cNvPr id="28674" name="Rectangle 2"/>
          <p:cNvSpPr>
            <a:spLocks noChangeArrowheads="1"/>
          </p:cNvSpPr>
          <p:nvPr/>
        </p:nvSpPr>
        <p:spPr bwMode="auto">
          <a:xfrm>
            <a:off x="43771" y="6093296"/>
            <a:ext cx="9144000" cy="861774"/>
          </a:xfrm>
          <a:prstGeom prst="rect">
            <a:avLst/>
          </a:prstGeom>
          <a:noFill/>
          <a:ln w="9525">
            <a:noFill/>
            <a:miter lim="800000"/>
            <a:headEnd/>
            <a:tailEnd/>
          </a:ln>
          <a:effectLst/>
        </p:spPr>
        <p:txBody>
          <a:bodyPr anchor="ctr">
            <a:spAutoFit/>
          </a:bodyPr>
          <a:lstStyle/>
          <a:p>
            <a:r>
              <a:rPr lang="en-GB" sz="1000" dirty="0"/>
              <a:t>Sources: Bank of England Sterling Money Market data collection, data collected from a number of UK asset managers and Bank calculations</a:t>
            </a:r>
            <a:r>
              <a:rPr lang="en-GB" sz="1000" dirty="0" smtClean="0"/>
              <a:t>.</a:t>
            </a:r>
          </a:p>
          <a:p>
            <a:endParaRPr lang="en-GB" sz="1000" dirty="0"/>
          </a:p>
          <a:p>
            <a:pPr marL="228600" indent="-228600">
              <a:buAutoNum type="alphaLcParenBoth"/>
            </a:pPr>
            <a:r>
              <a:rPr lang="en-GB" sz="1000" dirty="0" smtClean="0"/>
              <a:t>The </a:t>
            </a:r>
            <a:r>
              <a:rPr lang="en-GB" sz="1000" dirty="0"/>
              <a:t>volume of outstanding repo from bilateral netted activity (based on transactions between dealers and clients, with same maturity date) is an estimation of the maximum value that can be netted between the counterparties, if netting was agreed and agreements existed between the relevant counterparties</a:t>
            </a:r>
            <a:r>
              <a:rPr lang="en-GB" sz="1000" dirty="0" smtClean="0"/>
              <a:t>.</a:t>
            </a:r>
          </a:p>
          <a:p>
            <a:endParaRPr lang="en-GB" sz="1000" dirty="0"/>
          </a:p>
        </p:txBody>
      </p:sp>
      <p:sp>
        <p:nvSpPr>
          <p:cNvPr id="3076" name="Rectangle 1"/>
          <p:cNvSpPr>
            <a:spLocks noChangeArrowheads="1"/>
          </p:cNvSpPr>
          <p:nvPr/>
        </p:nvSpPr>
        <p:spPr bwMode="auto">
          <a:xfrm>
            <a:off x="20034" y="833109"/>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Decomposition of growth in outstanding stock of gilt repo and reverse repo</a:t>
            </a:r>
            <a:endParaRPr lang="en-GB" altLang="en-US" sz="1800" baseline="30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4043" y="1462932"/>
            <a:ext cx="6823377" cy="4392059"/>
          </a:xfrm>
          <a:prstGeom prst="rect">
            <a:avLst/>
          </a:prstGeom>
        </p:spPr>
      </p:pic>
    </p:spTree>
    <p:extLst>
      <p:ext uri="{BB962C8B-B14F-4D97-AF65-F5344CB8AC3E}">
        <p14:creationId xmlns:p14="http://schemas.microsoft.com/office/powerpoint/2010/main" val="40941434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20986" y="25977"/>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H.6</a:t>
            </a:r>
            <a:r>
              <a:rPr lang="en-US" altLang="en-US" sz="2400" dirty="0" smtClean="0">
                <a:solidFill>
                  <a:srgbClr val="660066"/>
                </a:solidFill>
                <a:latin typeface="Arial" charset="0"/>
              </a:rPr>
              <a:t> </a:t>
            </a:r>
            <a:r>
              <a:rPr lang="en-GB" sz="2400" dirty="0">
                <a:solidFill>
                  <a:srgbClr val="660066"/>
                </a:solidFill>
              </a:rPr>
              <a:t>Falling yields in 2019 have had a much smaller impact on defined‑benefit pension fund deficits than previously</a:t>
            </a:r>
            <a:endParaRPr lang="en-US" altLang="en-US" sz="2400" dirty="0">
              <a:solidFill>
                <a:srgbClr val="660066"/>
              </a:solidFill>
            </a:endParaRPr>
          </a:p>
        </p:txBody>
      </p:sp>
      <p:sp>
        <p:nvSpPr>
          <p:cNvPr id="28674" name="Rectangle 2"/>
          <p:cNvSpPr>
            <a:spLocks noChangeArrowheads="1"/>
          </p:cNvSpPr>
          <p:nvPr/>
        </p:nvSpPr>
        <p:spPr bwMode="auto">
          <a:xfrm>
            <a:off x="20986" y="5996226"/>
            <a:ext cx="9144000" cy="861774"/>
          </a:xfrm>
          <a:prstGeom prst="rect">
            <a:avLst/>
          </a:prstGeom>
          <a:noFill/>
          <a:ln w="9525">
            <a:noFill/>
            <a:miter lim="800000"/>
            <a:headEnd/>
            <a:tailEnd/>
          </a:ln>
          <a:effectLst/>
        </p:spPr>
        <p:txBody>
          <a:bodyPr anchor="ctr">
            <a:spAutoFit/>
          </a:bodyPr>
          <a:lstStyle/>
          <a:p>
            <a:r>
              <a:rPr lang="en-GB" sz="1000" dirty="0"/>
              <a:t>Sources: Bloomberg Finance L.P., Pension Protection Fund and Bank calculations</a:t>
            </a:r>
            <a:r>
              <a:rPr lang="en-GB" sz="1000" dirty="0" smtClean="0"/>
              <a:t>.</a:t>
            </a:r>
          </a:p>
          <a:p>
            <a:endParaRPr lang="en-GB" sz="1000" dirty="0"/>
          </a:p>
          <a:p>
            <a:pPr marL="228600" indent="-228600">
              <a:buAutoNum type="alphaLcParenBoth"/>
            </a:pPr>
            <a:r>
              <a:rPr lang="en-GB" sz="1000" dirty="0" smtClean="0"/>
              <a:t>This </a:t>
            </a:r>
            <a:r>
              <a:rPr lang="en-GB" sz="1000" dirty="0"/>
              <a:t>covers UK pension funds eligible for entry in the Pension Protection Fund (PPF</a:t>
            </a:r>
            <a:r>
              <a:rPr lang="en-GB" sz="1000" dirty="0" smtClean="0"/>
              <a:t>).</a:t>
            </a:r>
          </a:p>
          <a:p>
            <a:pPr marL="228600" indent="-228600">
              <a:buAutoNum type="alphaLcParenBoth"/>
            </a:pPr>
            <a:r>
              <a:rPr lang="en-GB" sz="1000" dirty="0" smtClean="0"/>
              <a:t>Assets </a:t>
            </a:r>
            <a:r>
              <a:rPr lang="en-GB" sz="1000" dirty="0"/>
              <a:t>as a percentage of liabilities measured on a section 179 (s179) basis. Schemes’ s179 liabilities broadly represent the premium that would have to be paid to an insurance company to take on the payment of PPF levels of compensation. It does not take into account schemes’ use of derivative instruments to hedge risks.</a:t>
            </a:r>
          </a:p>
        </p:txBody>
      </p:sp>
      <p:sp>
        <p:nvSpPr>
          <p:cNvPr id="3076" name="Rectangle 1"/>
          <p:cNvSpPr>
            <a:spLocks noChangeArrowheads="1"/>
          </p:cNvSpPr>
          <p:nvPr/>
        </p:nvSpPr>
        <p:spPr bwMode="auto">
          <a:xfrm>
            <a:off x="20986" y="856974"/>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Defined‑benefit pension schemes’ aggregate funding </a:t>
            </a:r>
            <a:r>
              <a:rPr lang="en-GB" sz="1800" dirty="0" smtClean="0"/>
              <a:t>position</a:t>
            </a:r>
            <a:r>
              <a:rPr lang="en-GB" sz="1800" baseline="30000" dirty="0" smtClean="0"/>
              <a:t>(a</a:t>
            </a:r>
            <a:r>
              <a:rPr lang="en-GB" sz="1800" baseline="30000" dirty="0"/>
              <a:t>)(b)</a:t>
            </a:r>
            <a:endParaRPr lang="en-GB" altLang="en-US" sz="1800" baseline="300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2228" y="1528448"/>
            <a:ext cx="6973598" cy="3916776"/>
          </a:xfrm>
          <a:prstGeom prst="rect">
            <a:avLst/>
          </a:prstGeom>
        </p:spPr>
      </p:pic>
    </p:spTree>
    <p:extLst>
      <p:ext uri="{BB962C8B-B14F-4D97-AF65-F5344CB8AC3E}">
        <p14:creationId xmlns:p14="http://schemas.microsoft.com/office/powerpoint/2010/main" val="31198593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0"/>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H.7</a:t>
            </a:r>
            <a:r>
              <a:rPr lang="en-US" altLang="en-US" sz="2400" dirty="0" smtClean="0">
                <a:solidFill>
                  <a:srgbClr val="660066"/>
                </a:solidFill>
                <a:latin typeface="Arial" charset="0"/>
              </a:rPr>
              <a:t> </a:t>
            </a:r>
            <a:r>
              <a:rPr lang="en-GB" sz="2400" dirty="0">
                <a:solidFill>
                  <a:srgbClr val="660066"/>
                </a:solidFill>
              </a:rPr>
              <a:t>Pension funds use a variety of leveraged instruments</a:t>
            </a:r>
            <a:endParaRPr lang="en-US" altLang="en-US" sz="2400" dirty="0">
              <a:solidFill>
                <a:srgbClr val="660066"/>
              </a:solidFill>
            </a:endParaRPr>
          </a:p>
        </p:txBody>
      </p:sp>
      <p:sp>
        <p:nvSpPr>
          <p:cNvPr id="28674" name="Rectangle 2"/>
          <p:cNvSpPr>
            <a:spLocks noChangeArrowheads="1"/>
          </p:cNvSpPr>
          <p:nvPr/>
        </p:nvSpPr>
        <p:spPr bwMode="auto">
          <a:xfrm>
            <a:off x="20090" y="6150114"/>
            <a:ext cx="9144000" cy="707886"/>
          </a:xfrm>
          <a:prstGeom prst="rect">
            <a:avLst/>
          </a:prstGeom>
          <a:noFill/>
          <a:ln w="9525">
            <a:noFill/>
            <a:miter lim="800000"/>
            <a:headEnd/>
            <a:tailEnd/>
          </a:ln>
          <a:effectLst/>
        </p:spPr>
        <p:txBody>
          <a:bodyPr anchor="ctr">
            <a:spAutoFit/>
          </a:bodyPr>
          <a:lstStyle/>
          <a:p>
            <a:r>
              <a:rPr lang="en-GB" sz="1000" dirty="0"/>
              <a:t>Source: The Pensions Regulator and OMB Research. The survey covered 137 of the UK’s 400 largest defined benefit pension schemes. Together, the assets of the schemes that responded totalled £697 billion</a:t>
            </a:r>
            <a:r>
              <a:rPr lang="en-GB" sz="1000" dirty="0" smtClean="0"/>
              <a:t>.</a:t>
            </a:r>
          </a:p>
          <a:p>
            <a:endParaRPr lang="en-GB" sz="1000" dirty="0"/>
          </a:p>
          <a:p>
            <a:pPr marL="228600" indent="-228600">
              <a:buAutoNum type="alphaLcParenBoth"/>
            </a:pPr>
            <a:r>
              <a:rPr lang="en-GB" sz="1000" dirty="0" smtClean="0"/>
              <a:t>Total </a:t>
            </a:r>
            <a:r>
              <a:rPr lang="en-GB" sz="1000" dirty="0"/>
              <a:t>notional value does not always provide a meaningful comparison. Instrument types that are relatively comparable are grouped by colour</a:t>
            </a:r>
            <a:r>
              <a:rPr lang="en-GB" sz="1000" dirty="0" smtClean="0"/>
              <a:t>.</a:t>
            </a:r>
            <a:endParaRPr lang="en-GB" sz="1000" dirty="0" smtClean="0"/>
          </a:p>
        </p:txBody>
      </p:sp>
      <p:sp>
        <p:nvSpPr>
          <p:cNvPr id="3076" name="Rectangle 1"/>
          <p:cNvSpPr>
            <a:spLocks noChangeArrowheads="1"/>
          </p:cNvSpPr>
          <p:nvPr/>
        </p:nvSpPr>
        <p:spPr bwMode="auto">
          <a:xfrm>
            <a:off x="1833" y="461665"/>
            <a:ext cx="91805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Total notional value of each leveraged instrument and percentage of pension funds that use them</a:t>
            </a:r>
            <a:endParaRPr lang="en-GB" altLang="en-US" sz="1800" baseline="30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1600" y="1334001"/>
            <a:ext cx="7158419" cy="4037896"/>
          </a:xfrm>
          <a:prstGeom prst="rect">
            <a:avLst/>
          </a:prstGeom>
        </p:spPr>
      </p:pic>
    </p:spTree>
    <p:extLst>
      <p:ext uri="{BB962C8B-B14F-4D97-AF65-F5344CB8AC3E}">
        <p14:creationId xmlns:p14="http://schemas.microsoft.com/office/powerpoint/2010/main" val="34789634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a:solidFill>
                  <a:srgbClr val="660066"/>
                </a:solidFill>
              </a:rPr>
              <a:t/>
            </a:r>
            <a:br>
              <a:rPr lang="en-GB" altLang="en-US" sz="7200" dirty="0">
                <a:solidFill>
                  <a:srgbClr val="660066"/>
                </a:solidFill>
              </a:rPr>
            </a:br>
            <a:r>
              <a:rPr lang="en-GB" altLang="en-US" sz="7200" dirty="0">
                <a:solidFill>
                  <a:srgbClr val="660066"/>
                </a:solidFill>
              </a:rPr>
              <a:t>Box </a:t>
            </a:r>
            <a:r>
              <a:rPr lang="en-GB" altLang="en-US" sz="7200" dirty="0" smtClean="0">
                <a:solidFill>
                  <a:srgbClr val="660066"/>
                </a:solidFill>
              </a:rPr>
              <a:t>9: Supply of finance for productive investment</a:t>
            </a:r>
            <a:endParaRPr lang="en-GB" sz="7200" dirty="0">
              <a:solidFill>
                <a:srgbClr val="660066"/>
              </a:solidFill>
            </a:endParaRPr>
          </a:p>
        </p:txBody>
      </p:sp>
    </p:spTree>
    <p:extLst>
      <p:ext uri="{BB962C8B-B14F-4D97-AF65-F5344CB8AC3E}">
        <p14:creationId xmlns:p14="http://schemas.microsoft.com/office/powerpoint/2010/main" val="42365013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229</TotalTime>
  <Words>1171</Words>
  <Application>Microsoft Office PowerPoint</Application>
  <PresentationFormat>On-screen Show (4:3)</PresentationFormat>
  <Paragraphs>69</Paragraphs>
  <Slides>15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 Resilience of market-based finance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Box 9: Supply of finance for productive investment</vt:lpstr>
      <vt:lpstr>PowerPoint Presentation</vt:lpstr>
      <vt:lpstr>PowerPoint Presentation</vt:lpstr>
      <vt:lpstr>PowerPoint Presentation</vt:lpstr>
      <vt:lpstr> Box 10: Progress on the transition away from Libor</vt:lpstr>
      <vt:lpstr>PowerPoint Presentation</vt:lpstr>
      <vt:lpstr>PowerPoint Presentation</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Part B:   Resilience of the UK financial system – Banking Sector</dc:title>
  <dc:creator>Savva, Stacey</dc:creator>
  <cp:lastModifiedBy>Garrett, Hannah</cp:lastModifiedBy>
  <cp:revision>43</cp:revision>
  <dcterms:created xsi:type="dcterms:W3CDTF">2017-06-26T10:35:02Z</dcterms:created>
  <dcterms:modified xsi:type="dcterms:W3CDTF">2019-12-16T14:38:33Z</dcterms:modified>
</cp:coreProperties>
</file>